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3"/>
  </p:notesMasterIdLst>
  <p:sldIdLst>
    <p:sldId id="256" r:id="rId2"/>
    <p:sldId id="510" r:id="rId3"/>
    <p:sldId id="705" r:id="rId4"/>
    <p:sldId id="715" r:id="rId5"/>
    <p:sldId id="735" r:id="rId6"/>
    <p:sldId id="736" r:id="rId7"/>
    <p:sldId id="716" r:id="rId8"/>
    <p:sldId id="717" r:id="rId9"/>
    <p:sldId id="692" r:id="rId10"/>
    <p:sldId id="680" r:id="rId11"/>
    <p:sldId id="708" r:id="rId12"/>
    <p:sldId id="709" r:id="rId13"/>
    <p:sldId id="718" r:id="rId14"/>
    <p:sldId id="630" r:id="rId15"/>
    <p:sldId id="719" r:id="rId16"/>
    <p:sldId id="720" r:id="rId17"/>
    <p:sldId id="710" r:id="rId18"/>
    <p:sldId id="714" r:id="rId19"/>
    <p:sldId id="711" r:id="rId20"/>
    <p:sldId id="713" r:id="rId21"/>
    <p:sldId id="721" r:id="rId22"/>
    <p:sldId id="712" r:id="rId23"/>
    <p:sldId id="722" r:id="rId24"/>
    <p:sldId id="726" r:id="rId25"/>
    <p:sldId id="727" r:id="rId26"/>
    <p:sldId id="728" r:id="rId27"/>
    <p:sldId id="730" r:id="rId28"/>
    <p:sldId id="732" r:id="rId29"/>
    <p:sldId id="733" r:id="rId30"/>
    <p:sldId id="725" r:id="rId31"/>
    <p:sldId id="73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78" d="100"/>
          <a:sy n="78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uke.edu/~bcl15/class/class_ece299fall10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17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Vectors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Cray-1 (1976)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31500" y="1107442"/>
            <a:ext cx="7672204" cy="5240338"/>
            <a:chOff x="778701" y="1069037"/>
            <a:chExt cx="7672204" cy="5240338"/>
          </a:xfrm>
        </p:grpSpPr>
        <p:sp>
          <p:nvSpPr>
            <p:cNvPr id="58" name="Rectangle 3"/>
            <p:cNvSpPr>
              <a:spLocks noChangeArrowheads="1"/>
            </p:cNvSpPr>
            <p:nvPr/>
          </p:nvSpPr>
          <p:spPr bwMode="auto">
            <a:xfrm>
              <a:off x="778701" y="1145237"/>
              <a:ext cx="1754188" cy="4814888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4"/>
            <p:cNvSpPr>
              <a:spLocks noChangeArrowheads="1"/>
            </p:cNvSpPr>
            <p:nvPr/>
          </p:nvSpPr>
          <p:spPr bwMode="auto">
            <a:xfrm>
              <a:off x="778701" y="1537350"/>
              <a:ext cx="1828800" cy="39338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Single Port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Memory</a:t>
              </a:r>
            </a:p>
            <a:p>
              <a:pPr>
                <a:spcBef>
                  <a:spcPct val="0"/>
                </a:spcBef>
              </a:pPr>
              <a:endParaRPr lang="en-US" altLang="ko-KR" sz="1800" b="1" dirty="0">
                <a:latin typeface="Arial" pitchFamily="34" charset="0"/>
                <a:ea typeface="굴림" charset="-127"/>
                <a:cs typeface="Arial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16 banks of 64-bit words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+ 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8-bit SECDED</a:t>
              </a:r>
            </a:p>
            <a:p>
              <a:pPr>
                <a:spcBef>
                  <a:spcPct val="0"/>
                </a:spcBef>
              </a:pPr>
              <a:endParaRPr lang="en-US" altLang="ko-KR" sz="1800" b="1" dirty="0">
                <a:latin typeface="Arial" pitchFamily="34" charset="0"/>
                <a:ea typeface="굴림" charset="-127"/>
                <a:cs typeface="Arial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80MW/sec data load/store</a:t>
              </a:r>
            </a:p>
            <a:p>
              <a:pPr>
                <a:spcBef>
                  <a:spcPct val="0"/>
                </a:spcBef>
              </a:pPr>
              <a:endParaRPr lang="en-US" altLang="ko-KR" sz="1800" b="1" dirty="0">
                <a:latin typeface="Arial" pitchFamily="34" charset="0"/>
                <a:ea typeface="굴림" charset="-127"/>
                <a:cs typeface="Arial" pitchFamily="34" charset="0"/>
              </a:endParaRP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320MW/sec instruction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 b="1" dirty="0">
                  <a:latin typeface="Arial" pitchFamily="34" charset="0"/>
                  <a:ea typeface="굴림" charset="-127"/>
                  <a:cs typeface="Arial" pitchFamily="34" charset="0"/>
                </a:rPr>
                <a:t>buffer refill</a:t>
              </a:r>
            </a:p>
          </p:txBody>
        </p:sp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2672589" y="5945837"/>
              <a:ext cx="2478087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4 Instruction Buffers</a:t>
              </a:r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 flipV="1">
              <a:off x="2977389" y="5387037"/>
              <a:ext cx="431800" cy="48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7"/>
            <p:cNvSpPr>
              <a:spLocks noChangeShapeType="1"/>
            </p:cNvSpPr>
            <p:nvPr/>
          </p:nvSpPr>
          <p:spPr bwMode="auto">
            <a:xfrm>
              <a:off x="3053589" y="57807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3129789" y="57045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9"/>
            <p:cNvSpPr>
              <a:spLocks noChangeShapeType="1"/>
            </p:cNvSpPr>
            <p:nvPr/>
          </p:nvSpPr>
          <p:spPr bwMode="auto">
            <a:xfrm>
              <a:off x="3205989" y="56283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3282189" y="55521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3586989" y="5336237"/>
              <a:ext cx="889000" cy="355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3510789" y="5412437"/>
              <a:ext cx="889000" cy="355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3434589" y="5488637"/>
              <a:ext cx="889000" cy="355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3358389" y="5564837"/>
              <a:ext cx="889000" cy="355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>
              <a:off x="3331401" y="5575950"/>
              <a:ext cx="956994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64-bitx16</a:t>
              </a:r>
            </a:p>
          </p:txBody>
        </p:sp>
        <p:sp>
          <p:nvSpPr>
            <p:cNvPr id="71" name="Line 16"/>
            <p:cNvSpPr>
              <a:spLocks noChangeShapeType="1"/>
            </p:cNvSpPr>
            <p:nvPr/>
          </p:nvSpPr>
          <p:spPr bwMode="auto">
            <a:xfrm>
              <a:off x="2520189" y="5856937"/>
              <a:ext cx="431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17"/>
            <p:cNvSpPr>
              <a:spLocks noChangeShapeType="1"/>
            </p:cNvSpPr>
            <p:nvPr/>
          </p:nvSpPr>
          <p:spPr bwMode="auto">
            <a:xfrm>
              <a:off x="2520189" y="5704537"/>
              <a:ext cx="584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18"/>
            <p:cNvSpPr>
              <a:spLocks noChangeShapeType="1"/>
            </p:cNvSpPr>
            <p:nvPr/>
          </p:nvSpPr>
          <p:spPr bwMode="auto">
            <a:xfrm>
              <a:off x="2520189" y="555213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19"/>
            <p:cNvSpPr>
              <a:spLocks noChangeShapeType="1"/>
            </p:cNvSpPr>
            <p:nvPr/>
          </p:nvSpPr>
          <p:spPr bwMode="auto">
            <a:xfrm>
              <a:off x="2520189" y="5399737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5415789" y="5564837"/>
              <a:ext cx="838200" cy="203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5617401" y="5512450"/>
              <a:ext cx="482505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NIP</a:t>
              </a: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5415789" y="5945837"/>
              <a:ext cx="812800" cy="203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23"/>
            <p:cNvSpPr>
              <a:spLocks noChangeArrowheads="1"/>
            </p:cNvSpPr>
            <p:nvPr/>
          </p:nvSpPr>
          <p:spPr bwMode="auto">
            <a:xfrm>
              <a:off x="5617401" y="5893450"/>
              <a:ext cx="461666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LIP</a:t>
              </a:r>
            </a:p>
          </p:txBody>
        </p:sp>
        <p:grpSp>
          <p:nvGrpSpPr>
            <p:cNvPr id="79" name="Group 24"/>
            <p:cNvGrpSpPr>
              <a:grpSpLocks/>
            </p:cNvGrpSpPr>
            <p:nvPr/>
          </p:nvGrpSpPr>
          <p:grpSpPr bwMode="auto">
            <a:xfrm>
              <a:off x="7015989" y="5512450"/>
              <a:ext cx="812800" cy="304800"/>
              <a:chOff x="4368" y="3327"/>
              <a:chExt cx="512" cy="192"/>
            </a:xfrm>
          </p:grpSpPr>
          <p:sp>
            <p:nvSpPr>
              <p:cNvPr id="80" name="Rectangle 25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512" cy="1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26"/>
              <p:cNvSpPr>
                <a:spLocks noChangeArrowheads="1"/>
              </p:cNvSpPr>
              <p:nvPr/>
            </p:nvSpPr>
            <p:spPr bwMode="auto">
              <a:xfrm>
                <a:off x="4495" y="3327"/>
                <a:ext cx="30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CIP</a:t>
                </a:r>
              </a:p>
            </p:txBody>
          </p:sp>
        </p:grpSp>
        <p:sp>
          <p:nvSpPr>
            <p:cNvPr id="130" name="Line 27"/>
            <p:cNvSpPr>
              <a:spLocks noChangeShapeType="1"/>
            </p:cNvSpPr>
            <p:nvPr/>
          </p:nvSpPr>
          <p:spPr bwMode="auto">
            <a:xfrm flipV="1">
              <a:off x="4577589" y="5539437"/>
              <a:ext cx="20320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>
              <a:off x="4653789" y="5641037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Line 29"/>
            <p:cNvSpPr>
              <a:spLocks noChangeShapeType="1"/>
            </p:cNvSpPr>
            <p:nvPr/>
          </p:nvSpPr>
          <p:spPr bwMode="auto">
            <a:xfrm>
              <a:off x="4272789" y="57807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Line 30"/>
            <p:cNvSpPr>
              <a:spLocks noChangeShapeType="1"/>
            </p:cNvSpPr>
            <p:nvPr/>
          </p:nvSpPr>
          <p:spPr bwMode="auto">
            <a:xfrm>
              <a:off x="4348989" y="57045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Line 31"/>
            <p:cNvSpPr>
              <a:spLocks noChangeShapeType="1"/>
            </p:cNvSpPr>
            <p:nvPr/>
          </p:nvSpPr>
          <p:spPr bwMode="auto">
            <a:xfrm>
              <a:off x="4425189" y="56410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Line 32"/>
            <p:cNvSpPr>
              <a:spLocks noChangeShapeType="1"/>
            </p:cNvSpPr>
            <p:nvPr/>
          </p:nvSpPr>
          <p:spPr bwMode="auto">
            <a:xfrm>
              <a:off x="4501389" y="5552137"/>
              <a:ext cx="27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Freeform 33"/>
            <p:cNvSpPr>
              <a:spLocks/>
            </p:cNvSpPr>
            <p:nvPr/>
          </p:nvSpPr>
          <p:spPr bwMode="auto">
            <a:xfrm>
              <a:off x="5034789" y="5641037"/>
              <a:ext cx="369887" cy="369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0"/>
                </a:cxn>
                <a:cxn ang="0">
                  <a:pos x="240" y="240"/>
                </a:cxn>
              </a:cxnLst>
              <a:rect l="0" t="0" r="r" b="b"/>
              <a:pathLst>
                <a:path w="241" h="241">
                  <a:moveTo>
                    <a:pt x="0" y="0"/>
                  </a:moveTo>
                  <a:lnTo>
                    <a:pt x="0" y="240"/>
                  </a:lnTo>
                  <a:lnTo>
                    <a:pt x="240" y="2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Line 34"/>
            <p:cNvSpPr>
              <a:spLocks noChangeShapeType="1"/>
            </p:cNvSpPr>
            <p:nvPr/>
          </p:nvSpPr>
          <p:spPr bwMode="auto">
            <a:xfrm flipV="1">
              <a:off x="6253989" y="5641037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35"/>
            <p:cNvSpPr>
              <a:spLocks noChangeArrowheads="1"/>
            </p:cNvSpPr>
            <p:nvPr/>
          </p:nvSpPr>
          <p:spPr bwMode="auto">
            <a:xfrm>
              <a:off x="3536189" y="3128025"/>
              <a:ext cx="812800" cy="5842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Line 36"/>
            <p:cNvSpPr>
              <a:spLocks noChangeShapeType="1"/>
            </p:cNvSpPr>
            <p:nvPr/>
          </p:nvSpPr>
          <p:spPr bwMode="auto">
            <a:xfrm flipH="1">
              <a:off x="2520189" y="3420125"/>
              <a:ext cx="101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Line 37"/>
            <p:cNvSpPr>
              <a:spLocks noChangeShapeType="1"/>
            </p:cNvSpPr>
            <p:nvPr/>
          </p:nvSpPr>
          <p:spPr bwMode="auto">
            <a:xfrm flipV="1">
              <a:off x="4348989" y="3278837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Line 38"/>
            <p:cNvSpPr>
              <a:spLocks noChangeShapeType="1"/>
            </p:cNvSpPr>
            <p:nvPr/>
          </p:nvSpPr>
          <p:spPr bwMode="auto">
            <a:xfrm flipH="1">
              <a:off x="4348989" y="3572525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39"/>
            <p:cNvSpPr>
              <a:spLocks noChangeArrowheads="1"/>
            </p:cNvSpPr>
            <p:nvPr/>
          </p:nvSpPr>
          <p:spPr bwMode="auto">
            <a:xfrm>
              <a:off x="2734501" y="3126437"/>
              <a:ext cx="498535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(A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0</a:t>
              </a: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)</a:t>
              </a:r>
            </a:p>
          </p:txBody>
        </p:sp>
        <p:sp>
          <p:nvSpPr>
            <p:cNvPr id="143" name="Line 40"/>
            <p:cNvSpPr>
              <a:spLocks noChangeShapeType="1"/>
            </p:cNvSpPr>
            <p:nvPr/>
          </p:nvSpPr>
          <p:spPr bwMode="auto">
            <a:xfrm flipH="1">
              <a:off x="2520189" y="2962925"/>
              <a:ext cx="269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41"/>
            <p:cNvSpPr>
              <a:spLocks noChangeArrowheads="1"/>
            </p:cNvSpPr>
            <p:nvPr/>
          </p:nvSpPr>
          <p:spPr bwMode="auto">
            <a:xfrm>
              <a:off x="3115501" y="2669237"/>
              <a:ext cx="1335303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( (A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h</a:t>
              </a: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) + j k m )</a:t>
              </a:r>
            </a:p>
          </p:txBody>
        </p:sp>
        <p:sp>
          <p:nvSpPr>
            <p:cNvPr id="145" name="Rectangle 42"/>
            <p:cNvSpPr>
              <a:spLocks noChangeArrowheads="1"/>
            </p:cNvSpPr>
            <p:nvPr/>
          </p:nvSpPr>
          <p:spPr bwMode="auto">
            <a:xfrm>
              <a:off x="3496501" y="3080400"/>
              <a:ext cx="952185" cy="6437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64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T Regs</a:t>
              </a:r>
            </a:p>
          </p:txBody>
        </p:sp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3536189" y="4575825"/>
              <a:ext cx="812800" cy="5842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Line 44"/>
            <p:cNvSpPr>
              <a:spLocks noChangeShapeType="1"/>
            </p:cNvSpPr>
            <p:nvPr/>
          </p:nvSpPr>
          <p:spPr bwMode="auto">
            <a:xfrm flipH="1">
              <a:off x="2520189" y="4867925"/>
              <a:ext cx="101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Line 45"/>
            <p:cNvSpPr>
              <a:spLocks noChangeShapeType="1"/>
            </p:cNvSpPr>
            <p:nvPr/>
          </p:nvSpPr>
          <p:spPr bwMode="auto">
            <a:xfrm>
              <a:off x="4374389" y="4715525"/>
              <a:ext cx="812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Line 46"/>
            <p:cNvSpPr>
              <a:spLocks noChangeShapeType="1"/>
            </p:cNvSpPr>
            <p:nvPr/>
          </p:nvSpPr>
          <p:spPr bwMode="auto">
            <a:xfrm flipH="1">
              <a:off x="4348989" y="5020325"/>
              <a:ext cx="863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47"/>
            <p:cNvSpPr>
              <a:spLocks noChangeArrowheads="1"/>
            </p:cNvSpPr>
            <p:nvPr/>
          </p:nvSpPr>
          <p:spPr bwMode="auto">
            <a:xfrm>
              <a:off x="2734501" y="4574237"/>
              <a:ext cx="498535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(A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0</a:t>
              </a: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)</a:t>
              </a:r>
            </a:p>
          </p:txBody>
        </p:sp>
        <p:sp>
          <p:nvSpPr>
            <p:cNvPr id="151" name="Line 48"/>
            <p:cNvSpPr>
              <a:spLocks noChangeShapeType="1"/>
            </p:cNvSpPr>
            <p:nvPr/>
          </p:nvSpPr>
          <p:spPr bwMode="auto">
            <a:xfrm flipH="1">
              <a:off x="2520189" y="4410725"/>
              <a:ext cx="269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49"/>
            <p:cNvSpPr>
              <a:spLocks noChangeArrowheads="1"/>
            </p:cNvSpPr>
            <p:nvPr/>
          </p:nvSpPr>
          <p:spPr bwMode="auto">
            <a:xfrm>
              <a:off x="3115501" y="4117037"/>
              <a:ext cx="1335303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( (A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h</a:t>
              </a: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) + j k m )</a:t>
              </a:r>
            </a:p>
          </p:txBody>
        </p:sp>
        <p:sp>
          <p:nvSpPr>
            <p:cNvPr id="153" name="Rectangle 50"/>
            <p:cNvSpPr>
              <a:spLocks noChangeArrowheads="1"/>
            </p:cNvSpPr>
            <p:nvPr/>
          </p:nvSpPr>
          <p:spPr bwMode="auto">
            <a:xfrm>
              <a:off x="3483801" y="4540900"/>
              <a:ext cx="977833" cy="6437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64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B Regs</a:t>
              </a:r>
            </a:p>
          </p:txBody>
        </p:sp>
        <p:grpSp>
          <p:nvGrpSpPr>
            <p:cNvPr id="154" name="Group 51"/>
            <p:cNvGrpSpPr>
              <a:grpSpLocks/>
            </p:cNvGrpSpPr>
            <p:nvPr/>
          </p:nvGrpSpPr>
          <p:grpSpPr bwMode="auto">
            <a:xfrm>
              <a:off x="5206239" y="2562875"/>
              <a:ext cx="901700" cy="1308100"/>
              <a:chOff x="3236" y="988"/>
              <a:chExt cx="568" cy="824"/>
            </a:xfrm>
          </p:grpSpPr>
          <p:sp>
            <p:nvSpPr>
              <p:cNvPr id="155" name="Rectangle 52"/>
              <p:cNvSpPr>
                <a:spLocks noChangeArrowheads="1"/>
              </p:cNvSpPr>
              <p:nvPr/>
            </p:nvSpPr>
            <p:spPr bwMode="auto">
              <a:xfrm>
                <a:off x="3240" y="1008"/>
                <a:ext cx="560" cy="7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Line 53"/>
              <p:cNvSpPr>
                <a:spLocks noChangeShapeType="1"/>
              </p:cNvSpPr>
              <p:nvPr/>
            </p:nvSpPr>
            <p:spPr bwMode="auto">
              <a:xfrm>
                <a:off x="3236" y="1096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Line 54"/>
              <p:cNvSpPr>
                <a:spLocks noChangeShapeType="1"/>
              </p:cNvSpPr>
              <p:nvPr/>
            </p:nvSpPr>
            <p:spPr bwMode="auto">
              <a:xfrm>
                <a:off x="3236" y="1192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Line 55"/>
              <p:cNvSpPr>
                <a:spLocks noChangeShapeType="1"/>
              </p:cNvSpPr>
              <p:nvPr/>
            </p:nvSpPr>
            <p:spPr bwMode="auto">
              <a:xfrm>
                <a:off x="3236" y="1288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Line 56"/>
              <p:cNvSpPr>
                <a:spLocks noChangeShapeType="1"/>
              </p:cNvSpPr>
              <p:nvPr/>
            </p:nvSpPr>
            <p:spPr bwMode="auto">
              <a:xfrm>
                <a:off x="3236" y="1384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Line 57"/>
              <p:cNvSpPr>
                <a:spLocks noChangeShapeType="1"/>
              </p:cNvSpPr>
              <p:nvPr/>
            </p:nvSpPr>
            <p:spPr bwMode="auto">
              <a:xfrm>
                <a:off x="3236" y="1480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Line 58"/>
              <p:cNvSpPr>
                <a:spLocks noChangeShapeType="1"/>
              </p:cNvSpPr>
              <p:nvPr/>
            </p:nvSpPr>
            <p:spPr bwMode="auto">
              <a:xfrm>
                <a:off x="3236" y="1576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Line 59"/>
              <p:cNvSpPr>
                <a:spLocks noChangeShapeType="1"/>
              </p:cNvSpPr>
              <p:nvPr/>
            </p:nvSpPr>
            <p:spPr bwMode="auto">
              <a:xfrm>
                <a:off x="3236" y="1672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Rectangle 60"/>
              <p:cNvSpPr>
                <a:spLocks noChangeArrowheads="1"/>
              </p:cNvSpPr>
              <p:nvPr/>
            </p:nvSpPr>
            <p:spPr bwMode="auto">
              <a:xfrm>
                <a:off x="3407" y="988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S0</a:t>
                </a:r>
              </a:p>
            </p:txBody>
          </p:sp>
          <p:sp>
            <p:nvSpPr>
              <p:cNvPr id="164" name="Rectangle 61"/>
              <p:cNvSpPr>
                <a:spLocks noChangeArrowheads="1"/>
              </p:cNvSpPr>
              <p:nvPr/>
            </p:nvSpPr>
            <p:spPr bwMode="auto">
              <a:xfrm>
                <a:off x="3407" y="1084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S1</a:t>
                </a:r>
              </a:p>
            </p:txBody>
          </p:sp>
          <p:sp>
            <p:nvSpPr>
              <p:cNvPr id="165" name="Rectangle 62"/>
              <p:cNvSpPr>
                <a:spLocks noChangeArrowheads="1"/>
              </p:cNvSpPr>
              <p:nvPr/>
            </p:nvSpPr>
            <p:spPr bwMode="auto">
              <a:xfrm>
                <a:off x="3407" y="118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S2</a:t>
                </a:r>
              </a:p>
            </p:txBody>
          </p:sp>
          <p:sp>
            <p:nvSpPr>
              <p:cNvPr id="166" name="Rectangle 63"/>
              <p:cNvSpPr>
                <a:spLocks noChangeArrowheads="1"/>
              </p:cNvSpPr>
              <p:nvPr/>
            </p:nvSpPr>
            <p:spPr bwMode="auto">
              <a:xfrm>
                <a:off x="3407" y="1276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S3</a:t>
                </a:r>
              </a:p>
            </p:txBody>
          </p:sp>
          <p:sp>
            <p:nvSpPr>
              <p:cNvPr id="167" name="Rectangle 64"/>
              <p:cNvSpPr>
                <a:spLocks noChangeArrowheads="1"/>
              </p:cNvSpPr>
              <p:nvPr/>
            </p:nvSpPr>
            <p:spPr bwMode="auto">
              <a:xfrm>
                <a:off x="3407" y="137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S4</a:t>
                </a:r>
              </a:p>
            </p:txBody>
          </p:sp>
          <p:sp>
            <p:nvSpPr>
              <p:cNvPr id="168" name="Rectangle 65"/>
              <p:cNvSpPr>
                <a:spLocks noChangeArrowheads="1"/>
              </p:cNvSpPr>
              <p:nvPr/>
            </p:nvSpPr>
            <p:spPr bwMode="auto">
              <a:xfrm>
                <a:off x="3407" y="1468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S5</a:t>
                </a:r>
              </a:p>
            </p:txBody>
          </p:sp>
          <p:sp>
            <p:nvSpPr>
              <p:cNvPr id="169" name="Rectangle 66"/>
              <p:cNvSpPr>
                <a:spLocks noChangeArrowheads="1"/>
              </p:cNvSpPr>
              <p:nvPr/>
            </p:nvSpPr>
            <p:spPr bwMode="auto">
              <a:xfrm>
                <a:off x="3407" y="1564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S6</a:t>
                </a:r>
              </a:p>
            </p:txBody>
          </p:sp>
          <p:sp>
            <p:nvSpPr>
              <p:cNvPr id="170" name="Rectangle 67"/>
              <p:cNvSpPr>
                <a:spLocks noChangeArrowheads="1"/>
              </p:cNvSpPr>
              <p:nvPr/>
            </p:nvSpPr>
            <p:spPr bwMode="auto">
              <a:xfrm>
                <a:off x="3407" y="16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S7</a:t>
                </a:r>
              </a:p>
            </p:txBody>
          </p:sp>
        </p:grpSp>
        <p:grpSp>
          <p:nvGrpSpPr>
            <p:cNvPr id="171" name="Group 68"/>
            <p:cNvGrpSpPr>
              <a:grpSpLocks/>
            </p:cNvGrpSpPr>
            <p:nvPr/>
          </p:nvGrpSpPr>
          <p:grpSpPr bwMode="auto">
            <a:xfrm>
              <a:off x="5206239" y="4010676"/>
              <a:ext cx="901700" cy="1309688"/>
              <a:chOff x="3236" y="1900"/>
              <a:chExt cx="568" cy="825"/>
            </a:xfrm>
          </p:grpSpPr>
          <p:sp>
            <p:nvSpPr>
              <p:cNvPr id="172" name="Rectangle 69"/>
              <p:cNvSpPr>
                <a:spLocks noChangeArrowheads="1"/>
              </p:cNvSpPr>
              <p:nvPr/>
            </p:nvSpPr>
            <p:spPr bwMode="auto">
              <a:xfrm>
                <a:off x="3240" y="1920"/>
                <a:ext cx="560" cy="75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Line 70"/>
              <p:cNvSpPr>
                <a:spLocks noChangeShapeType="1"/>
              </p:cNvSpPr>
              <p:nvPr/>
            </p:nvSpPr>
            <p:spPr bwMode="auto">
              <a:xfrm>
                <a:off x="3236" y="2008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" name="Line 71"/>
              <p:cNvSpPr>
                <a:spLocks noChangeShapeType="1"/>
              </p:cNvSpPr>
              <p:nvPr/>
            </p:nvSpPr>
            <p:spPr bwMode="auto">
              <a:xfrm>
                <a:off x="3236" y="2104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Line 72"/>
              <p:cNvSpPr>
                <a:spLocks noChangeShapeType="1"/>
              </p:cNvSpPr>
              <p:nvPr/>
            </p:nvSpPr>
            <p:spPr bwMode="auto">
              <a:xfrm>
                <a:off x="3236" y="2200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6" name="Line 73"/>
              <p:cNvSpPr>
                <a:spLocks noChangeShapeType="1"/>
              </p:cNvSpPr>
              <p:nvPr/>
            </p:nvSpPr>
            <p:spPr bwMode="auto">
              <a:xfrm>
                <a:off x="3236" y="2296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7" name="Line 74"/>
              <p:cNvSpPr>
                <a:spLocks noChangeShapeType="1"/>
              </p:cNvSpPr>
              <p:nvPr/>
            </p:nvSpPr>
            <p:spPr bwMode="auto">
              <a:xfrm>
                <a:off x="3236" y="2392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8" name="Line 75"/>
              <p:cNvSpPr>
                <a:spLocks noChangeShapeType="1"/>
              </p:cNvSpPr>
              <p:nvPr/>
            </p:nvSpPr>
            <p:spPr bwMode="auto">
              <a:xfrm>
                <a:off x="3236" y="2488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9" name="Line 76"/>
              <p:cNvSpPr>
                <a:spLocks noChangeShapeType="1"/>
              </p:cNvSpPr>
              <p:nvPr/>
            </p:nvSpPr>
            <p:spPr bwMode="auto">
              <a:xfrm>
                <a:off x="3236" y="2584"/>
                <a:ext cx="5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0" name="Rectangle 77"/>
              <p:cNvSpPr>
                <a:spLocks noChangeArrowheads="1"/>
              </p:cNvSpPr>
              <p:nvPr/>
            </p:nvSpPr>
            <p:spPr bwMode="auto">
              <a:xfrm>
                <a:off x="3407" y="1900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A0</a:t>
                </a:r>
              </a:p>
            </p:txBody>
          </p:sp>
          <p:sp>
            <p:nvSpPr>
              <p:cNvPr id="181" name="Rectangle 78"/>
              <p:cNvSpPr>
                <a:spLocks noChangeArrowheads="1"/>
              </p:cNvSpPr>
              <p:nvPr/>
            </p:nvSpPr>
            <p:spPr bwMode="auto">
              <a:xfrm>
                <a:off x="3407" y="1996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A1</a:t>
                </a:r>
              </a:p>
            </p:txBody>
          </p:sp>
          <p:sp>
            <p:nvSpPr>
              <p:cNvPr id="182" name="Rectangle 79"/>
              <p:cNvSpPr>
                <a:spLocks noChangeArrowheads="1"/>
              </p:cNvSpPr>
              <p:nvPr/>
            </p:nvSpPr>
            <p:spPr bwMode="auto">
              <a:xfrm>
                <a:off x="3407" y="2092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A2</a:t>
                </a:r>
              </a:p>
            </p:txBody>
          </p:sp>
          <p:sp>
            <p:nvSpPr>
              <p:cNvPr id="183" name="Rectangle 80"/>
              <p:cNvSpPr>
                <a:spLocks noChangeArrowheads="1"/>
              </p:cNvSpPr>
              <p:nvPr/>
            </p:nvSpPr>
            <p:spPr bwMode="auto">
              <a:xfrm>
                <a:off x="3407" y="2188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A3</a:t>
                </a:r>
              </a:p>
            </p:txBody>
          </p:sp>
          <p:sp>
            <p:nvSpPr>
              <p:cNvPr id="184" name="Rectangle 81"/>
              <p:cNvSpPr>
                <a:spLocks noChangeArrowheads="1"/>
              </p:cNvSpPr>
              <p:nvPr/>
            </p:nvSpPr>
            <p:spPr bwMode="auto">
              <a:xfrm>
                <a:off x="3407" y="2284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A4</a:t>
                </a:r>
              </a:p>
            </p:txBody>
          </p:sp>
          <p:sp>
            <p:nvSpPr>
              <p:cNvPr id="185" name="Rectangle 82"/>
              <p:cNvSpPr>
                <a:spLocks noChangeArrowheads="1"/>
              </p:cNvSpPr>
              <p:nvPr/>
            </p:nvSpPr>
            <p:spPr bwMode="auto">
              <a:xfrm>
                <a:off x="3407" y="2380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A5</a:t>
                </a:r>
              </a:p>
            </p:txBody>
          </p:sp>
          <p:sp>
            <p:nvSpPr>
              <p:cNvPr id="186" name="Rectangle 83"/>
              <p:cNvSpPr>
                <a:spLocks noChangeArrowheads="1"/>
              </p:cNvSpPr>
              <p:nvPr/>
            </p:nvSpPr>
            <p:spPr bwMode="auto">
              <a:xfrm>
                <a:off x="3407" y="2476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A6</a:t>
                </a:r>
              </a:p>
            </p:txBody>
          </p:sp>
          <p:sp>
            <p:nvSpPr>
              <p:cNvPr id="187" name="Rectangle 84"/>
              <p:cNvSpPr>
                <a:spLocks noChangeArrowheads="1"/>
              </p:cNvSpPr>
              <p:nvPr/>
            </p:nvSpPr>
            <p:spPr bwMode="auto">
              <a:xfrm>
                <a:off x="3407" y="2572"/>
                <a:ext cx="218" cy="15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A7</a:t>
                </a:r>
              </a:p>
            </p:txBody>
          </p:sp>
        </p:grpSp>
        <p:sp>
          <p:nvSpPr>
            <p:cNvPr id="188" name="Rectangle 85"/>
            <p:cNvSpPr>
              <a:spLocks noChangeArrowheads="1"/>
            </p:cNvSpPr>
            <p:nvPr/>
          </p:nvSpPr>
          <p:spPr bwMode="auto">
            <a:xfrm>
              <a:off x="4639501" y="2974037"/>
              <a:ext cx="336632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S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i</a:t>
              </a:r>
            </a:p>
          </p:txBody>
        </p:sp>
        <p:sp>
          <p:nvSpPr>
            <p:cNvPr id="189" name="Rectangle 86"/>
            <p:cNvSpPr>
              <a:spLocks noChangeArrowheads="1"/>
            </p:cNvSpPr>
            <p:nvPr/>
          </p:nvSpPr>
          <p:spPr bwMode="auto">
            <a:xfrm>
              <a:off x="4639501" y="3278837"/>
              <a:ext cx="392737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T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jk</a:t>
              </a:r>
            </a:p>
          </p:txBody>
        </p:sp>
        <p:sp>
          <p:nvSpPr>
            <p:cNvPr id="190" name="Rectangle 87"/>
            <p:cNvSpPr>
              <a:spLocks noChangeArrowheads="1"/>
            </p:cNvSpPr>
            <p:nvPr/>
          </p:nvSpPr>
          <p:spPr bwMode="auto">
            <a:xfrm>
              <a:off x="4639501" y="4421837"/>
              <a:ext cx="346250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i</a:t>
              </a:r>
            </a:p>
          </p:txBody>
        </p:sp>
        <p:sp>
          <p:nvSpPr>
            <p:cNvPr id="191" name="Rectangle 88"/>
            <p:cNvSpPr>
              <a:spLocks noChangeArrowheads="1"/>
            </p:cNvSpPr>
            <p:nvPr/>
          </p:nvSpPr>
          <p:spPr bwMode="auto">
            <a:xfrm>
              <a:off x="4639501" y="4726637"/>
              <a:ext cx="413576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B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jk</a:t>
              </a:r>
            </a:p>
          </p:txBody>
        </p:sp>
        <p:sp>
          <p:nvSpPr>
            <p:cNvPr id="192" name="Rectangle 89"/>
            <p:cNvSpPr>
              <a:spLocks noChangeArrowheads="1"/>
            </p:cNvSpPr>
            <p:nvPr/>
          </p:nvSpPr>
          <p:spPr bwMode="auto">
            <a:xfrm>
              <a:off x="7422389" y="2213625"/>
              <a:ext cx="965200" cy="889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Rectangle 90"/>
            <p:cNvSpPr>
              <a:spLocks noChangeArrowheads="1"/>
            </p:cNvSpPr>
            <p:nvPr/>
          </p:nvSpPr>
          <p:spPr bwMode="auto">
            <a:xfrm>
              <a:off x="7458901" y="2212037"/>
              <a:ext cx="799579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FP Add</a:t>
              </a:r>
            </a:p>
          </p:txBody>
        </p:sp>
        <p:sp>
          <p:nvSpPr>
            <p:cNvPr id="194" name="Rectangle 91"/>
            <p:cNvSpPr>
              <a:spLocks noChangeArrowheads="1"/>
            </p:cNvSpPr>
            <p:nvPr/>
          </p:nvSpPr>
          <p:spPr bwMode="auto">
            <a:xfrm>
              <a:off x="7458901" y="2516837"/>
              <a:ext cx="766173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FP Mul</a:t>
              </a:r>
            </a:p>
          </p:txBody>
        </p:sp>
        <p:sp>
          <p:nvSpPr>
            <p:cNvPr id="195" name="Rectangle 92"/>
            <p:cNvSpPr>
              <a:spLocks noChangeArrowheads="1"/>
            </p:cNvSpPr>
            <p:nvPr/>
          </p:nvSpPr>
          <p:spPr bwMode="auto">
            <a:xfrm>
              <a:off x="7458901" y="2821637"/>
              <a:ext cx="945709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FP Recip</a:t>
              </a:r>
            </a:p>
          </p:txBody>
        </p:sp>
        <p:sp>
          <p:nvSpPr>
            <p:cNvPr id="196" name="Line 93"/>
            <p:cNvSpPr>
              <a:spLocks noChangeShapeType="1"/>
            </p:cNvSpPr>
            <p:nvPr/>
          </p:nvSpPr>
          <p:spPr bwMode="auto">
            <a:xfrm>
              <a:off x="7422389" y="2505725"/>
              <a:ext cx="965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Line 94"/>
            <p:cNvSpPr>
              <a:spLocks noChangeShapeType="1"/>
            </p:cNvSpPr>
            <p:nvPr/>
          </p:nvSpPr>
          <p:spPr bwMode="auto">
            <a:xfrm>
              <a:off x="7422389" y="2810525"/>
              <a:ext cx="965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8" name="Group 95"/>
            <p:cNvGrpSpPr>
              <a:grpSpLocks/>
            </p:cNvGrpSpPr>
            <p:nvPr/>
          </p:nvGrpSpPr>
          <p:grpSpPr bwMode="auto">
            <a:xfrm>
              <a:off x="7422389" y="3202637"/>
              <a:ext cx="965200" cy="1219200"/>
              <a:chOff x="4624" y="1872"/>
              <a:chExt cx="608" cy="768"/>
            </a:xfrm>
          </p:grpSpPr>
          <p:sp>
            <p:nvSpPr>
              <p:cNvPr id="199" name="Rectangle 96"/>
              <p:cNvSpPr>
                <a:spLocks noChangeArrowheads="1"/>
              </p:cNvSpPr>
              <p:nvPr/>
            </p:nvSpPr>
            <p:spPr bwMode="auto">
              <a:xfrm>
                <a:off x="4624" y="1873"/>
                <a:ext cx="60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Rectangle 97"/>
              <p:cNvSpPr>
                <a:spLocks noChangeArrowheads="1"/>
              </p:cNvSpPr>
              <p:nvPr/>
            </p:nvSpPr>
            <p:spPr bwMode="auto">
              <a:xfrm>
                <a:off x="4647" y="1872"/>
                <a:ext cx="499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Int Add</a:t>
                </a:r>
              </a:p>
            </p:txBody>
          </p:sp>
          <p:sp>
            <p:nvSpPr>
              <p:cNvPr id="201" name="Rectangle 98"/>
              <p:cNvSpPr>
                <a:spLocks noChangeArrowheads="1"/>
              </p:cNvSpPr>
              <p:nvPr/>
            </p:nvSpPr>
            <p:spPr bwMode="auto">
              <a:xfrm>
                <a:off x="4647" y="2064"/>
                <a:ext cx="58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Int Logic</a:t>
                </a:r>
              </a:p>
            </p:txBody>
          </p:sp>
          <p:sp>
            <p:nvSpPr>
              <p:cNvPr id="202" name="Rectangle 99"/>
              <p:cNvSpPr>
                <a:spLocks noChangeArrowheads="1"/>
              </p:cNvSpPr>
              <p:nvPr/>
            </p:nvSpPr>
            <p:spPr bwMode="auto">
              <a:xfrm>
                <a:off x="4647" y="2256"/>
                <a:ext cx="534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Int Shift</a:t>
                </a:r>
              </a:p>
            </p:txBody>
          </p:sp>
          <p:sp>
            <p:nvSpPr>
              <p:cNvPr id="203" name="Line 100"/>
              <p:cNvSpPr>
                <a:spLocks noChangeShapeType="1"/>
              </p:cNvSpPr>
              <p:nvPr/>
            </p:nvSpPr>
            <p:spPr bwMode="auto">
              <a:xfrm>
                <a:off x="4624" y="2057"/>
                <a:ext cx="6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Line 101"/>
              <p:cNvSpPr>
                <a:spLocks noChangeShapeType="1"/>
              </p:cNvSpPr>
              <p:nvPr/>
            </p:nvSpPr>
            <p:spPr bwMode="auto">
              <a:xfrm>
                <a:off x="4624" y="2249"/>
                <a:ext cx="6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Rectangle 102"/>
              <p:cNvSpPr>
                <a:spLocks noChangeArrowheads="1"/>
              </p:cNvSpPr>
              <p:nvPr/>
            </p:nvSpPr>
            <p:spPr bwMode="auto">
              <a:xfrm>
                <a:off x="4647" y="2448"/>
                <a:ext cx="547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Pop Cnt</a:t>
                </a:r>
              </a:p>
            </p:txBody>
          </p:sp>
          <p:sp>
            <p:nvSpPr>
              <p:cNvPr id="206" name="Line 103"/>
              <p:cNvSpPr>
                <a:spLocks noChangeShapeType="1"/>
              </p:cNvSpPr>
              <p:nvPr/>
            </p:nvSpPr>
            <p:spPr bwMode="auto">
              <a:xfrm>
                <a:off x="4624" y="2441"/>
                <a:ext cx="6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7" name="Freeform 104"/>
            <p:cNvSpPr>
              <a:spLocks/>
            </p:cNvSpPr>
            <p:nvPr/>
          </p:nvSpPr>
          <p:spPr bwMode="auto">
            <a:xfrm>
              <a:off x="6101589" y="2516837"/>
              <a:ext cx="1296987" cy="306388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88" y="192"/>
                </a:cxn>
                <a:cxn ang="0">
                  <a:pos x="288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288" y="192"/>
                  </a:lnTo>
                  <a:lnTo>
                    <a:pt x="288" y="0"/>
                  </a:lnTo>
                  <a:lnTo>
                    <a:pt x="8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Freeform 105"/>
            <p:cNvSpPr>
              <a:spLocks/>
            </p:cNvSpPr>
            <p:nvPr/>
          </p:nvSpPr>
          <p:spPr bwMode="auto">
            <a:xfrm>
              <a:off x="6558789" y="2821637"/>
              <a:ext cx="839787" cy="8397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528" y="528"/>
                </a:cxn>
              </a:cxnLst>
              <a:rect l="0" t="0" r="r" b="b"/>
              <a:pathLst>
                <a:path w="529" h="529">
                  <a:moveTo>
                    <a:pt x="0" y="0"/>
                  </a:moveTo>
                  <a:lnTo>
                    <a:pt x="0" y="528"/>
                  </a:lnTo>
                  <a:lnTo>
                    <a:pt x="528" y="5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Freeform 106"/>
            <p:cNvSpPr>
              <a:spLocks/>
            </p:cNvSpPr>
            <p:nvPr/>
          </p:nvSpPr>
          <p:spPr bwMode="auto">
            <a:xfrm>
              <a:off x="6101589" y="2669237"/>
              <a:ext cx="1296987" cy="4587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384" y="288"/>
                </a:cxn>
                <a:cxn ang="0">
                  <a:pos x="384" y="0"/>
                </a:cxn>
                <a:cxn ang="0">
                  <a:pos x="816" y="0"/>
                </a:cxn>
              </a:cxnLst>
              <a:rect l="0" t="0" r="r" b="b"/>
              <a:pathLst>
                <a:path w="817" h="289">
                  <a:moveTo>
                    <a:pt x="0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8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Freeform 107"/>
            <p:cNvSpPr>
              <a:spLocks/>
            </p:cNvSpPr>
            <p:nvPr/>
          </p:nvSpPr>
          <p:spPr bwMode="auto">
            <a:xfrm>
              <a:off x="6711189" y="3126437"/>
              <a:ext cx="687387" cy="687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432" y="432"/>
                </a:cxn>
              </a:cxnLst>
              <a:rect l="0" t="0" r="r" b="b"/>
              <a:pathLst>
                <a:path w="433" h="433">
                  <a:moveTo>
                    <a:pt x="0" y="0"/>
                  </a:moveTo>
                  <a:lnTo>
                    <a:pt x="0" y="432"/>
                  </a:lnTo>
                  <a:lnTo>
                    <a:pt x="432" y="43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Freeform 108"/>
            <p:cNvSpPr>
              <a:spLocks/>
            </p:cNvSpPr>
            <p:nvPr/>
          </p:nvSpPr>
          <p:spPr bwMode="auto">
            <a:xfrm>
              <a:off x="6101589" y="2821637"/>
              <a:ext cx="1296987" cy="611188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480" y="0"/>
                </a:cxn>
                <a:cxn ang="0">
                  <a:pos x="480" y="384"/>
                </a:cxn>
                <a:cxn ang="0">
                  <a:pos x="0" y="384"/>
                </a:cxn>
              </a:cxnLst>
              <a:rect l="0" t="0" r="r" b="b"/>
              <a:pathLst>
                <a:path w="817" h="385">
                  <a:moveTo>
                    <a:pt x="816" y="0"/>
                  </a:moveTo>
                  <a:lnTo>
                    <a:pt x="480" y="0"/>
                  </a:lnTo>
                  <a:lnTo>
                    <a:pt x="480" y="384"/>
                  </a:lnTo>
                  <a:lnTo>
                    <a:pt x="0" y="3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Freeform 109"/>
            <p:cNvSpPr>
              <a:spLocks/>
            </p:cNvSpPr>
            <p:nvPr/>
          </p:nvSpPr>
          <p:spPr bwMode="auto">
            <a:xfrm>
              <a:off x="6863589" y="3431237"/>
              <a:ext cx="534987" cy="534988"/>
            </a:xfrm>
            <a:custGeom>
              <a:avLst/>
              <a:gdLst/>
              <a:ahLst/>
              <a:cxnLst>
                <a:cxn ang="0">
                  <a:pos x="336" y="336"/>
                </a:cxn>
                <a:cxn ang="0">
                  <a:pos x="0" y="336"/>
                </a:cxn>
                <a:cxn ang="0">
                  <a:pos x="0" y="0"/>
                </a:cxn>
              </a:cxnLst>
              <a:rect l="0" t="0" r="r" b="b"/>
              <a:pathLst>
                <a:path w="337" h="337">
                  <a:moveTo>
                    <a:pt x="336" y="336"/>
                  </a:moveTo>
                  <a:lnTo>
                    <a:pt x="0" y="33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Rectangle 110"/>
            <p:cNvSpPr>
              <a:spLocks noChangeArrowheads="1"/>
            </p:cNvSpPr>
            <p:nvPr/>
          </p:nvSpPr>
          <p:spPr bwMode="auto">
            <a:xfrm>
              <a:off x="6239701" y="2516837"/>
              <a:ext cx="336632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S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j</a:t>
              </a:r>
            </a:p>
          </p:txBody>
        </p:sp>
        <p:sp>
          <p:nvSpPr>
            <p:cNvPr id="214" name="Rectangle 111"/>
            <p:cNvSpPr>
              <a:spLocks noChangeArrowheads="1"/>
            </p:cNvSpPr>
            <p:nvPr/>
          </p:nvSpPr>
          <p:spPr bwMode="auto">
            <a:xfrm>
              <a:off x="6239701" y="3126437"/>
              <a:ext cx="336632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S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i</a:t>
              </a:r>
            </a:p>
          </p:txBody>
        </p:sp>
        <p:sp>
          <p:nvSpPr>
            <p:cNvPr id="215" name="Rectangle 112"/>
            <p:cNvSpPr>
              <a:spLocks noChangeArrowheads="1"/>
            </p:cNvSpPr>
            <p:nvPr/>
          </p:nvSpPr>
          <p:spPr bwMode="auto">
            <a:xfrm>
              <a:off x="6239701" y="2821637"/>
              <a:ext cx="370295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S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k</a:t>
              </a:r>
            </a:p>
          </p:txBody>
        </p:sp>
        <p:sp>
          <p:nvSpPr>
            <p:cNvPr id="216" name="Rectangle 113"/>
            <p:cNvSpPr>
              <a:spLocks noChangeArrowheads="1"/>
            </p:cNvSpPr>
            <p:nvPr/>
          </p:nvSpPr>
          <p:spPr bwMode="auto">
            <a:xfrm>
              <a:off x="7422389" y="4575825"/>
              <a:ext cx="965200" cy="584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" name="Rectangle 114"/>
            <p:cNvSpPr>
              <a:spLocks noChangeArrowheads="1"/>
            </p:cNvSpPr>
            <p:nvPr/>
          </p:nvSpPr>
          <p:spPr bwMode="auto">
            <a:xfrm>
              <a:off x="7458901" y="4574237"/>
              <a:ext cx="992004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Addr Add</a:t>
              </a:r>
            </a:p>
          </p:txBody>
        </p:sp>
        <p:sp>
          <p:nvSpPr>
            <p:cNvPr id="218" name="Rectangle 115"/>
            <p:cNvSpPr>
              <a:spLocks noChangeArrowheads="1"/>
            </p:cNvSpPr>
            <p:nvPr/>
          </p:nvSpPr>
          <p:spPr bwMode="auto">
            <a:xfrm>
              <a:off x="7458901" y="4879037"/>
              <a:ext cx="958597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Addr Mul</a:t>
              </a:r>
            </a:p>
          </p:txBody>
        </p:sp>
        <p:sp>
          <p:nvSpPr>
            <p:cNvPr id="219" name="Line 116"/>
            <p:cNvSpPr>
              <a:spLocks noChangeShapeType="1"/>
            </p:cNvSpPr>
            <p:nvPr/>
          </p:nvSpPr>
          <p:spPr bwMode="auto">
            <a:xfrm>
              <a:off x="7422389" y="4867925"/>
              <a:ext cx="965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Line 117"/>
            <p:cNvSpPr>
              <a:spLocks noChangeShapeType="1"/>
            </p:cNvSpPr>
            <p:nvPr/>
          </p:nvSpPr>
          <p:spPr bwMode="auto">
            <a:xfrm>
              <a:off x="6126989" y="4639325"/>
              <a:ext cx="127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Line 118"/>
            <p:cNvSpPr>
              <a:spLocks noChangeShapeType="1"/>
            </p:cNvSpPr>
            <p:nvPr/>
          </p:nvSpPr>
          <p:spPr bwMode="auto">
            <a:xfrm>
              <a:off x="6126989" y="4867925"/>
              <a:ext cx="1270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Line 119"/>
            <p:cNvSpPr>
              <a:spLocks noChangeShapeType="1"/>
            </p:cNvSpPr>
            <p:nvPr/>
          </p:nvSpPr>
          <p:spPr bwMode="auto">
            <a:xfrm flipH="1">
              <a:off x="6101589" y="5096525"/>
              <a:ext cx="132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Rectangle 120"/>
            <p:cNvSpPr>
              <a:spLocks noChangeArrowheads="1"/>
            </p:cNvSpPr>
            <p:nvPr/>
          </p:nvSpPr>
          <p:spPr bwMode="auto">
            <a:xfrm>
              <a:off x="6544501" y="4345637"/>
              <a:ext cx="346250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j</a:t>
              </a:r>
            </a:p>
          </p:txBody>
        </p:sp>
        <p:sp>
          <p:nvSpPr>
            <p:cNvPr id="224" name="Rectangle 121"/>
            <p:cNvSpPr>
              <a:spLocks noChangeArrowheads="1"/>
            </p:cNvSpPr>
            <p:nvPr/>
          </p:nvSpPr>
          <p:spPr bwMode="auto">
            <a:xfrm>
              <a:off x="6544501" y="4802837"/>
              <a:ext cx="346250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i</a:t>
              </a:r>
            </a:p>
          </p:txBody>
        </p:sp>
        <p:sp>
          <p:nvSpPr>
            <p:cNvPr id="225" name="Rectangle 122"/>
            <p:cNvSpPr>
              <a:spLocks noChangeArrowheads="1"/>
            </p:cNvSpPr>
            <p:nvPr/>
          </p:nvSpPr>
          <p:spPr bwMode="auto">
            <a:xfrm>
              <a:off x="6544501" y="4574237"/>
              <a:ext cx="379913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A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k</a:t>
              </a:r>
            </a:p>
          </p:txBody>
        </p:sp>
        <p:sp>
          <p:nvSpPr>
            <p:cNvPr id="226" name="Rectangle 124"/>
            <p:cNvSpPr>
              <a:spLocks noChangeArrowheads="1"/>
            </p:cNvSpPr>
            <p:nvPr/>
          </p:nvSpPr>
          <p:spPr bwMode="auto">
            <a:xfrm>
              <a:off x="2901189" y="1145237"/>
              <a:ext cx="3200400" cy="12255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" name="Line 125"/>
            <p:cNvSpPr>
              <a:spLocks noChangeShapeType="1"/>
            </p:cNvSpPr>
            <p:nvPr/>
          </p:nvSpPr>
          <p:spPr bwMode="auto">
            <a:xfrm>
              <a:off x="2901189" y="1288112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8" name="Line 126"/>
            <p:cNvSpPr>
              <a:spLocks noChangeShapeType="1"/>
            </p:cNvSpPr>
            <p:nvPr/>
          </p:nvSpPr>
          <p:spPr bwMode="auto">
            <a:xfrm>
              <a:off x="2901189" y="1445275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" name="Line 127"/>
            <p:cNvSpPr>
              <a:spLocks noChangeShapeType="1"/>
            </p:cNvSpPr>
            <p:nvPr/>
          </p:nvSpPr>
          <p:spPr bwMode="auto">
            <a:xfrm>
              <a:off x="2901189" y="1600850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0" name="Line 128"/>
            <p:cNvSpPr>
              <a:spLocks noChangeShapeType="1"/>
            </p:cNvSpPr>
            <p:nvPr/>
          </p:nvSpPr>
          <p:spPr bwMode="auto">
            <a:xfrm>
              <a:off x="2901189" y="1758012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1" name="Line 129"/>
            <p:cNvSpPr>
              <a:spLocks noChangeShapeType="1"/>
            </p:cNvSpPr>
            <p:nvPr/>
          </p:nvSpPr>
          <p:spPr bwMode="auto">
            <a:xfrm>
              <a:off x="2901189" y="1915175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2" name="Line 130"/>
            <p:cNvSpPr>
              <a:spLocks noChangeShapeType="1"/>
            </p:cNvSpPr>
            <p:nvPr/>
          </p:nvSpPr>
          <p:spPr bwMode="auto">
            <a:xfrm>
              <a:off x="2901189" y="2070750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" name="Line 131"/>
            <p:cNvSpPr>
              <a:spLocks noChangeShapeType="1"/>
            </p:cNvSpPr>
            <p:nvPr/>
          </p:nvSpPr>
          <p:spPr bwMode="auto">
            <a:xfrm>
              <a:off x="2901189" y="2227912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4" name="Group 132"/>
            <p:cNvGrpSpPr>
              <a:grpSpLocks/>
            </p:cNvGrpSpPr>
            <p:nvPr/>
          </p:nvGrpSpPr>
          <p:grpSpPr bwMode="auto">
            <a:xfrm>
              <a:off x="5491989" y="1111900"/>
              <a:ext cx="336550" cy="1308100"/>
              <a:chOff x="2282" y="576"/>
              <a:chExt cx="212" cy="824"/>
            </a:xfrm>
          </p:grpSpPr>
          <p:sp>
            <p:nvSpPr>
              <p:cNvPr id="235" name="Rectangle 133"/>
              <p:cNvSpPr>
                <a:spLocks noChangeArrowheads="1"/>
              </p:cNvSpPr>
              <p:nvPr/>
            </p:nvSpPr>
            <p:spPr bwMode="auto">
              <a:xfrm>
                <a:off x="2282" y="576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V0</a:t>
                </a:r>
              </a:p>
            </p:txBody>
          </p:sp>
          <p:sp>
            <p:nvSpPr>
              <p:cNvPr id="236" name="Rectangle 134"/>
              <p:cNvSpPr>
                <a:spLocks noChangeArrowheads="1"/>
              </p:cNvSpPr>
              <p:nvPr/>
            </p:nvSpPr>
            <p:spPr bwMode="auto">
              <a:xfrm>
                <a:off x="2282" y="67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V1</a:t>
                </a:r>
              </a:p>
            </p:txBody>
          </p:sp>
          <p:sp>
            <p:nvSpPr>
              <p:cNvPr id="237" name="Rectangle 135"/>
              <p:cNvSpPr>
                <a:spLocks noChangeArrowheads="1"/>
              </p:cNvSpPr>
              <p:nvPr/>
            </p:nvSpPr>
            <p:spPr bwMode="auto">
              <a:xfrm>
                <a:off x="2282" y="768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V2</a:t>
                </a:r>
              </a:p>
            </p:txBody>
          </p:sp>
          <p:sp>
            <p:nvSpPr>
              <p:cNvPr id="238" name="Rectangle 136"/>
              <p:cNvSpPr>
                <a:spLocks noChangeArrowheads="1"/>
              </p:cNvSpPr>
              <p:nvPr/>
            </p:nvSpPr>
            <p:spPr bwMode="auto">
              <a:xfrm>
                <a:off x="2282" y="864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V3</a:t>
                </a:r>
              </a:p>
            </p:txBody>
          </p:sp>
          <p:sp>
            <p:nvSpPr>
              <p:cNvPr id="239" name="Rectangle 137"/>
              <p:cNvSpPr>
                <a:spLocks noChangeArrowheads="1"/>
              </p:cNvSpPr>
              <p:nvPr/>
            </p:nvSpPr>
            <p:spPr bwMode="auto">
              <a:xfrm>
                <a:off x="2282" y="9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V4</a:t>
                </a:r>
              </a:p>
            </p:txBody>
          </p:sp>
          <p:sp>
            <p:nvSpPr>
              <p:cNvPr id="240" name="Rectangle 138"/>
              <p:cNvSpPr>
                <a:spLocks noChangeArrowheads="1"/>
              </p:cNvSpPr>
              <p:nvPr/>
            </p:nvSpPr>
            <p:spPr bwMode="auto">
              <a:xfrm>
                <a:off x="2282" y="1056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V5</a:t>
                </a:r>
              </a:p>
            </p:txBody>
          </p:sp>
          <p:sp>
            <p:nvSpPr>
              <p:cNvPr id="241" name="Rectangle 139"/>
              <p:cNvSpPr>
                <a:spLocks noChangeArrowheads="1"/>
              </p:cNvSpPr>
              <p:nvPr/>
            </p:nvSpPr>
            <p:spPr bwMode="auto">
              <a:xfrm>
                <a:off x="2282" y="115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V6</a:t>
                </a:r>
              </a:p>
            </p:txBody>
          </p:sp>
          <p:sp>
            <p:nvSpPr>
              <p:cNvPr id="242" name="Rectangle 140"/>
              <p:cNvSpPr>
                <a:spLocks noChangeArrowheads="1"/>
              </p:cNvSpPr>
              <p:nvPr/>
            </p:nvSpPr>
            <p:spPr bwMode="auto">
              <a:xfrm>
                <a:off x="2282" y="1248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000" b="1">
                    <a:latin typeface="Arial" pitchFamily="34" charset="0"/>
                    <a:ea typeface="굴림" charset="-127"/>
                    <a:cs typeface="Arial" pitchFamily="34" charset="0"/>
                  </a:rPr>
                  <a:t>V7</a:t>
                </a:r>
              </a:p>
            </p:txBody>
          </p:sp>
        </p:grpSp>
        <p:sp>
          <p:nvSpPr>
            <p:cNvPr id="243" name="Line 141"/>
            <p:cNvSpPr>
              <a:spLocks noChangeShapeType="1"/>
            </p:cNvSpPr>
            <p:nvPr/>
          </p:nvSpPr>
          <p:spPr bwMode="auto">
            <a:xfrm flipH="1">
              <a:off x="2531301" y="1756425"/>
              <a:ext cx="376238" cy="47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4" name="Line 142"/>
            <p:cNvSpPr>
              <a:spLocks noChangeShapeType="1"/>
            </p:cNvSpPr>
            <p:nvPr/>
          </p:nvSpPr>
          <p:spPr bwMode="auto">
            <a:xfrm flipV="1">
              <a:off x="6863589" y="1373837"/>
              <a:ext cx="0" cy="1447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" name="Line 143"/>
            <p:cNvSpPr>
              <a:spLocks noChangeShapeType="1"/>
            </p:cNvSpPr>
            <p:nvPr/>
          </p:nvSpPr>
          <p:spPr bwMode="auto">
            <a:xfrm flipH="1">
              <a:off x="6101589" y="1373837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" name="Line 144"/>
            <p:cNvSpPr>
              <a:spLocks noChangeShapeType="1"/>
            </p:cNvSpPr>
            <p:nvPr/>
          </p:nvSpPr>
          <p:spPr bwMode="auto">
            <a:xfrm>
              <a:off x="6101589" y="1678637"/>
              <a:ext cx="609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" name="Line 145"/>
            <p:cNvSpPr>
              <a:spLocks noChangeShapeType="1"/>
            </p:cNvSpPr>
            <p:nvPr/>
          </p:nvSpPr>
          <p:spPr bwMode="auto">
            <a:xfrm>
              <a:off x="6558789" y="1983437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8" name="Line 146"/>
            <p:cNvSpPr>
              <a:spLocks noChangeShapeType="1"/>
            </p:cNvSpPr>
            <p:nvPr/>
          </p:nvSpPr>
          <p:spPr bwMode="auto">
            <a:xfrm>
              <a:off x="6101589" y="1983437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9" name="Line 147"/>
            <p:cNvSpPr>
              <a:spLocks noChangeShapeType="1"/>
            </p:cNvSpPr>
            <p:nvPr/>
          </p:nvSpPr>
          <p:spPr bwMode="auto">
            <a:xfrm flipV="1">
              <a:off x="6711189" y="1678637"/>
              <a:ext cx="0" cy="990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0" name="Rectangle 148"/>
            <p:cNvSpPr>
              <a:spLocks noChangeArrowheads="1"/>
            </p:cNvSpPr>
            <p:nvPr/>
          </p:nvSpPr>
          <p:spPr bwMode="auto">
            <a:xfrm>
              <a:off x="6177789" y="1678637"/>
              <a:ext cx="370295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V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k</a:t>
              </a:r>
            </a:p>
          </p:txBody>
        </p:sp>
        <p:sp>
          <p:nvSpPr>
            <p:cNvPr id="251" name="Rectangle 149"/>
            <p:cNvSpPr>
              <a:spLocks noChangeArrowheads="1"/>
            </p:cNvSpPr>
            <p:nvPr/>
          </p:nvSpPr>
          <p:spPr bwMode="auto">
            <a:xfrm>
              <a:off x="6177789" y="1373837"/>
              <a:ext cx="336632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V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j</a:t>
              </a:r>
            </a:p>
          </p:txBody>
        </p:sp>
        <p:sp>
          <p:nvSpPr>
            <p:cNvPr id="252" name="Rectangle 150"/>
            <p:cNvSpPr>
              <a:spLocks noChangeArrowheads="1"/>
            </p:cNvSpPr>
            <p:nvPr/>
          </p:nvSpPr>
          <p:spPr bwMode="auto">
            <a:xfrm>
              <a:off x="6177789" y="1069037"/>
              <a:ext cx="333362" cy="305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400" b="1">
                  <a:latin typeface="Arial" pitchFamily="34" charset="0"/>
                  <a:ea typeface="굴림" charset="-127"/>
                  <a:cs typeface="Arial" pitchFamily="34" charset="0"/>
                </a:rPr>
                <a:t>V</a:t>
              </a:r>
              <a:r>
                <a:rPr lang="en-US" altLang="ko-KR" sz="1400" b="1" baseline="-25000">
                  <a:latin typeface="Arial" pitchFamily="34" charset="0"/>
                  <a:ea typeface="굴림" charset="-127"/>
                  <a:cs typeface="Arial" pitchFamily="34" charset="0"/>
                </a:rPr>
                <a:t>i</a:t>
              </a:r>
            </a:p>
          </p:txBody>
        </p:sp>
        <p:grpSp>
          <p:nvGrpSpPr>
            <p:cNvPr id="253" name="Group 151"/>
            <p:cNvGrpSpPr>
              <a:grpSpLocks/>
            </p:cNvGrpSpPr>
            <p:nvPr/>
          </p:nvGrpSpPr>
          <p:grpSpPr bwMode="auto">
            <a:xfrm>
              <a:off x="7404926" y="1145237"/>
              <a:ext cx="974725" cy="304800"/>
              <a:chOff x="4613" y="576"/>
              <a:chExt cx="614" cy="192"/>
            </a:xfrm>
          </p:grpSpPr>
          <p:sp>
            <p:nvSpPr>
              <p:cNvPr id="254" name="Rectangle 152"/>
              <p:cNvSpPr>
                <a:spLocks noChangeArrowheads="1"/>
              </p:cNvSpPr>
              <p:nvPr/>
            </p:nvSpPr>
            <p:spPr bwMode="auto">
              <a:xfrm>
                <a:off x="4613" y="609"/>
                <a:ext cx="614" cy="1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5" name="Rectangle 153"/>
              <p:cNvSpPr>
                <a:spLocks noChangeArrowheads="1"/>
              </p:cNvSpPr>
              <p:nvPr/>
            </p:nvSpPr>
            <p:spPr bwMode="auto">
              <a:xfrm>
                <a:off x="4655" y="576"/>
                <a:ext cx="52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V. Mask</a:t>
                </a:r>
              </a:p>
            </p:txBody>
          </p:sp>
        </p:grpSp>
        <p:grpSp>
          <p:nvGrpSpPr>
            <p:cNvPr id="256" name="Group 154"/>
            <p:cNvGrpSpPr>
              <a:grpSpLocks/>
            </p:cNvGrpSpPr>
            <p:nvPr/>
          </p:nvGrpSpPr>
          <p:grpSpPr bwMode="auto">
            <a:xfrm>
              <a:off x="7396991" y="1526237"/>
              <a:ext cx="981255" cy="304800"/>
              <a:chOff x="4624" y="576"/>
              <a:chExt cx="525" cy="192"/>
            </a:xfrm>
          </p:grpSpPr>
          <p:sp>
            <p:nvSpPr>
              <p:cNvPr id="257" name="Rectangle 155"/>
              <p:cNvSpPr>
                <a:spLocks noChangeArrowheads="1"/>
              </p:cNvSpPr>
              <p:nvPr/>
            </p:nvSpPr>
            <p:spPr bwMode="auto">
              <a:xfrm>
                <a:off x="4632" y="609"/>
                <a:ext cx="512" cy="1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Rectangle 156"/>
              <p:cNvSpPr>
                <a:spLocks noChangeArrowheads="1"/>
              </p:cNvSpPr>
              <p:nvPr/>
            </p:nvSpPr>
            <p:spPr bwMode="auto">
              <a:xfrm>
                <a:off x="4624" y="576"/>
                <a:ext cx="525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ko-KR" sz="1400" b="1">
                    <a:latin typeface="Arial" pitchFamily="34" charset="0"/>
                    <a:ea typeface="굴림" charset="-127"/>
                    <a:cs typeface="Arial" pitchFamily="34" charset="0"/>
                  </a:rPr>
                  <a:t>V. Length</a:t>
                </a:r>
              </a:p>
            </p:txBody>
          </p:sp>
        </p:grpSp>
        <p:sp>
          <p:nvSpPr>
            <p:cNvPr id="259" name="Text Box 157"/>
            <p:cNvSpPr txBox="1">
              <a:spLocks noChangeArrowheads="1"/>
            </p:cNvSpPr>
            <p:nvPr/>
          </p:nvSpPr>
          <p:spPr bwMode="auto">
            <a:xfrm>
              <a:off x="3139314" y="1416700"/>
              <a:ext cx="2089150" cy="6413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800" b="1">
                  <a:latin typeface="Arial" pitchFamily="34" charset="0"/>
                  <a:ea typeface="굴림" charset="-127"/>
                  <a:cs typeface="Arial" pitchFamily="34" charset="0"/>
                </a:rPr>
                <a:t>64 Element Vector Registers</a:t>
              </a:r>
              <a:endParaRPr lang="en-US" altLang="ko-KR" sz="2400" b="1">
                <a:latin typeface="Arial" pitchFamily="34" charset="0"/>
                <a:ea typeface="굴림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Programming Model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58774" y="3023257"/>
            <a:ext cx="8426452" cy="1421086"/>
            <a:chOff x="144" y="1968"/>
            <a:chExt cx="5472" cy="1056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67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29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63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64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59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60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5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5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51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52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47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43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ko-KR" dirty="0">
                    <a:latin typeface="Verdana" charset="0"/>
                    <a:ea typeface="굴림" charset="-127"/>
                    <a:cs typeface="굴림" charset="-127"/>
                  </a:rPr>
                  <a:t>+</a:t>
                </a:r>
              </a:p>
            </p:txBody>
          </p:sp>
          <p:sp>
            <p:nvSpPr>
              <p:cNvPr id="44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sp>
          <p:nvSpPr>
            <p:cNvPr id="36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sp>
          <p:nvSpPr>
            <p:cNvPr id="37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[VLR-1]</a:t>
              </a:r>
            </a:p>
          </p:txBody>
        </p:sp>
        <p:sp>
          <p:nvSpPr>
            <p:cNvPr id="38" name="Text Box 59"/>
            <p:cNvSpPr txBox="1">
              <a:spLocks noChangeArrowheads="1"/>
            </p:cNvSpPr>
            <p:nvPr/>
          </p:nvSpPr>
          <p:spPr bwMode="auto">
            <a:xfrm>
              <a:off x="144" y="2015"/>
              <a:ext cx="1814" cy="61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Vector Arithmetic Instructions</a:t>
              </a:r>
            </a:p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ADDV v3, v1, v2</a:t>
              </a:r>
            </a:p>
          </p:txBody>
        </p:sp>
        <p:sp>
          <p:nvSpPr>
            <p:cNvPr id="39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v3</a:t>
              </a:r>
            </a:p>
          </p:txBody>
        </p:sp>
        <p:sp>
          <p:nvSpPr>
            <p:cNvPr id="40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v2</a:t>
              </a:r>
            </a:p>
          </p:txBody>
        </p:sp>
        <p:sp>
          <p:nvSpPr>
            <p:cNvPr id="41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42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2" name="Group 64"/>
          <p:cNvGrpSpPr>
            <a:grpSpLocks/>
          </p:cNvGrpSpPr>
          <p:nvPr/>
        </p:nvGrpSpPr>
        <p:grpSpPr bwMode="auto">
          <a:xfrm>
            <a:off x="358774" y="1067975"/>
            <a:ext cx="8426452" cy="1900164"/>
            <a:chOff x="144" y="508"/>
            <a:chExt cx="5472" cy="1412"/>
          </a:xfrm>
        </p:grpSpPr>
        <p:grpSp>
          <p:nvGrpSpPr>
            <p:cNvPr id="7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227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8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9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1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2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3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4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6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7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8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9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4" name="Text Box 82"/>
            <p:cNvSpPr txBox="1">
              <a:spLocks noChangeArrowheads="1"/>
            </p:cNvSpPr>
            <p:nvPr/>
          </p:nvSpPr>
          <p:spPr bwMode="auto">
            <a:xfrm>
              <a:off x="271" y="508"/>
              <a:ext cx="133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Scalar Registers</a:t>
              </a:r>
            </a:p>
          </p:txBody>
        </p:sp>
        <p:sp>
          <p:nvSpPr>
            <p:cNvPr id="75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r0</a:t>
              </a:r>
            </a:p>
          </p:txBody>
        </p:sp>
        <p:sp>
          <p:nvSpPr>
            <p:cNvPr id="76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r15</a:t>
              </a:r>
            </a:p>
          </p:txBody>
        </p:sp>
        <p:sp>
          <p:nvSpPr>
            <p:cNvPr id="77" name="Text Box 85"/>
            <p:cNvSpPr txBox="1">
              <a:spLocks noChangeArrowheads="1"/>
            </p:cNvSpPr>
            <p:nvPr/>
          </p:nvSpPr>
          <p:spPr bwMode="auto">
            <a:xfrm>
              <a:off x="3006" y="508"/>
              <a:ext cx="135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78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v0</a:t>
              </a:r>
            </a:p>
          </p:txBody>
        </p:sp>
        <p:sp>
          <p:nvSpPr>
            <p:cNvPr id="79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v15</a:t>
              </a:r>
            </a:p>
          </p:txBody>
        </p:sp>
        <p:grpSp>
          <p:nvGrpSpPr>
            <p:cNvPr id="80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211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2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3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4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5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6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7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8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9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1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2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3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4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[0]</a:t>
              </a:r>
            </a:p>
          </p:txBody>
        </p:sp>
        <p:grpSp>
          <p:nvGrpSpPr>
            <p:cNvPr id="82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9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3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[1]</a:t>
              </a:r>
            </a:p>
          </p:txBody>
        </p:sp>
        <p:grpSp>
          <p:nvGrpSpPr>
            <p:cNvPr id="84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79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0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1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2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3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4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7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9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0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3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5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[2]</a:t>
              </a:r>
            </a:p>
          </p:txBody>
        </p:sp>
        <p:grpSp>
          <p:nvGrpSpPr>
            <p:cNvPr id="86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63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6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8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9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0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1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3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4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5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6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7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8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47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9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0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1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2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4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5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6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9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0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1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6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9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0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1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2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3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4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5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1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2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1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3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94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99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2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6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1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2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4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[VLRMAX-1]</a:t>
              </a:r>
            </a:p>
          </p:txBody>
        </p:sp>
        <p:sp>
          <p:nvSpPr>
            <p:cNvPr id="96" name="Rectangle 232"/>
            <p:cNvSpPr>
              <a:spLocks noChangeArrowheads="1"/>
            </p:cNvSpPr>
            <p:nvPr/>
          </p:nvSpPr>
          <p:spPr bwMode="auto">
            <a:xfrm>
              <a:off x="4255" y="1720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VLR</a:t>
              </a:r>
            </a:p>
          </p:txBody>
        </p:sp>
        <p:sp>
          <p:nvSpPr>
            <p:cNvPr id="97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8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latin typeface="Verdana" charset="0"/>
                  <a:ea typeface="굴림" charset="-127"/>
                  <a:cs typeface="굴림" charset="-127"/>
                </a:rPr>
                <a:t>Vector Length Register</a:t>
              </a:r>
            </a:p>
          </p:txBody>
        </p:sp>
      </p:grpSp>
      <p:grpSp>
        <p:nvGrpSpPr>
          <p:cNvPr id="243" name="Group 235"/>
          <p:cNvGrpSpPr>
            <a:grpSpLocks/>
          </p:cNvGrpSpPr>
          <p:nvPr/>
        </p:nvGrpSpPr>
        <p:grpSpPr bwMode="auto">
          <a:xfrm>
            <a:off x="358774" y="4542745"/>
            <a:ext cx="8426452" cy="1563732"/>
            <a:chOff x="144" y="3072"/>
            <a:chExt cx="5472" cy="1162"/>
          </a:xfrm>
        </p:grpSpPr>
        <p:sp>
          <p:nvSpPr>
            <p:cNvPr id="24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v1</a:t>
              </a:r>
            </a:p>
          </p:txBody>
        </p:sp>
        <p:sp>
          <p:nvSpPr>
            <p:cNvPr id="269" name="Text Box 261"/>
            <p:cNvSpPr txBox="1">
              <a:spLocks noChangeArrowheads="1"/>
            </p:cNvSpPr>
            <p:nvPr/>
          </p:nvSpPr>
          <p:spPr bwMode="auto">
            <a:xfrm>
              <a:off x="156" y="3092"/>
              <a:ext cx="1680" cy="61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b="1" dirty="0" smtClean="0">
                  <a:latin typeface="Verdana" charset="0"/>
                  <a:ea typeface="굴림" charset="-127"/>
                  <a:cs typeface="굴림" charset="-127"/>
                </a:rPr>
                <a:t>Vector Load and Store Instructions</a:t>
              </a:r>
            </a:p>
            <a:p>
              <a:r>
                <a:rPr lang="en-US" altLang="ko-KR" sz="1600" b="1" dirty="0" smtClean="0">
                  <a:latin typeface="Verdana" charset="0"/>
                  <a:ea typeface="굴림" charset="-127"/>
                  <a:cs typeface="굴림" charset="-127"/>
                </a:rPr>
                <a:t>LV v1, r1, r2</a:t>
              </a:r>
              <a:endParaRPr lang="en-US" altLang="ko-KR" sz="1600" b="1" dirty="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27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Base, r1</a:t>
              </a:r>
            </a:p>
          </p:txBody>
        </p:sp>
        <p:sp>
          <p:nvSpPr>
            <p:cNvPr id="27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Stride, r2</a:t>
              </a:r>
            </a:p>
          </p:txBody>
        </p:sp>
        <p:sp>
          <p:nvSpPr>
            <p:cNvPr id="27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Memory</a:t>
              </a:r>
            </a:p>
          </p:txBody>
        </p:sp>
        <p:sp>
          <p:nvSpPr>
            <p:cNvPr id="27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i="1">
                  <a:latin typeface="Verdana" charset="0"/>
                  <a:ea typeface="굴림" charset="-127"/>
                  <a:cs typeface="굴림" charset="-127"/>
                </a:rPr>
                <a:t>Vector 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7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ISA Benefits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Compact – single instruction defines N operations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also fewer branches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Parallel – N operations are (data) parallel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no dependencies between vector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like VLIW, no complex hardware for dynamic scheduling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scalable; additional functional units give additional performance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Expressive – memory ops describe access patterns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memory ops exhibit continuous or regular access patterns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memory ops can </a:t>
            </a:r>
            <a:r>
              <a:rPr lang="en-US" sz="1600" b="0" dirty="0" err="1" smtClean="0">
                <a:solidFill>
                  <a:schemeClr val="tx1"/>
                </a:solidFill>
              </a:rPr>
              <a:t>prefetch</a:t>
            </a:r>
            <a:r>
              <a:rPr lang="en-US" sz="1600" b="0" dirty="0" smtClean="0">
                <a:solidFill>
                  <a:schemeClr val="tx1"/>
                </a:solidFill>
              </a:rPr>
              <a:t> and/or effectively use memory banks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amortize high latency for 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 element over large sequential pattern (bursts of data transfer…1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 element incurs a long latency….subsequent elements are pipelined to produce a new element per cycle)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Basic Vector Instructions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Suppose 64-element vectors</a:t>
            </a:r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u="sng" dirty="0" err="1" smtClean="0">
                <a:solidFill>
                  <a:schemeClr val="tx1"/>
                </a:solidFill>
              </a:rPr>
              <a:t>Instr</a:t>
            </a:r>
            <a:r>
              <a:rPr lang="en-US" sz="1600" b="1" u="sng" dirty="0" smtClean="0">
                <a:solidFill>
                  <a:schemeClr val="tx1"/>
                </a:solidFill>
              </a:rPr>
              <a:t>		Operands	Operation		Comment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VADD.VV	V1, V2, V3	V1 = V2 + V3		vector +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VADD.SV		V1, R0, V2	V1 = R0 + V2		scalar +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VMUL.VV		</a:t>
            </a:r>
            <a:r>
              <a:rPr lang="en-US" sz="1600" dirty="0">
                <a:solidFill>
                  <a:schemeClr val="tx1"/>
                </a:solidFill>
              </a:rPr>
              <a:t>V1, V2, V3	V1 = V2 </a:t>
            </a:r>
            <a:r>
              <a:rPr lang="en-US" sz="1600" dirty="0" smtClean="0">
                <a:solidFill>
                  <a:schemeClr val="tx1"/>
                </a:solidFill>
              </a:rPr>
              <a:t>* </a:t>
            </a:r>
            <a:r>
              <a:rPr lang="en-US" sz="1600" dirty="0">
                <a:solidFill>
                  <a:schemeClr val="tx1"/>
                </a:solidFill>
              </a:rPr>
              <a:t>V3	</a:t>
            </a:r>
            <a:r>
              <a:rPr lang="en-US" sz="1600" dirty="0" smtClean="0">
                <a:solidFill>
                  <a:schemeClr val="tx1"/>
                </a:solidFill>
              </a:rPr>
              <a:t>	vector x vector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VMUL.SV		V1, R0, V2	V1 = R0 * V2		scalar x vector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		V1, R1		V1 = M[R1,…R1+63]	load, stride=1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VLDS		V1, R1, R2	V1 = </a:t>
            </a:r>
            <a:r>
              <a:rPr lang="en-US" sz="1600" dirty="0">
                <a:solidFill>
                  <a:schemeClr val="tx1"/>
                </a:solidFill>
              </a:rPr>
              <a:t>M[R1,…</a:t>
            </a:r>
            <a:r>
              <a:rPr lang="en-US" sz="1600" dirty="0" smtClean="0">
                <a:solidFill>
                  <a:schemeClr val="tx1"/>
                </a:solidFill>
              </a:rPr>
              <a:t>R1+63*R2]	load, stride=R2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VLDX		V1, R1, V2	V1 = M[R1+V2(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),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=0 to 63]	indexed gather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VST		V1, R1		M[R1…R1+63] = V1	store, stride=1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VLDS		V1, R1, R2	</a:t>
            </a:r>
            <a:r>
              <a:rPr lang="en-US" sz="1600" dirty="0" smtClean="0">
                <a:solidFill>
                  <a:schemeClr val="tx1"/>
                </a:solidFill>
              </a:rPr>
              <a:t>M[R1</a:t>
            </a:r>
            <a:r>
              <a:rPr lang="en-US" sz="1600" dirty="0">
                <a:solidFill>
                  <a:schemeClr val="tx1"/>
                </a:solidFill>
              </a:rPr>
              <a:t>,…R1+63*R2</a:t>
            </a:r>
            <a:r>
              <a:rPr lang="en-US" sz="1600" dirty="0" smtClean="0">
                <a:solidFill>
                  <a:schemeClr val="tx1"/>
                </a:solidFill>
              </a:rPr>
              <a:t>] = V1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store, </a:t>
            </a:r>
            <a:r>
              <a:rPr lang="en-US" sz="1600" dirty="0">
                <a:solidFill>
                  <a:schemeClr val="tx1"/>
                </a:solidFill>
              </a:rPr>
              <a:t>stride=R2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VLDX		V1, R1, V2	</a:t>
            </a:r>
            <a:r>
              <a:rPr lang="en-US" sz="1600" dirty="0" smtClean="0">
                <a:solidFill>
                  <a:schemeClr val="tx1"/>
                </a:solidFill>
              </a:rPr>
              <a:t>M[R1+V2(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),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=0 to 63</a:t>
            </a:r>
            <a:r>
              <a:rPr lang="en-US" sz="1600" dirty="0" smtClean="0">
                <a:solidFill>
                  <a:schemeClr val="tx1"/>
                </a:solidFill>
              </a:rPr>
              <a:t>] = V1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indexed scatter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Code Example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# C code		# Scalar Code		# Vector Code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&lt;64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		LI R4, 64			LI VLR, 64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C[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B[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 		loop:			VLD V1, R1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L.D F0, 0 (R1)		VLD V2, R2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L.D F2, 0 (R2)		ADD.VV V3, V1, V2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ADD.D F4, F2, F0		VST V3, R3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S.D F4, 0 (R3)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DADDIU R1, 8	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DADDIU R2, 8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DADDIU R3, 8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	DSUBIU R4, 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		BNEZ R4, loop</a:t>
            </a:r>
          </a:p>
          <a:p>
            <a:pPr algn="l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-- Load immediate (LI) with length of vector (64)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-- Vector length register (VLR)</a:t>
            </a: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Length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ector register holds a max number of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MVL: Maximum vector length (e.g., 64)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But application vectors may not match MVL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 length register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VL: controls length of any vector operation (add, multiply, load, store)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</a:t>
            </a:r>
            <a:r>
              <a:rPr lang="en-US" sz="1600" b="0" dirty="0" err="1" smtClean="0">
                <a:solidFill>
                  <a:schemeClr val="tx1"/>
                </a:solidFill>
              </a:rPr>
              <a:t>vadd.vv</a:t>
            </a:r>
            <a:r>
              <a:rPr lang="en-US" sz="1600" b="0" dirty="0" smtClean="0">
                <a:solidFill>
                  <a:schemeClr val="tx1"/>
                </a:solidFill>
              </a:rPr>
              <a:t> with VL10 is equivalent to: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&lt;10;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{V1[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V2[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V3[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]}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Before vector instructions, VL is set to number less than or equal to MVL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How can we code applications where the vector length is not known until run-time?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Strip Mining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Strip Mining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Suppose application VL &gt; MVL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Generate loop that handles MVL elements per iteration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Translate each loop iteration into a single vector instruction</a:t>
            </a:r>
            <a:endParaRPr lang="en-US" sz="1000" b="0" dirty="0" smtClean="0">
              <a:solidFill>
                <a:schemeClr val="tx1"/>
              </a:solidFill>
            </a:endParaRPr>
          </a:p>
          <a:p>
            <a:pPr lvl="1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 AX+Y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First loop for (N mod MVL) elements. Remaining loops for MVL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VL = (N mod MVL); 		# set VL to be a smaller vector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&lt;VL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		# 1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b="0" dirty="0" smtClean="0">
                <a:solidFill>
                  <a:schemeClr val="tx1"/>
                </a:solidFill>
              </a:rPr>
              <a:t>-loop translates into a single set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= A*X[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+ 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		# of vector instructions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low = (N mod MVL)		# low – strips off beginning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VL = MVL			# set VL to be max vector length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for (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=low ; 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&lt;N ; 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++); 		#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nd</a:t>
            </a:r>
            <a:r>
              <a:rPr lang="en-US" sz="1600" b="0" dirty="0" smtClean="0">
                <a:solidFill>
                  <a:schemeClr val="tx1"/>
                </a:solidFill>
              </a:rPr>
              <a:t>-loop translates into N/MVL sets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Y[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] = A * X[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>
                <a:solidFill>
                  <a:schemeClr val="tx1"/>
                </a:solidFill>
              </a:rPr>
              <a:t>] + Y[</a:t>
            </a:r>
            <a:r>
              <a:rPr lang="en-US" sz="1600" b="0" dirty="0" err="1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		# of vector instructions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Instruction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4076396" cy="5031054"/>
          </a:xfrm>
        </p:spPr>
        <p:txBody>
          <a:bodyPr anchor="t"/>
          <a:lstStyle/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Use deep pipeline (fast clock) to execute operations for each vector element.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Simplify pipeline control because elements in vector are independent </a:t>
            </a: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 no hazards.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V1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V2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V3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5943600" y="5637183"/>
            <a:ext cx="1973617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V3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  <a:sym typeface="Wingdings" pitchFamily="2" charset="2"/>
              </a:rPr>
              <a:t>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  <a:sym typeface="Wingdings" pitchFamily="2" charset="2"/>
              </a:rPr>
              <a:t>V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*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V2</a:t>
            </a:r>
            <a:endParaRPr lang="en-US" altLang="ko-KR" sz="2000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5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9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Six stage multiply pipeline</a:t>
            </a: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1 – Chaining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Consider the following code with vector length of 32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vmul.vv</a:t>
            </a:r>
            <a:r>
              <a:rPr lang="en-US" sz="1600" b="0" dirty="0" smtClean="0">
                <a:solidFill>
                  <a:schemeClr val="tx1"/>
                </a:solidFill>
              </a:rPr>
              <a:t> 	V1, V2, V3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vadd.vv</a:t>
            </a:r>
            <a:r>
              <a:rPr lang="en-US" sz="1600" b="0" dirty="0" smtClean="0">
                <a:solidFill>
                  <a:schemeClr val="tx1"/>
                </a:solidFill>
              </a:rPr>
              <a:t>	V4, V1, V5	# very long RAW hazard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Chaining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V1 is not a single entity, but a vector of individual elements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Pipeline forwarding can work for individual elements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Flexible Chaining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Chain any vector to any other active vector operation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Requires more read/write ports in the vector register file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165" y="4657960"/>
            <a:ext cx="450532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8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2 – Multiple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Datapaths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ADDV C,A,B</a:t>
            </a:r>
          </a:p>
        </p:txBody>
      </p:sp>
      <p:grpSp>
        <p:nvGrpSpPr>
          <p:cNvPr id="47" name="Group 5"/>
          <p:cNvGrpSpPr>
            <a:grpSpLocks/>
          </p:cNvGrpSpPr>
          <p:nvPr/>
        </p:nvGrpSpPr>
        <p:grpSpPr bwMode="auto">
          <a:xfrm>
            <a:off x="1154495" y="3006545"/>
            <a:ext cx="1266825" cy="2819400"/>
            <a:chOff x="815" y="1594"/>
            <a:chExt cx="798" cy="1776"/>
          </a:xfrm>
        </p:grpSpPr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" name="Freeform 9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10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2" name="Group 11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Freeform 13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Line 14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3" name="Group 15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68" name="Rectangle 1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Freeform 1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Line 1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C[1]</a:t>
              </a: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C[2]</a:t>
              </a: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C[0]</a:t>
              </a: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8" name="Line 23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" name="Line 24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>
              <a:off x="815" y="1978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A[3]</a:t>
              </a:r>
            </a:p>
          </p:txBody>
        </p:sp>
        <p:sp>
          <p:nvSpPr>
            <p:cNvPr id="61" name="Text Box 26"/>
            <p:cNvSpPr txBox="1">
              <a:spLocks noChangeArrowheads="1"/>
            </p:cNvSpPr>
            <p:nvPr/>
          </p:nvSpPr>
          <p:spPr bwMode="auto">
            <a:xfrm>
              <a:off x="1247" y="1978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B[3]</a:t>
              </a:r>
            </a:p>
          </p:txBody>
        </p:sp>
        <p:sp>
          <p:nvSpPr>
            <p:cNvPr id="62" name="Text Box 27"/>
            <p:cNvSpPr txBox="1">
              <a:spLocks noChangeArrowheads="1"/>
            </p:cNvSpPr>
            <p:nvPr/>
          </p:nvSpPr>
          <p:spPr bwMode="auto">
            <a:xfrm>
              <a:off x="815" y="1786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A[4]</a:t>
              </a:r>
            </a:p>
          </p:txBody>
        </p:sp>
        <p:sp>
          <p:nvSpPr>
            <p:cNvPr id="63" name="Text Box 28"/>
            <p:cNvSpPr txBox="1">
              <a:spLocks noChangeArrowheads="1"/>
            </p:cNvSpPr>
            <p:nvPr/>
          </p:nvSpPr>
          <p:spPr bwMode="auto">
            <a:xfrm>
              <a:off x="1247" y="1786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B[4]</a:t>
              </a:r>
            </a:p>
          </p:txBody>
        </p:sp>
        <p:sp>
          <p:nvSpPr>
            <p:cNvPr id="64" name="Text Box 29"/>
            <p:cNvSpPr txBox="1">
              <a:spLocks noChangeArrowheads="1"/>
            </p:cNvSpPr>
            <p:nvPr/>
          </p:nvSpPr>
          <p:spPr bwMode="auto">
            <a:xfrm>
              <a:off x="815" y="1594"/>
              <a:ext cx="365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A[5]</a:t>
              </a:r>
            </a:p>
          </p:txBody>
        </p:sp>
        <p:sp>
          <p:nvSpPr>
            <p:cNvPr id="65" name="Text Box 30"/>
            <p:cNvSpPr txBox="1">
              <a:spLocks noChangeArrowheads="1"/>
            </p:cNvSpPr>
            <p:nvPr/>
          </p:nvSpPr>
          <p:spPr bwMode="auto">
            <a:xfrm>
              <a:off x="1247" y="1594"/>
              <a:ext cx="366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B[5]</a:t>
              </a:r>
            </a:p>
          </p:txBody>
        </p:sp>
      </p:grpSp>
      <p:sp>
        <p:nvSpPr>
          <p:cNvPr id="48" name="Line 33"/>
          <p:cNvSpPr>
            <a:spLocks noChangeShapeType="1"/>
          </p:cNvSpPr>
          <p:nvPr/>
        </p:nvSpPr>
        <p:spPr bwMode="auto">
          <a:xfrm flipH="1">
            <a:off x="1760538" y="1408113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Oval 34"/>
          <p:cNvSpPr>
            <a:spLocks noChangeArrowheads="1"/>
          </p:cNvSpPr>
          <p:nvPr/>
        </p:nvSpPr>
        <p:spPr bwMode="auto">
          <a:xfrm>
            <a:off x="693738" y="1607900"/>
            <a:ext cx="2741612" cy="1038701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400" i="1" dirty="0">
                <a:latin typeface="Verdana" charset="0"/>
                <a:ea typeface="굴림" charset="-127"/>
                <a:cs typeface="굴림" charset="-127"/>
              </a:rPr>
              <a:t>Execution using one </a:t>
            </a:r>
            <a:r>
              <a:rPr lang="en-US" altLang="ko-KR" sz="1400" i="1" dirty="0" smtClean="0">
                <a:latin typeface="Verdana" charset="0"/>
                <a:ea typeface="굴림" charset="-127"/>
                <a:cs typeface="굴림" charset="-127"/>
              </a:rPr>
              <a:t>pipelined datapath</a:t>
            </a:r>
            <a:endParaRPr lang="en-US" altLang="ko-KR" sz="1400" i="1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78" name="Group 36"/>
          <p:cNvGrpSpPr>
            <a:grpSpLocks/>
          </p:cNvGrpSpPr>
          <p:nvPr/>
        </p:nvGrpSpPr>
        <p:grpSpPr bwMode="auto">
          <a:xfrm>
            <a:off x="3130550" y="2968140"/>
            <a:ext cx="1379538" cy="2819400"/>
            <a:chOff x="780" y="1594"/>
            <a:chExt cx="869" cy="1776"/>
          </a:xfrm>
        </p:grpSpPr>
        <p:sp>
          <p:nvSpPr>
            <p:cNvPr id="166" name="Freeform 37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67" name="Group 38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90" name="Rectangle 3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Freeform 4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Line 4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8" name="Group 42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87" name="Rectangle 4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Freeform 4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9" name="Line 4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9" name="Group 46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84" name="Rectangle 4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Freeform 4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6" name="Line 4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0" name="Text Box 50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C[4]</a:t>
              </a:r>
            </a:p>
          </p:txBody>
        </p:sp>
        <p:sp>
          <p:nvSpPr>
            <p:cNvPr id="171" name="Text Box 51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C[8]</a:t>
              </a:r>
            </a:p>
          </p:txBody>
        </p:sp>
        <p:sp>
          <p:nvSpPr>
            <p:cNvPr id="172" name="Text Box 52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C[0]</a:t>
              </a:r>
            </a:p>
          </p:txBody>
        </p:sp>
        <p:sp>
          <p:nvSpPr>
            <p:cNvPr id="173" name="Line 53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4" name="Line 54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5" name="Line 55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6" name="Text Box 56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A[12]</a:t>
              </a:r>
            </a:p>
          </p:txBody>
        </p:sp>
        <p:sp>
          <p:nvSpPr>
            <p:cNvPr id="177" name="Text Box 57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B[12]</a:t>
              </a:r>
            </a:p>
          </p:txBody>
        </p:sp>
        <p:sp>
          <p:nvSpPr>
            <p:cNvPr id="178" name="Text Box 58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A[16]</a:t>
              </a:r>
            </a:p>
          </p:txBody>
        </p:sp>
        <p:sp>
          <p:nvSpPr>
            <p:cNvPr id="179" name="Text Box 59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B[16]</a:t>
              </a:r>
            </a:p>
          </p:txBody>
        </p:sp>
        <p:sp>
          <p:nvSpPr>
            <p:cNvPr id="180" name="Text Box 60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A[20]</a:t>
              </a:r>
            </a:p>
          </p:txBody>
        </p:sp>
        <p:sp>
          <p:nvSpPr>
            <p:cNvPr id="181" name="Text Box 61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B[20]</a:t>
              </a:r>
            </a:p>
          </p:txBody>
        </p:sp>
      </p:grpSp>
      <p:grpSp>
        <p:nvGrpSpPr>
          <p:cNvPr id="79" name="Group 64"/>
          <p:cNvGrpSpPr>
            <a:grpSpLocks/>
          </p:cNvGrpSpPr>
          <p:nvPr/>
        </p:nvGrpSpPr>
        <p:grpSpPr bwMode="auto">
          <a:xfrm>
            <a:off x="4502150" y="2968140"/>
            <a:ext cx="1379538" cy="2819400"/>
            <a:chOff x="780" y="1594"/>
            <a:chExt cx="869" cy="1776"/>
          </a:xfrm>
        </p:grpSpPr>
        <p:sp>
          <p:nvSpPr>
            <p:cNvPr id="139" name="Freeform 65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40" name="Group 66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63" name="Rectangle 6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Freeform 6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Line 6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1" name="Group 70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60" name="Rectangle 71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Freeform 72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Line 73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2" name="Group 74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57" name="Rectangle 7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Freeform 7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7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3" name="Text Box 78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C[5]</a:t>
              </a:r>
            </a:p>
          </p:txBody>
        </p:sp>
        <p:sp>
          <p:nvSpPr>
            <p:cNvPr id="144" name="Text Box 79"/>
            <p:cNvSpPr txBox="1">
              <a:spLocks noChangeArrowheads="1"/>
            </p:cNvSpPr>
            <p:nvPr/>
          </p:nvSpPr>
          <p:spPr bwMode="auto">
            <a:xfrm>
              <a:off x="1055" y="245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C[9]</a:t>
              </a:r>
            </a:p>
          </p:txBody>
        </p:sp>
        <p:sp>
          <p:nvSpPr>
            <p:cNvPr id="145" name="Text Box 80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C[1]</a:t>
              </a:r>
            </a:p>
          </p:txBody>
        </p:sp>
        <p:sp>
          <p:nvSpPr>
            <p:cNvPr id="146" name="Line 81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7" name="Line 82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8" name="Line 83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9" name="Text Box 84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A[13]</a:t>
              </a:r>
            </a:p>
          </p:txBody>
        </p:sp>
        <p:sp>
          <p:nvSpPr>
            <p:cNvPr id="150" name="Text Box 85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B[13]</a:t>
              </a:r>
            </a:p>
          </p:txBody>
        </p:sp>
        <p:sp>
          <p:nvSpPr>
            <p:cNvPr id="151" name="Text Box 86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A[17]</a:t>
              </a:r>
            </a:p>
          </p:txBody>
        </p:sp>
        <p:sp>
          <p:nvSpPr>
            <p:cNvPr id="152" name="Text Box 87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B[17]</a:t>
              </a:r>
            </a:p>
          </p:txBody>
        </p:sp>
        <p:sp>
          <p:nvSpPr>
            <p:cNvPr id="153" name="Text Box 88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A[21]</a:t>
              </a:r>
            </a:p>
          </p:txBody>
        </p:sp>
        <p:sp>
          <p:nvSpPr>
            <p:cNvPr id="154" name="Text Box 89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B[21]</a:t>
              </a:r>
            </a:p>
          </p:txBody>
        </p:sp>
      </p:grpSp>
      <p:grpSp>
        <p:nvGrpSpPr>
          <p:cNvPr id="80" name="Group 92"/>
          <p:cNvGrpSpPr>
            <a:grpSpLocks/>
          </p:cNvGrpSpPr>
          <p:nvPr/>
        </p:nvGrpSpPr>
        <p:grpSpPr bwMode="auto">
          <a:xfrm>
            <a:off x="5797550" y="2968140"/>
            <a:ext cx="1379538" cy="2819400"/>
            <a:chOff x="780" y="1594"/>
            <a:chExt cx="869" cy="1776"/>
          </a:xfrm>
        </p:grpSpPr>
        <p:sp>
          <p:nvSpPr>
            <p:cNvPr id="111" name="Freeform 93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12" name="Group 94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36" name="Rectangle 9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Freeform 9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9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3" name="Group 98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33" name="Rectangle 9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Freeform 10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Line 10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4" name="Group 102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30" name="Rectangle 10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1" name="Freeform 10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10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5" name="Text Box 106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C[6]</a:t>
              </a:r>
            </a:p>
          </p:txBody>
        </p:sp>
        <p:sp>
          <p:nvSpPr>
            <p:cNvPr id="116" name="Text Box 107"/>
            <p:cNvSpPr txBox="1">
              <a:spLocks noChangeArrowheads="1"/>
            </p:cNvSpPr>
            <p:nvPr/>
          </p:nvSpPr>
          <p:spPr bwMode="auto">
            <a:xfrm>
              <a:off x="1020" y="2458"/>
              <a:ext cx="43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C[10]</a:t>
              </a:r>
            </a:p>
          </p:txBody>
        </p:sp>
        <p:sp>
          <p:nvSpPr>
            <p:cNvPr id="117" name="Text Box 108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C[2]</a:t>
              </a:r>
            </a:p>
          </p:txBody>
        </p:sp>
        <p:sp>
          <p:nvSpPr>
            <p:cNvPr id="118" name="Line 109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9" name="Line 110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0" name="Line 111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1" name="Text Box 112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A[14]</a:t>
              </a:r>
            </a:p>
          </p:txBody>
        </p:sp>
        <p:sp>
          <p:nvSpPr>
            <p:cNvPr id="123" name="Text Box 113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B[14]</a:t>
              </a:r>
            </a:p>
          </p:txBody>
        </p:sp>
        <p:sp>
          <p:nvSpPr>
            <p:cNvPr id="124" name="Text Box 114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A[18]</a:t>
              </a:r>
            </a:p>
          </p:txBody>
        </p:sp>
        <p:sp>
          <p:nvSpPr>
            <p:cNvPr id="125" name="Text Box 115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B[18]</a:t>
              </a:r>
            </a:p>
          </p:txBody>
        </p:sp>
        <p:sp>
          <p:nvSpPr>
            <p:cNvPr id="126" name="Text Box 116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A[22]</a:t>
              </a:r>
            </a:p>
          </p:txBody>
        </p:sp>
        <p:sp>
          <p:nvSpPr>
            <p:cNvPr id="127" name="Text Box 117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B[22]</a:t>
              </a:r>
            </a:p>
          </p:txBody>
        </p:sp>
      </p:grpSp>
      <p:grpSp>
        <p:nvGrpSpPr>
          <p:cNvPr id="81" name="Group 120"/>
          <p:cNvGrpSpPr>
            <a:grpSpLocks/>
          </p:cNvGrpSpPr>
          <p:nvPr/>
        </p:nvGrpSpPr>
        <p:grpSpPr bwMode="auto">
          <a:xfrm>
            <a:off x="7092950" y="2968140"/>
            <a:ext cx="1379538" cy="2819400"/>
            <a:chOff x="780" y="1594"/>
            <a:chExt cx="869" cy="1776"/>
          </a:xfrm>
        </p:grpSpPr>
        <p:sp>
          <p:nvSpPr>
            <p:cNvPr id="84" name="Freeform 121"/>
            <p:cNvSpPr>
              <a:spLocks/>
            </p:cNvSpPr>
            <p:nvPr/>
          </p:nvSpPr>
          <p:spPr bwMode="auto">
            <a:xfrm>
              <a:off x="960" y="2352"/>
              <a:ext cx="57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85" name="Group 122"/>
            <p:cNvGrpSpPr>
              <a:grpSpLocks/>
            </p:cNvGrpSpPr>
            <p:nvPr/>
          </p:nvGrpSpPr>
          <p:grpSpPr bwMode="auto">
            <a:xfrm>
              <a:off x="960" y="2928"/>
              <a:ext cx="626" cy="48"/>
              <a:chOff x="1536" y="2256"/>
              <a:chExt cx="626" cy="48"/>
            </a:xfrm>
          </p:grpSpPr>
          <p:sp>
            <p:nvSpPr>
              <p:cNvPr id="108" name="Rectangle 123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Freeform 124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Line 125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6" name="Group 126"/>
            <p:cNvGrpSpPr>
              <a:grpSpLocks/>
            </p:cNvGrpSpPr>
            <p:nvPr/>
          </p:nvGrpSpPr>
          <p:grpSpPr bwMode="auto">
            <a:xfrm>
              <a:off x="960" y="2448"/>
              <a:ext cx="626" cy="48"/>
              <a:chOff x="1536" y="2256"/>
              <a:chExt cx="626" cy="48"/>
            </a:xfrm>
          </p:grpSpPr>
          <p:sp>
            <p:nvSpPr>
              <p:cNvPr id="105" name="Rectangle 127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6" name="Freeform 128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Line 129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7" name="Group 130"/>
            <p:cNvGrpSpPr>
              <a:grpSpLocks/>
            </p:cNvGrpSpPr>
            <p:nvPr/>
          </p:nvGrpSpPr>
          <p:grpSpPr bwMode="auto">
            <a:xfrm>
              <a:off x="960" y="2688"/>
              <a:ext cx="626" cy="48"/>
              <a:chOff x="1536" y="2256"/>
              <a:chExt cx="626" cy="48"/>
            </a:xfrm>
          </p:grpSpPr>
          <p:sp>
            <p:nvSpPr>
              <p:cNvPr id="102" name="Rectangle 131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4" name="Line 133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8" name="Text Box 134"/>
            <p:cNvSpPr txBox="1">
              <a:spLocks noChangeArrowheads="1"/>
            </p:cNvSpPr>
            <p:nvPr/>
          </p:nvSpPr>
          <p:spPr bwMode="auto">
            <a:xfrm>
              <a:off x="1055" y="269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 dirty="0">
                  <a:latin typeface="Verdana" charset="0"/>
                  <a:ea typeface="굴림" charset="-127"/>
                  <a:cs typeface="굴림" charset="-127"/>
                </a:rPr>
                <a:t>C[7]</a:t>
              </a:r>
            </a:p>
          </p:txBody>
        </p:sp>
        <p:sp>
          <p:nvSpPr>
            <p:cNvPr id="89" name="Text Box 135"/>
            <p:cNvSpPr txBox="1">
              <a:spLocks noChangeArrowheads="1"/>
            </p:cNvSpPr>
            <p:nvPr/>
          </p:nvSpPr>
          <p:spPr bwMode="auto">
            <a:xfrm>
              <a:off x="1020" y="2458"/>
              <a:ext cx="43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C[11]</a:t>
              </a:r>
            </a:p>
          </p:txBody>
        </p:sp>
        <p:sp>
          <p:nvSpPr>
            <p:cNvPr id="90" name="Text Box 136"/>
            <p:cNvSpPr txBox="1">
              <a:spLocks noChangeArrowheads="1"/>
            </p:cNvSpPr>
            <p:nvPr/>
          </p:nvSpPr>
          <p:spPr bwMode="auto">
            <a:xfrm>
              <a:off x="1055" y="3178"/>
              <a:ext cx="36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C[3]</a:t>
              </a:r>
            </a:p>
          </p:txBody>
        </p:sp>
        <p:sp>
          <p:nvSpPr>
            <p:cNvPr id="91" name="Line 137"/>
            <p:cNvSpPr>
              <a:spLocks noChangeShapeType="1"/>
            </p:cNvSpPr>
            <p:nvPr/>
          </p:nvSpPr>
          <p:spPr bwMode="auto">
            <a:xfrm>
              <a:off x="1248" y="3024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2" name="Line 138"/>
            <p:cNvSpPr>
              <a:spLocks noChangeShapeType="1"/>
            </p:cNvSpPr>
            <p:nvPr/>
          </p:nvSpPr>
          <p:spPr bwMode="auto">
            <a:xfrm>
              <a:off x="1440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" name="Line 139"/>
            <p:cNvSpPr>
              <a:spLocks noChangeShapeType="1"/>
            </p:cNvSpPr>
            <p:nvPr/>
          </p:nvSpPr>
          <p:spPr bwMode="auto">
            <a:xfrm>
              <a:off x="1056" y="220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4" name="Text Box 140"/>
            <p:cNvSpPr txBox="1">
              <a:spLocks noChangeArrowheads="1"/>
            </p:cNvSpPr>
            <p:nvPr/>
          </p:nvSpPr>
          <p:spPr bwMode="auto">
            <a:xfrm>
              <a:off x="780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A[15]</a:t>
              </a:r>
            </a:p>
          </p:txBody>
        </p:sp>
        <p:sp>
          <p:nvSpPr>
            <p:cNvPr id="95" name="Text Box 141"/>
            <p:cNvSpPr txBox="1">
              <a:spLocks noChangeArrowheads="1"/>
            </p:cNvSpPr>
            <p:nvPr/>
          </p:nvSpPr>
          <p:spPr bwMode="auto">
            <a:xfrm>
              <a:off x="1212" y="1978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B[15]</a:t>
              </a:r>
            </a:p>
          </p:txBody>
        </p:sp>
        <p:sp>
          <p:nvSpPr>
            <p:cNvPr id="96" name="Text Box 142"/>
            <p:cNvSpPr txBox="1">
              <a:spLocks noChangeArrowheads="1"/>
            </p:cNvSpPr>
            <p:nvPr/>
          </p:nvSpPr>
          <p:spPr bwMode="auto">
            <a:xfrm>
              <a:off x="780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A[19]</a:t>
              </a:r>
            </a:p>
          </p:txBody>
        </p:sp>
        <p:sp>
          <p:nvSpPr>
            <p:cNvPr id="97" name="Text Box 143"/>
            <p:cNvSpPr txBox="1">
              <a:spLocks noChangeArrowheads="1"/>
            </p:cNvSpPr>
            <p:nvPr/>
          </p:nvSpPr>
          <p:spPr bwMode="auto">
            <a:xfrm>
              <a:off x="1212" y="1786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B[19]</a:t>
              </a:r>
            </a:p>
          </p:txBody>
        </p:sp>
        <p:sp>
          <p:nvSpPr>
            <p:cNvPr id="98" name="Text Box 144"/>
            <p:cNvSpPr txBox="1">
              <a:spLocks noChangeArrowheads="1"/>
            </p:cNvSpPr>
            <p:nvPr/>
          </p:nvSpPr>
          <p:spPr bwMode="auto">
            <a:xfrm>
              <a:off x="780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A[23]</a:t>
              </a:r>
            </a:p>
          </p:txBody>
        </p:sp>
        <p:sp>
          <p:nvSpPr>
            <p:cNvPr id="99" name="Text Box 145"/>
            <p:cNvSpPr txBox="1">
              <a:spLocks noChangeArrowheads="1"/>
            </p:cNvSpPr>
            <p:nvPr/>
          </p:nvSpPr>
          <p:spPr bwMode="auto">
            <a:xfrm>
              <a:off x="1212" y="1594"/>
              <a:ext cx="437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400">
                  <a:latin typeface="Verdana" charset="0"/>
                  <a:ea typeface="굴림" charset="-127"/>
                  <a:cs typeface="굴림" charset="-127"/>
                </a:rPr>
                <a:t>B[23]</a:t>
              </a:r>
            </a:p>
          </p:txBody>
        </p:sp>
      </p:grpSp>
      <p:sp>
        <p:nvSpPr>
          <p:cNvPr id="82" name="Line 148"/>
          <p:cNvSpPr>
            <a:spLocks noChangeShapeType="1"/>
          </p:cNvSpPr>
          <p:nvPr/>
        </p:nvSpPr>
        <p:spPr bwMode="auto">
          <a:xfrm>
            <a:off x="4275138" y="1408113"/>
            <a:ext cx="14478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" name="Oval 149"/>
          <p:cNvSpPr>
            <a:spLocks noChangeArrowheads="1"/>
          </p:cNvSpPr>
          <p:nvPr/>
        </p:nvSpPr>
        <p:spPr bwMode="auto">
          <a:xfrm flipH="1">
            <a:off x="3594100" y="1607900"/>
            <a:ext cx="2741613" cy="1038701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400" i="1" dirty="0">
                <a:latin typeface="Verdana" charset="0"/>
                <a:ea typeface="굴림" charset="-127"/>
                <a:cs typeface="굴림" charset="-127"/>
              </a:rPr>
              <a:t>Execution using four pipelined </a:t>
            </a:r>
            <a:r>
              <a:rPr lang="en-US" altLang="ko-KR" sz="1400" i="1" dirty="0" err="1" smtClean="0">
                <a:latin typeface="Verdana" charset="0"/>
                <a:ea typeface="굴림" charset="-127"/>
                <a:cs typeface="굴림" charset="-127"/>
              </a:rPr>
              <a:t>datapaths</a:t>
            </a:r>
            <a:endParaRPr lang="en-US" altLang="ko-KR" sz="1400" i="1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9200" y="5810110"/>
            <a:ext cx="4457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+mj-lt"/>
              </a:rPr>
              <a:t>4 adders </a:t>
            </a:r>
            <a:r>
              <a:rPr lang="en-US" sz="1600" b="1" u="sng" dirty="0" smtClean="0">
                <a:latin typeface="+mj-lt"/>
                <a:sym typeface="Wingdings" pitchFamily="2" charset="2"/>
              </a:rPr>
              <a:t> </a:t>
            </a:r>
            <a:r>
              <a:rPr lang="en-US" sz="1600" b="1" u="sng" dirty="0" smtClean="0">
                <a:latin typeface="+mj-lt"/>
              </a:rPr>
              <a:t>4 elements / cycle</a:t>
            </a:r>
          </a:p>
          <a:p>
            <a:pPr algn="ctr"/>
            <a:r>
              <a:rPr lang="en-US" sz="1600" b="1" u="sng" dirty="0" smtClean="0">
                <a:latin typeface="+mj-lt"/>
              </a:rPr>
              <a:t>N/4 cycles</a:t>
            </a:r>
          </a:p>
          <a:p>
            <a:pPr algn="ctr"/>
            <a:endParaRPr lang="en-US" sz="1600" b="1" u="sng" dirty="0"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-382245" y="5810110"/>
            <a:ext cx="4457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latin typeface="+mj-lt"/>
              </a:rPr>
              <a:t>1 adder </a:t>
            </a:r>
            <a:r>
              <a:rPr lang="en-US" sz="1600" b="1" u="sng" dirty="0" smtClean="0">
                <a:latin typeface="+mj-lt"/>
                <a:sym typeface="Wingdings" pitchFamily="2" charset="2"/>
              </a:rPr>
              <a:t> 1 element / cycle</a:t>
            </a:r>
            <a:endParaRPr lang="en-US" sz="1600" b="1" u="sng" dirty="0" smtClean="0">
              <a:latin typeface="+mj-lt"/>
            </a:endParaRPr>
          </a:p>
          <a:p>
            <a:pPr algn="ctr"/>
            <a:r>
              <a:rPr lang="en-US" sz="1600" b="1" u="sng" dirty="0" smtClean="0">
                <a:latin typeface="+mj-lt"/>
              </a:rPr>
              <a:t>N cycles</a:t>
            </a:r>
          </a:p>
          <a:p>
            <a:pPr algn="ctr"/>
            <a:endParaRPr lang="en-US" sz="1600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81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15 </a:t>
            </a:r>
            <a:r>
              <a:rPr lang="en-US" dirty="0">
                <a:solidFill>
                  <a:schemeClr val="tx1"/>
                </a:solidFill>
              </a:rPr>
              <a:t>November – Homework #4 Due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Status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Plan on having preliminary data or infrastructure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ECE 299 – Energy-Efficient Computer Systems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hlinkClick r:id="rId4"/>
              </a:rPr>
              <a:t>www.duke.edu/~bcl15/class/class_ece299fall10.html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Technology, architectures, systems, applications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Seminar for Spring 2012.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Class is paper reading, discussion, research project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Fall 2010, students read &gt;35 research papers.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Spring 2012, read research papers.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Spring 2012, also considering textbook “The Datacenter as a Computer: An Introduction to the Design of Warehouse-scale Machines.”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2+: Multiple Lanes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40" y="1316725"/>
            <a:ext cx="70294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" name="Text Placeholder 1"/>
          <p:cNvSpPr>
            <a:spLocks noGrp="1"/>
          </p:cNvSpPr>
          <p:nvPr>
            <p:ph type="body" idx="1"/>
          </p:nvPr>
        </p:nvSpPr>
        <p:spPr>
          <a:xfrm>
            <a:off x="457199" y="3928266"/>
            <a:ext cx="8147325" cy="2419514"/>
          </a:xfrm>
        </p:spPr>
        <p:txBody>
          <a:bodyPr anchor="t"/>
          <a:lstStyle/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elements interleaved across lanes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V[0, 4, 8, …] on Lane 1, V[1, 5, 9,…] on Lane 2, etc. 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Compute for multiple elements per cycle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Example: Lane 1 computes on V[0] and V[4] in one cycle</a:t>
            </a: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Modular, scalable design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No inter-lane communication needed for most vector instructions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Opt 3 – Conditional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Suppose you want to </a:t>
            </a:r>
            <a:r>
              <a:rPr lang="en-US" dirty="0" err="1" smtClean="0">
                <a:solidFill>
                  <a:schemeClr val="tx1"/>
                </a:solidFill>
              </a:rPr>
              <a:t>vectorize</a:t>
            </a:r>
            <a:r>
              <a:rPr lang="en-US" dirty="0" smtClean="0">
                <a:solidFill>
                  <a:schemeClr val="tx1"/>
                </a:solidFill>
              </a:rPr>
              <a:t> this code: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for 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 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if(A[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!= B[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]) {A[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 -= B[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 } }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Solution: vector conditional execution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Add </a:t>
            </a:r>
            <a:r>
              <a:rPr lang="en-US" sz="1600" b="0" u="sng" dirty="0" smtClean="0">
                <a:solidFill>
                  <a:schemeClr val="tx1"/>
                </a:solidFill>
              </a:rPr>
              <a:t>vector flag registers</a:t>
            </a:r>
            <a:r>
              <a:rPr lang="en-US" sz="1600" b="0" dirty="0" smtClean="0">
                <a:solidFill>
                  <a:schemeClr val="tx1"/>
                </a:solidFill>
              </a:rPr>
              <a:t>, single-bit mask per vector element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Use vector-compare to set the vector flag register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Use vector flag register to control vector-sub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op executed only if corresponding flag element is set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vld</a:t>
            </a:r>
            <a:r>
              <a:rPr lang="en-US" sz="1600" b="0" dirty="0" smtClean="0">
                <a:solidFill>
                  <a:schemeClr val="tx1"/>
                </a:solidFill>
              </a:rPr>
              <a:t>			V1, Ra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vld</a:t>
            </a:r>
            <a:r>
              <a:rPr lang="en-US" sz="1600" b="0" dirty="0" smtClean="0">
                <a:solidFill>
                  <a:schemeClr val="tx1"/>
                </a:solidFill>
              </a:rPr>
              <a:t> 			V2, </a:t>
            </a:r>
            <a:r>
              <a:rPr lang="en-US" sz="1600" b="0" dirty="0" err="1" smtClean="0">
                <a:solidFill>
                  <a:schemeClr val="tx1"/>
                </a:solidFill>
              </a:rPr>
              <a:t>Rb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vcmp.neq.vv</a:t>
            </a:r>
            <a:r>
              <a:rPr lang="en-US" sz="1600" b="0" dirty="0" smtClean="0">
                <a:solidFill>
                  <a:schemeClr val="tx1"/>
                </a:solidFill>
              </a:rPr>
              <a:t>		M0, V1, V2	# vector compare for mask</a:t>
            </a: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vsub.vv</a:t>
            </a:r>
            <a:r>
              <a:rPr lang="en-US" sz="1600" b="0" dirty="0" smtClean="0">
                <a:solidFill>
                  <a:schemeClr val="tx1"/>
                </a:solidFill>
              </a:rPr>
              <a:t>		V3, V2, V1, M0	# conditional </a:t>
            </a:r>
            <a:r>
              <a:rPr lang="en-US" sz="1600" b="0" dirty="0" err="1" smtClean="0">
                <a:solidFill>
                  <a:schemeClr val="tx1"/>
                </a:solidFill>
              </a:rPr>
              <a:t>vadd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err="1" smtClean="0">
                <a:solidFill>
                  <a:schemeClr val="tx1"/>
                </a:solidFill>
              </a:rPr>
              <a:t>vst</a:t>
            </a:r>
            <a:r>
              <a:rPr lang="en-US" sz="1600" b="0" dirty="0" smtClean="0">
                <a:solidFill>
                  <a:schemeClr val="tx1"/>
                </a:solidFill>
              </a:rPr>
              <a:t>			V3, Ra</a:t>
            </a:r>
          </a:p>
          <a:p>
            <a:pPr lvl="1"/>
            <a:endParaRPr lang="en-US" sz="9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8185730" cy="1955233"/>
          </a:xfrm>
        </p:spPr>
        <p:txBody>
          <a:bodyPr anchor="t"/>
          <a:lstStyle/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Multiple, interleaved memory banks (16)</a:t>
            </a:r>
          </a:p>
          <a:p>
            <a:pPr marL="285750" indent="-285750" algn="l"/>
            <a:r>
              <a:rPr lang="en-US" sz="1600" dirty="0" smtClean="0">
                <a:solidFill>
                  <a:schemeClr val="tx1"/>
                </a:solidFill>
              </a:rPr>
              <a:t>Bank busy time (e.g., 4 cycles) is time before bank ready to accept next request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110" name="Group 69"/>
          <p:cNvGrpSpPr>
            <a:grpSpLocks/>
          </p:cNvGrpSpPr>
          <p:nvPr/>
        </p:nvGrpSpPr>
        <p:grpSpPr bwMode="auto">
          <a:xfrm>
            <a:off x="381000" y="2303462"/>
            <a:ext cx="8610600" cy="3721101"/>
            <a:chOff x="240" y="1640"/>
            <a:chExt cx="5424" cy="2344"/>
          </a:xfrm>
        </p:grpSpPr>
        <p:grpSp>
          <p:nvGrpSpPr>
            <p:cNvPr id="111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9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40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41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42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  <p:sp>
            <p:nvSpPr>
              <p:cNvPr id="143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4</a:t>
                </a:r>
              </a:p>
            </p:txBody>
          </p:sp>
          <p:sp>
            <p:nvSpPr>
              <p:cNvPr id="144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5</a:t>
                </a:r>
              </a:p>
            </p:txBody>
          </p:sp>
          <p:sp>
            <p:nvSpPr>
              <p:cNvPr id="145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6</a:t>
                </a:r>
              </a:p>
            </p:txBody>
          </p:sp>
          <p:sp>
            <p:nvSpPr>
              <p:cNvPr id="146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7</a:t>
                </a:r>
              </a:p>
            </p:txBody>
          </p:sp>
          <p:sp>
            <p:nvSpPr>
              <p:cNvPr id="147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8</a:t>
                </a:r>
              </a:p>
            </p:txBody>
          </p:sp>
          <p:sp>
            <p:nvSpPr>
              <p:cNvPr id="148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9</a:t>
                </a:r>
              </a:p>
            </p:txBody>
          </p:sp>
          <p:sp>
            <p:nvSpPr>
              <p:cNvPr id="149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50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51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52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D</a:t>
                </a:r>
              </a:p>
            </p:txBody>
          </p:sp>
          <p:sp>
            <p:nvSpPr>
              <p:cNvPr id="153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E</a:t>
                </a:r>
              </a:p>
            </p:txBody>
          </p:sp>
          <p:sp>
            <p:nvSpPr>
              <p:cNvPr id="154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en-US" altLang="ko-KR" sz="2800">
                    <a:latin typeface="Verdana" charset="0"/>
                    <a:ea typeface="굴림" charset="-127"/>
                    <a:cs typeface="굴림" charset="-127"/>
                  </a:rPr>
                  <a:t>F</a:t>
                </a:r>
              </a:p>
            </p:txBody>
          </p:sp>
          <p:grpSp>
            <p:nvGrpSpPr>
              <p:cNvPr id="155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73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6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7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8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0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2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5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6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7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8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9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0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1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114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6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7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5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5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7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8" name="Text Box 54"/>
            <p:cNvSpPr txBox="1">
              <a:spLocks noChangeArrowheads="1"/>
            </p:cNvSpPr>
            <p:nvPr/>
          </p:nvSpPr>
          <p:spPr bwMode="auto">
            <a:xfrm>
              <a:off x="4992" y="2256"/>
              <a:ext cx="247" cy="6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800" dirty="0">
                  <a:latin typeface="Verdana" charset="0"/>
                  <a:ea typeface="굴림" charset="-127"/>
                  <a:cs typeface="굴림" charset="-127"/>
                </a:rPr>
                <a:t>+</a:t>
              </a:r>
            </a:p>
          </p:txBody>
        </p:sp>
        <p:grpSp>
          <p:nvGrpSpPr>
            <p:cNvPr id="119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0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1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0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1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3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Base</a:t>
              </a:r>
            </a:p>
          </p:txBody>
        </p:sp>
        <p:sp>
          <p:nvSpPr>
            <p:cNvPr id="125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Stride</a:t>
              </a:r>
            </a:p>
          </p:txBody>
        </p:sp>
        <p:sp>
          <p:nvSpPr>
            <p:cNvPr id="126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7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Verdana" charset="0"/>
                  <a:ea typeface="굴림" charset="-127"/>
                  <a:cs typeface="굴림" charset="-127"/>
                </a:rPr>
                <a:t>Vector Registers</a:t>
              </a:r>
            </a:p>
          </p:txBody>
        </p:sp>
        <p:sp>
          <p:nvSpPr>
            <p:cNvPr id="128" name="Text Box 66"/>
            <p:cNvSpPr txBox="1">
              <a:spLocks noChangeArrowheads="1"/>
            </p:cNvSpPr>
            <p:nvPr/>
          </p:nvSpPr>
          <p:spPr bwMode="auto">
            <a:xfrm>
              <a:off x="2006" y="3751"/>
              <a:ext cx="119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dirty="0">
                  <a:latin typeface="Verdana" charset="0"/>
                  <a:ea typeface="굴림" charset="-127"/>
                  <a:cs typeface="굴림" charset="-127"/>
                </a:rPr>
                <a:t>Memory Banks</a:t>
              </a:r>
            </a:p>
          </p:txBody>
        </p:sp>
        <p:sp>
          <p:nvSpPr>
            <p:cNvPr id="129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altLang="ko-KR" sz="1800" dirty="0">
                  <a:latin typeface="Verdana" charset="0"/>
                  <a:ea typeface="굴림" charset="-127"/>
                  <a:cs typeface="굴림" charset="-127"/>
                </a:rPr>
                <a:t>Address Generator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75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Supercomputing to Multimedia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Support narrow data types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Allow each vector registers to store 16-, 32-, or 64-bit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Use a control register to indicate width of register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Support saturated and fixed-point arithmetic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Minor modification to functional units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Support element permutations for vector reductions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{S += A[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]}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Rewrite as: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&lt;N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+=VL) {S[0:VL-1]+=A[i:i+VL-1];} 	# S[…], A[…] are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for(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=0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&lt;VL ; 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++) {S+=[S[</a:t>
            </a:r>
            <a:r>
              <a:rPr lang="en-US" sz="1600" b="0" dirty="0" err="1" smtClean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];}			# vectors of VL elements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First loop trivially </a:t>
            </a:r>
            <a:r>
              <a:rPr lang="en-US" sz="1600" b="0" dirty="0" err="1" smtClean="0">
                <a:solidFill>
                  <a:schemeClr val="tx1"/>
                </a:solidFill>
              </a:rPr>
              <a:t>vectorizable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Second loop </a:t>
            </a:r>
            <a:r>
              <a:rPr lang="en-US" sz="1600" b="0" dirty="0" err="1" smtClean="0">
                <a:solidFill>
                  <a:schemeClr val="tx1"/>
                </a:solidFill>
              </a:rPr>
              <a:t>vectorizable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by splitting vector register S into two vector registers.  Take a binary-tree approach to reduction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in Superscalar 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SIMD extends conventional ISA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SIMD – single instruction, multiple data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MMX, SSE, SSE-2, SSE-3, 3D-Now, </a:t>
            </a:r>
            <a:r>
              <a:rPr lang="en-US" sz="1600" b="0" dirty="0" err="1" smtClean="0">
                <a:solidFill>
                  <a:schemeClr val="tx1"/>
                </a:solidFill>
              </a:rPr>
              <a:t>Altivec</a:t>
            </a:r>
            <a:r>
              <a:rPr lang="en-US" sz="1600" b="0" dirty="0" smtClean="0">
                <a:solidFill>
                  <a:schemeClr val="tx1"/>
                </a:solidFill>
              </a:rPr>
              <a:t>, VIS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Objective: Accelerate multimedia processing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Define vectors of 16-, 32-bit elements in regular registers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Apply SIMD arithmetic on these vectors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Advantages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No vector register file, which would require additional area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Simple extensions (new </a:t>
            </a:r>
            <a:r>
              <a:rPr lang="en-US" sz="1600" b="0" dirty="0" err="1" smtClean="0">
                <a:solidFill>
                  <a:schemeClr val="tx1"/>
                </a:solidFill>
              </a:rPr>
              <a:t>opcodes</a:t>
            </a:r>
            <a:r>
              <a:rPr lang="en-US" sz="1600" b="0" dirty="0" smtClean="0">
                <a:solidFill>
                  <a:schemeClr val="tx1"/>
                </a:solidFill>
              </a:rPr>
              <a:t>, modified datapath)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SIMD Vectors are short with fixed size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Cannot capture data parallelism wider than 64 bits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Recent shift from 64-bit to 128-bit vectors (SSE, </a:t>
            </a:r>
            <a:r>
              <a:rPr lang="en-US" sz="1600" b="0" dirty="0" err="1" smtClean="0">
                <a:solidFill>
                  <a:schemeClr val="tx1"/>
                </a:solidFill>
              </a:rPr>
              <a:t>Altivec</a:t>
            </a:r>
            <a:r>
              <a:rPr lang="en-US" sz="1600" b="0" dirty="0" smtClean="0">
                <a:solidFill>
                  <a:schemeClr val="tx1"/>
                </a:solidFill>
              </a:rPr>
              <a:t>)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SIMD does not support vector memory accesses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</a:t>
            </a:r>
            <a:r>
              <a:rPr lang="en-US" sz="1600" b="0" dirty="0" err="1" smtClean="0">
                <a:solidFill>
                  <a:schemeClr val="tx1"/>
                </a:solidFill>
              </a:rPr>
              <a:t>Strided</a:t>
            </a:r>
            <a:r>
              <a:rPr lang="en-US" sz="1600" b="0" dirty="0" smtClean="0">
                <a:solidFill>
                  <a:schemeClr val="tx1"/>
                </a:solidFill>
              </a:rPr>
              <a:t> or indexed access require equivalent multi-instruction sequences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With vector memory accesses, much lower benefits in performance and code density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SIMD versus Vectors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QCIF and CIF numbers are in clock cycles per frame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All other numbers are in clock cycles per pixel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MMX results assume no first-level cache misses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Courtesy: Christos Kozyrakis, Stanford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508750"/>
            <a:ext cx="44577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3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 smtClean="0">
              <a:solidFill>
                <a:schemeClr val="tx1"/>
              </a:solidFill>
            </a:endParaRPr>
          </a:p>
          <a:p>
            <a:pPr lvl="1"/>
            <a:r>
              <a:rPr lang="en-US" sz="1600" u="sng" dirty="0" smtClean="0">
                <a:solidFill>
                  <a:schemeClr val="tx1"/>
                </a:solidFill>
              </a:rPr>
              <a:t>Vector Multiprocessor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-- 2-way superscalar, 4-way multi-threaded, in-order cores with vectors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Cores communicate on a wide ring bus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L2 cache is partitioned among the cores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-- Provides high aggregate bandwidth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-- Allows data replication and sharing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201510"/>
            <a:ext cx="67437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3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x86 Core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5228545" cy="5031054"/>
          </a:xfrm>
        </p:spPr>
        <p:txBody>
          <a:bodyPr anchor="t"/>
          <a:lstStyle/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separate scalar, vector units with separate registers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scalar unit: in-order </a:t>
            </a:r>
            <a:r>
              <a:rPr lang="en-US" sz="2000" dirty="0">
                <a:solidFill>
                  <a:schemeClr val="tx1"/>
                </a:solidFill>
              </a:rPr>
              <a:t>x86 </a:t>
            </a:r>
            <a:r>
              <a:rPr lang="en-US" sz="2000" dirty="0" smtClean="0">
                <a:solidFill>
                  <a:schemeClr val="tx1"/>
                </a:solidFill>
              </a:rPr>
              <a:t>core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vector unit: 16 32-bit ops/clock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short execution pipelines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fast access to L1 cache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direct connection to L2 cache subset</a:t>
            </a: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instructions support </a:t>
            </a:r>
            <a:r>
              <a:rPr lang="en-US" sz="2000" dirty="0" err="1" smtClean="0">
                <a:solidFill>
                  <a:schemeClr val="tx1"/>
                </a:solidFill>
              </a:rPr>
              <a:t>prefetch</a:t>
            </a:r>
            <a:r>
              <a:rPr lang="en-US" sz="2000" dirty="0" smtClean="0">
                <a:solidFill>
                  <a:schemeClr val="tx1"/>
                </a:solidFill>
              </a:rPr>
              <a:t> into L1 and L2 caches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850" y="1616975"/>
            <a:ext cx="21526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15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Larrabee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Vector Unit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5804621" cy="5031054"/>
          </a:xfrm>
        </p:spPr>
        <p:txBody>
          <a:bodyPr anchor="t"/>
          <a:lstStyle/>
          <a:p>
            <a:pPr marL="285750" indent="-285750" algn="l"/>
            <a:r>
              <a:rPr lang="en-US" sz="2000" b="1" u="sng" dirty="0" smtClean="0">
                <a:solidFill>
                  <a:schemeClr val="tx1"/>
                </a:solidFill>
              </a:rPr>
              <a:t>Vector Instruction Set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32 vector registers (512 bits each)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vector load/store with scatter/gather</a:t>
            </a: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-- 8 mask registers for conditional exec.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mask registers select lanes for an instruction</a:t>
            </a:r>
          </a:p>
          <a:p>
            <a:pPr marL="285750" indent="-285750" algn="l"/>
            <a:r>
              <a:rPr lang="en-US" sz="2000" dirty="0" smtClean="0">
                <a:solidFill>
                  <a:schemeClr val="tx1"/>
                </a:solidFill>
              </a:rPr>
              <a:t>-- mask registers allow separate execution kernels in each lane</a:t>
            </a:r>
          </a:p>
          <a:p>
            <a:pPr marL="285750" indent="-285750" algn="l"/>
            <a:endParaRPr lang="en-US" sz="2000" b="1" u="sng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b="1" u="sng" dirty="0" smtClean="0">
                <a:solidFill>
                  <a:schemeClr val="tx1"/>
                </a:solidFill>
              </a:rPr>
              <a:t>Vector Instruction Support</a:t>
            </a:r>
            <a:endParaRPr lang="en-US" sz="2000" b="1" u="sng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Fast read from L1 cache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chemeClr val="tx1"/>
                </a:solidFill>
              </a:rPr>
              <a:t>-- </a:t>
            </a:r>
            <a:r>
              <a:rPr lang="en-US" sz="2000" dirty="0" smtClean="0">
                <a:solidFill>
                  <a:schemeClr val="tx1"/>
                </a:solidFill>
              </a:rPr>
              <a:t>Numeric type conversion and replication in memory path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  <a:p>
            <a:pPr marL="285750" indent="-285750"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20" y="1623965"/>
            <a:ext cx="2143125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160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61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210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259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308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7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5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7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0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1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2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3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4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5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7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2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3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4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5" name="Text Box 248"/>
          <p:cNvSpPr txBox="1">
            <a:spLocks noChangeArrowheads="1"/>
          </p:cNvSpPr>
          <p:nvPr/>
        </p:nvSpPr>
        <p:spPr bwMode="auto">
          <a:xfrm rot="10800000">
            <a:off x="381149" y="2163606"/>
            <a:ext cx="461665" cy="200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Arial Narrow" charset="0"/>
              </a:rPr>
              <a:t>Time (processor cycle)</a:t>
            </a:r>
          </a:p>
        </p:txBody>
      </p:sp>
      <p:sp>
        <p:nvSpPr>
          <p:cNvPr id="406" name="Line 249"/>
          <p:cNvSpPr>
            <a:spLocks noChangeShapeType="1"/>
          </p:cNvSpPr>
          <p:nvPr/>
        </p:nvSpPr>
        <p:spPr bwMode="auto">
          <a:xfrm>
            <a:off x="616285" y="415869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dirty="0">
                <a:latin typeface="Arial Narrow" charset="0"/>
              </a:rPr>
              <a:t>Superscalar</a:t>
            </a:r>
          </a:p>
        </p:txBody>
      </p:sp>
      <p:sp>
        <p:nvSpPr>
          <p:cNvPr id="408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Fine-Grained</a:t>
            </a:r>
          </a:p>
        </p:txBody>
      </p:sp>
      <p:sp>
        <p:nvSpPr>
          <p:cNvPr id="409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Coarse-Grained</a:t>
            </a:r>
          </a:p>
        </p:txBody>
      </p:sp>
      <p:sp>
        <p:nvSpPr>
          <p:cNvPr id="410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Multiprocessing</a:t>
            </a:r>
          </a:p>
        </p:txBody>
      </p:sp>
      <p:sp>
        <p:nvSpPr>
          <p:cNvPr id="411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Simultaneous</a:t>
            </a:r>
          </a:p>
          <a:p>
            <a:pPr algn="l">
              <a:spcBef>
                <a:spcPct val="0"/>
              </a:spcBef>
            </a:pPr>
            <a:r>
              <a:rPr lang="en-US" sz="1800" b="1">
                <a:latin typeface="Arial Narrow" charset="0"/>
              </a:rPr>
              <a:t>Multithreading</a:t>
            </a:r>
          </a:p>
        </p:txBody>
      </p:sp>
      <p:sp>
        <p:nvSpPr>
          <p:cNvPr id="412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3200">
              <a:latin typeface="Arial Narrow" charset="0"/>
            </a:endParaRPr>
          </a:p>
        </p:txBody>
      </p:sp>
      <p:sp>
        <p:nvSpPr>
          <p:cNvPr id="413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7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1</a:t>
            </a:r>
          </a:p>
        </p:txBody>
      </p:sp>
      <p:sp>
        <p:nvSpPr>
          <p:cNvPr id="419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2</a:t>
            </a:r>
          </a:p>
        </p:txBody>
      </p:sp>
      <p:sp>
        <p:nvSpPr>
          <p:cNvPr id="420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3</a:t>
            </a:r>
          </a:p>
        </p:txBody>
      </p:sp>
      <p:sp>
        <p:nvSpPr>
          <p:cNvPr id="421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4</a:t>
            </a:r>
          </a:p>
        </p:txBody>
      </p:sp>
      <p:sp>
        <p:nvSpPr>
          <p:cNvPr id="422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Thread 5</a:t>
            </a:r>
          </a:p>
        </p:txBody>
      </p:sp>
      <p:sp>
        <p:nvSpPr>
          <p:cNvPr id="423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Arial Narrow" charset="0"/>
              </a:rPr>
              <a:t>Idle slot</a:t>
            </a:r>
          </a:p>
        </p:txBody>
      </p:sp>
    </p:spTree>
    <p:extLst>
      <p:ext uri="{BB962C8B-B14F-4D97-AF65-F5344CB8AC3E}">
        <p14:creationId xmlns:p14="http://schemas.microsoft.com/office/powerpoint/2010/main" val="4221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Power Efficiency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Power and Parallelism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Power(1-lane) = [capacitance] x [voltage]^2 x [frequency]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If we double number of lanes, we double peak performance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Then, if we halve frequency, we return to original peak performance.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But, halving frequency allows us to halve voltage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Power (2-lane) = [2 x capacitance] x [voltage/2]^2 x [frequency/2]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Power (2-lane) = Power(1-lane)/4 @ same peak performance	     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Simpler Logic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Replicate control logic for all lanes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Avoid logic for multiple instruction issue or dynamic out-of-order execution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Clock Gating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Turn-off clock when hardware is unused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of given length uses specific resources for specific # of cycles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-- Conditional execution (masks) further exposes unused resources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 Processors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Express and exploit data-level parallelism (DLP)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SIMD Extensions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Extensions for short vectors in superscalar (ILP) processors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Provide some advantages of vector processing at less cost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Processors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630" y="2430470"/>
            <a:ext cx="49911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0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Data-level Parallelism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Vectors effective for data-level parallelism (DLP)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Vectors are most efficient way to exploit DLP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Superscalar (e.g., DLP as instruction-level parallelism) is less efficient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Multiprocessor (e.g., DLP as thread-level parallelism) is less efficient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Scientific Computing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Weather forecasting, car-crash simulation, biological modeling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processors were invented for supercomputing, but fell out of favor after the advent of multiprocessors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Multimedia Computing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Identical ops on streams or arrays of sound samples, pixels, video frames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Vector processors were revived for multimedia computing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Processor History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Vectors widely used for supercomputing (1970s-1990s)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Cray, CDC, Convex, TI, IBM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Transition away from vectors (1980s-1990s)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Fitting a vector processor into a single chip was difficult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Building supercomputers from commodity components was easier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Vectors are re-emerging as SIMD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</a:t>
            </a:r>
            <a:r>
              <a:rPr lang="en-US" sz="1600" b="0" u="sng" dirty="0" smtClean="0">
                <a:solidFill>
                  <a:schemeClr val="tx1"/>
                </a:solidFill>
              </a:rPr>
              <a:t>SIMD</a:t>
            </a:r>
            <a:r>
              <a:rPr lang="en-US" sz="1600" b="0" dirty="0" smtClean="0">
                <a:solidFill>
                  <a:schemeClr val="tx1"/>
                </a:solidFill>
              </a:rPr>
              <a:t> – single instruction multiple data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SIMD provides short vectors in all ISAs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Provides multimedia acceleration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Parts of a Vector Processor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3105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Scalar processor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Scalar register file (e.g., 32 registers)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Scalar functional units (arithmetic, load/store, etc…)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ector </a:t>
            </a:r>
            <a:r>
              <a:rPr lang="en-US" dirty="0">
                <a:solidFill>
                  <a:schemeClr val="tx1"/>
                </a:solidFill>
              </a:rPr>
              <a:t>register file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Each register is an array of elements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Example: 32 registers, each with 32 64-bit elements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MVL – maximum vector length = max # of elements per register</a:t>
            </a: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Vector functional units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-- </a:t>
            </a:r>
            <a:r>
              <a:rPr lang="en-US" sz="1600" b="0" dirty="0" smtClean="0">
                <a:solidFill>
                  <a:schemeClr val="tx1"/>
                </a:solidFill>
              </a:rPr>
              <a:t>Integer, floating-point, load/store, etc…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-- Some </a:t>
            </a:r>
            <a:r>
              <a:rPr lang="en-US" sz="1600" b="0" dirty="0" err="1" smtClean="0">
                <a:solidFill>
                  <a:schemeClr val="tx1"/>
                </a:solidFill>
              </a:rPr>
              <a:t>datapaths</a:t>
            </a:r>
            <a:r>
              <a:rPr lang="en-US" sz="1600" b="0" dirty="0" smtClean="0">
                <a:solidFill>
                  <a:schemeClr val="tx1"/>
                </a:solidFill>
              </a:rPr>
              <a:t> (e.g., ALUs) shared by vector, scalar units</a:t>
            </a:r>
            <a:endParaRPr lang="en-US" sz="1600" b="0" dirty="0">
              <a:solidFill>
                <a:schemeClr val="tx1"/>
              </a:solidFill>
            </a:endParaRPr>
          </a:p>
          <a:p>
            <a:pPr lvl="1"/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Parts of a Vector Processor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431" y="1316725"/>
            <a:ext cx="5162704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1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Vector Supercomputers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2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63105"/>
            <a:ext cx="4076396" cy="5031054"/>
          </a:xfrm>
        </p:spPr>
        <p:txBody>
          <a:bodyPr anchor="t"/>
          <a:lstStyle/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Cray-1, 1976</a:t>
            </a:r>
          </a:p>
          <a:p>
            <a:pPr marL="285750" indent="-285750" algn="l"/>
            <a:endParaRPr lang="en-US" sz="16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Scalar Unit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Load/Store architecture</a:t>
            </a:r>
          </a:p>
          <a:p>
            <a:pPr marL="285750" indent="-285750" algn="l"/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Vector Extension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Vector registers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Vector instructions</a:t>
            </a:r>
          </a:p>
          <a:p>
            <a:pPr marL="285750" indent="-285750" algn="l"/>
            <a:endParaRPr lang="en-US" sz="1600" dirty="0">
              <a:solidFill>
                <a:schemeClr val="tx1"/>
              </a:solidFill>
            </a:endParaRPr>
          </a:p>
          <a:p>
            <a:pPr marL="285750" indent="-285750" algn="l"/>
            <a:r>
              <a:rPr lang="en-US" sz="1600" b="1" dirty="0" smtClean="0">
                <a:solidFill>
                  <a:schemeClr val="tx1"/>
                </a:solidFill>
              </a:rPr>
              <a:t>Implementation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Hardwired control (no microcode)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Pipelined functional units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Interleaved memory system</a:t>
            </a:r>
          </a:p>
          <a:p>
            <a:pPr marL="285750" indent="-285750"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No data caches</a:t>
            </a:r>
          </a:p>
          <a:p>
            <a:pPr marL="285750" indent="-28575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No virtual memory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pic>
        <p:nvPicPr>
          <p:cNvPr id="62" name="Picture 4" descr="cray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008556"/>
            <a:ext cx="4495800" cy="5067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7531</TotalTime>
  <Words>1898</Words>
  <Application>Microsoft Office PowerPoint</Application>
  <PresentationFormat>On-screen Show (4:3)</PresentationFormat>
  <Paragraphs>628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Executive</vt:lpstr>
      <vt:lpstr>ECE 252 / CPS 220  Advanced Computer Architecture I  Lecture 17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1397</cp:revision>
  <dcterms:created xsi:type="dcterms:W3CDTF">2011-07-23T19:26:49Z</dcterms:created>
  <dcterms:modified xsi:type="dcterms:W3CDTF">2011-11-08T03:04:51Z</dcterms:modified>
</cp:coreProperties>
</file>