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33"/>
  </p:notesMasterIdLst>
  <p:sldIdLst>
    <p:sldId id="256" r:id="rId2"/>
    <p:sldId id="510" r:id="rId3"/>
    <p:sldId id="705" r:id="rId4"/>
    <p:sldId id="715" r:id="rId5"/>
    <p:sldId id="735" r:id="rId6"/>
    <p:sldId id="736" r:id="rId7"/>
    <p:sldId id="716" r:id="rId8"/>
    <p:sldId id="717" r:id="rId9"/>
    <p:sldId id="692" r:id="rId10"/>
    <p:sldId id="680" r:id="rId11"/>
    <p:sldId id="708" r:id="rId12"/>
    <p:sldId id="709" r:id="rId13"/>
    <p:sldId id="718" r:id="rId14"/>
    <p:sldId id="630" r:id="rId15"/>
    <p:sldId id="719" r:id="rId16"/>
    <p:sldId id="720" r:id="rId17"/>
    <p:sldId id="710" r:id="rId18"/>
    <p:sldId id="714" r:id="rId19"/>
    <p:sldId id="711" r:id="rId20"/>
    <p:sldId id="713" r:id="rId21"/>
    <p:sldId id="721" r:id="rId22"/>
    <p:sldId id="712" r:id="rId23"/>
    <p:sldId id="722" r:id="rId24"/>
    <p:sldId id="726" r:id="rId25"/>
    <p:sldId id="727" r:id="rId26"/>
    <p:sldId id="728" r:id="rId27"/>
    <p:sldId id="730" r:id="rId28"/>
    <p:sldId id="732" r:id="rId29"/>
    <p:sldId id="733" r:id="rId30"/>
    <p:sldId id="725" r:id="rId31"/>
    <p:sldId id="734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40" autoAdjust="0"/>
    <p:restoredTop sz="94660"/>
  </p:normalViewPr>
  <p:slideViewPr>
    <p:cSldViewPr>
      <p:cViewPr varScale="1">
        <p:scale>
          <a:sx n="78" d="100"/>
          <a:sy n="78" d="100"/>
        </p:scale>
        <p:origin x="-19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A35EA-C037-45D3-B35E-9D3052388077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99DB1-8047-40EE-AE51-59C93E005A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771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AF3BD-F9E5-44C5-BDEB-9262A5EB1EA0}" type="datetime1">
              <a:rPr lang="en-US" smtClean="0"/>
              <a:pPr/>
              <a:t>11/7/2011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C6ED3-5ABC-4D6E-86EF-CD23EB2889C1}" type="datetime1">
              <a:rPr lang="en-US" smtClean="0"/>
              <a:pPr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70AE8-6911-480C-87C4-6FABE681EE7E}" type="datetime1">
              <a:rPr lang="en-US" smtClean="0"/>
              <a:pPr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331C-D5AD-4A2A-99C4-69DCE02D2660}" type="datetime1">
              <a:rPr lang="en-US" smtClean="0"/>
              <a:pPr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001F-0619-4BA5-990D-3AA75F9FAA96}" type="datetime1">
              <a:rPr lang="en-US" smtClean="0"/>
              <a:pPr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0E9D-3745-47EE-B2A3-174F35C4F8DD}" type="datetime1">
              <a:rPr lang="en-US" smtClean="0"/>
              <a:pPr/>
              <a:t>11/7/2011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091AC-FBEE-440C-8C18-6E1CAC2283D5}" type="datetime1">
              <a:rPr lang="en-US" smtClean="0"/>
              <a:pPr/>
              <a:t>11/7/2011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09C29-19E2-471A-9DE6-3E3283970BDA}" type="datetime1">
              <a:rPr lang="en-US" smtClean="0"/>
              <a:pPr/>
              <a:t>11/7/2011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9FCED-B1D0-453C-9968-77CBFD2771F7}" type="datetime1">
              <a:rPr lang="en-US" smtClean="0"/>
              <a:pPr/>
              <a:t>11/7/2011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D0950-BC96-4A6B-AECA-CA5803027B9C}" type="datetime1">
              <a:rPr lang="en-US" smtClean="0"/>
              <a:pPr/>
              <a:t>11/7/2011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5F635-8199-4D8D-B465-C3A20F49DD29}" type="datetime1">
              <a:rPr lang="en-US" smtClean="0"/>
              <a:pPr/>
              <a:t>11/7/2011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35EA6ED-ECFF-42D1-88F6-221D97FCC494}" type="datetime1">
              <a:rPr lang="en-US" smtClean="0"/>
              <a:pPr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www.duke.edu/~bcl15/class/class_ece299fall10.html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3355849"/>
          </a:xfrm>
        </p:spPr>
        <p:txBody>
          <a:bodyPr/>
          <a:lstStyle/>
          <a:p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ECE 252 / CPS 220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 Advanced Computer Architecture I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/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Lecture 17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Vectors</a:t>
            </a:r>
            <a:endParaRPr lang="en-US" sz="3000" b="1" dirty="0">
              <a:solidFill>
                <a:srgbClr val="00009C"/>
              </a:solidFill>
              <a:latin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Benjamin Lee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Electrical and Computer Engineering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Duke University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www.duke.edu/~bcl15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www.duke.edu/~bcl15/class/class_ece252fall11.html</a:t>
            </a: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57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Cray-1 (1976)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731500" y="1107442"/>
            <a:ext cx="7672204" cy="5240338"/>
            <a:chOff x="778701" y="1069037"/>
            <a:chExt cx="7672204" cy="5240338"/>
          </a:xfrm>
        </p:grpSpPr>
        <p:sp>
          <p:nvSpPr>
            <p:cNvPr id="58" name="Rectangle 3"/>
            <p:cNvSpPr>
              <a:spLocks noChangeArrowheads="1"/>
            </p:cNvSpPr>
            <p:nvPr/>
          </p:nvSpPr>
          <p:spPr bwMode="auto">
            <a:xfrm>
              <a:off x="778701" y="1145237"/>
              <a:ext cx="1754188" cy="4814888"/>
            </a:xfrm>
            <a:prstGeom prst="rect">
              <a:avLst/>
            </a:prstGeom>
            <a:solidFill>
              <a:schemeClr val="folHlink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" name="Rectangle 4"/>
            <p:cNvSpPr>
              <a:spLocks noChangeArrowheads="1"/>
            </p:cNvSpPr>
            <p:nvPr/>
          </p:nvSpPr>
          <p:spPr bwMode="auto">
            <a:xfrm>
              <a:off x="778701" y="1537350"/>
              <a:ext cx="1828800" cy="393382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altLang="ko-KR" sz="1800" b="1" dirty="0">
                  <a:latin typeface="Arial" pitchFamily="34" charset="0"/>
                  <a:ea typeface="굴림" charset="-127"/>
                  <a:cs typeface="Arial" pitchFamily="34" charset="0"/>
                </a:rPr>
                <a:t>Single Port</a:t>
              </a:r>
            </a:p>
            <a:p>
              <a:pPr>
                <a:spcBef>
                  <a:spcPct val="0"/>
                </a:spcBef>
              </a:pPr>
              <a:r>
                <a:rPr lang="en-US" altLang="ko-KR" sz="1800" b="1" dirty="0">
                  <a:latin typeface="Arial" pitchFamily="34" charset="0"/>
                  <a:ea typeface="굴림" charset="-127"/>
                  <a:cs typeface="Arial" pitchFamily="34" charset="0"/>
                </a:rPr>
                <a:t>Memory</a:t>
              </a:r>
            </a:p>
            <a:p>
              <a:pPr>
                <a:spcBef>
                  <a:spcPct val="0"/>
                </a:spcBef>
              </a:pPr>
              <a:endParaRPr lang="en-US" altLang="ko-KR" sz="1800" b="1" dirty="0">
                <a:latin typeface="Arial" pitchFamily="34" charset="0"/>
                <a:ea typeface="굴림" charset="-127"/>
                <a:cs typeface="Arial" pitchFamily="34" charset="0"/>
              </a:endParaRPr>
            </a:p>
            <a:p>
              <a:pPr>
                <a:spcBef>
                  <a:spcPct val="0"/>
                </a:spcBef>
              </a:pPr>
              <a:r>
                <a:rPr lang="en-US" altLang="ko-KR" sz="1800" b="1" dirty="0">
                  <a:latin typeface="Arial" pitchFamily="34" charset="0"/>
                  <a:ea typeface="굴림" charset="-127"/>
                  <a:cs typeface="Arial" pitchFamily="34" charset="0"/>
                </a:rPr>
                <a:t>16 banks of 64-bit words</a:t>
              </a:r>
            </a:p>
            <a:p>
              <a:pPr>
                <a:spcBef>
                  <a:spcPct val="0"/>
                </a:spcBef>
              </a:pPr>
              <a:r>
                <a:rPr lang="en-US" altLang="ko-KR" sz="1800" b="1" dirty="0">
                  <a:latin typeface="Arial" pitchFamily="34" charset="0"/>
                  <a:ea typeface="굴림" charset="-127"/>
                  <a:cs typeface="Arial" pitchFamily="34" charset="0"/>
                </a:rPr>
                <a:t>+ </a:t>
              </a:r>
            </a:p>
            <a:p>
              <a:pPr>
                <a:spcBef>
                  <a:spcPct val="0"/>
                </a:spcBef>
              </a:pPr>
              <a:r>
                <a:rPr lang="en-US" altLang="ko-KR" sz="1800" b="1" dirty="0">
                  <a:latin typeface="Arial" pitchFamily="34" charset="0"/>
                  <a:ea typeface="굴림" charset="-127"/>
                  <a:cs typeface="Arial" pitchFamily="34" charset="0"/>
                </a:rPr>
                <a:t>8-bit SECDED</a:t>
              </a:r>
            </a:p>
            <a:p>
              <a:pPr>
                <a:spcBef>
                  <a:spcPct val="0"/>
                </a:spcBef>
              </a:pPr>
              <a:endParaRPr lang="en-US" altLang="ko-KR" sz="1800" b="1" dirty="0">
                <a:latin typeface="Arial" pitchFamily="34" charset="0"/>
                <a:ea typeface="굴림" charset="-127"/>
                <a:cs typeface="Arial" pitchFamily="34" charset="0"/>
              </a:endParaRPr>
            </a:p>
            <a:p>
              <a:pPr>
                <a:spcBef>
                  <a:spcPct val="0"/>
                </a:spcBef>
              </a:pPr>
              <a:r>
                <a:rPr lang="en-US" altLang="ko-KR" sz="1800" b="1" dirty="0">
                  <a:latin typeface="Arial" pitchFamily="34" charset="0"/>
                  <a:ea typeface="굴림" charset="-127"/>
                  <a:cs typeface="Arial" pitchFamily="34" charset="0"/>
                </a:rPr>
                <a:t>80MW/sec data load/store</a:t>
              </a:r>
            </a:p>
            <a:p>
              <a:pPr>
                <a:spcBef>
                  <a:spcPct val="0"/>
                </a:spcBef>
              </a:pPr>
              <a:endParaRPr lang="en-US" altLang="ko-KR" sz="1800" b="1" dirty="0">
                <a:latin typeface="Arial" pitchFamily="34" charset="0"/>
                <a:ea typeface="굴림" charset="-127"/>
                <a:cs typeface="Arial" pitchFamily="34" charset="0"/>
              </a:endParaRPr>
            </a:p>
            <a:p>
              <a:pPr>
                <a:spcBef>
                  <a:spcPct val="0"/>
                </a:spcBef>
              </a:pPr>
              <a:r>
                <a:rPr lang="en-US" altLang="ko-KR" sz="1800" b="1" dirty="0">
                  <a:latin typeface="Arial" pitchFamily="34" charset="0"/>
                  <a:ea typeface="굴림" charset="-127"/>
                  <a:cs typeface="Arial" pitchFamily="34" charset="0"/>
                </a:rPr>
                <a:t>320MW/sec instruction</a:t>
              </a:r>
            </a:p>
            <a:p>
              <a:pPr>
                <a:spcBef>
                  <a:spcPct val="0"/>
                </a:spcBef>
              </a:pPr>
              <a:r>
                <a:rPr lang="en-US" altLang="ko-KR" sz="1800" b="1" dirty="0">
                  <a:latin typeface="Arial" pitchFamily="34" charset="0"/>
                  <a:ea typeface="굴림" charset="-127"/>
                  <a:cs typeface="Arial" pitchFamily="34" charset="0"/>
                </a:rPr>
                <a:t>buffer refill</a:t>
              </a:r>
            </a:p>
          </p:txBody>
        </p:sp>
        <p:sp>
          <p:nvSpPr>
            <p:cNvPr id="60" name="Rectangle 5"/>
            <p:cNvSpPr>
              <a:spLocks noChangeArrowheads="1"/>
            </p:cNvSpPr>
            <p:nvPr/>
          </p:nvSpPr>
          <p:spPr bwMode="auto">
            <a:xfrm>
              <a:off x="2672589" y="5945837"/>
              <a:ext cx="2478087" cy="36353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800" b="1">
                  <a:latin typeface="Arial" pitchFamily="34" charset="0"/>
                  <a:ea typeface="굴림" charset="-127"/>
                  <a:cs typeface="Arial" pitchFamily="34" charset="0"/>
                </a:rPr>
                <a:t>4 Instruction Buffers</a:t>
              </a:r>
            </a:p>
          </p:txBody>
        </p:sp>
        <p:sp>
          <p:nvSpPr>
            <p:cNvPr id="61" name="Line 6"/>
            <p:cNvSpPr>
              <a:spLocks noChangeShapeType="1"/>
            </p:cNvSpPr>
            <p:nvPr/>
          </p:nvSpPr>
          <p:spPr bwMode="auto">
            <a:xfrm flipV="1">
              <a:off x="2977389" y="5387037"/>
              <a:ext cx="431800" cy="482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" name="Line 7"/>
            <p:cNvSpPr>
              <a:spLocks noChangeShapeType="1"/>
            </p:cNvSpPr>
            <p:nvPr/>
          </p:nvSpPr>
          <p:spPr bwMode="auto">
            <a:xfrm>
              <a:off x="3053589" y="5780737"/>
              <a:ext cx="2794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" name="Line 8"/>
            <p:cNvSpPr>
              <a:spLocks noChangeShapeType="1"/>
            </p:cNvSpPr>
            <p:nvPr/>
          </p:nvSpPr>
          <p:spPr bwMode="auto">
            <a:xfrm>
              <a:off x="3129789" y="5704537"/>
              <a:ext cx="2794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" name="Line 9"/>
            <p:cNvSpPr>
              <a:spLocks noChangeShapeType="1"/>
            </p:cNvSpPr>
            <p:nvPr/>
          </p:nvSpPr>
          <p:spPr bwMode="auto">
            <a:xfrm>
              <a:off x="3205989" y="5628337"/>
              <a:ext cx="2794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Line 10"/>
            <p:cNvSpPr>
              <a:spLocks noChangeShapeType="1"/>
            </p:cNvSpPr>
            <p:nvPr/>
          </p:nvSpPr>
          <p:spPr bwMode="auto">
            <a:xfrm>
              <a:off x="3282189" y="5552137"/>
              <a:ext cx="2794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" name="Rectangle 11"/>
            <p:cNvSpPr>
              <a:spLocks noChangeArrowheads="1"/>
            </p:cNvSpPr>
            <p:nvPr/>
          </p:nvSpPr>
          <p:spPr bwMode="auto">
            <a:xfrm>
              <a:off x="3586989" y="5336237"/>
              <a:ext cx="889000" cy="355600"/>
            </a:xfrm>
            <a:prstGeom prst="rect">
              <a:avLst/>
            </a:prstGeom>
            <a:solidFill>
              <a:schemeClr val="folHlink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" name="Rectangle 12"/>
            <p:cNvSpPr>
              <a:spLocks noChangeArrowheads="1"/>
            </p:cNvSpPr>
            <p:nvPr/>
          </p:nvSpPr>
          <p:spPr bwMode="auto">
            <a:xfrm>
              <a:off x="3510789" y="5412437"/>
              <a:ext cx="889000" cy="355600"/>
            </a:xfrm>
            <a:prstGeom prst="rect">
              <a:avLst/>
            </a:prstGeom>
            <a:solidFill>
              <a:schemeClr val="folHlink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Rectangle 13"/>
            <p:cNvSpPr>
              <a:spLocks noChangeArrowheads="1"/>
            </p:cNvSpPr>
            <p:nvPr/>
          </p:nvSpPr>
          <p:spPr bwMode="auto">
            <a:xfrm>
              <a:off x="3434589" y="5488637"/>
              <a:ext cx="889000" cy="355600"/>
            </a:xfrm>
            <a:prstGeom prst="rect">
              <a:avLst/>
            </a:prstGeom>
            <a:solidFill>
              <a:schemeClr val="folHlink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" name="Rectangle 14"/>
            <p:cNvSpPr>
              <a:spLocks noChangeArrowheads="1"/>
            </p:cNvSpPr>
            <p:nvPr/>
          </p:nvSpPr>
          <p:spPr bwMode="auto">
            <a:xfrm>
              <a:off x="3358389" y="5564837"/>
              <a:ext cx="889000" cy="355600"/>
            </a:xfrm>
            <a:prstGeom prst="rect">
              <a:avLst/>
            </a:prstGeom>
            <a:solidFill>
              <a:schemeClr val="folHlink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" name="Rectangle 15"/>
            <p:cNvSpPr>
              <a:spLocks noChangeArrowheads="1"/>
            </p:cNvSpPr>
            <p:nvPr/>
          </p:nvSpPr>
          <p:spPr bwMode="auto">
            <a:xfrm>
              <a:off x="3331401" y="5575950"/>
              <a:ext cx="956994" cy="305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400" b="1">
                  <a:latin typeface="Arial" pitchFamily="34" charset="0"/>
                  <a:ea typeface="굴림" charset="-127"/>
                  <a:cs typeface="Arial" pitchFamily="34" charset="0"/>
                </a:rPr>
                <a:t>64-bitx16</a:t>
              </a:r>
            </a:p>
          </p:txBody>
        </p:sp>
        <p:sp>
          <p:nvSpPr>
            <p:cNvPr id="71" name="Line 16"/>
            <p:cNvSpPr>
              <a:spLocks noChangeShapeType="1"/>
            </p:cNvSpPr>
            <p:nvPr/>
          </p:nvSpPr>
          <p:spPr bwMode="auto">
            <a:xfrm>
              <a:off x="2520189" y="5856937"/>
              <a:ext cx="4318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" name="Line 17"/>
            <p:cNvSpPr>
              <a:spLocks noChangeShapeType="1"/>
            </p:cNvSpPr>
            <p:nvPr/>
          </p:nvSpPr>
          <p:spPr bwMode="auto">
            <a:xfrm>
              <a:off x="2520189" y="5704537"/>
              <a:ext cx="5842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" name="Line 18"/>
            <p:cNvSpPr>
              <a:spLocks noChangeShapeType="1"/>
            </p:cNvSpPr>
            <p:nvPr/>
          </p:nvSpPr>
          <p:spPr bwMode="auto">
            <a:xfrm>
              <a:off x="2520189" y="5552137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Line 19"/>
            <p:cNvSpPr>
              <a:spLocks noChangeShapeType="1"/>
            </p:cNvSpPr>
            <p:nvPr/>
          </p:nvSpPr>
          <p:spPr bwMode="auto">
            <a:xfrm>
              <a:off x="2520189" y="5399737"/>
              <a:ext cx="8890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" name="Rectangle 20"/>
            <p:cNvSpPr>
              <a:spLocks noChangeArrowheads="1"/>
            </p:cNvSpPr>
            <p:nvPr/>
          </p:nvSpPr>
          <p:spPr bwMode="auto">
            <a:xfrm>
              <a:off x="5415789" y="5564837"/>
              <a:ext cx="838200" cy="2032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" name="Rectangle 21"/>
            <p:cNvSpPr>
              <a:spLocks noChangeArrowheads="1"/>
            </p:cNvSpPr>
            <p:nvPr/>
          </p:nvSpPr>
          <p:spPr bwMode="auto">
            <a:xfrm>
              <a:off x="5617401" y="5512450"/>
              <a:ext cx="482505" cy="305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400" b="1">
                  <a:latin typeface="Arial" pitchFamily="34" charset="0"/>
                  <a:ea typeface="굴림" charset="-127"/>
                  <a:cs typeface="Arial" pitchFamily="34" charset="0"/>
                </a:rPr>
                <a:t>NIP</a:t>
              </a:r>
            </a:p>
          </p:txBody>
        </p:sp>
        <p:sp>
          <p:nvSpPr>
            <p:cNvPr id="77" name="Rectangle 22"/>
            <p:cNvSpPr>
              <a:spLocks noChangeArrowheads="1"/>
            </p:cNvSpPr>
            <p:nvPr/>
          </p:nvSpPr>
          <p:spPr bwMode="auto">
            <a:xfrm>
              <a:off x="5415789" y="5945837"/>
              <a:ext cx="812800" cy="2032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" name="Rectangle 23"/>
            <p:cNvSpPr>
              <a:spLocks noChangeArrowheads="1"/>
            </p:cNvSpPr>
            <p:nvPr/>
          </p:nvSpPr>
          <p:spPr bwMode="auto">
            <a:xfrm>
              <a:off x="5617401" y="5893450"/>
              <a:ext cx="461666" cy="305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400" b="1">
                  <a:latin typeface="Arial" pitchFamily="34" charset="0"/>
                  <a:ea typeface="굴림" charset="-127"/>
                  <a:cs typeface="Arial" pitchFamily="34" charset="0"/>
                </a:rPr>
                <a:t>LIP</a:t>
              </a:r>
            </a:p>
          </p:txBody>
        </p:sp>
        <p:grpSp>
          <p:nvGrpSpPr>
            <p:cNvPr id="79" name="Group 24"/>
            <p:cNvGrpSpPr>
              <a:grpSpLocks/>
            </p:cNvGrpSpPr>
            <p:nvPr/>
          </p:nvGrpSpPr>
          <p:grpSpPr bwMode="auto">
            <a:xfrm>
              <a:off x="7015989" y="5512450"/>
              <a:ext cx="812800" cy="304800"/>
              <a:chOff x="4368" y="3327"/>
              <a:chExt cx="512" cy="192"/>
            </a:xfrm>
          </p:grpSpPr>
          <p:sp>
            <p:nvSpPr>
              <p:cNvPr id="80" name="Rectangle 25"/>
              <p:cNvSpPr>
                <a:spLocks noChangeArrowheads="1"/>
              </p:cNvSpPr>
              <p:nvPr/>
            </p:nvSpPr>
            <p:spPr bwMode="auto">
              <a:xfrm>
                <a:off x="4368" y="3360"/>
                <a:ext cx="512" cy="1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9" name="Rectangle 26"/>
              <p:cNvSpPr>
                <a:spLocks noChangeArrowheads="1"/>
              </p:cNvSpPr>
              <p:nvPr/>
            </p:nvSpPr>
            <p:spPr bwMode="auto">
              <a:xfrm>
                <a:off x="4495" y="3327"/>
                <a:ext cx="304" cy="19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altLang="ko-KR" sz="1400" b="1">
                    <a:latin typeface="Arial" pitchFamily="34" charset="0"/>
                    <a:ea typeface="굴림" charset="-127"/>
                    <a:cs typeface="Arial" pitchFamily="34" charset="0"/>
                  </a:rPr>
                  <a:t>CIP</a:t>
                </a:r>
              </a:p>
            </p:txBody>
          </p:sp>
        </p:grpSp>
        <p:sp>
          <p:nvSpPr>
            <p:cNvPr id="130" name="Line 27"/>
            <p:cNvSpPr>
              <a:spLocks noChangeShapeType="1"/>
            </p:cNvSpPr>
            <p:nvPr/>
          </p:nvSpPr>
          <p:spPr bwMode="auto">
            <a:xfrm flipV="1">
              <a:off x="4577589" y="5539437"/>
              <a:ext cx="203200" cy="254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1" name="Line 28"/>
            <p:cNvSpPr>
              <a:spLocks noChangeShapeType="1"/>
            </p:cNvSpPr>
            <p:nvPr/>
          </p:nvSpPr>
          <p:spPr bwMode="auto">
            <a:xfrm>
              <a:off x="4653789" y="5641037"/>
              <a:ext cx="7620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" name="Line 29"/>
            <p:cNvSpPr>
              <a:spLocks noChangeShapeType="1"/>
            </p:cNvSpPr>
            <p:nvPr/>
          </p:nvSpPr>
          <p:spPr bwMode="auto">
            <a:xfrm>
              <a:off x="4272789" y="5780737"/>
              <a:ext cx="2794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" name="Line 30"/>
            <p:cNvSpPr>
              <a:spLocks noChangeShapeType="1"/>
            </p:cNvSpPr>
            <p:nvPr/>
          </p:nvSpPr>
          <p:spPr bwMode="auto">
            <a:xfrm>
              <a:off x="4348989" y="5704537"/>
              <a:ext cx="2794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4" name="Line 31"/>
            <p:cNvSpPr>
              <a:spLocks noChangeShapeType="1"/>
            </p:cNvSpPr>
            <p:nvPr/>
          </p:nvSpPr>
          <p:spPr bwMode="auto">
            <a:xfrm>
              <a:off x="4425189" y="5641037"/>
              <a:ext cx="2794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5" name="Line 32"/>
            <p:cNvSpPr>
              <a:spLocks noChangeShapeType="1"/>
            </p:cNvSpPr>
            <p:nvPr/>
          </p:nvSpPr>
          <p:spPr bwMode="auto">
            <a:xfrm>
              <a:off x="4501389" y="5552137"/>
              <a:ext cx="2794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" name="Freeform 33"/>
            <p:cNvSpPr>
              <a:spLocks/>
            </p:cNvSpPr>
            <p:nvPr/>
          </p:nvSpPr>
          <p:spPr bwMode="auto">
            <a:xfrm>
              <a:off x="5034789" y="5641037"/>
              <a:ext cx="369887" cy="3698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40"/>
                </a:cxn>
                <a:cxn ang="0">
                  <a:pos x="240" y="240"/>
                </a:cxn>
              </a:cxnLst>
              <a:rect l="0" t="0" r="r" b="b"/>
              <a:pathLst>
                <a:path w="241" h="241">
                  <a:moveTo>
                    <a:pt x="0" y="0"/>
                  </a:moveTo>
                  <a:lnTo>
                    <a:pt x="0" y="240"/>
                  </a:lnTo>
                  <a:lnTo>
                    <a:pt x="240" y="24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" name="Line 34"/>
            <p:cNvSpPr>
              <a:spLocks noChangeShapeType="1"/>
            </p:cNvSpPr>
            <p:nvPr/>
          </p:nvSpPr>
          <p:spPr bwMode="auto">
            <a:xfrm flipV="1">
              <a:off x="6253989" y="5641037"/>
              <a:ext cx="7620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8" name="Rectangle 35"/>
            <p:cNvSpPr>
              <a:spLocks noChangeArrowheads="1"/>
            </p:cNvSpPr>
            <p:nvPr/>
          </p:nvSpPr>
          <p:spPr bwMode="auto">
            <a:xfrm>
              <a:off x="3536189" y="3128025"/>
              <a:ext cx="812800" cy="584200"/>
            </a:xfrm>
            <a:prstGeom prst="rect">
              <a:avLst/>
            </a:prstGeom>
            <a:solidFill>
              <a:schemeClr val="folHlink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9" name="Line 36"/>
            <p:cNvSpPr>
              <a:spLocks noChangeShapeType="1"/>
            </p:cNvSpPr>
            <p:nvPr/>
          </p:nvSpPr>
          <p:spPr bwMode="auto">
            <a:xfrm flipH="1">
              <a:off x="2520189" y="3420125"/>
              <a:ext cx="10160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0" name="Line 37"/>
            <p:cNvSpPr>
              <a:spLocks noChangeShapeType="1"/>
            </p:cNvSpPr>
            <p:nvPr/>
          </p:nvSpPr>
          <p:spPr bwMode="auto">
            <a:xfrm flipV="1">
              <a:off x="4348989" y="3278837"/>
              <a:ext cx="8382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1" name="Line 38"/>
            <p:cNvSpPr>
              <a:spLocks noChangeShapeType="1"/>
            </p:cNvSpPr>
            <p:nvPr/>
          </p:nvSpPr>
          <p:spPr bwMode="auto">
            <a:xfrm flipH="1">
              <a:off x="4348989" y="3572525"/>
              <a:ext cx="863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2" name="Rectangle 39"/>
            <p:cNvSpPr>
              <a:spLocks noChangeArrowheads="1"/>
            </p:cNvSpPr>
            <p:nvPr/>
          </p:nvSpPr>
          <p:spPr bwMode="auto">
            <a:xfrm>
              <a:off x="2734501" y="3126437"/>
              <a:ext cx="498535" cy="305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400" b="1">
                  <a:latin typeface="Arial" pitchFamily="34" charset="0"/>
                  <a:ea typeface="굴림" charset="-127"/>
                  <a:cs typeface="Arial" pitchFamily="34" charset="0"/>
                </a:rPr>
                <a:t>(A</a:t>
              </a:r>
              <a:r>
                <a:rPr lang="en-US" altLang="ko-KR" sz="1400" b="1" baseline="-25000">
                  <a:latin typeface="Arial" pitchFamily="34" charset="0"/>
                  <a:ea typeface="굴림" charset="-127"/>
                  <a:cs typeface="Arial" pitchFamily="34" charset="0"/>
                </a:rPr>
                <a:t>0</a:t>
              </a:r>
              <a:r>
                <a:rPr lang="en-US" altLang="ko-KR" sz="1400" b="1">
                  <a:latin typeface="Arial" pitchFamily="34" charset="0"/>
                  <a:ea typeface="굴림" charset="-127"/>
                  <a:cs typeface="Arial" pitchFamily="34" charset="0"/>
                </a:rPr>
                <a:t>)</a:t>
              </a:r>
            </a:p>
          </p:txBody>
        </p:sp>
        <p:sp>
          <p:nvSpPr>
            <p:cNvPr id="143" name="Line 40"/>
            <p:cNvSpPr>
              <a:spLocks noChangeShapeType="1"/>
            </p:cNvSpPr>
            <p:nvPr/>
          </p:nvSpPr>
          <p:spPr bwMode="auto">
            <a:xfrm flipH="1">
              <a:off x="2520189" y="2962925"/>
              <a:ext cx="26924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4" name="Rectangle 41"/>
            <p:cNvSpPr>
              <a:spLocks noChangeArrowheads="1"/>
            </p:cNvSpPr>
            <p:nvPr/>
          </p:nvSpPr>
          <p:spPr bwMode="auto">
            <a:xfrm>
              <a:off x="3115501" y="2669237"/>
              <a:ext cx="1335303" cy="305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400" b="1">
                  <a:latin typeface="Arial" pitchFamily="34" charset="0"/>
                  <a:ea typeface="굴림" charset="-127"/>
                  <a:cs typeface="Arial" pitchFamily="34" charset="0"/>
                </a:rPr>
                <a:t>( (A</a:t>
              </a:r>
              <a:r>
                <a:rPr lang="en-US" altLang="ko-KR" sz="1400" b="1" baseline="-25000">
                  <a:latin typeface="Arial" pitchFamily="34" charset="0"/>
                  <a:ea typeface="굴림" charset="-127"/>
                  <a:cs typeface="Arial" pitchFamily="34" charset="0"/>
                </a:rPr>
                <a:t>h</a:t>
              </a:r>
              <a:r>
                <a:rPr lang="en-US" altLang="ko-KR" sz="1400" b="1">
                  <a:latin typeface="Arial" pitchFamily="34" charset="0"/>
                  <a:ea typeface="굴림" charset="-127"/>
                  <a:cs typeface="Arial" pitchFamily="34" charset="0"/>
                </a:rPr>
                <a:t>) + j k m )</a:t>
              </a:r>
            </a:p>
          </p:txBody>
        </p:sp>
        <p:sp>
          <p:nvSpPr>
            <p:cNvPr id="145" name="Rectangle 42"/>
            <p:cNvSpPr>
              <a:spLocks noChangeArrowheads="1"/>
            </p:cNvSpPr>
            <p:nvPr/>
          </p:nvSpPr>
          <p:spPr bwMode="auto">
            <a:xfrm>
              <a:off x="3496501" y="3080400"/>
              <a:ext cx="952185" cy="64376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800" b="1">
                  <a:latin typeface="Arial" pitchFamily="34" charset="0"/>
                  <a:ea typeface="굴림" charset="-127"/>
                  <a:cs typeface="Arial" pitchFamily="34" charset="0"/>
                </a:rPr>
                <a:t>64</a:t>
              </a:r>
            </a:p>
            <a:p>
              <a:pPr algn="ctr">
                <a:spcBef>
                  <a:spcPct val="0"/>
                </a:spcBef>
              </a:pPr>
              <a:r>
                <a:rPr lang="en-US" altLang="ko-KR" sz="1800" b="1">
                  <a:latin typeface="Arial" pitchFamily="34" charset="0"/>
                  <a:ea typeface="굴림" charset="-127"/>
                  <a:cs typeface="Arial" pitchFamily="34" charset="0"/>
                </a:rPr>
                <a:t>T Regs</a:t>
              </a:r>
            </a:p>
          </p:txBody>
        </p:sp>
        <p:sp>
          <p:nvSpPr>
            <p:cNvPr id="146" name="Rectangle 43"/>
            <p:cNvSpPr>
              <a:spLocks noChangeArrowheads="1"/>
            </p:cNvSpPr>
            <p:nvPr/>
          </p:nvSpPr>
          <p:spPr bwMode="auto">
            <a:xfrm>
              <a:off x="3536189" y="4575825"/>
              <a:ext cx="812800" cy="584200"/>
            </a:xfrm>
            <a:prstGeom prst="rect">
              <a:avLst/>
            </a:prstGeom>
            <a:solidFill>
              <a:schemeClr val="folHlink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7" name="Line 44"/>
            <p:cNvSpPr>
              <a:spLocks noChangeShapeType="1"/>
            </p:cNvSpPr>
            <p:nvPr/>
          </p:nvSpPr>
          <p:spPr bwMode="auto">
            <a:xfrm flipH="1">
              <a:off x="2520189" y="4867925"/>
              <a:ext cx="10160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8" name="Line 45"/>
            <p:cNvSpPr>
              <a:spLocks noChangeShapeType="1"/>
            </p:cNvSpPr>
            <p:nvPr/>
          </p:nvSpPr>
          <p:spPr bwMode="auto">
            <a:xfrm>
              <a:off x="4374389" y="4715525"/>
              <a:ext cx="8128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9" name="Line 46"/>
            <p:cNvSpPr>
              <a:spLocks noChangeShapeType="1"/>
            </p:cNvSpPr>
            <p:nvPr/>
          </p:nvSpPr>
          <p:spPr bwMode="auto">
            <a:xfrm flipH="1">
              <a:off x="4348989" y="5020325"/>
              <a:ext cx="863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0" name="Rectangle 47"/>
            <p:cNvSpPr>
              <a:spLocks noChangeArrowheads="1"/>
            </p:cNvSpPr>
            <p:nvPr/>
          </p:nvSpPr>
          <p:spPr bwMode="auto">
            <a:xfrm>
              <a:off x="2734501" y="4574237"/>
              <a:ext cx="498535" cy="305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400" b="1">
                  <a:latin typeface="Arial" pitchFamily="34" charset="0"/>
                  <a:ea typeface="굴림" charset="-127"/>
                  <a:cs typeface="Arial" pitchFamily="34" charset="0"/>
                </a:rPr>
                <a:t>(A</a:t>
              </a:r>
              <a:r>
                <a:rPr lang="en-US" altLang="ko-KR" sz="1400" b="1" baseline="-25000">
                  <a:latin typeface="Arial" pitchFamily="34" charset="0"/>
                  <a:ea typeface="굴림" charset="-127"/>
                  <a:cs typeface="Arial" pitchFamily="34" charset="0"/>
                </a:rPr>
                <a:t>0</a:t>
              </a:r>
              <a:r>
                <a:rPr lang="en-US" altLang="ko-KR" sz="1400" b="1">
                  <a:latin typeface="Arial" pitchFamily="34" charset="0"/>
                  <a:ea typeface="굴림" charset="-127"/>
                  <a:cs typeface="Arial" pitchFamily="34" charset="0"/>
                </a:rPr>
                <a:t>)</a:t>
              </a:r>
            </a:p>
          </p:txBody>
        </p:sp>
        <p:sp>
          <p:nvSpPr>
            <p:cNvPr id="151" name="Line 48"/>
            <p:cNvSpPr>
              <a:spLocks noChangeShapeType="1"/>
            </p:cNvSpPr>
            <p:nvPr/>
          </p:nvSpPr>
          <p:spPr bwMode="auto">
            <a:xfrm flipH="1">
              <a:off x="2520189" y="4410725"/>
              <a:ext cx="26924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2" name="Rectangle 49"/>
            <p:cNvSpPr>
              <a:spLocks noChangeArrowheads="1"/>
            </p:cNvSpPr>
            <p:nvPr/>
          </p:nvSpPr>
          <p:spPr bwMode="auto">
            <a:xfrm>
              <a:off x="3115501" y="4117037"/>
              <a:ext cx="1335303" cy="305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400" b="1">
                  <a:latin typeface="Arial" pitchFamily="34" charset="0"/>
                  <a:ea typeface="굴림" charset="-127"/>
                  <a:cs typeface="Arial" pitchFamily="34" charset="0"/>
                </a:rPr>
                <a:t>( (A</a:t>
              </a:r>
              <a:r>
                <a:rPr lang="en-US" altLang="ko-KR" sz="1400" b="1" baseline="-25000">
                  <a:latin typeface="Arial" pitchFamily="34" charset="0"/>
                  <a:ea typeface="굴림" charset="-127"/>
                  <a:cs typeface="Arial" pitchFamily="34" charset="0"/>
                </a:rPr>
                <a:t>h</a:t>
              </a:r>
              <a:r>
                <a:rPr lang="en-US" altLang="ko-KR" sz="1400" b="1">
                  <a:latin typeface="Arial" pitchFamily="34" charset="0"/>
                  <a:ea typeface="굴림" charset="-127"/>
                  <a:cs typeface="Arial" pitchFamily="34" charset="0"/>
                </a:rPr>
                <a:t>) + j k m )</a:t>
              </a:r>
            </a:p>
          </p:txBody>
        </p:sp>
        <p:sp>
          <p:nvSpPr>
            <p:cNvPr id="153" name="Rectangle 50"/>
            <p:cNvSpPr>
              <a:spLocks noChangeArrowheads="1"/>
            </p:cNvSpPr>
            <p:nvPr/>
          </p:nvSpPr>
          <p:spPr bwMode="auto">
            <a:xfrm>
              <a:off x="3483801" y="4540900"/>
              <a:ext cx="977833" cy="64376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800" b="1">
                  <a:latin typeface="Arial" pitchFamily="34" charset="0"/>
                  <a:ea typeface="굴림" charset="-127"/>
                  <a:cs typeface="Arial" pitchFamily="34" charset="0"/>
                </a:rPr>
                <a:t>64 </a:t>
              </a:r>
            </a:p>
            <a:p>
              <a:pPr algn="ctr">
                <a:spcBef>
                  <a:spcPct val="0"/>
                </a:spcBef>
              </a:pPr>
              <a:r>
                <a:rPr lang="en-US" altLang="ko-KR" sz="1800" b="1">
                  <a:latin typeface="Arial" pitchFamily="34" charset="0"/>
                  <a:ea typeface="굴림" charset="-127"/>
                  <a:cs typeface="Arial" pitchFamily="34" charset="0"/>
                </a:rPr>
                <a:t>B Regs</a:t>
              </a:r>
            </a:p>
          </p:txBody>
        </p:sp>
        <p:grpSp>
          <p:nvGrpSpPr>
            <p:cNvPr id="154" name="Group 51"/>
            <p:cNvGrpSpPr>
              <a:grpSpLocks/>
            </p:cNvGrpSpPr>
            <p:nvPr/>
          </p:nvGrpSpPr>
          <p:grpSpPr bwMode="auto">
            <a:xfrm>
              <a:off x="5206239" y="2562875"/>
              <a:ext cx="901700" cy="1308100"/>
              <a:chOff x="3236" y="988"/>
              <a:chExt cx="568" cy="824"/>
            </a:xfrm>
          </p:grpSpPr>
          <p:sp>
            <p:nvSpPr>
              <p:cNvPr id="155" name="Rectangle 52"/>
              <p:cNvSpPr>
                <a:spLocks noChangeArrowheads="1"/>
              </p:cNvSpPr>
              <p:nvPr/>
            </p:nvSpPr>
            <p:spPr bwMode="auto">
              <a:xfrm>
                <a:off x="3240" y="1008"/>
                <a:ext cx="560" cy="75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6" name="Line 53"/>
              <p:cNvSpPr>
                <a:spLocks noChangeShapeType="1"/>
              </p:cNvSpPr>
              <p:nvPr/>
            </p:nvSpPr>
            <p:spPr bwMode="auto">
              <a:xfrm>
                <a:off x="3236" y="1096"/>
                <a:ext cx="56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7" name="Line 54"/>
              <p:cNvSpPr>
                <a:spLocks noChangeShapeType="1"/>
              </p:cNvSpPr>
              <p:nvPr/>
            </p:nvSpPr>
            <p:spPr bwMode="auto">
              <a:xfrm>
                <a:off x="3236" y="1192"/>
                <a:ext cx="56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8" name="Line 55"/>
              <p:cNvSpPr>
                <a:spLocks noChangeShapeType="1"/>
              </p:cNvSpPr>
              <p:nvPr/>
            </p:nvSpPr>
            <p:spPr bwMode="auto">
              <a:xfrm>
                <a:off x="3236" y="1288"/>
                <a:ext cx="56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9" name="Line 56"/>
              <p:cNvSpPr>
                <a:spLocks noChangeShapeType="1"/>
              </p:cNvSpPr>
              <p:nvPr/>
            </p:nvSpPr>
            <p:spPr bwMode="auto">
              <a:xfrm>
                <a:off x="3236" y="1384"/>
                <a:ext cx="56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0" name="Line 57"/>
              <p:cNvSpPr>
                <a:spLocks noChangeShapeType="1"/>
              </p:cNvSpPr>
              <p:nvPr/>
            </p:nvSpPr>
            <p:spPr bwMode="auto">
              <a:xfrm>
                <a:off x="3236" y="1480"/>
                <a:ext cx="56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1" name="Line 58"/>
              <p:cNvSpPr>
                <a:spLocks noChangeShapeType="1"/>
              </p:cNvSpPr>
              <p:nvPr/>
            </p:nvSpPr>
            <p:spPr bwMode="auto">
              <a:xfrm>
                <a:off x="3236" y="1576"/>
                <a:ext cx="56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2" name="Line 59"/>
              <p:cNvSpPr>
                <a:spLocks noChangeShapeType="1"/>
              </p:cNvSpPr>
              <p:nvPr/>
            </p:nvSpPr>
            <p:spPr bwMode="auto">
              <a:xfrm>
                <a:off x="3236" y="1672"/>
                <a:ext cx="56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3" name="Rectangle 60"/>
              <p:cNvSpPr>
                <a:spLocks noChangeArrowheads="1"/>
              </p:cNvSpPr>
              <p:nvPr/>
            </p:nvSpPr>
            <p:spPr bwMode="auto">
              <a:xfrm>
                <a:off x="3407" y="988"/>
                <a:ext cx="212" cy="15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altLang="ko-KR" sz="1000" b="1">
                    <a:latin typeface="Arial" pitchFamily="34" charset="0"/>
                    <a:ea typeface="굴림" charset="-127"/>
                    <a:cs typeface="Arial" pitchFamily="34" charset="0"/>
                  </a:rPr>
                  <a:t>S0</a:t>
                </a:r>
              </a:p>
            </p:txBody>
          </p:sp>
          <p:sp>
            <p:nvSpPr>
              <p:cNvPr id="164" name="Rectangle 61"/>
              <p:cNvSpPr>
                <a:spLocks noChangeArrowheads="1"/>
              </p:cNvSpPr>
              <p:nvPr/>
            </p:nvSpPr>
            <p:spPr bwMode="auto">
              <a:xfrm>
                <a:off x="3407" y="1084"/>
                <a:ext cx="212" cy="15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altLang="ko-KR" sz="1000" b="1">
                    <a:latin typeface="Arial" pitchFamily="34" charset="0"/>
                    <a:ea typeface="굴림" charset="-127"/>
                    <a:cs typeface="Arial" pitchFamily="34" charset="0"/>
                  </a:rPr>
                  <a:t>S1</a:t>
                </a:r>
              </a:p>
            </p:txBody>
          </p:sp>
          <p:sp>
            <p:nvSpPr>
              <p:cNvPr id="165" name="Rectangle 62"/>
              <p:cNvSpPr>
                <a:spLocks noChangeArrowheads="1"/>
              </p:cNvSpPr>
              <p:nvPr/>
            </p:nvSpPr>
            <p:spPr bwMode="auto">
              <a:xfrm>
                <a:off x="3407" y="1180"/>
                <a:ext cx="212" cy="15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altLang="ko-KR" sz="1000" b="1">
                    <a:latin typeface="Arial" pitchFamily="34" charset="0"/>
                    <a:ea typeface="굴림" charset="-127"/>
                    <a:cs typeface="Arial" pitchFamily="34" charset="0"/>
                  </a:rPr>
                  <a:t>S2</a:t>
                </a:r>
              </a:p>
            </p:txBody>
          </p:sp>
          <p:sp>
            <p:nvSpPr>
              <p:cNvPr id="166" name="Rectangle 63"/>
              <p:cNvSpPr>
                <a:spLocks noChangeArrowheads="1"/>
              </p:cNvSpPr>
              <p:nvPr/>
            </p:nvSpPr>
            <p:spPr bwMode="auto">
              <a:xfrm>
                <a:off x="3407" y="1276"/>
                <a:ext cx="212" cy="15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altLang="ko-KR" sz="1000" b="1">
                    <a:latin typeface="Arial" pitchFamily="34" charset="0"/>
                    <a:ea typeface="굴림" charset="-127"/>
                    <a:cs typeface="Arial" pitchFamily="34" charset="0"/>
                  </a:rPr>
                  <a:t>S3</a:t>
                </a:r>
              </a:p>
            </p:txBody>
          </p:sp>
          <p:sp>
            <p:nvSpPr>
              <p:cNvPr id="167" name="Rectangle 64"/>
              <p:cNvSpPr>
                <a:spLocks noChangeArrowheads="1"/>
              </p:cNvSpPr>
              <p:nvPr/>
            </p:nvSpPr>
            <p:spPr bwMode="auto">
              <a:xfrm>
                <a:off x="3407" y="1372"/>
                <a:ext cx="212" cy="15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altLang="ko-KR" sz="1000" b="1">
                    <a:latin typeface="Arial" pitchFamily="34" charset="0"/>
                    <a:ea typeface="굴림" charset="-127"/>
                    <a:cs typeface="Arial" pitchFamily="34" charset="0"/>
                  </a:rPr>
                  <a:t>S4</a:t>
                </a:r>
              </a:p>
            </p:txBody>
          </p:sp>
          <p:sp>
            <p:nvSpPr>
              <p:cNvPr id="168" name="Rectangle 65"/>
              <p:cNvSpPr>
                <a:spLocks noChangeArrowheads="1"/>
              </p:cNvSpPr>
              <p:nvPr/>
            </p:nvSpPr>
            <p:spPr bwMode="auto">
              <a:xfrm>
                <a:off x="3407" y="1468"/>
                <a:ext cx="212" cy="15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altLang="ko-KR" sz="1000" b="1">
                    <a:latin typeface="Arial" pitchFamily="34" charset="0"/>
                    <a:ea typeface="굴림" charset="-127"/>
                    <a:cs typeface="Arial" pitchFamily="34" charset="0"/>
                  </a:rPr>
                  <a:t>S5</a:t>
                </a:r>
              </a:p>
            </p:txBody>
          </p:sp>
          <p:sp>
            <p:nvSpPr>
              <p:cNvPr id="169" name="Rectangle 66"/>
              <p:cNvSpPr>
                <a:spLocks noChangeArrowheads="1"/>
              </p:cNvSpPr>
              <p:nvPr/>
            </p:nvSpPr>
            <p:spPr bwMode="auto">
              <a:xfrm>
                <a:off x="3407" y="1564"/>
                <a:ext cx="212" cy="15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altLang="ko-KR" sz="1000" b="1">
                    <a:latin typeface="Arial" pitchFamily="34" charset="0"/>
                    <a:ea typeface="굴림" charset="-127"/>
                    <a:cs typeface="Arial" pitchFamily="34" charset="0"/>
                  </a:rPr>
                  <a:t>S6</a:t>
                </a:r>
              </a:p>
            </p:txBody>
          </p:sp>
          <p:sp>
            <p:nvSpPr>
              <p:cNvPr id="170" name="Rectangle 67"/>
              <p:cNvSpPr>
                <a:spLocks noChangeArrowheads="1"/>
              </p:cNvSpPr>
              <p:nvPr/>
            </p:nvSpPr>
            <p:spPr bwMode="auto">
              <a:xfrm>
                <a:off x="3407" y="1660"/>
                <a:ext cx="212" cy="15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altLang="ko-KR" sz="1000" b="1">
                    <a:latin typeface="Arial" pitchFamily="34" charset="0"/>
                    <a:ea typeface="굴림" charset="-127"/>
                    <a:cs typeface="Arial" pitchFamily="34" charset="0"/>
                  </a:rPr>
                  <a:t>S7</a:t>
                </a:r>
              </a:p>
            </p:txBody>
          </p:sp>
        </p:grpSp>
        <p:grpSp>
          <p:nvGrpSpPr>
            <p:cNvPr id="171" name="Group 68"/>
            <p:cNvGrpSpPr>
              <a:grpSpLocks/>
            </p:cNvGrpSpPr>
            <p:nvPr/>
          </p:nvGrpSpPr>
          <p:grpSpPr bwMode="auto">
            <a:xfrm>
              <a:off x="5206239" y="4010676"/>
              <a:ext cx="901700" cy="1309688"/>
              <a:chOff x="3236" y="1900"/>
              <a:chExt cx="568" cy="825"/>
            </a:xfrm>
          </p:grpSpPr>
          <p:sp>
            <p:nvSpPr>
              <p:cNvPr id="172" name="Rectangle 69"/>
              <p:cNvSpPr>
                <a:spLocks noChangeArrowheads="1"/>
              </p:cNvSpPr>
              <p:nvPr/>
            </p:nvSpPr>
            <p:spPr bwMode="auto">
              <a:xfrm>
                <a:off x="3240" y="1920"/>
                <a:ext cx="560" cy="75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3" name="Line 70"/>
              <p:cNvSpPr>
                <a:spLocks noChangeShapeType="1"/>
              </p:cNvSpPr>
              <p:nvPr/>
            </p:nvSpPr>
            <p:spPr bwMode="auto">
              <a:xfrm>
                <a:off x="3236" y="2008"/>
                <a:ext cx="56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4" name="Line 71"/>
              <p:cNvSpPr>
                <a:spLocks noChangeShapeType="1"/>
              </p:cNvSpPr>
              <p:nvPr/>
            </p:nvSpPr>
            <p:spPr bwMode="auto">
              <a:xfrm>
                <a:off x="3236" y="2104"/>
                <a:ext cx="56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5" name="Line 72"/>
              <p:cNvSpPr>
                <a:spLocks noChangeShapeType="1"/>
              </p:cNvSpPr>
              <p:nvPr/>
            </p:nvSpPr>
            <p:spPr bwMode="auto">
              <a:xfrm>
                <a:off x="3236" y="2200"/>
                <a:ext cx="56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6" name="Line 73"/>
              <p:cNvSpPr>
                <a:spLocks noChangeShapeType="1"/>
              </p:cNvSpPr>
              <p:nvPr/>
            </p:nvSpPr>
            <p:spPr bwMode="auto">
              <a:xfrm>
                <a:off x="3236" y="2296"/>
                <a:ext cx="56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7" name="Line 74"/>
              <p:cNvSpPr>
                <a:spLocks noChangeShapeType="1"/>
              </p:cNvSpPr>
              <p:nvPr/>
            </p:nvSpPr>
            <p:spPr bwMode="auto">
              <a:xfrm>
                <a:off x="3236" y="2392"/>
                <a:ext cx="56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8" name="Line 75"/>
              <p:cNvSpPr>
                <a:spLocks noChangeShapeType="1"/>
              </p:cNvSpPr>
              <p:nvPr/>
            </p:nvSpPr>
            <p:spPr bwMode="auto">
              <a:xfrm>
                <a:off x="3236" y="2488"/>
                <a:ext cx="56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9" name="Line 76"/>
              <p:cNvSpPr>
                <a:spLocks noChangeShapeType="1"/>
              </p:cNvSpPr>
              <p:nvPr/>
            </p:nvSpPr>
            <p:spPr bwMode="auto">
              <a:xfrm>
                <a:off x="3236" y="2584"/>
                <a:ext cx="56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0" name="Rectangle 77"/>
              <p:cNvSpPr>
                <a:spLocks noChangeArrowheads="1"/>
              </p:cNvSpPr>
              <p:nvPr/>
            </p:nvSpPr>
            <p:spPr bwMode="auto">
              <a:xfrm>
                <a:off x="3407" y="1900"/>
                <a:ext cx="218" cy="15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altLang="ko-KR" sz="1000" b="1">
                    <a:latin typeface="Arial" pitchFamily="34" charset="0"/>
                    <a:ea typeface="굴림" charset="-127"/>
                    <a:cs typeface="Arial" pitchFamily="34" charset="0"/>
                  </a:rPr>
                  <a:t>A0</a:t>
                </a:r>
              </a:p>
            </p:txBody>
          </p:sp>
          <p:sp>
            <p:nvSpPr>
              <p:cNvPr id="181" name="Rectangle 78"/>
              <p:cNvSpPr>
                <a:spLocks noChangeArrowheads="1"/>
              </p:cNvSpPr>
              <p:nvPr/>
            </p:nvSpPr>
            <p:spPr bwMode="auto">
              <a:xfrm>
                <a:off x="3407" y="1996"/>
                <a:ext cx="218" cy="15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altLang="ko-KR" sz="1000" b="1">
                    <a:latin typeface="Arial" pitchFamily="34" charset="0"/>
                    <a:ea typeface="굴림" charset="-127"/>
                    <a:cs typeface="Arial" pitchFamily="34" charset="0"/>
                  </a:rPr>
                  <a:t>A1</a:t>
                </a:r>
              </a:p>
            </p:txBody>
          </p:sp>
          <p:sp>
            <p:nvSpPr>
              <p:cNvPr id="182" name="Rectangle 79"/>
              <p:cNvSpPr>
                <a:spLocks noChangeArrowheads="1"/>
              </p:cNvSpPr>
              <p:nvPr/>
            </p:nvSpPr>
            <p:spPr bwMode="auto">
              <a:xfrm>
                <a:off x="3407" y="2092"/>
                <a:ext cx="218" cy="15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altLang="ko-KR" sz="1000" b="1">
                    <a:latin typeface="Arial" pitchFamily="34" charset="0"/>
                    <a:ea typeface="굴림" charset="-127"/>
                    <a:cs typeface="Arial" pitchFamily="34" charset="0"/>
                  </a:rPr>
                  <a:t>A2</a:t>
                </a:r>
              </a:p>
            </p:txBody>
          </p:sp>
          <p:sp>
            <p:nvSpPr>
              <p:cNvPr id="183" name="Rectangle 80"/>
              <p:cNvSpPr>
                <a:spLocks noChangeArrowheads="1"/>
              </p:cNvSpPr>
              <p:nvPr/>
            </p:nvSpPr>
            <p:spPr bwMode="auto">
              <a:xfrm>
                <a:off x="3407" y="2188"/>
                <a:ext cx="218" cy="15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altLang="ko-KR" sz="1000" b="1">
                    <a:latin typeface="Arial" pitchFamily="34" charset="0"/>
                    <a:ea typeface="굴림" charset="-127"/>
                    <a:cs typeface="Arial" pitchFamily="34" charset="0"/>
                  </a:rPr>
                  <a:t>A3</a:t>
                </a:r>
              </a:p>
            </p:txBody>
          </p:sp>
          <p:sp>
            <p:nvSpPr>
              <p:cNvPr id="184" name="Rectangle 81"/>
              <p:cNvSpPr>
                <a:spLocks noChangeArrowheads="1"/>
              </p:cNvSpPr>
              <p:nvPr/>
            </p:nvSpPr>
            <p:spPr bwMode="auto">
              <a:xfrm>
                <a:off x="3407" y="2284"/>
                <a:ext cx="218" cy="15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altLang="ko-KR" sz="1000" b="1">
                    <a:latin typeface="Arial" pitchFamily="34" charset="0"/>
                    <a:ea typeface="굴림" charset="-127"/>
                    <a:cs typeface="Arial" pitchFamily="34" charset="0"/>
                  </a:rPr>
                  <a:t>A4</a:t>
                </a:r>
              </a:p>
            </p:txBody>
          </p:sp>
          <p:sp>
            <p:nvSpPr>
              <p:cNvPr id="185" name="Rectangle 82"/>
              <p:cNvSpPr>
                <a:spLocks noChangeArrowheads="1"/>
              </p:cNvSpPr>
              <p:nvPr/>
            </p:nvSpPr>
            <p:spPr bwMode="auto">
              <a:xfrm>
                <a:off x="3407" y="2380"/>
                <a:ext cx="218" cy="15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altLang="ko-KR" sz="1000" b="1">
                    <a:latin typeface="Arial" pitchFamily="34" charset="0"/>
                    <a:ea typeface="굴림" charset="-127"/>
                    <a:cs typeface="Arial" pitchFamily="34" charset="0"/>
                  </a:rPr>
                  <a:t>A5</a:t>
                </a:r>
              </a:p>
            </p:txBody>
          </p:sp>
          <p:sp>
            <p:nvSpPr>
              <p:cNvPr id="186" name="Rectangle 83"/>
              <p:cNvSpPr>
                <a:spLocks noChangeArrowheads="1"/>
              </p:cNvSpPr>
              <p:nvPr/>
            </p:nvSpPr>
            <p:spPr bwMode="auto">
              <a:xfrm>
                <a:off x="3407" y="2476"/>
                <a:ext cx="218" cy="15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altLang="ko-KR" sz="1000" b="1">
                    <a:latin typeface="Arial" pitchFamily="34" charset="0"/>
                    <a:ea typeface="굴림" charset="-127"/>
                    <a:cs typeface="Arial" pitchFamily="34" charset="0"/>
                  </a:rPr>
                  <a:t>A6</a:t>
                </a:r>
              </a:p>
            </p:txBody>
          </p:sp>
          <p:sp>
            <p:nvSpPr>
              <p:cNvPr id="187" name="Rectangle 84"/>
              <p:cNvSpPr>
                <a:spLocks noChangeArrowheads="1"/>
              </p:cNvSpPr>
              <p:nvPr/>
            </p:nvSpPr>
            <p:spPr bwMode="auto">
              <a:xfrm>
                <a:off x="3407" y="2572"/>
                <a:ext cx="218" cy="15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altLang="ko-KR" sz="1000" b="1">
                    <a:latin typeface="Arial" pitchFamily="34" charset="0"/>
                    <a:ea typeface="굴림" charset="-127"/>
                    <a:cs typeface="Arial" pitchFamily="34" charset="0"/>
                  </a:rPr>
                  <a:t>A7</a:t>
                </a:r>
              </a:p>
            </p:txBody>
          </p:sp>
        </p:grpSp>
        <p:sp>
          <p:nvSpPr>
            <p:cNvPr id="188" name="Rectangle 85"/>
            <p:cNvSpPr>
              <a:spLocks noChangeArrowheads="1"/>
            </p:cNvSpPr>
            <p:nvPr/>
          </p:nvSpPr>
          <p:spPr bwMode="auto">
            <a:xfrm>
              <a:off x="4639501" y="2974037"/>
              <a:ext cx="336632" cy="305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400" b="1">
                  <a:latin typeface="Arial" pitchFamily="34" charset="0"/>
                  <a:ea typeface="굴림" charset="-127"/>
                  <a:cs typeface="Arial" pitchFamily="34" charset="0"/>
                </a:rPr>
                <a:t>S</a:t>
              </a:r>
              <a:r>
                <a:rPr lang="en-US" altLang="ko-KR" sz="1400" b="1" baseline="-25000">
                  <a:latin typeface="Arial" pitchFamily="34" charset="0"/>
                  <a:ea typeface="굴림" charset="-127"/>
                  <a:cs typeface="Arial" pitchFamily="34" charset="0"/>
                </a:rPr>
                <a:t>i</a:t>
              </a:r>
            </a:p>
          </p:txBody>
        </p:sp>
        <p:sp>
          <p:nvSpPr>
            <p:cNvPr id="189" name="Rectangle 86"/>
            <p:cNvSpPr>
              <a:spLocks noChangeArrowheads="1"/>
            </p:cNvSpPr>
            <p:nvPr/>
          </p:nvSpPr>
          <p:spPr bwMode="auto">
            <a:xfrm>
              <a:off x="4639501" y="3278837"/>
              <a:ext cx="392737" cy="305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400" b="1">
                  <a:latin typeface="Arial" pitchFamily="34" charset="0"/>
                  <a:ea typeface="굴림" charset="-127"/>
                  <a:cs typeface="Arial" pitchFamily="34" charset="0"/>
                </a:rPr>
                <a:t>T</a:t>
              </a:r>
              <a:r>
                <a:rPr lang="en-US" altLang="ko-KR" sz="1400" b="1" baseline="-25000">
                  <a:latin typeface="Arial" pitchFamily="34" charset="0"/>
                  <a:ea typeface="굴림" charset="-127"/>
                  <a:cs typeface="Arial" pitchFamily="34" charset="0"/>
                </a:rPr>
                <a:t>jk</a:t>
              </a:r>
            </a:p>
          </p:txBody>
        </p:sp>
        <p:sp>
          <p:nvSpPr>
            <p:cNvPr id="190" name="Rectangle 87"/>
            <p:cNvSpPr>
              <a:spLocks noChangeArrowheads="1"/>
            </p:cNvSpPr>
            <p:nvPr/>
          </p:nvSpPr>
          <p:spPr bwMode="auto">
            <a:xfrm>
              <a:off x="4639501" y="4421837"/>
              <a:ext cx="346250" cy="305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400" b="1">
                  <a:latin typeface="Arial" pitchFamily="34" charset="0"/>
                  <a:ea typeface="굴림" charset="-127"/>
                  <a:cs typeface="Arial" pitchFamily="34" charset="0"/>
                </a:rPr>
                <a:t>A</a:t>
              </a:r>
              <a:r>
                <a:rPr lang="en-US" altLang="ko-KR" sz="1400" b="1" baseline="-25000">
                  <a:latin typeface="Arial" pitchFamily="34" charset="0"/>
                  <a:ea typeface="굴림" charset="-127"/>
                  <a:cs typeface="Arial" pitchFamily="34" charset="0"/>
                </a:rPr>
                <a:t>i</a:t>
              </a:r>
            </a:p>
          </p:txBody>
        </p:sp>
        <p:sp>
          <p:nvSpPr>
            <p:cNvPr id="191" name="Rectangle 88"/>
            <p:cNvSpPr>
              <a:spLocks noChangeArrowheads="1"/>
            </p:cNvSpPr>
            <p:nvPr/>
          </p:nvSpPr>
          <p:spPr bwMode="auto">
            <a:xfrm>
              <a:off x="4639501" y="4726637"/>
              <a:ext cx="413576" cy="305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400" b="1">
                  <a:latin typeface="Arial" pitchFamily="34" charset="0"/>
                  <a:ea typeface="굴림" charset="-127"/>
                  <a:cs typeface="Arial" pitchFamily="34" charset="0"/>
                </a:rPr>
                <a:t>B</a:t>
              </a:r>
              <a:r>
                <a:rPr lang="en-US" altLang="ko-KR" sz="1400" b="1" baseline="-25000">
                  <a:latin typeface="Arial" pitchFamily="34" charset="0"/>
                  <a:ea typeface="굴림" charset="-127"/>
                  <a:cs typeface="Arial" pitchFamily="34" charset="0"/>
                </a:rPr>
                <a:t>jk</a:t>
              </a:r>
            </a:p>
          </p:txBody>
        </p:sp>
        <p:sp>
          <p:nvSpPr>
            <p:cNvPr id="192" name="Rectangle 89"/>
            <p:cNvSpPr>
              <a:spLocks noChangeArrowheads="1"/>
            </p:cNvSpPr>
            <p:nvPr/>
          </p:nvSpPr>
          <p:spPr bwMode="auto">
            <a:xfrm>
              <a:off x="7422389" y="2213625"/>
              <a:ext cx="965200" cy="889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3" name="Rectangle 90"/>
            <p:cNvSpPr>
              <a:spLocks noChangeArrowheads="1"/>
            </p:cNvSpPr>
            <p:nvPr/>
          </p:nvSpPr>
          <p:spPr bwMode="auto">
            <a:xfrm>
              <a:off x="7458901" y="2212037"/>
              <a:ext cx="799579" cy="305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400" b="1">
                  <a:latin typeface="Arial" pitchFamily="34" charset="0"/>
                  <a:ea typeface="굴림" charset="-127"/>
                  <a:cs typeface="Arial" pitchFamily="34" charset="0"/>
                </a:rPr>
                <a:t>FP Add</a:t>
              </a:r>
            </a:p>
          </p:txBody>
        </p:sp>
        <p:sp>
          <p:nvSpPr>
            <p:cNvPr id="194" name="Rectangle 91"/>
            <p:cNvSpPr>
              <a:spLocks noChangeArrowheads="1"/>
            </p:cNvSpPr>
            <p:nvPr/>
          </p:nvSpPr>
          <p:spPr bwMode="auto">
            <a:xfrm>
              <a:off x="7458901" y="2516837"/>
              <a:ext cx="766173" cy="305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400" b="1">
                  <a:latin typeface="Arial" pitchFamily="34" charset="0"/>
                  <a:ea typeface="굴림" charset="-127"/>
                  <a:cs typeface="Arial" pitchFamily="34" charset="0"/>
                </a:rPr>
                <a:t>FP Mul</a:t>
              </a:r>
            </a:p>
          </p:txBody>
        </p:sp>
        <p:sp>
          <p:nvSpPr>
            <p:cNvPr id="195" name="Rectangle 92"/>
            <p:cNvSpPr>
              <a:spLocks noChangeArrowheads="1"/>
            </p:cNvSpPr>
            <p:nvPr/>
          </p:nvSpPr>
          <p:spPr bwMode="auto">
            <a:xfrm>
              <a:off x="7458901" y="2821637"/>
              <a:ext cx="945709" cy="305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400" b="1">
                  <a:latin typeface="Arial" pitchFamily="34" charset="0"/>
                  <a:ea typeface="굴림" charset="-127"/>
                  <a:cs typeface="Arial" pitchFamily="34" charset="0"/>
                </a:rPr>
                <a:t>FP Recip</a:t>
              </a:r>
            </a:p>
          </p:txBody>
        </p:sp>
        <p:sp>
          <p:nvSpPr>
            <p:cNvPr id="196" name="Line 93"/>
            <p:cNvSpPr>
              <a:spLocks noChangeShapeType="1"/>
            </p:cNvSpPr>
            <p:nvPr/>
          </p:nvSpPr>
          <p:spPr bwMode="auto">
            <a:xfrm>
              <a:off x="7422389" y="2505725"/>
              <a:ext cx="9652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7" name="Line 94"/>
            <p:cNvSpPr>
              <a:spLocks noChangeShapeType="1"/>
            </p:cNvSpPr>
            <p:nvPr/>
          </p:nvSpPr>
          <p:spPr bwMode="auto">
            <a:xfrm>
              <a:off x="7422389" y="2810525"/>
              <a:ext cx="9652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98" name="Group 95"/>
            <p:cNvGrpSpPr>
              <a:grpSpLocks/>
            </p:cNvGrpSpPr>
            <p:nvPr/>
          </p:nvGrpSpPr>
          <p:grpSpPr bwMode="auto">
            <a:xfrm>
              <a:off x="7422389" y="3202637"/>
              <a:ext cx="965200" cy="1219200"/>
              <a:chOff x="4624" y="1872"/>
              <a:chExt cx="608" cy="768"/>
            </a:xfrm>
          </p:grpSpPr>
          <p:sp>
            <p:nvSpPr>
              <p:cNvPr id="199" name="Rectangle 96"/>
              <p:cNvSpPr>
                <a:spLocks noChangeArrowheads="1"/>
              </p:cNvSpPr>
              <p:nvPr/>
            </p:nvSpPr>
            <p:spPr bwMode="auto">
              <a:xfrm>
                <a:off x="4624" y="1873"/>
                <a:ext cx="608" cy="75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0" name="Rectangle 97"/>
              <p:cNvSpPr>
                <a:spLocks noChangeArrowheads="1"/>
              </p:cNvSpPr>
              <p:nvPr/>
            </p:nvSpPr>
            <p:spPr bwMode="auto">
              <a:xfrm>
                <a:off x="4647" y="1872"/>
                <a:ext cx="499" cy="19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altLang="ko-KR" sz="1400" b="1">
                    <a:latin typeface="Arial" pitchFamily="34" charset="0"/>
                    <a:ea typeface="굴림" charset="-127"/>
                    <a:cs typeface="Arial" pitchFamily="34" charset="0"/>
                  </a:rPr>
                  <a:t>Int Add</a:t>
                </a:r>
              </a:p>
            </p:txBody>
          </p:sp>
          <p:sp>
            <p:nvSpPr>
              <p:cNvPr id="201" name="Rectangle 98"/>
              <p:cNvSpPr>
                <a:spLocks noChangeArrowheads="1"/>
              </p:cNvSpPr>
              <p:nvPr/>
            </p:nvSpPr>
            <p:spPr bwMode="auto">
              <a:xfrm>
                <a:off x="4647" y="2064"/>
                <a:ext cx="584" cy="19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altLang="ko-KR" sz="1400" b="1">
                    <a:latin typeface="Arial" pitchFamily="34" charset="0"/>
                    <a:ea typeface="굴림" charset="-127"/>
                    <a:cs typeface="Arial" pitchFamily="34" charset="0"/>
                  </a:rPr>
                  <a:t>Int Logic</a:t>
                </a:r>
              </a:p>
            </p:txBody>
          </p:sp>
          <p:sp>
            <p:nvSpPr>
              <p:cNvPr id="202" name="Rectangle 99"/>
              <p:cNvSpPr>
                <a:spLocks noChangeArrowheads="1"/>
              </p:cNvSpPr>
              <p:nvPr/>
            </p:nvSpPr>
            <p:spPr bwMode="auto">
              <a:xfrm>
                <a:off x="4647" y="2256"/>
                <a:ext cx="534" cy="19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altLang="ko-KR" sz="1400" b="1">
                    <a:latin typeface="Arial" pitchFamily="34" charset="0"/>
                    <a:ea typeface="굴림" charset="-127"/>
                    <a:cs typeface="Arial" pitchFamily="34" charset="0"/>
                  </a:rPr>
                  <a:t>Int Shift</a:t>
                </a:r>
              </a:p>
            </p:txBody>
          </p:sp>
          <p:sp>
            <p:nvSpPr>
              <p:cNvPr id="203" name="Line 100"/>
              <p:cNvSpPr>
                <a:spLocks noChangeShapeType="1"/>
              </p:cNvSpPr>
              <p:nvPr/>
            </p:nvSpPr>
            <p:spPr bwMode="auto">
              <a:xfrm>
                <a:off x="4624" y="2057"/>
                <a:ext cx="60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4" name="Line 101"/>
              <p:cNvSpPr>
                <a:spLocks noChangeShapeType="1"/>
              </p:cNvSpPr>
              <p:nvPr/>
            </p:nvSpPr>
            <p:spPr bwMode="auto">
              <a:xfrm>
                <a:off x="4624" y="2249"/>
                <a:ext cx="60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5" name="Rectangle 102"/>
              <p:cNvSpPr>
                <a:spLocks noChangeArrowheads="1"/>
              </p:cNvSpPr>
              <p:nvPr/>
            </p:nvSpPr>
            <p:spPr bwMode="auto">
              <a:xfrm>
                <a:off x="4647" y="2448"/>
                <a:ext cx="547" cy="19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altLang="ko-KR" sz="1400" b="1">
                    <a:latin typeface="Arial" pitchFamily="34" charset="0"/>
                    <a:ea typeface="굴림" charset="-127"/>
                    <a:cs typeface="Arial" pitchFamily="34" charset="0"/>
                  </a:rPr>
                  <a:t>Pop Cnt</a:t>
                </a:r>
              </a:p>
            </p:txBody>
          </p:sp>
          <p:sp>
            <p:nvSpPr>
              <p:cNvPr id="206" name="Line 103"/>
              <p:cNvSpPr>
                <a:spLocks noChangeShapeType="1"/>
              </p:cNvSpPr>
              <p:nvPr/>
            </p:nvSpPr>
            <p:spPr bwMode="auto">
              <a:xfrm>
                <a:off x="4624" y="2441"/>
                <a:ext cx="60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07" name="Freeform 104"/>
            <p:cNvSpPr>
              <a:spLocks/>
            </p:cNvSpPr>
            <p:nvPr/>
          </p:nvSpPr>
          <p:spPr bwMode="auto">
            <a:xfrm>
              <a:off x="6101589" y="2516837"/>
              <a:ext cx="1296987" cy="306388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288" y="192"/>
                </a:cxn>
                <a:cxn ang="0">
                  <a:pos x="288" y="0"/>
                </a:cxn>
                <a:cxn ang="0">
                  <a:pos x="816" y="0"/>
                </a:cxn>
              </a:cxnLst>
              <a:rect l="0" t="0" r="r" b="b"/>
              <a:pathLst>
                <a:path w="817" h="193">
                  <a:moveTo>
                    <a:pt x="0" y="192"/>
                  </a:moveTo>
                  <a:lnTo>
                    <a:pt x="288" y="192"/>
                  </a:lnTo>
                  <a:lnTo>
                    <a:pt x="288" y="0"/>
                  </a:lnTo>
                  <a:lnTo>
                    <a:pt x="81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" name="Freeform 105"/>
            <p:cNvSpPr>
              <a:spLocks/>
            </p:cNvSpPr>
            <p:nvPr/>
          </p:nvSpPr>
          <p:spPr bwMode="auto">
            <a:xfrm>
              <a:off x="6558789" y="2821637"/>
              <a:ext cx="839787" cy="8397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28"/>
                </a:cxn>
                <a:cxn ang="0">
                  <a:pos x="528" y="528"/>
                </a:cxn>
              </a:cxnLst>
              <a:rect l="0" t="0" r="r" b="b"/>
              <a:pathLst>
                <a:path w="529" h="529">
                  <a:moveTo>
                    <a:pt x="0" y="0"/>
                  </a:moveTo>
                  <a:lnTo>
                    <a:pt x="0" y="528"/>
                  </a:lnTo>
                  <a:lnTo>
                    <a:pt x="528" y="52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9" name="Freeform 106"/>
            <p:cNvSpPr>
              <a:spLocks/>
            </p:cNvSpPr>
            <p:nvPr/>
          </p:nvSpPr>
          <p:spPr bwMode="auto">
            <a:xfrm>
              <a:off x="6101589" y="2669237"/>
              <a:ext cx="1296987" cy="458788"/>
            </a:xfrm>
            <a:custGeom>
              <a:avLst/>
              <a:gdLst/>
              <a:ahLst/>
              <a:cxnLst>
                <a:cxn ang="0">
                  <a:pos x="0" y="288"/>
                </a:cxn>
                <a:cxn ang="0">
                  <a:pos x="384" y="288"/>
                </a:cxn>
                <a:cxn ang="0">
                  <a:pos x="384" y="0"/>
                </a:cxn>
                <a:cxn ang="0">
                  <a:pos x="816" y="0"/>
                </a:cxn>
              </a:cxnLst>
              <a:rect l="0" t="0" r="r" b="b"/>
              <a:pathLst>
                <a:path w="817" h="289">
                  <a:moveTo>
                    <a:pt x="0" y="288"/>
                  </a:moveTo>
                  <a:lnTo>
                    <a:pt x="384" y="288"/>
                  </a:lnTo>
                  <a:lnTo>
                    <a:pt x="384" y="0"/>
                  </a:lnTo>
                  <a:lnTo>
                    <a:pt x="81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0" name="Freeform 107"/>
            <p:cNvSpPr>
              <a:spLocks/>
            </p:cNvSpPr>
            <p:nvPr/>
          </p:nvSpPr>
          <p:spPr bwMode="auto">
            <a:xfrm>
              <a:off x="6711189" y="3126437"/>
              <a:ext cx="687387" cy="687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32"/>
                </a:cxn>
                <a:cxn ang="0">
                  <a:pos x="432" y="432"/>
                </a:cxn>
              </a:cxnLst>
              <a:rect l="0" t="0" r="r" b="b"/>
              <a:pathLst>
                <a:path w="433" h="433">
                  <a:moveTo>
                    <a:pt x="0" y="0"/>
                  </a:moveTo>
                  <a:lnTo>
                    <a:pt x="0" y="432"/>
                  </a:lnTo>
                  <a:lnTo>
                    <a:pt x="432" y="432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1" name="Freeform 108"/>
            <p:cNvSpPr>
              <a:spLocks/>
            </p:cNvSpPr>
            <p:nvPr/>
          </p:nvSpPr>
          <p:spPr bwMode="auto">
            <a:xfrm>
              <a:off x="6101589" y="2821637"/>
              <a:ext cx="1296987" cy="611188"/>
            </a:xfrm>
            <a:custGeom>
              <a:avLst/>
              <a:gdLst/>
              <a:ahLst/>
              <a:cxnLst>
                <a:cxn ang="0">
                  <a:pos x="816" y="0"/>
                </a:cxn>
                <a:cxn ang="0">
                  <a:pos x="480" y="0"/>
                </a:cxn>
                <a:cxn ang="0">
                  <a:pos x="480" y="384"/>
                </a:cxn>
                <a:cxn ang="0">
                  <a:pos x="0" y="384"/>
                </a:cxn>
              </a:cxnLst>
              <a:rect l="0" t="0" r="r" b="b"/>
              <a:pathLst>
                <a:path w="817" h="385">
                  <a:moveTo>
                    <a:pt x="816" y="0"/>
                  </a:moveTo>
                  <a:lnTo>
                    <a:pt x="480" y="0"/>
                  </a:lnTo>
                  <a:lnTo>
                    <a:pt x="480" y="384"/>
                  </a:lnTo>
                  <a:lnTo>
                    <a:pt x="0" y="384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2" name="Freeform 109"/>
            <p:cNvSpPr>
              <a:spLocks/>
            </p:cNvSpPr>
            <p:nvPr/>
          </p:nvSpPr>
          <p:spPr bwMode="auto">
            <a:xfrm>
              <a:off x="6863589" y="3431237"/>
              <a:ext cx="534987" cy="534988"/>
            </a:xfrm>
            <a:custGeom>
              <a:avLst/>
              <a:gdLst/>
              <a:ahLst/>
              <a:cxnLst>
                <a:cxn ang="0">
                  <a:pos x="336" y="336"/>
                </a:cxn>
                <a:cxn ang="0">
                  <a:pos x="0" y="336"/>
                </a:cxn>
                <a:cxn ang="0">
                  <a:pos x="0" y="0"/>
                </a:cxn>
              </a:cxnLst>
              <a:rect l="0" t="0" r="r" b="b"/>
              <a:pathLst>
                <a:path w="337" h="337">
                  <a:moveTo>
                    <a:pt x="336" y="336"/>
                  </a:moveTo>
                  <a:lnTo>
                    <a:pt x="0" y="336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" name="Rectangle 110"/>
            <p:cNvSpPr>
              <a:spLocks noChangeArrowheads="1"/>
            </p:cNvSpPr>
            <p:nvPr/>
          </p:nvSpPr>
          <p:spPr bwMode="auto">
            <a:xfrm>
              <a:off x="6239701" y="2516837"/>
              <a:ext cx="336632" cy="305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400" b="1">
                  <a:latin typeface="Arial" pitchFamily="34" charset="0"/>
                  <a:ea typeface="굴림" charset="-127"/>
                  <a:cs typeface="Arial" pitchFamily="34" charset="0"/>
                </a:rPr>
                <a:t>S</a:t>
              </a:r>
              <a:r>
                <a:rPr lang="en-US" altLang="ko-KR" sz="1400" b="1" baseline="-25000">
                  <a:latin typeface="Arial" pitchFamily="34" charset="0"/>
                  <a:ea typeface="굴림" charset="-127"/>
                  <a:cs typeface="Arial" pitchFamily="34" charset="0"/>
                </a:rPr>
                <a:t>j</a:t>
              </a:r>
            </a:p>
          </p:txBody>
        </p:sp>
        <p:sp>
          <p:nvSpPr>
            <p:cNvPr id="214" name="Rectangle 111"/>
            <p:cNvSpPr>
              <a:spLocks noChangeArrowheads="1"/>
            </p:cNvSpPr>
            <p:nvPr/>
          </p:nvSpPr>
          <p:spPr bwMode="auto">
            <a:xfrm>
              <a:off x="6239701" y="3126437"/>
              <a:ext cx="336632" cy="305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400" b="1">
                  <a:latin typeface="Arial" pitchFamily="34" charset="0"/>
                  <a:ea typeface="굴림" charset="-127"/>
                  <a:cs typeface="Arial" pitchFamily="34" charset="0"/>
                </a:rPr>
                <a:t>S</a:t>
              </a:r>
              <a:r>
                <a:rPr lang="en-US" altLang="ko-KR" sz="1400" b="1" baseline="-25000">
                  <a:latin typeface="Arial" pitchFamily="34" charset="0"/>
                  <a:ea typeface="굴림" charset="-127"/>
                  <a:cs typeface="Arial" pitchFamily="34" charset="0"/>
                </a:rPr>
                <a:t>i</a:t>
              </a:r>
            </a:p>
          </p:txBody>
        </p:sp>
        <p:sp>
          <p:nvSpPr>
            <p:cNvPr id="215" name="Rectangle 112"/>
            <p:cNvSpPr>
              <a:spLocks noChangeArrowheads="1"/>
            </p:cNvSpPr>
            <p:nvPr/>
          </p:nvSpPr>
          <p:spPr bwMode="auto">
            <a:xfrm>
              <a:off x="6239701" y="2821637"/>
              <a:ext cx="370295" cy="305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400" b="1">
                  <a:latin typeface="Arial" pitchFamily="34" charset="0"/>
                  <a:ea typeface="굴림" charset="-127"/>
                  <a:cs typeface="Arial" pitchFamily="34" charset="0"/>
                </a:rPr>
                <a:t>S</a:t>
              </a:r>
              <a:r>
                <a:rPr lang="en-US" altLang="ko-KR" sz="1400" b="1" baseline="-25000">
                  <a:latin typeface="Arial" pitchFamily="34" charset="0"/>
                  <a:ea typeface="굴림" charset="-127"/>
                  <a:cs typeface="Arial" pitchFamily="34" charset="0"/>
                </a:rPr>
                <a:t>k</a:t>
              </a:r>
            </a:p>
          </p:txBody>
        </p:sp>
        <p:sp>
          <p:nvSpPr>
            <p:cNvPr id="216" name="Rectangle 113"/>
            <p:cNvSpPr>
              <a:spLocks noChangeArrowheads="1"/>
            </p:cNvSpPr>
            <p:nvPr/>
          </p:nvSpPr>
          <p:spPr bwMode="auto">
            <a:xfrm>
              <a:off x="7422389" y="4575825"/>
              <a:ext cx="965200" cy="5842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" name="Rectangle 114"/>
            <p:cNvSpPr>
              <a:spLocks noChangeArrowheads="1"/>
            </p:cNvSpPr>
            <p:nvPr/>
          </p:nvSpPr>
          <p:spPr bwMode="auto">
            <a:xfrm>
              <a:off x="7458901" y="4574237"/>
              <a:ext cx="992004" cy="305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400" b="1">
                  <a:latin typeface="Arial" pitchFamily="34" charset="0"/>
                  <a:ea typeface="굴림" charset="-127"/>
                  <a:cs typeface="Arial" pitchFamily="34" charset="0"/>
                </a:rPr>
                <a:t>Addr Add</a:t>
              </a:r>
            </a:p>
          </p:txBody>
        </p:sp>
        <p:sp>
          <p:nvSpPr>
            <p:cNvPr id="218" name="Rectangle 115"/>
            <p:cNvSpPr>
              <a:spLocks noChangeArrowheads="1"/>
            </p:cNvSpPr>
            <p:nvPr/>
          </p:nvSpPr>
          <p:spPr bwMode="auto">
            <a:xfrm>
              <a:off x="7458901" y="4879037"/>
              <a:ext cx="958597" cy="305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400" b="1">
                  <a:latin typeface="Arial" pitchFamily="34" charset="0"/>
                  <a:ea typeface="굴림" charset="-127"/>
                  <a:cs typeface="Arial" pitchFamily="34" charset="0"/>
                </a:rPr>
                <a:t>Addr Mul</a:t>
              </a:r>
            </a:p>
          </p:txBody>
        </p:sp>
        <p:sp>
          <p:nvSpPr>
            <p:cNvPr id="219" name="Line 116"/>
            <p:cNvSpPr>
              <a:spLocks noChangeShapeType="1"/>
            </p:cNvSpPr>
            <p:nvPr/>
          </p:nvSpPr>
          <p:spPr bwMode="auto">
            <a:xfrm>
              <a:off x="7422389" y="4867925"/>
              <a:ext cx="9652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0" name="Line 117"/>
            <p:cNvSpPr>
              <a:spLocks noChangeShapeType="1"/>
            </p:cNvSpPr>
            <p:nvPr/>
          </p:nvSpPr>
          <p:spPr bwMode="auto">
            <a:xfrm>
              <a:off x="6126989" y="4639325"/>
              <a:ext cx="12700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1" name="Line 118"/>
            <p:cNvSpPr>
              <a:spLocks noChangeShapeType="1"/>
            </p:cNvSpPr>
            <p:nvPr/>
          </p:nvSpPr>
          <p:spPr bwMode="auto">
            <a:xfrm>
              <a:off x="6126989" y="4867925"/>
              <a:ext cx="12700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2" name="Line 119"/>
            <p:cNvSpPr>
              <a:spLocks noChangeShapeType="1"/>
            </p:cNvSpPr>
            <p:nvPr/>
          </p:nvSpPr>
          <p:spPr bwMode="auto">
            <a:xfrm flipH="1">
              <a:off x="6101589" y="5096525"/>
              <a:ext cx="13208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3" name="Rectangle 120"/>
            <p:cNvSpPr>
              <a:spLocks noChangeArrowheads="1"/>
            </p:cNvSpPr>
            <p:nvPr/>
          </p:nvSpPr>
          <p:spPr bwMode="auto">
            <a:xfrm>
              <a:off x="6544501" y="4345637"/>
              <a:ext cx="346250" cy="305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400" b="1">
                  <a:latin typeface="Arial" pitchFamily="34" charset="0"/>
                  <a:ea typeface="굴림" charset="-127"/>
                  <a:cs typeface="Arial" pitchFamily="34" charset="0"/>
                </a:rPr>
                <a:t>A</a:t>
              </a:r>
              <a:r>
                <a:rPr lang="en-US" altLang="ko-KR" sz="1400" b="1" baseline="-25000">
                  <a:latin typeface="Arial" pitchFamily="34" charset="0"/>
                  <a:ea typeface="굴림" charset="-127"/>
                  <a:cs typeface="Arial" pitchFamily="34" charset="0"/>
                </a:rPr>
                <a:t>j</a:t>
              </a:r>
            </a:p>
          </p:txBody>
        </p:sp>
        <p:sp>
          <p:nvSpPr>
            <p:cNvPr id="224" name="Rectangle 121"/>
            <p:cNvSpPr>
              <a:spLocks noChangeArrowheads="1"/>
            </p:cNvSpPr>
            <p:nvPr/>
          </p:nvSpPr>
          <p:spPr bwMode="auto">
            <a:xfrm>
              <a:off x="6544501" y="4802837"/>
              <a:ext cx="346250" cy="305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400" b="1">
                  <a:latin typeface="Arial" pitchFamily="34" charset="0"/>
                  <a:ea typeface="굴림" charset="-127"/>
                  <a:cs typeface="Arial" pitchFamily="34" charset="0"/>
                </a:rPr>
                <a:t>A</a:t>
              </a:r>
              <a:r>
                <a:rPr lang="en-US" altLang="ko-KR" sz="1400" b="1" baseline="-25000">
                  <a:latin typeface="Arial" pitchFamily="34" charset="0"/>
                  <a:ea typeface="굴림" charset="-127"/>
                  <a:cs typeface="Arial" pitchFamily="34" charset="0"/>
                </a:rPr>
                <a:t>i</a:t>
              </a:r>
            </a:p>
          </p:txBody>
        </p:sp>
        <p:sp>
          <p:nvSpPr>
            <p:cNvPr id="225" name="Rectangle 122"/>
            <p:cNvSpPr>
              <a:spLocks noChangeArrowheads="1"/>
            </p:cNvSpPr>
            <p:nvPr/>
          </p:nvSpPr>
          <p:spPr bwMode="auto">
            <a:xfrm>
              <a:off x="6544501" y="4574237"/>
              <a:ext cx="379913" cy="305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400" b="1">
                  <a:latin typeface="Arial" pitchFamily="34" charset="0"/>
                  <a:ea typeface="굴림" charset="-127"/>
                  <a:cs typeface="Arial" pitchFamily="34" charset="0"/>
                </a:rPr>
                <a:t>A</a:t>
              </a:r>
              <a:r>
                <a:rPr lang="en-US" altLang="ko-KR" sz="1400" b="1" baseline="-25000">
                  <a:latin typeface="Arial" pitchFamily="34" charset="0"/>
                  <a:ea typeface="굴림" charset="-127"/>
                  <a:cs typeface="Arial" pitchFamily="34" charset="0"/>
                </a:rPr>
                <a:t>k</a:t>
              </a:r>
            </a:p>
          </p:txBody>
        </p:sp>
        <p:sp>
          <p:nvSpPr>
            <p:cNvPr id="226" name="Rectangle 124"/>
            <p:cNvSpPr>
              <a:spLocks noChangeArrowheads="1"/>
            </p:cNvSpPr>
            <p:nvPr/>
          </p:nvSpPr>
          <p:spPr bwMode="auto">
            <a:xfrm>
              <a:off x="2901189" y="1145237"/>
              <a:ext cx="3200400" cy="122555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7" name="Line 125"/>
            <p:cNvSpPr>
              <a:spLocks noChangeShapeType="1"/>
            </p:cNvSpPr>
            <p:nvPr/>
          </p:nvSpPr>
          <p:spPr bwMode="auto">
            <a:xfrm>
              <a:off x="2901189" y="1288112"/>
              <a:ext cx="3200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8" name="Line 126"/>
            <p:cNvSpPr>
              <a:spLocks noChangeShapeType="1"/>
            </p:cNvSpPr>
            <p:nvPr/>
          </p:nvSpPr>
          <p:spPr bwMode="auto">
            <a:xfrm>
              <a:off x="2901189" y="1445275"/>
              <a:ext cx="3200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9" name="Line 127"/>
            <p:cNvSpPr>
              <a:spLocks noChangeShapeType="1"/>
            </p:cNvSpPr>
            <p:nvPr/>
          </p:nvSpPr>
          <p:spPr bwMode="auto">
            <a:xfrm>
              <a:off x="2901189" y="1600850"/>
              <a:ext cx="3200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0" name="Line 128"/>
            <p:cNvSpPr>
              <a:spLocks noChangeShapeType="1"/>
            </p:cNvSpPr>
            <p:nvPr/>
          </p:nvSpPr>
          <p:spPr bwMode="auto">
            <a:xfrm>
              <a:off x="2901189" y="1758012"/>
              <a:ext cx="3200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1" name="Line 129"/>
            <p:cNvSpPr>
              <a:spLocks noChangeShapeType="1"/>
            </p:cNvSpPr>
            <p:nvPr/>
          </p:nvSpPr>
          <p:spPr bwMode="auto">
            <a:xfrm>
              <a:off x="2901189" y="1915175"/>
              <a:ext cx="3200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2" name="Line 130"/>
            <p:cNvSpPr>
              <a:spLocks noChangeShapeType="1"/>
            </p:cNvSpPr>
            <p:nvPr/>
          </p:nvSpPr>
          <p:spPr bwMode="auto">
            <a:xfrm>
              <a:off x="2901189" y="2070750"/>
              <a:ext cx="3200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" name="Line 131"/>
            <p:cNvSpPr>
              <a:spLocks noChangeShapeType="1"/>
            </p:cNvSpPr>
            <p:nvPr/>
          </p:nvSpPr>
          <p:spPr bwMode="auto">
            <a:xfrm>
              <a:off x="2901189" y="2227912"/>
              <a:ext cx="3200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34" name="Group 132"/>
            <p:cNvGrpSpPr>
              <a:grpSpLocks/>
            </p:cNvGrpSpPr>
            <p:nvPr/>
          </p:nvGrpSpPr>
          <p:grpSpPr bwMode="auto">
            <a:xfrm>
              <a:off x="5491989" y="1111900"/>
              <a:ext cx="336550" cy="1308100"/>
              <a:chOff x="2282" y="576"/>
              <a:chExt cx="212" cy="824"/>
            </a:xfrm>
          </p:grpSpPr>
          <p:sp>
            <p:nvSpPr>
              <p:cNvPr id="235" name="Rectangle 133"/>
              <p:cNvSpPr>
                <a:spLocks noChangeArrowheads="1"/>
              </p:cNvSpPr>
              <p:nvPr/>
            </p:nvSpPr>
            <p:spPr bwMode="auto">
              <a:xfrm>
                <a:off x="2282" y="576"/>
                <a:ext cx="212" cy="15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altLang="ko-KR" sz="1000" b="1">
                    <a:latin typeface="Arial" pitchFamily="34" charset="0"/>
                    <a:ea typeface="굴림" charset="-127"/>
                    <a:cs typeface="Arial" pitchFamily="34" charset="0"/>
                  </a:rPr>
                  <a:t>V0</a:t>
                </a:r>
              </a:p>
            </p:txBody>
          </p:sp>
          <p:sp>
            <p:nvSpPr>
              <p:cNvPr id="236" name="Rectangle 134"/>
              <p:cNvSpPr>
                <a:spLocks noChangeArrowheads="1"/>
              </p:cNvSpPr>
              <p:nvPr/>
            </p:nvSpPr>
            <p:spPr bwMode="auto">
              <a:xfrm>
                <a:off x="2282" y="672"/>
                <a:ext cx="212" cy="15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altLang="ko-KR" sz="1000" b="1">
                    <a:latin typeface="Arial" pitchFamily="34" charset="0"/>
                    <a:ea typeface="굴림" charset="-127"/>
                    <a:cs typeface="Arial" pitchFamily="34" charset="0"/>
                  </a:rPr>
                  <a:t>V1</a:t>
                </a:r>
              </a:p>
            </p:txBody>
          </p:sp>
          <p:sp>
            <p:nvSpPr>
              <p:cNvPr id="237" name="Rectangle 135"/>
              <p:cNvSpPr>
                <a:spLocks noChangeArrowheads="1"/>
              </p:cNvSpPr>
              <p:nvPr/>
            </p:nvSpPr>
            <p:spPr bwMode="auto">
              <a:xfrm>
                <a:off x="2282" y="768"/>
                <a:ext cx="212" cy="15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altLang="ko-KR" sz="1000" b="1">
                    <a:latin typeface="Arial" pitchFamily="34" charset="0"/>
                    <a:ea typeface="굴림" charset="-127"/>
                    <a:cs typeface="Arial" pitchFamily="34" charset="0"/>
                  </a:rPr>
                  <a:t>V2</a:t>
                </a:r>
              </a:p>
            </p:txBody>
          </p:sp>
          <p:sp>
            <p:nvSpPr>
              <p:cNvPr id="238" name="Rectangle 136"/>
              <p:cNvSpPr>
                <a:spLocks noChangeArrowheads="1"/>
              </p:cNvSpPr>
              <p:nvPr/>
            </p:nvSpPr>
            <p:spPr bwMode="auto">
              <a:xfrm>
                <a:off x="2282" y="864"/>
                <a:ext cx="212" cy="15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altLang="ko-KR" sz="1000" b="1">
                    <a:latin typeface="Arial" pitchFamily="34" charset="0"/>
                    <a:ea typeface="굴림" charset="-127"/>
                    <a:cs typeface="Arial" pitchFamily="34" charset="0"/>
                  </a:rPr>
                  <a:t>V3</a:t>
                </a:r>
              </a:p>
            </p:txBody>
          </p:sp>
          <p:sp>
            <p:nvSpPr>
              <p:cNvPr id="239" name="Rectangle 137"/>
              <p:cNvSpPr>
                <a:spLocks noChangeArrowheads="1"/>
              </p:cNvSpPr>
              <p:nvPr/>
            </p:nvSpPr>
            <p:spPr bwMode="auto">
              <a:xfrm>
                <a:off x="2282" y="960"/>
                <a:ext cx="212" cy="15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altLang="ko-KR" sz="1000" b="1">
                    <a:latin typeface="Arial" pitchFamily="34" charset="0"/>
                    <a:ea typeface="굴림" charset="-127"/>
                    <a:cs typeface="Arial" pitchFamily="34" charset="0"/>
                  </a:rPr>
                  <a:t>V4</a:t>
                </a:r>
              </a:p>
            </p:txBody>
          </p:sp>
          <p:sp>
            <p:nvSpPr>
              <p:cNvPr id="240" name="Rectangle 138"/>
              <p:cNvSpPr>
                <a:spLocks noChangeArrowheads="1"/>
              </p:cNvSpPr>
              <p:nvPr/>
            </p:nvSpPr>
            <p:spPr bwMode="auto">
              <a:xfrm>
                <a:off x="2282" y="1056"/>
                <a:ext cx="212" cy="15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altLang="ko-KR" sz="1000" b="1">
                    <a:latin typeface="Arial" pitchFamily="34" charset="0"/>
                    <a:ea typeface="굴림" charset="-127"/>
                    <a:cs typeface="Arial" pitchFamily="34" charset="0"/>
                  </a:rPr>
                  <a:t>V5</a:t>
                </a:r>
              </a:p>
            </p:txBody>
          </p:sp>
          <p:sp>
            <p:nvSpPr>
              <p:cNvPr id="241" name="Rectangle 139"/>
              <p:cNvSpPr>
                <a:spLocks noChangeArrowheads="1"/>
              </p:cNvSpPr>
              <p:nvPr/>
            </p:nvSpPr>
            <p:spPr bwMode="auto">
              <a:xfrm>
                <a:off x="2282" y="1152"/>
                <a:ext cx="212" cy="15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altLang="ko-KR" sz="1000" b="1">
                    <a:latin typeface="Arial" pitchFamily="34" charset="0"/>
                    <a:ea typeface="굴림" charset="-127"/>
                    <a:cs typeface="Arial" pitchFamily="34" charset="0"/>
                  </a:rPr>
                  <a:t>V6</a:t>
                </a:r>
              </a:p>
            </p:txBody>
          </p:sp>
          <p:sp>
            <p:nvSpPr>
              <p:cNvPr id="242" name="Rectangle 140"/>
              <p:cNvSpPr>
                <a:spLocks noChangeArrowheads="1"/>
              </p:cNvSpPr>
              <p:nvPr/>
            </p:nvSpPr>
            <p:spPr bwMode="auto">
              <a:xfrm>
                <a:off x="2282" y="1248"/>
                <a:ext cx="212" cy="15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altLang="ko-KR" sz="1000" b="1">
                    <a:latin typeface="Arial" pitchFamily="34" charset="0"/>
                    <a:ea typeface="굴림" charset="-127"/>
                    <a:cs typeface="Arial" pitchFamily="34" charset="0"/>
                  </a:rPr>
                  <a:t>V7</a:t>
                </a:r>
              </a:p>
            </p:txBody>
          </p:sp>
        </p:grpSp>
        <p:sp>
          <p:nvSpPr>
            <p:cNvPr id="243" name="Line 141"/>
            <p:cNvSpPr>
              <a:spLocks noChangeShapeType="1"/>
            </p:cNvSpPr>
            <p:nvPr/>
          </p:nvSpPr>
          <p:spPr bwMode="auto">
            <a:xfrm flipH="1">
              <a:off x="2531301" y="1756425"/>
              <a:ext cx="376238" cy="47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4" name="Line 142"/>
            <p:cNvSpPr>
              <a:spLocks noChangeShapeType="1"/>
            </p:cNvSpPr>
            <p:nvPr/>
          </p:nvSpPr>
          <p:spPr bwMode="auto">
            <a:xfrm flipV="1">
              <a:off x="6863589" y="1373837"/>
              <a:ext cx="0" cy="1447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" name="Line 143"/>
            <p:cNvSpPr>
              <a:spLocks noChangeShapeType="1"/>
            </p:cNvSpPr>
            <p:nvPr/>
          </p:nvSpPr>
          <p:spPr bwMode="auto">
            <a:xfrm flipH="1">
              <a:off x="6101589" y="1373837"/>
              <a:ext cx="7620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6" name="Line 144"/>
            <p:cNvSpPr>
              <a:spLocks noChangeShapeType="1"/>
            </p:cNvSpPr>
            <p:nvPr/>
          </p:nvSpPr>
          <p:spPr bwMode="auto">
            <a:xfrm>
              <a:off x="6101589" y="1678637"/>
              <a:ext cx="609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" name="Line 145"/>
            <p:cNvSpPr>
              <a:spLocks noChangeShapeType="1"/>
            </p:cNvSpPr>
            <p:nvPr/>
          </p:nvSpPr>
          <p:spPr bwMode="auto">
            <a:xfrm>
              <a:off x="6558789" y="1983437"/>
              <a:ext cx="0" cy="5334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8" name="Line 146"/>
            <p:cNvSpPr>
              <a:spLocks noChangeShapeType="1"/>
            </p:cNvSpPr>
            <p:nvPr/>
          </p:nvSpPr>
          <p:spPr bwMode="auto">
            <a:xfrm>
              <a:off x="6101589" y="1983437"/>
              <a:ext cx="4572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9" name="Line 147"/>
            <p:cNvSpPr>
              <a:spLocks noChangeShapeType="1"/>
            </p:cNvSpPr>
            <p:nvPr/>
          </p:nvSpPr>
          <p:spPr bwMode="auto">
            <a:xfrm flipV="1">
              <a:off x="6711189" y="1678637"/>
              <a:ext cx="0" cy="990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0" name="Rectangle 148"/>
            <p:cNvSpPr>
              <a:spLocks noChangeArrowheads="1"/>
            </p:cNvSpPr>
            <p:nvPr/>
          </p:nvSpPr>
          <p:spPr bwMode="auto">
            <a:xfrm>
              <a:off x="6177789" y="1678637"/>
              <a:ext cx="370295" cy="305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400" b="1">
                  <a:latin typeface="Arial" pitchFamily="34" charset="0"/>
                  <a:ea typeface="굴림" charset="-127"/>
                  <a:cs typeface="Arial" pitchFamily="34" charset="0"/>
                </a:rPr>
                <a:t>V</a:t>
              </a:r>
              <a:r>
                <a:rPr lang="en-US" altLang="ko-KR" sz="1400" b="1" baseline="-25000">
                  <a:latin typeface="Arial" pitchFamily="34" charset="0"/>
                  <a:ea typeface="굴림" charset="-127"/>
                  <a:cs typeface="Arial" pitchFamily="34" charset="0"/>
                </a:rPr>
                <a:t>k</a:t>
              </a:r>
            </a:p>
          </p:txBody>
        </p:sp>
        <p:sp>
          <p:nvSpPr>
            <p:cNvPr id="251" name="Rectangle 149"/>
            <p:cNvSpPr>
              <a:spLocks noChangeArrowheads="1"/>
            </p:cNvSpPr>
            <p:nvPr/>
          </p:nvSpPr>
          <p:spPr bwMode="auto">
            <a:xfrm>
              <a:off x="6177789" y="1373837"/>
              <a:ext cx="336632" cy="305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400" b="1">
                  <a:latin typeface="Arial" pitchFamily="34" charset="0"/>
                  <a:ea typeface="굴림" charset="-127"/>
                  <a:cs typeface="Arial" pitchFamily="34" charset="0"/>
                </a:rPr>
                <a:t>V</a:t>
              </a:r>
              <a:r>
                <a:rPr lang="en-US" altLang="ko-KR" sz="1400" b="1" baseline="-25000">
                  <a:latin typeface="Arial" pitchFamily="34" charset="0"/>
                  <a:ea typeface="굴림" charset="-127"/>
                  <a:cs typeface="Arial" pitchFamily="34" charset="0"/>
                </a:rPr>
                <a:t>j</a:t>
              </a:r>
            </a:p>
          </p:txBody>
        </p:sp>
        <p:sp>
          <p:nvSpPr>
            <p:cNvPr id="252" name="Rectangle 150"/>
            <p:cNvSpPr>
              <a:spLocks noChangeArrowheads="1"/>
            </p:cNvSpPr>
            <p:nvPr/>
          </p:nvSpPr>
          <p:spPr bwMode="auto">
            <a:xfrm>
              <a:off x="6177789" y="1069037"/>
              <a:ext cx="333362" cy="305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400" b="1">
                  <a:latin typeface="Arial" pitchFamily="34" charset="0"/>
                  <a:ea typeface="굴림" charset="-127"/>
                  <a:cs typeface="Arial" pitchFamily="34" charset="0"/>
                </a:rPr>
                <a:t>V</a:t>
              </a:r>
              <a:r>
                <a:rPr lang="en-US" altLang="ko-KR" sz="1400" b="1" baseline="-25000">
                  <a:latin typeface="Arial" pitchFamily="34" charset="0"/>
                  <a:ea typeface="굴림" charset="-127"/>
                  <a:cs typeface="Arial" pitchFamily="34" charset="0"/>
                </a:rPr>
                <a:t>i</a:t>
              </a:r>
            </a:p>
          </p:txBody>
        </p:sp>
        <p:grpSp>
          <p:nvGrpSpPr>
            <p:cNvPr id="253" name="Group 151"/>
            <p:cNvGrpSpPr>
              <a:grpSpLocks/>
            </p:cNvGrpSpPr>
            <p:nvPr/>
          </p:nvGrpSpPr>
          <p:grpSpPr bwMode="auto">
            <a:xfrm>
              <a:off x="7404926" y="1145237"/>
              <a:ext cx="974725" cy="304800"/>
              <a:chOff x="4613" y="576"/>
              <a:chExt cx="614" cy="192"/>
            </a:xfrm>
          </p:grpSpPr>
          <p:sp>
            <p:nvSpPr>
              <p:cNvPr id="254" name="Rectangle 152"/>
              <p:cNvSpPr>
                <a:spLocks noChangeArrowheads="1"/>
              </p:cNvSpPr>
              <p:nvPr/>
            </p:nvSpPr>
            <p:spPr bwMode="auto">
              <a:xfrm>
                <a:off x="4613" y="609"/>
                <a:ext cx="614" cy="1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5" name="Rectangle 153"/>
              <p:cNvSpPr>
                <a:spLocks noChangeArrowheads="1"/>
              </p:cNvSpPr>
              <p:nvPr/>
            </p:nvSpPr>
            <p:spPr bwMode="auto">
              <a:xfrm>
                <a:off x="4655" y="576"/>
                <a:ext cx="525" cy="19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altLang="ko-KR" sz="1400" b="1">
                    <a:latin typeface="Arial" pitchFamily="34" charset="0"/>
                    <a:ea typeface="굴림" charset="-127"/>
                    <a:cs typeface="Arial" pitchFamily="34" charset="0"/>
                  </a:rPr>
                  <a:t>V. Mask</a:t>
                </a:r>
              </a:p>
            </p:txBody>
          </p:sp>
        </p:grpSp>
        <p:grpSp>
          <p:nvGrpSpPr>
            <p:cNvPr id="256" name="Group 154"/>
            <p:cNvGrpSpPr>
              <a:grpSpLocks/>
            </p:cNvGrpSpPr>
            <p:nvPr/>
          </p:nvGrpSpPr>
          <p:grpSpPr bwMode="auto">
            <a:xfrm>
              <a:off x="7396991" y="1526237"/>
              <a:ext cx="981255" cy="304800"/>
              <a:chOff x="4624" y="576"/>
              <a:chExt cx="525" cy="192"/>
            </a:xfrm>
          </p:grpSpPr>
          <p:sp>
            <p:nvSpPr>
              <p:cNvPr id="257" name="Rectangle 155"/>
              <p:cNvSpPr>
                <a:spLocks noChangeArrowheads="1"/>
              </p:cNvSpPr>
              <p:nvPr/>
            </p:nvSpPr>
            <p:spPr bwMode="auto">
              <a:xfrm>
                <a:off x="4632" y="609"/>
                <a:ext cx="512" cy="1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8" name="Rectangle 156"/>
              <p:cNvSpPr>
                <a:spLocks noChangeArrowheads="1"/>
              </p:cNvSpPr>
              <p:nvPr/>
            </p:nvSpPr>
            <p:spPr bwMode="auto">
              <a:xfrm>
                <a:off x="4624" y="576"/>
                <a:ext cx="525" cy="19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altLang="ko-KR" sz="1400" b="1">
                    <a:latin typeface="Arial" pitchFamily="34" charset="0"/>
                    <a:ea typeface="굴림" charset="-127"/>
                    <a:cs typeface="Arial" pitchFamily="34" charset="0"/>
                  </a:rPr>
                  <a:t>V. Length</a:t>
                </a:r>
              </a:p>
            </p:txBody>
          </p:sp>
        </p:grpSp>
        <p:sp>
          <p:nvSpPr>
            <p:cNvPr id="259" name="Text Box 157"/>
            <p:cNvSpPr txBox="1">
              <a:spLocks noChangeArrowheads="1"/>
            </p:cNvSpPr>
            <p:nvPr/>
          </p:nvSpPr>
          <p:spPr bwMode="auto">
            <a:xfrm>
              <a:off x="3139314" y="1416700"/>
              <a:ext cx="2089150" cy="6413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altLang="ko-KR" sz="1800" b="1">
                  <a:latin typeface="Arial" pitchFamily="34" charset="0"/>
                  <a:ea typeface="굴림" charset="-127"/>
                  <a:cs typeface="Arial" pitchFamily="34" charset="0"/>
                </a:rPr>
                <a:t>64 Element Vector Registers</a:t>
              </a:r>
              <a:endParaRPr lang="en-US" altLang="ko-KR" sz="2400" b="1">
                <a:latin typeface="Arial" pitchFamily="34" charset="0"/>
                <a:ea typeface="굴림" charset="-127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4806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Vector Programming Model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grpSp>
        <p:nvGrpSpPr>
          <p:cNvPr id="9" name="Group 3"/>
          <p:cNvGrpSpPr>
            <a:grpSpLocks/>
          </p:cNvGrpSpPr>
          <p:nvPr/>
        </p:nvGrpSpPr>
        <p:grpSpPr bwMode="auto">
          <a:xfrm>
            <a:off x="358774" y="3023257"/>
            <a:ext cx="8426452" cy="1421086"/>
            <a:chOff x="144" y="1968"/>
            <a:chExt cx="5472" cy="1056"/>
          </a:xfrm>
        </p:grpSpPr>
        <p:sp>
          <p:nvSpPr>
            <p:cNvPr id="10" name="Rectangle 4"/>
            <p:cNvSpPr>
              <a:spLocks noChangeArrowheads="1"/>
            </p:cNvSpPr>
            <p:nvPr/>
          </p:nvSpPr>
          <p:spPr bwMode="auto">
            <a:xfrm>
              <a:off x="2400" y="2640"/>
              <a:ext cx="2592" cy="4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3" name="Rectangle 5"/>
            <p:cNvSpPr>
              <a:spLocks noChangeArrowheads="1"/>
            </p:cNvSpPr>
            <p:nvPr/>
          </p:nvSpPr>
          <p:spPr bwMode="auto">
            <a:xfrm>
              <a:off x="2400" y="2064"/>
              <a:ext cx="2592" cy="4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4" name="Rectangle 6"/>
            <p:cNvSpPr>
              <a:spLocks noChangeArrowheads="1"/>
            </p:cNvSpPr>
            <p:nvPr/>
          </p:nvSpPr>
          <p:spPr bwMode="auto">
            <a:xfrm>
              <a:off x="2400" y="2208"/>
              <a:ext cx="2592" cy="4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grpSp>
          <p:nvGrpSpPr>
            <p:cNvPr id="15" name="Group 7"/>
            <p:cNvGrpSpPr>
              <a:grpSpLocks/>
            </p:cNvGrpSpPr>
            <p:nvPr/>
          </p:nvGrpSpPr>
          <p:grpSpPr bwMode="auto">
            <a:xfrm>
              <a:off x="2400" y="2640"/>
              <a:ext cx="2160" cy="48"/>
              <a:chOff x="1824" y="2928"/>
              <a:chExt cx="2160" cy="48"/>
            </a:xfrm>
          </p:grpSpPr>
          <p:sp>
            <p:nvSpPr>
              <p:cNvPr id="67" name="Rectangle 8"/>
              <p:cNvSpPr>
                <a:spLocks noChangeArrowheads="1"/>
              </p:cNvSpPr>
              <p:nvPr/>
            </p:nvSpPr>
            <p:spPr bwMode="auto">
              <a:xfrm>
                <a:off x="1824" y="2928"/>
                <a:ext cx="432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8" name="Rectangle 9"/>
              <p:cNvSpPr>
                <a:spLocks noChangeArrowheads="1"/>
              </p:cNvSpPr>
              <p:nvPr/>
            </p:nvSpPr>
            <p:spPr bwMode="auto">
              <a:xfrm>
                <a:off x="2256" y="2928"/>
                <a:ext cx="432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9" name="Rectangle 10"/>
              <p:cNvSpPr>
                <a:spLocks noChangeArrowheads="1"/>
              </p:cNvSpPr>
              <p:nvPr/>
            </p:nvSpPr>
            <p:spPr bwMode="auto">
              <a:xfrm>
                <a:off x="2688" y="2928"/>
                <a:ext cx="432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0" name="Rectangle 11"/>
              <p:cNvSpPr>
                <a:spLocks noChangeArrowheads="1"/>
              </p:cNvSpPr>
              <p:nvPr/>
            </p:nvSpPr>
            <p:spPr bwMode="auto">
              <a:xfrm>
                <a:off x="3120" y="2928"/>
                <a:ext cx="432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1" name="Rectangle 12"/>
              <p:cNvSpPr>
                <a:spLocks noChangeArrowheads="1"/>
              </p:cNvSpPr>
              <p:nvPr/>
            </p:nvSpPr>
            <p:spPr bwMode="auto">
              <a:xfrm>
                <a:off x="3552" y="2928"/>
                <a:ext cx="432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4560" y="264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2400" y="2208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2832" y="2208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3264" y="2208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3696" y="2208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4128" y="2208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4560" y="2208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3" name="Rectangle 20"/>
            <p:cNvSpPr>
              <a:spLocks noChangeArrowheads="1"/>
            </p:cNvSpPr>
            <p:nvPr/>
          </p:nvSpPr>
          <p:spPr bwMode="auto">
            <a:xfrm>
              <a:off x="2400" y="2064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2832" y="2064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>
              <a:off x="3264" y="2064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6" name="Rectangle 23"/>
            <p:cNvSpPr>
              <a:spLocks noChangeArrowheads="1"/>
            </p:cNvSpPr>
            <p:nvPr/>
          </p:nvSpPr>
          <p:spPr bwMode="auto">
            <a:xfrm>
              <a:off x="3696" y="2064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4128" y="2064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4560" y="2064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grpSp>
          <p:nvGrpSpPr>
            <p:cNvPr id="29" name="Group 26"/>
            <p:cNvGrpSpPr>
              <a:grpSpLocks/>
            </p:cNvGrpSpPr>
            <p:nvPr/>
          </p:nvGrpSpPr>
          <p:grpSpPr bwMode="auto">
            <a:xfrm>
              <a:off x="2544" y="2112"/>
              <a:ext cx="192" cy="528"/>
              <a:chOff x="1968" y="2400"/>
              <a:chExt cx="192" cy="528"/>
            </a:xfrm>
          </p:grpSpPr>
          <p:sp>
            <p:nvSpPr>
              <p:cNvPr id="63" name="Oval 27"/>
              <p:cNvSpPr>
                <a:spLocks noChangeArrowheads="1"/>
              </p:cNvSpPr>
              <p:nvPr/>
            </p:nvSpPr>
            <p:spPr bwMode="auto">
              <a:xfrm>
                <a:off x="1968" y="2640"/>
                <a:ext cx="185" cy="192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US" altLang="ko-KR" dirty="0">
                    <a:latin typeface="Verdana" charset="0"/>
                    <a:ea typeface="굴림" charset="-127"/>
                    <a:cs typeface="굴림" charset="-127"/>
                  </a:rPr>
                  <a:t>+</a:t>
                </a:r>
              </a:p>
            </p:txBody>
          </p:sp>
          <p:sp>
            <p:nvSpPr>
              <p:cNvPr id="64" name="Line 28"/>
              <p:cNvSpPr>
                <a:spLocks noChangeShapeType="1"/>
              </p:cNvSpPr>
              <p:nvPr/>
            </p:nvSpPr>
            <p:spPr bwMode="auto">
              <a:xfrm>
                <a:off x="1968" y="2544"/>
                <a:ext cx="48" cy="9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5" name="Line 29"/>
              <p:cNvSpPr>
                <a:spLocks noChangeShapeType="1"/>
              </p:cNvSpPr>
              <p:nvPr/>
            </p:nvSpPr>
            <p:spPr bwMode="auto">
              <a:xfrm flipH="1">
                <a:off x="2112" y="2400"/>
                <a:ext cx="48" cy="24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6" name="Line 30"/>
              <p:cNvSpPr>
                <a:spLocks noChangeShapeType="1"/>
              </p:cNvSpPr>
              <p:nvPr/>
            </p:nvSpPr>
            <p:spPr bwMode="auto">
              <a:xfrm>
                <a:off x="2064" y="2832"/>
                <a:ext cx="0" cy="9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0" name="Group 31"/>
            <p:cNvGrpSpPr>
              <a:grpSpLocks/>
            </p:cNvGrpSpPr>
            <p:nvPr/>
          </p:nvGrpSpPr>
          <p:grpSpPr bwMode="auto">
            <a:xfrm>
              <a:off x="2976" y="2112"/>
              <a:ext cx="192" cy="528"/>
              <a:chOff x="1968" y="2400"/>
              <a:chExt cx="192" cy="528"/>
            </a:xfrm>
          </p:grpSpPr>
          <p:sp>
            <p:nvSpPr>
              <p:cNvPr id="59" name="Oval 32"/>
              <p:cNvSpPr>
                <a:spLocks noChangeArrowheads="1"/>
              </p:cNvSpPr>
              <p:nvPr/>
            </p:nvSpPr>
            <p:spPr bwMode="auto">
              <a:xfrm>
                <a:off x="1968" y="2640"/>
                <a:ext cx="185" cy="192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US" altLang="ko-KR">
                    <a:latin typeface="Verdana" charset="0"/>
                    <a:ea typeface="굴림" charset="-127"/>
                    <a:cs typeface="굴림" charset="-127"/>
                  </a:rPr>
                  <a:t>+</a:t>
                </a:r>
              </a:p>
            </p:txBody>
          </p:sp>
          <p:sp>
            <p:nvSpPr>
              <p:cNvPr id="60" name="Line 33"/>
              <p:cNvSpPr>
                <a:spLocks noChangeShapeType="1"/>
              </p:cNvSpPr>
              <p:nvPr/>
            </p:nvSpPr>
            <p:spPr bwMode="auto">
              <a:xfrm>
                <a:off x="1968" y="2544"/>
                <a:ext cx="48" cy="9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1" name="Line 34"/>
              <p:cNvSpPr>
                <a:spLocks noChangeShapeType="1"/>
              </p:cNvSpPr>
              <p:nvPr/>
            </p:nvSpPr>
            <p:spPr bwMode="auto">
              <a:xfrm flipH="1">
                <a:off x="2112" y="2400"/>
                <a:ext cx="48" cy="24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2" name="Line 35"/>
              <p:cNvSpPr>
                <a:spLocks noChangeShapeType="1"/>
              </p:cNvSpPr>
              <p:nvPr/>
            </p:nvSpPr>
            <p:spPr bwMode="auto">
              <a:xfrm>
                <a:off x="2064" y="2832"/>
                <a:ext cx="0" cy="9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1" name="Group 36"/>
            <p:cNvGrpSpPr>
              <a:grpSpLocks/>
            </p:cNvGrpSpPr>
            <p:nvPr/>
          </p:nvGrpSpPr>
          <p:grpSpPr bwMode="auto">
            <a:xfrm>
              <a:off x="3408" y="2112"/>
              <a:ext cx="192" cy="528"/>
              <a:chOff x="1968" y="2400"/>
              <a:chExt cx="192" cy="528"/>
            </a:xfrm>
          </p:grpSpPr>
          <p:sp>
            <p:nvSpPr>
              <p:cNvPr id="55" name="Oval 37"/>
              <p:cNvSpPr>
                <a:spLocks noChangeArrowheads="1"/>
              </p:cNvSpPr>
              <p:nvPr/>
            </p:nvSpPr>
            <p:spPr bwMode="auto">
              <a:xfrm>
                <a:off x="1968" y="2640"/>
                <a:ext cx="185" cy="192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US" altLang="ko-KR">
                    <a:latin typeface="Verdana" charset="0"/>
                    <a:ea typeface="굴림" charset="-127"/>
                    <a:cs typeface="굴림" charset="-127"/>
                  </a:rPr>
                  <a:t>+</a:t>
                </a:r>
              </a:p>
            </p:txBody>
          </p:sp>
          <p:sp>
            <p:nvSpPr>
              <p:cNvPr id="56" name="Line 38"/>
              <p:cNvSpPr>
                <a:spLocks noChangeShapeType="1"/>
              </p:cNvSpPr>
              <p:nvPr/>
            </p:nvSpPr>
            <p:spPr bwMode="auto">
              <a:xfrm>
                <a:off x="1968" y="2544"/>
                <a:ext cx="48" cy="9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7" name="Line 39"/>
              <p:cNvSpPr>
                <a:spLocks noChangeShapeType="1"/>
              </p:cNvSpPr>
              <p:nvPr/>
            </p:nvSpPr>
            <p:spPr bwMode="auto">
              <a:xfrm flipH="1">
                <a:off x="2112" y="2400"/>
                <a:ext cx="48" cy="24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8" name="Line 40"/>
              <p:cNvSpPr>
                <a:spLocks noChangeShapeType="1"/>
              </p:cNvSpPr>
              <p:nvPr/>
            </p:nvSpPr>
            <p:spPr bwMode="auto">
              <a:xfrm>
                <a:off x="2064" y="2832"/>
                <a:ext cx="0" cy="9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2" name="Group 41"/>
            <p:cNvGrpSpPr>
              <a:grpSpLocks/>
            </p:cNvGrpSpPr>
            <p:nvPr/>
          </p:nvGrpSpPr>
          <p:grpSpPr bwMode="auto">
            <a:xfrm>
              <a:off x="3840" y="2112"/>
              <a:ext cx="192" cy="528"/>
              <a:chOff x="1968" y="2400"/>
              <a:chExt cx="192" cy="528"/>
            </a:xfrm>
          </p:grpSpPr>
          <p:sp>
            <p:nvSpPr>
              <p:cNvPr id="51" name="Oval 42"/>
              <p:cNvSpPr>
                <a:spLocks noChangeArrowheads="1"/>
              </p:cNvSpPr>
              <p:nvPr/>
            </p:nvSpPr>
            <p:spPr bwMode="auto">
              <a:xfrm>
                <a:off x="1968" y="2640"/>
                <a:ext cx="185" cy="192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US" altLang="ko-KR">
                    <a:latin typeface="Verdana" charset="0"/>
                    <a:ea typeface="굴림" charset="-127"/>
                    <a:cs typeface="굴림" charset="-127"/>
                  </a:rPr>
                  <a:t>+</a:t>
                </a:r>
              </a:p>
            </p:txBody>
          </p:sp>
          <p:sp>
            <p:nvSpPr>
              <p:cNvPr id="52" name="Line 43"/>
              <p:cNvSpPr>
                <a:spLocks noChangeShapeType="1"/>
              </p:cNvSpPr>
              <p:nvPr/>
            </p:nvSpPr>
            <p:spPr bwMode="auto">
              <a:xfrm>
                <a:off x="1968" y="2544"/>
                <a:ext cx="48" cy="9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" name="Line 44"/>
              <p:cNvSpPr>
                <a:spLocks noChangeShapeType="1"/>
              </p:cNvSpPr>
              <p:nvPr/>
            </p:nvSpPr>
            <p:spPr bwMode="auto">
              <a:xfrm flipH="1">
                <a:off x="2112" y="2400"/>
                <a:ext cx="48" cy="24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4" name="Line 45"/>
              <p:cNvSpPr>
                <a:spLocks noChangeShapeType="1"/>
              </p:cNvSpPr>
              <p:nvPr/>
            </p:nvSpPr>
            <p:spPr bwMode="auto">
              <a:xfrm>
                <a:off x="2064" y="2832"/>
                <a:ext cx="0" cy="9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3" name="Group 46"/>
            <p:cNvGrpSpPr>
              <a:grpSpLocks/>
            </p:cNvGrpSpPr>
            <p:nvPr/>
          </p:nvGrpSpPr>
          <p:grpSpPr bwMode="auto">
            <a:xfrm>
              <a:off x="4272" y="2112"/>
              <a:ext cx="192" cy="528"/>
              <a:chOff x="1968" y="2400"/>
              <a:chExt cx="192" cy="528"/>
            </a:xfrm>
          </p:grpSpPr>
          <p:sp>
            <p:nvSpPr>
              <p:cNvPr id="47" name="Oval 47"/>
              <p:cNvSpPr>
                <a:spLocks noChangeArrowheads="1"/>
              </p:cNvSpPr>
              <p:nvPr/>
            </p:nvSpPr>
            <p:spPr bwMode="auto">
              <a:xfrm>
                <a:off x="1968" y="2640"/>
                <a:ext cx="185" cy="192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US" altLang="ko-KR">
                    <a:latin typeface="Verdana" charset="0"/>
                    <a:ea typeface="굴림" charset="-127"/>
                    <a:cs typeface="굴림" charset="-127"/>
                  </a:rPr>
                  <a:t>+</a:t>
                </a:r>
              </a:p>
            </p:txBody>
          </p:sp>
          <p:sp>
            <p:nvSpPr>
              <p:cNvPr id="48" name="Line 48"/>
              <p:cNvSpPr>
                <a:spLocks noChangeShapeType="1"/>
              </p:cNvSpPr>
              <p:nvPr/>
            </p:nvSpPr>
            <p:spPr bwMode="auto">
              <a:xfrm>
                <a:off x="1968" y="2544"/>
                <a:ext cx="48" cy="9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9" name="Line 49"/>
              <p:cNvSpPr>
                <a:spLocks noChangeShapeType="1"/>
              </p:cNvSpPr>
              <p:nvPr/>
            </p:nvSpPr>
            <p:spPr bwMode="auto">
              <a:xfrm flipH="1">
                <a:off x="2112" y="2400"/>
                <a:ext cx="48" cy="24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0" name="Line 50"/>
              <p:cNvSpPr>
                <a:spLocks noChangeShapeType="1"/>
              </p:cNvSpPr>
              <p:nvPr/>
            </p:nvSpPr>
            <p:spPr bwMode="auto">
              <a:xfrm>
                <a:off x="2064" y="2832"/>
                <a:ext cx="0" cy="9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4" name="Group 51"/>
            <p:cNvGrpSpPr>
              <a:grpSpLocks/>
            </p:cNvGrpSpPr>
            <p:nvPr/>
          </p:nvGrpSpPr>
          <p:grpSpPr bwMode="auto">
            <a:xfrm>
              <a:off x="4704" y="2112"/>
              <a:ext cx="192" cy="528"/>
              <a:chOff x="1968" y="2400"/>
              <a:chExt cx="192" cy="528"/>
            </a:xfrm>
          </p:grpSpPr>
          <p:sp>
            <p:nvSpPr>
              <p:cNvPr id="43" name="Oval 52"/>
              <p:cNvSpPr>
                <a:spLocks noChangeArrowheads="1"/>
              </p:cNvSpPr>
              <p:nvPr/>
            </p:nvSpPr>
            <p:spPr bwMode="auto">
              <a:xfrm>
                <a:off x="1968" y="2640"/>
                <a:ext cx="185" cy="192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0" tIns="0" rIns="0" bIns="0" anchor="ctr">
                <a:prstTxWarp prst="textNoShape">
                  <a:avLst/>
                </a:prstTxWarp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US" altLang="ko-KR" dirty="0">
                    <a:latin typeface="Verdana" charset="0"/>
                    <a:ea typeface="굴림" charset="-127"/>
                    <a:cs typeface="굴림" charset="-127"/>
                  </a:rPr>
                  <a:t>+</a:t>
                </a:r>
              </a:p>
            </p:txBody>
          </p:sp>
          <p:sp>
            <p:nvSpPr>
              <p:cNvPr id="44" name="Line 53"/>
              <p:cNvSpPr>
                <a:spLocks noChangeShapeType="1"/>
              </p:cNvSpPr>
              <p:nvPr/>
            </p:nvSpPr>
            <p:spPr bwMode="auto">
              <a:xfrm>
                <a:off x="1968" y="2544"/>
                <a:ext cx="48" cy="9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5" name="Line 54"/>
              <p:cNvSpPr>
                <a:spLocks noChangeShapeType="1"/>
              </p:cNvSpPr>
              <p:nvPr/>
            </p:nvSpPr>
            <p:spPr bwMode="auto">
              <a:xfrm flipH="1">
                <a:off x="2112" y="2400"/>
                <a:ext cx="48" cy="24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6" name="Line 55"/>
              <p:cNvSpPr>
                <a:spLocks noChangeShapeType="1"/>
              </p:cNvSpPr>
              <p:nvPr/>
            </p:nvSpPr>
            <p:spPr bwMode="auto">
              <a:xfrm>
                <a:off x="2064" y="2832"/>
                <a:ext cx="0" cy="9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5" name="Text Box 56"/>
            <p:cNvSpPr txBox="1">
              <a:spLocks noChangeArrowheads="1"/>
            </p:cNvSpPr>
            <p:nvPr/>
          </p:nvSpPr>
          <p:spPr bwMode="auto">
            <a:xfrm>
              <a:off x="2470" y="2736"/>
              <a:ext cx="363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>
                  <a:latin typeface="Verdana" charset="0"/>
                  <a:ea typeface="굴림" charset="-127"/>
                  <a:cs typeface="굴림" charset="-127"/>
                </a:rPr>
                <a:t>[0]</a:t>
              </a:r>
            </a:p>
          </p:txBody>
        </p:sp>
        <p:sp>
          <p:nvSpPr>
            <p:cNvPr id="36" name="Text Box 57"/>
            <p:cNvSpPr txBox="1">
              <a:spLocks noChangeArrowheads="1"/>
            </p:cNvSpPr>
            <p:nvPr/>
          </p:nvSpPr>
          <p:spPr bwMode="auto">
            <a:xfrm>
              <a:off x="2902" y="2736"/>
              <a:ext cx="363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>
                  <a:latin typeface="Verdana" charset="0"/>
                  <a:ea typeface="굴림" charset="-127"/>
                  <a:cs typeface="굴림" charset="-127"/>
                </a:rPr>
                <a:t>[1]</a:t>
              </a:r>
            </a:p>
          </p:txBody>
        </p:sp>
        <p:sp>
          <p:nvSpPr>
            <p:cNvPr id="37" name="Text Box 58"/>
            <p:cNvSpPr txBox="1">
              <a:spLocks noChangeArrowheads="1"/>
            </p:cNvSpPr>
            <p:nvPr/>
          </p:nvSpPr>
          <p:spPr bwMode="auto">
            <a:xfrm>
              <a:off x="4440" y="2736"/>
              <a:ext cx="745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>
                  <a:latin typeface="Verdana" charset="0"/>
                  <a:ea typeface="굴림" charset="-127"/>
                  <a:cs typeface="굴림" charset="-127"/>
                </a:rPr>
                <a:t>[VLR-1]</a:t>
              </a:r>
            </a:p>
          </p:txBody>
        </p:sp>
        <p:sp>
          <p:nvSpPr>
            <p:cNvPr id="38" name="Text Box 59"/>
            <p:cNvSpPr txBox="1">
              <a:spLocks noChangeArrowheads="1"/>
            </p:cNvSpPr>
            <p:nvPr/>
          </p:nvSpPr>
          <p:spPr bwMode="auto">
            <a:xfrm>
              <a:off x="144" y="2015"/>
              <a:ext cx="1814" cy="618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b="1" dirty="0">
                  <a:latin typeface="Verdana" charset="0"/>
                  <a:ea typeface="굴림" charset="-127"/>
                  <a:cs typeface="굴림" charset="-127"/>
                </a:rPr>
                <a:t>Vector Arithmetic Instructions</a:t>
              </a:r>
            </a:p>
            <a:p>
              <a:r>
                <a:rPr lang="en-US" altLang="ko-KR" sz="1600" b="1" dirty="0">
                  <a:latin typeface="Verdana" charset="0"/>
                  <a:ea typeface="굴림" charset="-127"/>
                  <a:cs typeface="굴림" charset="-127"/>
                </a:rPr>
                <a:t>ADDV v3, v1, v2</a:t>
              </a:r>
            </a:p>
          </p:txBody>
        </p:sp>
        <p:sp>
          <p:nvSpPr>
            <p:cNvPr id="39" name="Text Box 60"/>
            <p:cNvSpPr txBox="1">
              <a:spLocks noChangeArrowheads="1"/>
            </p:cNvSpPr>
            <p:nvPr/>
          </p:nvSpPr>
          <p:spPr bwMode="auto">
            <a:xfrm>
              <a:off x="2102" y="2544"/>
              <a:ext cx="312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>
                  <a:latin typeface="Verdana" charset="0"/>
                  <a:ea typeface="굴림" charset="-127"/>
                  <a:cs typeface="굴림" charset="-127"/>
                </a:rPr>
                <a:t>v3</a:t>
              </a:r>
            </a:p>
          </p:txBody>
        </p:sp>
        <p:sp>
          <p:nvSpPr>
            <p:cNvPr id="40" name="Text Box 61"/>
            <p:cNvSpPr txBox="1">
              <a:spLocks noChangeArrowheads="1"/>
            </p:cNvSpPr>
            <p:nvPr/>
          </p:nvSpPr>
          <p:spPr bwMode="auto">
            <a:xfrm>
              <a:off x="2102" y="2112"/>
              <a:ext cx="312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>
                  <a:latin typeface="Verdana" charset="0"/>
                  <a:ea typeface="굴림" charset="-127"/>
                  <a:cs typeface="굴림" charset="-127"/>
                </a:rPr>
                <a:t>v2</a:t>
              </a:r>
            </a:p>
          </p:txBody>
        </p:sp>
        <p:sp>
          <p:nvSpPr>
            <p:cNvPr id="41" name="Text Box 62"/>
            <p:cNvSpPr txBox="1">
              <a:spLocks noChangeArrowheads="1"/>
            </p:cNvSpPr>
            <p:nvPr/>
          </p:nvSpPr>
          <p:spPr bwMode="auto">
            <a:xfrm>
              <a:off x="2102" y="1968"/>
              <a:ext cx="312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>
                  <a:latin typeface="Verdana" charset="0"/>
                  <a:ea typeface="굴림" charset="-127"/>
                  <a:cs typeface="굴림" charset="-127"/>
                </a:rPr>
                <a:t>v1</a:t>
              </a:r>
            </a:p>
          </p:txBody>
        </p:sp>
        <p:sp>
          <p:nvSpPr>
            <p:cNvPr id="42" name="AutoShape 63"/>
            <p:cNvSpPr>
              <a:spLocks noChangeArrowheads="1"/>
            </p:cNvSpPr>
            <p:nvPr/>
          </p:nvSpPr>
          <p:spPr bwMode="auto">
            <a:xfrm>
              <a:off x="144" y="2016"/>
              <a:ext cx="5472" cy="1008"/>
            </a:xfrm>
            <a:prstGeom prst="roundRect">
              <a:avLst>
                <a:gd name="adj" fmla="val 16667"/>
              </a:avLst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72" name="Group 64"/>
          <p:cNvGrpSpPr>
            <a:grpSpLocks/>
          </p:cNvGrpSpPr>
          <p:nvPr/>
        </p:nvGrpSpPr>
        <p:grpSpPr bwMode="auto">
          <a:xfrm>
            <a:off x="358774" y="1067975"/>
            <a:ext cx="8426452" cy="1900164"/>
            <a:chOff x="144" y="508"/>
            <a:chExt cx="5472" cy="1412"/>
          </a:xfrm>
        </p:grpSpPr>
        <p:grpSp>
          <p:nvGrpSpPr>
            <p:cNvPr id="73" name="Group 65"/>
            <p:cNvGrpSpPr>
              <a:grpSpLocks/>
            </p:cNvGrpSpPr>
            <p:nvPr/>
          </p:nvGrpSpPr>
          <p:grpSpPr bwMode="auto">
            <a:xfrm>
              <a:off x="768" y="768"/>
              <a:ext cx="429" cy="624"/>
              <a:chOff x="864" y="912"/>
              <a:chExt cx="528" cy="768"/>
            </a:xfrm>
          </p:grpSpPr>
          <p:sp>
            <p:nvSpPr>
              <p:cNvPr id="227" name="Rectangle 66"/>
              <p:cNvSpPr>
                <a:spLocks noChangeArrowheads="1"/>
              </p:cNvSpPr>
              <p:nvPr/>
            </p:nvSpPr>
            <p:spPr bwMode="auto">
              <a:xfrm>
                <a:off x="864" y="91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8" name="Rectangle 67"/>
              <p:cNvSpPr>
                <a:spLocks noChangeArrowheads="1"/>
              </p:cNvSpPr>
              <p:nvPr/>
            </p:nvSpPr>
            <p:spPr bwMode="auto">
              <a:xfrm>
                <a:off x="864" y="96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9" name="Rectangle 68"/>
              <p:cNvSpPr>
                <a:spLocks noChangeArrowheads="1"/>
              </p:cNvSpPr>
              <p:nvPr/>
            </p:nvSpPr>
            <p:spPr bwMode="auto">
              <a:xfrm>
                <a:off x="864" y="100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0" name="Rectangle 69"/>
              <p:cNvSpPr>
                <a:spLocks noChangeArrowheads="1"/>
              </p:cNvSpPr>
              <p:nvPr/>
            </p:nvSpPr>
            <p:spPr bwMode="auto">
              <a:xfrm>
                <a:off x="864" y="105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1" name="Rectangle 70"/>
              <p:cNvSpPr>
                <a:spLocks noChangeArrowheads="1"/>
              </p:cNvSpPr>
              <p:nvPr/>
            </p:nvSpPr>
            <p:spPr bwMode="auto">
              <a:xfrm>
                <a:off x="864" y="110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2" name="Rectangle 71"/>
              <p:cNvSpPr>
                <a:spLocks noChangeArrowheads="1"/>
              </p:cNvSpPr>
              <p:nvPr/>
            </p:nvSpPr>
            <p:spPr bwMode="auto">
              <a:xfrm>
                <a:off x="864" y="115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3" name="Rectangle 72"/>
              <p:cNvSpPr>
                <a:spLocks noChangeArrowheads="1"/>
              </p:cNvSpPr>
              <p:nvPr/>
            </p:nvSpPr>
            <p:spPr bwMode="auto">
              <a:xfrm>
                <a:off x="864" y="120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4" name="Rectangle 73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5" name="Rectangle 74"/>
              <p:cNvSpPr>
                <a:spLocks noChangeArrowheads="1"/>
              </p:cNvSpPr>
              <p:nvPr/>
            </p:nvSpPr>
            <p:spPr bwMode="auto">
              <a:xfrm>
                <a:off x="864" y="129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6" name="Rectangle 75"/>
              <p:cNvSpPr>
                <a:spLocks noChangeArrowheads="1"/>
              </p:cNvSpPr>
              <p:nvPr/>
            </p:nvSpPr>
            <p:spPr bwMode="auto">
              <a:xfrm>
                <a:off x="864" y="134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7" name="Rectangle 76"/>
              <p:cNvSpPr>
                <a:spLocks noChangeArrowheads="1"/>
              </p:cNvSpPr>
              <p:nvPr/>
            </p:nvSpPr>
            <p:spPr bwMode="auto">
              <a:xfrm>
                <a:off x="864" y="139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8" name="Rectangle 77"/>
              <p:cNvSpPr>
                <a:spLocks noChangeArrowheads="1"/>
              </p:cNvSpPr>
              <p:nvPr/>
            </p:nvSpPr>
            <p:spPr bwMode="auto">
              <a:xfrm>
                <a:off x="864" y="144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9" name="Rectangle 78"/>
              <p:cNvSpPr>
                <a:spLocks noChangeArrowheads="1"/>
              </p:cNvSpPr>
              <p:nvPr/>
            </p:nvSpPr>
            <p:spPr bwMode="auto">
              <a:xfrm>
                <a:off x="864" y="148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0" name="Rectangle 79"/>
              <p:cNvSpPr>
                <a:spLocks noChangeArrowheads="1"/>
              </p:cNvSpPr>
              <p:nvPr/>
            </p:nvSpPr>
            <p:spPr bwMode="auto">
              <a:xfrm>
                <a:off x="864" y="153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1" name="Rectangle 80"/>
              <p:cNvSpPr>
                <a:spLocks noChangeArrowheads="1"/>
              </p:cNvSpPr>
              <p:nvPr/>
            </p:nvSpPr>
            <p:spPr bwMode="auto">
              <a:xfrm>
                <a:off x="864" y="158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2" name="Rectangle 81"/>
              <p:cNvSpPr>
                <a:spLocks noChangeArrowheads="1"/>
              </p:cNvSpPr>
              <p:nvPr/>
            </p:nvSpPr>
            <p:spPr bwMode="auto">
              <a:xfrm>
                <a:off x="864" y="163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74" name="Text Box 82"/>
            <p:cNvSpPr txBox="1">
              <a:spLocks noChangeArrowheads="1"/>
            </p:cNvSpPr>
            <p:nvPr/>
          </p:nvSpPr>
          <p:spPr bwMode="auto">
            <a:xfrm>
              <a:off x="271" y="508"/>
              <a:ext cx="1336" cy="25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b="1" dirty="0">
                  <a:latin typeface="Verdana" charset="0"/>
                  <a:ea typeface="굴림" charset="-127"/>
                  <a:cs typeface="굴림" charset="-127"/>
                </a:rPr>
                <a:t>Scalar Registers</a:t>
              </a:r>
            </a:p>
          </p:txBody>
        </p:sp>
        <p:sp>
          <p:nvSpPr>
            <p:cNvPr id="75" name="Text Box 83"/>
            <p:cNvSpPr txBox="1">
              <a:spLocks noChangeArrowheads="1"/>
            </p:cNvSpPr>
            <p:nvPr/>
          </p:nvSpPr>
          <p:spPr bwMode="auto">
            <a:xfrm>
              <a:off x="541" y="1248"/>
              <a:ext cx="286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>
                  <a:latin typeface="Verdana" charset="0"/>
                  <a:ea typeface="굴림" charset="-127"/>
                  <a:cs typeface="굴림" charset="-127"/>
                </a:rPr>
                <a:t>r0</a:t>
              </a:r>
            </a:p>
          </p:txBody>
        </p:sp>
        <p:sp>
          <p:nvSpPr>
            <p:cNvPr id="76" name="Text Box 84"/>
            <p:cNvSpPr txBox="1">
              <a:spLocks noChangeArrowheads="1"/>
            </p:cNvSpPr>
            <p:nvPr/>
          </p:nvSpPr>
          <p:spPr bwMode="auto">
            <a:xfrm>
              <a:off x="438" y="672"/>
              <a:ext cx="388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>
                  <a:latin typeface="Verdana" charset="0"/>
                  <a:ea typeface="굴림" charset="-127"/>
                  <a:cs typeface="굴림" charset="-127"/>
                </a:rPr>
                <a:t>r15</a:t>
              </a:r>
            </a:p>
          </p:txBody>
        </p:sp>
        <p:sp>
          <p:nvSpPr>
            <p:cNvPr id="77" name="Text Box 85"/>
            <p:cNvSpPr txBox="1">
              <a:spLocks noChangeArrowheads="1"/>
            </p:cNvSpPr>
            <p:nvPr/>
          </p:nvSpPr>
          <p:spPr bwMode="auto">
            <a:xfrm>
              <a:off x="3006" y="508"/>
              <a:ext cx="1359" cy="25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b="1" dirty="0">
                  <a:latin typeface="Verdana" charset="0"/>
                  <a:ea typeface="굴림" charset="-127"/>
                  <a:cs typeface="굴림" charset="-127"/>
                </a:rPr>
                <a:t>Vector Registers</a:t>
              </a:r>
            </a:p>
          </p:txBody>
        </p:sp>
        <p:sp>
          <p:nvSpPr>
            <p:cNvPr id="78" name="Text Box 86"/>
            <p:cNvSpPr txBox="1">
              <a:spLocks noChangeArrowheads="1"/>
            </p:cNvSpPr>
            <p:nvPr/>
          </p:nvSpPr>
          <p:spPr bwMode="auto">
            <a:xfrm>
              <a:off x="1526" y="1248"/>
              <a:ext cx="312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>
                  <a:latin typeface="Verdana" charset="0"/>
                  <a:ea typeface="굴림" charset="-127"/>
                  <a:cs typeface="굴림" charset="-127"/>
                </a:rPr>
                <a:t>v0</a:t>
              </a:r>
            </a:p>
          </p:txBody>
        </p:sp>
        <p:sp>
          <p:nvSpPr>
            <p:cNvPr id="79" name="Text Box 87"/>
            <p:cNvSpPr txBox="1">
              <a:spLocks noChangeArrowheads="1"/>
            </p:cNvSpPr>
            <p:nvPr/>
          </p:nvSpPr>
          <p:spPr bwMode="auto">
            <a:xfrm>
              <a:off x="1424" y="672"/>
              <a:ext cx="414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>
                  <a:latin typeface="Verdana" charset="0"/>
                  <a:ea typeface="굴림" charset="-127"/>
                  <a:cs typeface="굴림" charset="-127"/>
                </a:rPr>
                <a:t>v15</a:t>
              </a:r>
            </a:p>
          </p:txBody>
        </p:sp>
        <p:grpSp>
          <p:nvGrpSpPr>
            <p:cNvPr id="80" name="Group 88"/>
            <p:cNvGrpSpPr>
              <a:grpSpLocks/>
            </p:cNvGrpSpPr>
            <p:nvPr/>
          </p:nvGrpSpPr>
          <p:grpSpPr bwMode="auto">
            <a:xfrm>
              <a:off x="1776" y="768"/>
              <a:ext cx="429" cy="624"/>
              <a:chOff x="864" y="912"/>
              <a:chExt cx="528" cy="768"/>
            </a:xfrm>
          </p:grpSpPr>
          <p:sp>
            <p:nvSpPr>
              <p:cNvPr id="211" name="Rectangle 89"/>
              <p:cNvSpPr>
                <a:spLocks noChangeArrowheads="1"/>
              </p:cNvSpPr>
              <p:nvPr/>
            </p:nvSpPr>
            <p:spPr bwMode="auto">
              <a:xfrm>
                <a:off x="864" y="91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2" name="Rectangle 90"/>
              <p:cNvSpPr>
                <a:spLocks noChangeArrowheads="1"/>
              </p:cNvSpPr>
              <p:nvPr/>
            </p:nvSpPr>
            <p:spPr bwMode="auto">
              <a:xfrm>
                <a:off x="864" y="96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3" name="Rectangle 91"/>
              <p:cNvSpPr>
                <a:spLocks noChangeArrowheads="1"/>
              </p:cNvSpPr>
              <p:nvPr/>
            </p:nvSpPr>
            <p:spPr bwMode="auto">
              <a:xfrm>
                <a:off x="864" y="100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4" name="Rectangle 92"/>
              <p:cNvSpPr>
                <a:spLocks noChangeArrowheads="1"/>
              </p:cNvSpPr>
              <p:nvPr/>
            </p:nvSpPr>
            <p:spPr bwMode="auto">
              <a:xfrm>
                <a:off x="864" y="105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5" name="Rectangle 93"/>
              <p:cNvSpPr>
                <a:spLocks noChangeArrowheads="1"/>
              </p:cNvSpPr>
              <p:nvPr/>
            </p:nvSpPr>
            <p:spPr bwMode="auto">
              <a:xfrm>
                <a:off x="864" y="110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6" name="Rectangle 94"/>
              <p:cNvSpPr>
                <a:spLocks noChangeArrowheads="1"/>
              </p:cNvSpPr>
              <p:nvPr/>
            </p:nvSpPr>
            <p:spPr bwMode="auto">
              <a:xfrm>
                <a:off x="864" y="115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7" name="Rectangle 95"/>
              <p:cNvSpPr>
                <a:spLocks noChangeArrowheads="1"/>
              </p:cNvSpPr>
              <p:nvPr/>
            </p:nvSpPr>
            <p:spPr bwMode="auto">
              <a:xfrm>
                <a:off x="864" y="120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8" name="Rectangle 96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9" name="Rectangle 97"/>
              <p:cNvSpPr>
                <a:spLocks noChangeArrowheads="1"/>
              </p:cNvSpPr>
              <p:nvPr/>
            </p:nvSpPr>
            <p:spPr bwMode="auto">
              <a:xfrm>
                <a:off x="864" y="129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0" name="Rectangle 98"/>
              <p:cNvSpPr>
                <a:spLocks noChangeArrowheads="1"/>
              </p:cNvSpPr>
              <p:nvPr/>
            </p:nvSpPr>
            <p:spPr bwMode="auto">
              <a:xfrm>
                <a:off x="864" y="134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1" name="Rectangle 99"/>
              <p:cNvSpPr>
                <a:spLocks noChangeArrowheads="1"/>
              </p:cNvSpPr>
              <p:nvPr/>
            </p:nvSpPr>
            <p:spPr bwMode="auto">
              <a:xfrm>
                <a:off x="864" y="139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2" name="Rectangle 100"/>
              <p:cNvSpPr>
                <a:spLocks noChangeArrowheads="1"/>
              </p:cNvSpPr>
              <p:nvPr/>
            </p:nvSpPr>
            <p:spPr bwMode="auto">
              <a:xfrm>
                <a:off x="864" y="144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3" name="Rectangle 101"/>
              <p:cNvSpPr>
                <a:spLocks noChangeArrowheads="1"/>
              </p:cNvSpPr>
              <p:nvPr/>
            </p:nvSpPr>
            <p:spPr bwMode="auto">
              <a:xfrm>
                <a:off x="864" y="148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4" name="Rectangle 102"/>
              <p:cNvSpPr>
                <a:spLocks noChangeArrowheads="1"/>
              </p:cNvSpPr>
              <p:nvPr/>
            </p:nvSpPr>
            <p:spPr bwMode="auto">
              <a:xfrm>
                <a:off x="864" y="153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5" name="Rectangle 103"/>
              <p:cNvSpPr>
                <a:spLocks noChangeArrowheads="1"/>
              </p:cNvSpPr>
              <p:nvPr/>
            </p:nvSpPr>
            <p:spPr bwMode="auto">
              <a:xfrm>
                <a:off x="864" y="158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6" name="Rectangle 104"/>
              <p:cNvSpPr>
                <a:spLocks noChangeArrowheads="1"/>
              </p:cNvSpPr>
              <p:nvPr/>
            </p:nvSpPr>
            <p:spPr bwMode="auto">
              <a:xfrm>
                <a:off x="864" y="163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81" name="Text Box 105"/>
            <p:cNvSpPr txBox="1">
              <a:spLocks noChangeArrowheads="1"/>
            </p:cNvSpPr>
            <p:nvPr/>
          </p:nvSpPr>
          <p:spPr bwMode="auto">
            <a:xfrm>
              <a:off x="1809" y="1344"/>
              <a:ext cx="363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 dirty="0">
                  <a:latin typeface="Verdana" charset="0"/>
                  <a:ea typeface="굴림" charset="-127"/>
                  <a:cs typeface="굴림" charset="-127"/>
                </a:rPr>
                <a:t>[0]</a:t>
              </a:r>
            </a:p>
          </p:txBody>
        </p:sp>
        <p:grpSp>
          <p:nvGrpSpPr>
            <p:cNvPr id="82" name="Group 106"/>
            <p:cNvGrpSpPr>
              <a:grpSpLocks/>
            </p:cNvGrpSpPr>
            <p:nvPr/>
          </p:nvGrpSpPr>
          <p:grpSpPr bwMode="auto">
            <a:xfrm>
              <a:off x="2208" y="768"/>
              <a:ext cx="429" cy="624"/>
              <a:chOff x="864" y="912"/>
              <a:chExt cx="528" cy="768"/>
            </a:xfrm>
          </p:grpSpPr>
          <p:sp>
            <p:nvSpPr>
              <p:cNvPr id="195" name="Rectangle 107"/>
              <p:cNvSpPr>
                <a:spLocks noChangeArrowheads="1"/>
              </p:cNvSpPr>
              <p:nvPr/>
            </p:nvSpPr>
            <p:spPr bwMode="auto">
              <a:xfrm>
                <a:off x="864" y="91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6" name="Rectangle 108"/>
              <p:cNvSpPr>
                <a:spLocks noChangeArrowheads="1"/>
              </p:cNvSpPr>
              <p:nvPr/>
            </p:nvSpPr>
            <p:spPr bwMode="auto">
              <a:xfrm>
                <a:off x="864" y="96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7" name="Rectangle 109"/>
              <p:cNvSpPr>
                <a:spLocks noChangeArrowheads="1"/>
              </p:cNvSpPr>
              <p:nvPr/>
            </p:nvSpPr>
            <p:spPr bwMode="auto">
              <a:xfrm>
                <a:off x="864" y="100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8" name="Rectangle 110"/>
              <p:cNvSpPr>
                <a:spLocks noChangeArrowheads="1"/>
              </p:cNvSpPr>
              <p:nvPr/>
            </p:nvSpPr>
            <p:spPr bwMode="auto">
              <a:xfrm>
                <a:off x="864" y="105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9" name="Rectangle 111"/>
              <p:cNvSpPr>
                <a:spLocks noChangeArrowheads="1"/>
              </p:cNvSpPr>
              <p:nvPr/>
            </p:nvSpPr>
            <p:spPr bwMode="auto">
              <a:xfrm>
                <a:off x="864" y="110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0" name="Rectangle 112"/>
              <p:cNvSpPr>
                <a:spLocks noChangeArrowheads="1"/>
              </p:cNvSpPr>
              <p:nvPr/>
            </p:nvSpPr>
            <p:spPr bwMode="auto">
              <a:xfrm>
                <a:off x="864" y="115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1" name="Rectangle 113"/>
              <p:cNvSpPr>
                <a:spLocks noChangeArrowheads="1"/>
              </p:cNvSpPr>
              <p:nvPr/>
            </p:nvSpPr>
            <p:spPr bwMode="auto">
              <a:xfrm>
                <a:off x="864" y="120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2" name="Rectangle 114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3" name="Rectangle 115"/>
              <p:cNvSpPr>
                <a:spLocks noChangeArrowheads="1"/>
              </p:cNvSpPr>
              <p:nvPr/>
            </p:nvSpPr>
            <p:spPr bwMode="auto">
              <a:xfrm>
                <a:off x="864" y="129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4" name="Rectangle 116"/>
              <p:cNvSpPr>
                <a:spLocks noChangeArrowheads="1"/>
              </p:cNvSpPr>
              <p:nvPr/>
            </p:nvSpPr>
            <p:spPr bwMode="auto">
              <a:xfrm>
                <a:off x="864" y="134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5" name="Rectangle 117"/>
              <p:cNvSpPr>
                <a:spLocks noChangeArrowheads="1"/>
              </p:cNvSpPr>
              <p:nvPr/>
            </p:nvSpPr>
            <p:spPr bwMode="auto">
              <a:xfrm>
                <a:off x="864" y="139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6" name="Rectangle 118"/>
              <p:cNvSpPr>
                <a:spLocks noChangeArrowheads="1"/>
              </p:cNvSpPr>
              <p:nvPr/>
            </p:nvSpPr>
            <p:spPr bwMode="auto">
              <a:xfrm>
                <a:off x="864" y="144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7" name="Rectangle 119"/>
              <p:cNvSpPr>
                <a:spLocks noChangeArrowheads="1"/>
              </p:cNvSpPr>
              <p:nvPr/>
            </p:nvSpPr>
            <p:spPr bwMode="auto">
              <a:xfrm>
                <a:off x="864" y="148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8" name="Rectangle 120"/>
              <p:cNvSpPr>
                <a:spLocks noChangeArrowheads="1"/>
              </p:cNvSpPr>
              <p:nvPr/>
            </p:nvSpPr>
            <p:spPr bwMode="auto">
              <a:xfrm>
                <a:off x="864" y="153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9" name="Rectangle 121"/>
              <p:cNvSpPr>
                <a:spLocks noChangeArrowheads="1"/>
              </p:cNvSpPr>
              <p:nvPr/>
            </p:nvSpPr>
            <p:spPr bwMode="auto">
              <a:xfrm>
                <a:off x="864" y="158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0" name="Rectangle 122"/>
              <p:cNvSpPr>
                <a:spLocks noChangeArrowheads="1"/>
              </p:cNvSpPr>
              <p:nvPr/>
            </p:nvSpPr>
            <p:spPr bwMode="auto">
              <a:xfrm>
                <a:off x="864" y="163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83" name="Text Box 123"/>
            <p:cNvSpPr txBox="1">
              <a:spLocks noChangeArrowheads="1"/>
            </p:cNvSpPr>
            <p:nvPr/>
          </p:nvSpPr>
          <p:spPr bwMode="auto">
            <a:xfrm>
              <a:off x="2241" y="1344"/>
              <a:ext cx="363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>
                  <a:latin typeface="Verdana" charset="0"/>
                  <a:ea typeface="굴림" charset="-127"/>
                  <a:cs typeface="굴림" charset="-127"/>
                </a:rPr>
                <a:t>[1]</a:t>
              </a:r>
            </a:p>
          </p:txBody>
        </p:sp>
        <p:grpSp>
          <p:nvGrpSpPr>
            <p:cNvPr id="84" name="Group 124"/>
            <p:cNvGrpSpPr>
              <a:grpSpLocks/>
            </p:cNvGrpSpPr>
            <p:nvPr/>
          </p:nvGrpSpPr>
          <p:grpSpPr bwMode="auto">
            <a:xfrm>
              <a:off x="2640" y="768"/>
              <a:ext cx="429" cy="624"/>
              <a:chOff x="864" y="912"/>
              <a:chExt cx="528" cy="768"/>
            </a:xfrm>
          </p:grpSpPr>
          <p:sp>
            <p:nvSpPr>
              <p:cNvPr id="179" name="Rectangle 125"/>
              <p:cNvSpPr>
                <a:spLocks noChangeArrowheads="1"/>
              </p:cNvSpPr>
              <p:nvPr/>
            </p:nvSpPr>
            <p:spPr bwMode="auto">
              <a:xfrm>
                <a:off x="864" y="91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0" name="Rectangle 126"/>
              <p:cNvSpPr>
                <a:spLocks noChangeArrowheads="1"/>
              </p:cNvSpPr>
              <p:nvPr/>
            </p:nvSpPr>
            <p:spPr bwMode="auto">
              <a:xfrm>
                <a:off x="864" y="96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1" name="Rectangle 127"/>
              <p:cNvSpPr>
                <a:spLocks noChangeArrowheads="1"/>
              </p:cNvSpPr>
              <p:nvPr/>
            </p:nvSpPr>
            <p:spPr bwMode="auto">
              <a:xfrm>
                <a:off x="864" y="100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2" name="Rectangle 128"/>
              <p:cNvSpPr>
                <a:spLocks noChangeArrowheads="1"/>
              </p:cNvSpPr>
              <p:nvPr/>
            </p:nvSpPr>
            <p:spPr bwMode="auto">
              <a:xfrm>
                <a:off x="864" y="105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3" name="Rectangle 129"/>
              <p:cNvSpPr>
                <a:spLocks noChangeArrowheads="1"/>
              </p:cNvSpPr>
              <p:nvPr/>
            </p:nvSpPr>
            <p:spPr bwMode="auto">
              <a:xfrm>
                <a:off x="864" y="110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4" name="Rectangle 130"/>
              <p:cNvSpPr>
                <a:spLocks noChangeArrowheads="1"/>
              </p:cNvSpPr>
              <p:nvPr/>
            </p:nvSpPr>
            <p:spPr bwMode="auto">
              <a:xfrm>
                <a:off x="864" y="115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5" name="Rectangle 131"/>
              <p:cNvSpPr>
                <a:spLocks noChangeArrowheads="1"/>
              </p:cNvSpPr>
              <p:nvPr/>
            </p:nvSpPr>
            <p:spPr bwMode="auto">
              <a:xfrm>
                <a:off x="864" y="120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6" name="Rectangle 132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7" name="Rectangle 133"/>
              <p:cNvSpPr>
                <a:spLocks noChangeArrowheads="1"/>
              </p:cNvSpPr>
              <p:nvPr/>
            </p:nvSpPr>
            <p:spPr bwMode="auto">
              <a:xfrm>
                <a:off x="864" y="129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8" name="Rectangle 134"/>
              <p:cNvSpPr>
                <a:spLocks noChangeArrowheads="1"/>
              </p:cNvSpPr>
              <p:nvPr/>
            </p:nvSpPr>
            <p:spPr bwMode="auto">
              <a:xfrm>
                <a:off x="864" y="134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9" name="Rectangle 135"/>
              <p:cNvSpPr>
                <a:spLocks noChangeArrowheads="1"/>
              </p:cNvSpPr>
              <p:nvPr/>
            </p:nvSpPr>
            <p:spPr bwMode="auto">
              <a:xfrm>
                <a:off x="864" y="139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0" name="Rectangle 136"/>
              <p:cNvSpPr>
                <a:spLocks noChangeArrowheads="1"/>
              </p:cNvSpPr>
              <p:nvPr/>
            </p:nvSpPr>
            <p:spPr bwMode="auto">
              <a:xfrm>
                <a:off x="864" y="144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1" name="Rectangle 137"/>
              <p:cNvSpPr>
                <a:spLocks noChangeArrowheads="1"/>
              </p:cNvSpPr>
              <p:nvPr/>
            </p:nvSpPr>
            <p:spPr bwMode="auto">
              <a:xfrm>
                <a:off x="864" y="148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2" name="Rectangle 138"/>
              <p:cNvSpPr>
                <a:spLocks noChangeArrowheads="1"/>
              </p:cNvSpPr>
              <p:nvPr/>
            </p:nvSpPr>
            <p:spPr bwMode="auto">
              <a:xfrm>
                <a:off x="864" y="153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3" name="Rectangle 139"/>
              <p:cNvSpPr>
                <a:spLocks noChangeArrowheads="1"/>
              </p:cNvSpPr>
              <p:nvPr/>
            </p:nvSpPr>
            <p:spPr bwMode="auto">
              <a:xfrm>
                <a:off x="864" y="158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4" name="Rectangle 140"/>
              <p:cNvSpPr>
                <a:spLocks noChangeArrowheads="1"/>
              </p:cNvSpPr>
              <p:nvPr/>
            </p:nvSpPr>
            <p:spPr bwMode="auto">
              <a:xfrm>
                <a:off x="864" y="163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85" name="Text Box 141"/>
            <p:cNvSpPr txBox="1">
              <a:spLocks noChangeArrowheads="1"/>
            </p:cNvSpPr>
            <p:nvPr/>
          </p:nvSpPr>
          <p:spPr bwMode="auto">
            <a:xfrm>
              <a:off x="2673" y="1344"/>
              <a:ext cx="363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>
                  <a:latin typeface="Verdana" charset="0"/>
                  <a:ea typeface="굴림" charset="-127"/>
                  <a:cs typeface="굴림" charset="-127"/>
                </a:rPr>
                <a:t>[2]</a:t>
              </a:r>
            </a:p>
          </p:txBody>
        </p:sp>
        <p:grpSp>
          <p:nvGrpSpPr>
            <p:cNvPr id="86" name="Group 142"/>
            <p:cNvGrpSpPr>
              <a:grpSpLocks/>
            </p:cNvGrpSpPr>
            <p:nvPr/>
          </p:nvGrpSpPr>
          <p:grpSpPr bwMode="auto">
            <a:xfrm>
              <a:off x="3072" y="768"/>
              <a:ext cx="429" cy="624"/>
              <a:chOff x="864" y="912"/>
              <a:chExt cx="528" cy="768"/>
            </a:xfrm>
          </p:grpSpPr>
          <p:sp>
            <p:nvSpPr>
              <p:cNvPr id="163" name="Rectangle 143"/>
              <p:cNvSpPr>
                <a:spLocks noChangeArrowheads="1"/>
              </p:cNvSpPr>
              <p:nvPr/>
            </p:nvSpPr>
            <p:spPr bwMode="auto">
              <a:xfrm>
                <a:off x="864" y="91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4" name="Rectangle 144"/>
              <p:cNvSpPr>
                <a:spLocks noChangeArrowheads="1"/>
              </p:cNvSpPr>
              <p:nvPr/>
            </p:nvSpPr>
            <p:spPr bwMode="auto">
              <a:xfrm>
                <a:off x="864" y="96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5" name="Rectangle 145"/>
              <p:cNvSpPr>
                <a:spLocks noChangeArrowheads="1"/>
              </p:cNvSpPr>
              <p:nvPr/>
            </p:nvSpPr>
            <p:spPr bwMode="auto">
              <a:xfrm>
                <a:off x="864" y="100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6" name="Rectangle 146"/>
              <p:cNvSpPr>
                <a:spLocks noChangeArrowheads="1"/>
              </p:cNvSpPr>
              <p:nvPr/>
            </p:nvSpPr>
            <p:spPr bwMode="auto">
              <a:xfrm>
                <a:off x="864" y="105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7" name="Rectangle 147"/>
              <p:cNvSpPr>
                <a:spLocks noChangeArrowheads="1"/>
              </p:cNvSpPr>
              <p:nvPr/>
            </p:nvSpPr>
            <p:spPr bwMode="auto">
              <a:xfrm>
                <a:off x="864" y="110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8" name="Rectangle 148"/>
              <p:cNvSpPr>
                <a:spLocks noChangeArrowheads="1"/>
              </p:cNvSpPr>
              <p:nvPr/>
            </p:nvSpPr>
            <p:spPr bwMode="auto">
              <a:xfrm>
                <a:off x="864" y="115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9" name="Rectangle 149"/>
              <p:cNvSpPr>
                <a:spLocks noChangeArrowheads="1"/>
              </p:cNvSpPr>
              <p:nvPr/>
            </p:nvSpPr>
            <p:spPr bwMode="auto">
              <a:xfrm>
                <a:off x="864" y="120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0" name="Rectangle 150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1" name="Rectangle 151"/>
              <p:cNvSpPr>
                <a:spLocks noChangeArrowheads="1"/>
              </p:cNvSpPr>
              <p:nvPr/>
            </p:nvSpPr>
            <p:spPr bwMode="auto">
              <a:xfrm>
                <a:off x="864" y="129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2" name="Rectangle 152"/>
              <p:cNvSpPr>
                <a:spLocks noChangeArrowheads="1"/>
              </p:cNvSpPr>
              <p:nvPr/>
            </p:nvSpPr>
            <p:spPr bwMode="auto">
              <a:xfrm>
                <a:off x="864" y="134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3" name="Rectangle 153"/>
              <p:cNvSpPr>
                <a:spLocks noChangeArrowheads="1"/>
              </p:cNvSpPr>
              <p:nvPr/>
            </p:nvSpPr>
            <p:spPr bwMode="auto">
              <a:xfrm>
                <a:off x="864" y="139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4" name="Rectangle 154"/>
              <p:cNvSpPr>
                <a:spLocks noChangeArrowheads="1"/>
              </p:cNvSpPr>
              <p:nvPr/>
            </p:nvSpPr>
            <p:spPr bwMode="auto">
              <a:xfrm>
                <a:off x="864" y="144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5" name="Rectangle 155"/>
              <p:cNvSpPr>
                <a:spLocks noChangeArrowheads="1"/>
              </p:cNvSpPr>
              <p:nvPr/>
            </p:nvSpPr>
            <p:spPr bwMode="auto">
              <a:xfrm>
                <a:off x="864" y="148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6" name="Rectangle 156"/>
              <p:cNvSpPr>
                <a:spLocks noChangeArrowheads="1"/>
              </p:cNvSpPr>
              <p:nvPr/>
            </p:nvSpPr>
            <p:spPr bwMode="auto">
              <a:xfrm>
                <a:off x="864" y="153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7" name="Rectangle 157"/>
              <p:cNvSpPr>
                <a:spLocks noChangeArrowheads="1"/>
              </p:cNvSpPr>
              <p:nvPr/>
            </p:nvSpPr>
            <p:spPr bwMode="auto">
              <a:xfrm>
                <a:off x="864" y="158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8" name="Rectangle 158"/>
              <p:cNvSpPr>
                <a:spLocks noChangeArrowheads="1"/>
              </p:cNvSpPr>
              <p:nvPr/>
            </p:nvSpPr>
            <p:spPr bwMode="auto">
              <a:xfrm>
                <a:off x="864" y="163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87" name="Text Box 159"/>
            <p:cNvSpPr txBox="1">
              <a:spLocks noChangeArrowheads="1"/>
            </p:cNvSpPr>
            <p:nvPr/>
          </p:nvSpPr>
          <p:spPr bwMode="auto">
            <a:xfrm>
              <a:off x="3228" y="1344"/>
              <a:ext cx="116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ko-KR" altLang="en-US" sz="2000">
                <a:latin typeface="Verdana" charset="0"/>
                <a:ea typeface="굴림" charset="-127"/>
                <a:cs typeface="굴림" charset="-127"/>
              </a:endParaRPr>
            </a:p>
          </p:txBody>
        </p:sp>
        <p:grpSp>
          <p:nvGrpSpPr>
            <p:cNvPr id="88" name="Group 160"/>
            <p:cNvGrpSpPr>
              <a:grpSpLocks/>
            </p:cNvGrpSpPr>
            <p:nvPr/>
          </p:nvGrpSpPr>
          <p:grpSpPr bwMode="auto">
            <a:xfrm>
              <a:off x="3504" y="768"/>
              <a:ext cx="429" cy="624"/>
              <a:chOff x="864" y="912"/>
              <a:chExt cx="528" cy="768"/>
            </a:xfrm>
          </p:grpSpPr>
          <p:sp>
            <p:nvSpPr>
              <p:cNvPr id="147" name="Rectangle 161"/>
              <p:cNvSpPr>
                <a:spLocks noChangeArrowheads="1"/>
              </p:cNvSpPr>
              <p:nvPr/>
            </p:nvSpPr>
            <p:spPr bwMode="auto">
              <a:xfrm>
                <a:off x="864" y="91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8" name="Rectangle 162"/>
              <p:cNvSpPr>
                <a:spLocks noChangeArrowheads="1"/>
              </p:cNvSpPr>
              <p:nvPr/>
            </p:nvSpPr>
            <p:spPr bwMode="auto">
              <a:xfrm>
                <a:off x="864" y="96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9" name="Rectangle 163"/>
              <p:cNvSpPr>
                <a:spLocks noChangeArrowheads="1"/>
              </p:cNvSpPr>
              <p:nvPr/>
            </p:nvSpPr>
            <p:spPr bwMode="auto">
              <a:xfrm>
                <a:off x="864" y="100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0" name="Rectangle 164"/>
              <p:cNvSpPr>
                <a:spLocks noChangeArrowheads="1"/>
              </p:cNvSpPr>
              <p:nvPr/>
            </p:nvSpPr>
            <p:spPr bwMode="auto">
              <a:xfrm>
                <a:off x="864" y="105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1" name="Rectangle 165"/>
              <p:cNvSpPr>
                <a:spLocks noChangeArrowheads="1"/>
              </p:cNvSpPr>
              <p:nvPr/>
            </p:nvSpPr>
            <p:spPr bwMode="auto">
              <a:xfrm>
                <a:off x="864" y="110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2" name="Rectangle 166"/>
              <p:cNvSpPr>
                <a:spLocks noChangeArrowheads="1"/>
              </p:cNvSpPr>
              <p:nvPr/>
            </p:nvSpPr>
            <p:spPr bwMode="auto">
              <a:xfrm>
                <a:off x="864" y="115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3" name="Rectangle 167"/>
              <p:cNvSpPr>
                <a:spLocks noChangeArrowheads="1"/>
              </p:cNvSpPr>
              <p:nvPr/>
            </p:nvSpPr>
            <p:spPr bwMode="auto">
              <a:xfrm>
                <a:off x="864" y="120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4" name="Rectangle 168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5" name="Rectangle 169"/>
              <p:cNvSpPr>
                <a:spLocks noChangeArrowheads="1"/>
              </p:cNvSpPr>
              <p:nvPr/>
            </p:nvSpPr>
            <p:spPr bwMode="auto">
              <a:xfrm>
                <a:off x="864" y="129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6" name="Rectangle 170"/>
              <p:cNvSpPr>
                <a:spLocks noChangeArrowheads="1"/>
              </p:cNvSpPr>
              <p:nvPr/>
            </p:nvSpPr>
            <p:spPr bwMode="auto">
              <a:xfrm>
                <a:off x="864" y="134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7" name="Rectangle 171"/>
              <p:cNvSpPr>
                <a:spLocks noChangeArrowheads="1"/>
              </p:cNvSpPr>
              <p:nvPr/>
            </p:nvSpPr>
            <p:spPr bwMode="auto">
              <a:xfrm>
                <a:off x="864" y="139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8" name="Rectangle 172"/>
              <p:cNvSpPr>
                <a:spLocks noChangeArrowheads="1"/>
              </p:cNvSpPr>
              <p:nvPr/>
            </p:nvSpPr>
            <p:spPr bwMode="auto">
              <a:xfrm>
                <a:off x="864" y="144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9" name="Rectangle 173"/>
              <p:cNvSpPr>
                <a:spLocks noChangeArrowheads="1"/>
              </p:cNvSpPr>
              <p:nvPr/>
            </p:nvSpPr>
            <p:spPr bwMode="auto">
              <a:xfrm>
                <a:off x="864" y="148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0" name="Rectangle 174"/>
              <p:cNvSpPr>
                <a:spLocks noChangeArrowheads="1"/>
              </p:cNvSpPr>
              <p:nvPr/>
            </p:nvSpPr>
            <p:spPr bwMode="auto">
              <a:xfrm>
                <a:off x="864" y="153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1" name="Rectangle 175"/>
              <p:cNvSpPr>
                <a:spLocks noChangeArrowheads="1"/>
              </p:cNvSpPr>
              <p:nvPr/>
            </p:nvSpPr>
            <p:spPr bwMode="auto">
              <a:xfrm>
                <a:off x="864" y="158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2" name="Rectangle 176"/>
              <p:cNvSpPr>
                <a:spLocks noChangeArrowheads="1"/>
              </p:cNvSpPr>
              <p:nvPr/>
            </p:nvSpPr>
            <p:spPr bwMode="auto">
              <a:xfrm>
                <a:off x="864" y="163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89" name="Text Box 177"/>
            <p:cNvSpPr txBox="1">
              <a:spLocks noChangeArrowheads="1"/>
            </p:cNvSpPr>
            <p:nvPr/>
          </p:nvSpPr>
          <p:spPr bwMode="auto">
            <a:xfrm>
              <a:off x="3660" y="1344"/>
              <a:ext cx="116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ko-KR" altLang="en-US" sz="2000">
                <a:latin typeface="Verdana" charset="0"/>
                <a:ea typeface="굴림" charset="-127"/>
                <a:cs typeface="굴림" charset="-127"/>
              </a:endParaRPr>
            </a:p>
          </p:txBody>
        </p:sp>
        <p:grpSp>
          <p:nvGrpSpPr>
            <p:cNvPr id="90" name="Group 178"/>
            <p:cNvGrpSpPr>
              <a:grpSpLocks/>
            </p:cNvGrpSpPr>
            <p:nvPr/>
          </p:nvGrpSpPr>
          <p:grpSpPr bwMode="auto">
            <a:xfrm>
              <a:off x="3936" y="768"/>
              <a:ext cx="429" cy="624"/>
              <a:chOff x="864" y="912"/>
              <a:chExt cx="528" cy="768"/>
            </a:xfrm>
          </p:grpSpPr>
          <p:sp>
            <p:nvSpPr>
              <p:cNvPr id="131" name="Rectangle 179"/>
              <p:cNvSpPr>
                <a:spLocks noChangeArrowheads="1"/>
              </p:cNvSpPr>
              <p:nvPr/>
            </p:nvSpPr>
            <p:spPr bwMode="auto">
              <a:xfrm>
                <a:off x="864" y="91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2" name="Rectangle 180"/>
              <p:cNvSpPr>
                <a:spLocks noChangeArrowheads="1"/>
              </p:cNvSpPr>
              <p:nvPr/>
            </p:nvSpPr>
            <p:spPr bwMode="auto">
              <a:xfrm>
                <a:off x="864" y="96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3" name="Rectangle 181"/>
              <p:cNvSpPr>
                <a:spLocks noChangeArrowheads="1"/>
              </p:cNvSpPr>
              <p:nvPr/>
            </p:nvSpPr>
            <p:spPr bwMode="auto">
              <a:xfrm>
                <a:off x="864" y="100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4" name="Rectangle 182"/>
              <p:cNvSpPr>
                <a:spLocks noChangeArrowheads="1"/>
              </p:cNvSpPr>
              <p:nvPr/>
            </p:nvSpPr>
            <p:spPr bwMode="auto">
              <a:xfrm>
                <a:off x="864" y="105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5" name="Rectangle 183"/>
              <p:cNvSpPr>
                <a:spLocks noChangeArrowheads="1"/>
              </p:cNvSpPr>
              <p:nvPr/>
            </p:nvSpPr>
            <p:spPr bwMode="auto">
              <a:xfrm>
                <a:off x="864" y="110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6" name="Rectangle 184"/>
              <p:cNvSpPr>
                <a:spLocks noChangeArrowheads="1"/>
              </p:cNvSpPr>
              <p:nvPr/>
            </p:nvSpPr>
            <p:spPr bwMode="auto">
              <a:xfrm>
                <a:off x="864" y="115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7" name="Rectangle 185"/>
              <p:cNvSpPr>
                <a:spLocks noChangeArrowheads="1"/>
              </p:cNvSpPr>
              <p:nvPr/>
            </p:nvSpPr>
            <p:spPr bwMode="auto">
              <a:xfrm>
                <a:off x="864" y="120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8" name="Rectangle 186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9" name="Rectangle 187"/>
              <p:cNvSpPr>
                <a:spLocks noChangeArrowheads="1"/>
              </p:cNvSpPr>
              <p:nvPr/>
            </p:nvSpPr>
            <p:spPr bwMode="auto">
              <a:xfrm>
                <a:off x="864" y="129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0" name="Rectangle 188"/>
              <p:cNvSpPr>
                <a:spLocks noChangeArrowheads="1"/>
              </p:cNvSpPr>
              <p:nvPr/>
            </p:nvSpPr>
            <p:spPr bwMode="auto">
              <a:xfrm>
                <a:off x="864" y="134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1" name="Rectangle 189"/>
              <p:cNvSpPr>
                <a:spLocks noChangeArrowheads="1"/>
              </p:cNvSpPr>
              <p:nvPr/>
            </p:nvSpPr>
            <p:spPr bwMode="auto">
              <a:xfrm>
                <a:off x="864" y="139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2" name="Rectangle 190"/>
              <p:cNvSpPr>
                <a:spLocks noChangeArrowheads="1"/>
              </p:cNvSpPr>
              <p:nvPr/>
            </p:nvSpPr>
            <p:spPr bwMode="auto">
              <a:xfrm>
                <a:off x="864" y="144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3" name="Rectangle 191"/>
              <p:cNvSpPr>
                <a:spLocks noChangeArrowheads="1"/>
              </p:cNvSpPr>
              <p:nvPr/>
            </p:nvSpPr>
            <p:spPr bwMode="auto">
              <a:xfrm>
                <a:off x="864" y="148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4" name="Rectangle 192"/>
              <p:cNvSpPr>
                <a:spLocks noChangeArrowheads="1"/>
              </p:cNvSpPr>
              <p:nvPr/>
            </p:nvSpPr>
            <p:spPr bwMode="auto">
              <a:xfrm>
                <a:off x="864" y="153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5" name="Rectangle 193"/>
              <p:cNvSpPr>
                <a:spLocks noChangeArrowheads="1"/>
              </p:cNvSpPr>
              <p:nvPr/>
            </p:nvSpPr>
            <p:spPr bwMode="auto">
              <a:xfrm>
                <a:off x="864" y="158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6" name="Rectangle 194"/>
              <p:cNvSpPr>
                <a:spLocks noChangeArrowheads="1"/>
              </p:cNvSpPr>
              <p:nvPr/>
            </p:nvSpPr>
            <p:spPr bwMode="auto">
              <a:xfrm>
                <a:off x="864" y="163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91" name="Text Box 195"/>
            <p:cNvSpPr txBox="1">
              <a:spLocks noChangeArrowheads="1"/>
            </p:cNvSpPr>
            <p:nvPr/>
          </p:nvSpPr>
          <p:spPr bwMode="auto">
            <a:xfrm>
              <a:off x="4092" y="1344"/>
              <a:ext cx="116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ko-KR" altLang="en-US" sz="2000">
                <a:latin typeface="Verdana" charset="0"/>
                <a:ea typeface="굴림" charset="-127"/>
                <a:cs typeface="굴림" charset="-127"/>
              </a:endParaRPr>
            </a:p>
          </p:txBody>
        </p:sp>
        <p:grpSp>
          <p:nvGrpSpPr>
            <p:cNvPr id="92" name="Group 196"/>
            <p:cNvGrpSpPr>
              <a:grpSpLocks/>
            </p:cNvGrpSpPr>
            <p:nvPr/>
          </p:nvGrpSpPr>
          <p:grpSpPr bwMode="auto">
            <a:xfrm>
              <a:off x="4368" y="768"/>
              <a:ext cx="429" cy="624"/>
              <a:chOff x="864" y="912"/>
              <a:chExt cx="528" cy="768"/>
            </a:xfrm>
          </p:grpSpPr>
          <p:sp>
            <p:nvSpPr>
              <p:cNvPr id="115" name="Rectangle 197"/>
              <p:cNvSpPr>
                <a:spLocks noChangeArrowheads="1"/>
              </p:cNvSpPr>
              <p:nvPr/>
            </p:nvSpPr>
            <p:spPr bwMode="auto">
              <a:xfrm>
                <a:off x="864" y="91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6" name="Rectangle 198"/>
              <p:cNvSpPr>
                <a:spLocks noChangeArrowheads="1"/>
              </p:cNvSpPr>
              <p:nvPr/>
            </p:nvSpPr>
            <p:spPr bwMode="auto">
              <a:xfrm>
                <a:off x="864" y="96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7" name="Rectangle 199"/>
              <p:cNvSpPr>
                <a:spLocks noChangeArrowheads="1"/>
              </p:cNvSpPr>
              <p:nvPr/>
            </p:nvSpPr>
            <p:spPr bwMode="auto">
              <a:xfrm>
                <a:off x="864" y="100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8" name="Rectangle 200"/>
              <p:cNvSpPr>
                <a:spLocks noChangeArrowheads="1"/>
              </p:cNvSpPr>
              <p:nvPr/>
            </p:nvSpPr>
            <p:spPr bwMode="auto">
              <a:xfrm>
                <a:off x="864" y="105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9" name="Rectangle 201"/>
              <p:cNvSpPr>
                <a:spLocks noChangeArrowheads="1"/>
              </p:cNvSpPr>
              <p:nvPr/>
            </p:nvSpPr>
            <p:spPr bwMode="auto">
              <a:xfrm>
                <a:off x="864" y="110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0" name="Rectangle 202"/>
              <p:cNvSpPr>
                <a:spLocks noChangeArrowheads="1"/>
              </p:cNvSpPr>
              <p:nvPr/>
            </p:nvSpPr>
            <p:spPr bwMode="auto">
              <a:xfrm>
                <a:off x="864" y="115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1" name="Rectangle 203"/>
              <p:cNvSpPr>
                <a:spLocks noChangeArrowheads="1"/>
              </p:cNvSpPr>
              <p:nvPr/>
            </p:nvSpPr>
            <p:spPr bwMode="auto">
              <a:xfrm>
                <a:off x="864" y="120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2" name="Rectangle 204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3" name="Rectangle 205"/>
              <p:cNvSpPr>
                <a:spLocks noChangeArrowheads="1"/>
              </p:cNvSpPr>
              <p:nvPr/>
            </p:nvSpPr>
            <p:spPr bwMode="auto">
              <a:xfrm>
                <a:off x="864" y="129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4" name="Rectangle 206"/>
              <p:cNvSpPr>
                <a:spLocks noChangeArrowheads="1"/>
              </p:cNvSpPr>
              <p:nvPr/>
            </p:nvSpPr>
            <p:spPr bwMode="auto">
              <a:xfrm>
                <a:off x="864" y="134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5" name="Rectangle 207"/>
              <p:cNvSpPr>
                <a:spLocks noChangeArrowheads="1"/>
              </p:cNvSpPr>
              <p:nvPr/>
            </p:nvSpPr>
            <p:spPr bwMode="auto">
              <a:xfrm>
                <a:off x="864" y="139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6" name="Rectangle 208"/>
              <p:cNvSpPr>
                <a:spLocks noChangeArrowheads="1"/>
              </p:cNvSpPr>
              <p:nvPr/>
            </p:nvSpPr>
            <p:spPr bwMode="auto">
              <a:xfrm>
                <a:off x="864" y="144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7" name="Rectangle 209"/>
              <p:cNvSpPr>
                <a:spLocks noChangeArrowheads="1"/>
              </p:cNvSpPr>
              <p:nvPr/>
            </p:nvSpPr>
            <p:spPr bwMode="auto">
              <a:xfrm>
                <a:off x="864" y="148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8" name="Rectangle 210"/>
              <p:cNvSpPr>
                <a:spLocks noChangeArrowheads="1"/>
              </p:cNvSpPr>
              <p:nvPr/>
            </p:nvSpPr>
            <p:spPr bwMode="auto">
              <a:xfrm>
                <a:off x="864" y="153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9" name="Rectangle 211"/>
              <p:cNvSpPr>
                <a:spLocks noChangeArrowheads="1"/>
              </p:cNvSpPr>
              <p:nvPr/>
            </p:nvSpPr>
            <p:spPr bwMode="auto">
              <a:xfrm>
                <a:off x="864" y="158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0" name="Rectangle 212"/>
              <p:cNvSpPr>
                <a:spLocks noChangeArrowheads="1"/>
              </p:cNvSpPr>
              <p:nvPr/>
            </p:nvSpPr>
            <p:spPr bwMode="auto">
              <a:xfrm>
                <a:off x="864" y="163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93" name="Text Box 213"/>
            <p:cNvSpPr txBox="1">
              <a:spLocks noChangeArrowheads="1"/>
            </p:cNvSpPr>
            <p:nvPr/>
          </p:nvSpPr>
          <p:spPr bwMode="auto">
            <a:xfrm>
              <a:off x="4524" y="1344"/>
              <a:ext cx="116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ko-KR" altLang="en-US" sz="2000">
                <a:latin typeface="Verdana" charset="0"/>
                <a:ea typeface="굴림" charset="-127"/>
                <a:cs typeface="굴림" charset="-127"/>
              </a:endParaRPr>
            </a:p>
          </p:txBody>
        </p:sp>
        <p:grpSp>
          <p:nvGrpSpPr>
            <p:cNvPr id="94" name="Group 214"/>
            <p:cNvGrpSpPr>
              <a:grpSpLocks/>
            </p:cNvGrpSpPr>
            <p:nvPr/>
          </p:nvGrpSpPr>
          <p:grpSpPr bwMode="auto">
            <a:xfrm>
              <a:off x="4800" y="768"/>
              <a:ext cx="429" cy="624"/>
              <a:chOff x="864" y="912"/>
              <a:chExt cx="528" cy="768"/>
            </a:xfrm>
          </p:grpSpPr>
          <p:sp>
            <p:nvSpPr>
              <p:cNvPr id="99" name="Rectangle 215"/>
              <p:cNvSpPr>
                <a:spLocks noChangeArrowheads="1"/>
              </p:cNvSpPr>
              <p:nvPr/>
            </p:nvSpPr>
            <p:spPr bwMode="auto">
              <a:xfrm>
                <a:off x="864" y="91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0" name="Rectangle 216"/>
              <p:cNvSpPr>
                <a:spLocks noChangeArrowheads="1"/>
              </p:cNvSpPr>
              <p:nvPr/>
            </p:nvSpPr>
            <p:spPr bwMode="auto">
              <a:xfrm>
                <a:off x="864" y="96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1" name="Rectangle 217"/>
              <p:cNvSpPr>
                <a:spLocks noChangeArrowheads="1"/>
              </p:cNvSpPr>
              <p:nvPr/>
            </p:nvSpPr>
            <p:spPr bwMode="auto">
              <a:xfrm>
                <a:off x="864" y="100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2" name="Rectangle 218"/>
              <p:cNvSpPr>
                <a:spLocks noChangeArrowheads="1"/>
              </p:cNvSpPr>
              <p:nvPr/>
            </p:nvSpPr>
            <p:spPr bwMode="auto">
              <a:xfrm>
                <a:off x="864" y="105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3" name="Rectangle 219"/>
              <p:cNvSpPr>
                <a:spLocks noChangeArrowheads="1"/>
              </p:cNvSpPr>
              <p:nvPr/>
            </p:nvSpPr>
            <p:spPr bwMode="auto">
              <a:xfrm>
                <a:off x="864" y="110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4" name="Rectangle 220"/>
              <p:cNvSpPr>
                <a:spLocks noChangeArrowheads="1"/>
              </p:cNvSpPr>
              <p:nvPr/>
            </p:nvSpPr>
            <p:spPr bwMode="auto">
              <a:xfrm>
                <a:off x="864" y="115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5" name="Rectangle 221"/>
              <p:cNvSpPr>
                <a:spLocks noChangeArrowheads="1"/>
              </p:cNvSpPr>
              <p:nvPr/>
            </p:nvSpPr>
            <p:spPr bwMode="auto">
              <a:xfrm>
                <a:off x="864" y="120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6" name="Rectangle 222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7" name="Rectangle 223"/>
              <p:cNvSpPr>
                <a:spLocks noChangeArrowheads="1"/>
              </p:cNvSpPr>
              <p:nvPr/>
            </p:nvSpPr>
            <p:spPr bwMode="auto">
              <a:xfrm>
                <a:off x="864" y="129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8" name="Rectangle 224"/>
              <p:cNvSpPr>
                <a:spLocks noChangeArrowheads="1"/>
              </p:cNvSpPr>
              <p:nvPr/>
            </p:nvSpPr>
            <p:spPr bwMode="auto">
              <a:xfrm>
                <a:off x="864" y="134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9" name="Rectangle 225"/>
              <p:cNvSpPr>
                <a:spLocks noChangeArrowheads="1"/>
              </p:cNvSpPr>
              <p:nvPr/>
            </p:nvSpPr>
            <p:spPr bwMode="auto">
              <a:xfrm>
                <a:off x="864" y="139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0" name="Rectangle 226"/>
              <p:cNvSpPr>
                <a:spLocks noChangeArrowheads="1"/>
              </p:cNvSpPr>
              <p:nvPr/>
            </p:nvSpPr>
            <p:spPr bwMode="auto">
              <a:xfrm>
                <a:off x="864" y="144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1" name="Rectangle 227"/>
              <p:cNvSpPr>
                <a:spLocks noChangeArrowheads="1"/>
              </p:cNvSpPr>
              <p:nvPr/>
            </p:nvSpPr>
            <p:spPr bwMode="auto">
              <a:xfrm>
                <a:off x="864" y="148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2" name="Rectangle 228"/>
              <p:cNvSpPr>
                <a:spLocks noChangeArrowheads="1"/>
              </p:cNvSpPr>
              <p:nvPr/>
            </p:nvSpPr>
            <p:spPr bwMode="auto">
              <a:xfrm>
                <a:off x="864" y="153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3" name="Rectangle 229"/>
              <p:cNvSpPr>
                <a:spLocks noChangeArrowheads="1"/>
              </p:cNvSpPr>
              <p:nvPr/>
            </p:nvSpPr>
            <p:spPr bwMode="auto">
              <a:xfrm>
                <a:off x="864" y="158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4" name="Rectangle 230"/>
              <p:cNvSpPr>
                <a:spLocks noChangeArrowheads="1"/>
              </p:cNvSpPr>
              <p:nvPr/>
            </p:nvSpPr>
            <p:spPr bwMode="auto">
              <a:xfrm>
                <a:off x="864" y="163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95" name="Text Box 231"/>
            <p:cNvSpPr txBox="1">
              <a:spLocks noChangeArrowheads="1"/>
            </p:cNvSpPr>
            <p:nvPr/>
          </p:nvSpPr>
          <p:spPr bwMode="auto">
            <a:xfrm>
              <a:off x="4435" y="1344"/>
              <a:ext cx="1099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 dirty="0">
                  <a:latin typeface="Verdana" charset="0"/>
                  <a:ea typeface="굴림" charset="-127"/>
                  <a:cs typeface="굴림" charset="-127"/>
                </a:rPr>
                <a:t>[VLRMAX-1]</a:t>
              </a:r>
            </a:p>
          </p:txBody>
        </p:sp>
        <p:sp>
          <p:nvSpPr>
            <p:cNvPr id="96" name="Rectangle 232"/>
            <p:cNvSpPr>
              <a:spLocks noChangeArrowheads="1"/>
            </p:cNvSpPr>
            <p:nvPr/>
          </p:nvSpPr>
          <p:spPr bwMode="auto">
            <a:xfrm>
              <a:off x="4255" y="1720"/>
              <a:ext cx="720" cy="15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r>
                <a:rPr lang="en-US" altLang="ko-KR" sz="2000">
                  <a:latin typeface="Verdana" charset="0"/>
                  <a:ea typeface="굴림" charset="-127"/>
                  <a:cs typeface="굴림" charset="-127"/>
                </a:rPr>
                <a:t>VLR</a:t>
              </a:r>
            </a:p>
          </p:txBody>
        </p:sp>
        <p:sp>
          <p:nvSpPr>
            <p:cNvPr id="97" name="AutoShape 233"/>
            <p:cNvSpPr>
              <a:spLocks noChangeArrowheads="1"/>
            </p:cNvSpPr>
            <p:nvPr/>
          </p:nvSpPr>
          <p:spPr bwMode="auto">
            <a:xfrm>
              <a:off x="144" y="528"/>
              <a:ext cx="5472" cy="1392"/>
            </a:xfrm>
            <a:prstGeom prst="roundRect">
              <a:avLst>
                <a:gd name="adj" fmla="val 16667"/>
              </a:avLst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98" name="Text Box 234"/>
            <p:cNvSpPr txBox="1">
              <a:spLocks noChangeArrowheads="1"/>
            </p:cNvSpPr>
            <p:nvPr/>
          </p:nvSpPr>
          <p:spPr bwMode="auto">
            <a:xfrm>
              <a:off x="2443" y="1680"/>
              <a:ext cx="1587" cy="21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i="1">
                  <a:latin typeface="Verdana" charset="0"/>
                  <a:ea typeface="굴림" charset="-127"/>
                  <a:cs typeface="굴림" charset="-127"/>
                </a:rPr>
                <a:t>Vector Length Register</a:t>
              </a:r>
            </a:p>
          </p:txBody>
        </p:sp>
      </p:grpSp>
      <p:grpSp>
        <p:nvGrpSpPr>
          <p:cNvPr id="243" name="Group 235"/>
          <p:cNvGrpSpPr>
            <a:grpSpLocks/>
          </p:cNvGrpSpPr>
          <p:nvPr/>
        </p:nvGrpSpPr>
        <p:grpSpPr bwMode="auto">
          <a:xfrm>
            <a:off x="358774" y="4542745"/>
            <a:ext cx="8426452" cy="1563732"/>
            <a:chOff x="144" y="3072"/>
            <a:chExt cx="5472" cy="1162"/>
          </a:xfrm>
        </p:grpSpPr>
        <p:sp>
          <p:nvSpPr>
            <p:cNvPr id="244" name="Rectangle 236"/>
            <p:cNvSpPr>
              <a:spLocks noChangeArrowheads="1"/>
            </p:cNvSpPr>
            <p:nvPr/>
          </p:nvSpPr>
          <p:spPr bwMode="auto">
            <a:xfrm>
              <a:off x="2784" y="3360"/>
              <a:ext cx="2592" cy="4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45" name="Rectangle 237"/>
            <p:cNvSpPr>
              <a:spLocks noChangeArrowheads="1"/>
            </p:cNvSpPr>
            <p:nvPr/>
          </p:nvSpPr>
          <p:spPr bwMode="auto">
            <a:xfrm>
              <a:off x="2784" y="336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46" name="Rectangle 238"/>
            <p:cNvSpPr>
              <a:spLocks noChangeArrowheads="1"/>
            </p:cNvSpPr>
            <p:nvPr/>
          </p:nvSpPr>
          <p:spPr bwMode="auto">
            <a:xfrm>
              <a:off x="3216" y="336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47" name="Rectangle 239"/>
            <p:cNvSpPr>
              <a:spLocks noChangeArrowheads="1"/>
            </p:cNvSpPr>
            <p:nvPr/>
          </p:nvSpPr>
          <p:spPr bwMode="auto">
            <a:xfrm>
              <a:off x="3648" y="336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48" name="Rectangle 240"/>
            <p:cNvSpPr>
              <a:spLocks noChangeArrowheads="1"/>
            </p:cNvSpPr>
            <p:nvPr/>
          </p:nvSpPr>
          <p:spPr bwMode="auto">
            <a:xfrm>
              <a:off x="4080" y="336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49" name="Rectangle 241"/>
            <p:cNvSpPr>
              <a:spLocks noChangeArrowheads="1"/>
            </p:cNvSpPr>
            <p:nvPr/>
          </p:nvSpPr>
          <p:spPr bwMode="auto">
            <a:xfrm>
              <a:off x="4512" y="336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50" name="Rectangle 242"/>
            <p:cNvSpPr>
              <a:spLocks noChangeArrowheads="1"/>
            </p:cNvSpPr>
            <p:nvPr/>
          </p:nvSpPr>
          <p:spPr bwMode="auto">
            <a:xfrm>
              <a:off x="4944" y="336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51" name="Rectangle 243"/>
            <p:cNvSpPr>
              <a:spLocks noChangeArrowheads="1"/>
            </p:cNvSpPr>
            <p:nvPr/>
          </p:nvSpPr>
          <p:spPr bwMode="auto">
            <a:xfrm>
              <a:off x="624" y="384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52" name="Rectangle 244"/>
            <p:cNvSpPr>
              <a:spLocks noChangeArrowheads="1"/>
            </p:cNvSpPr>
            <p:nvPr/>
          </p:nvSpPr>
          <p:spPr bwMode="auto">
            <a:xfrm>
              <a:off x="1056" y="384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53" name="Rectangle 245"/>
            <p:cNvSpPr>
              <a:spLocks noChangeArrowheads="1"/>
            </p:cNvSpPr>
            <p:nvPr/>
          </p:nvSpPr>
          <p:spPr bwMode="auto">
            <a:xfrm>
              <a:off x="1488" y="384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54" name="Rectangle 246"/>
            <p:cNvSpPr>
              <a:spLocks noChangeArrowheads="1"/>
            </p:cNvSpPr>
            <p:nvPr/>
          </p:nvSpPr>
          <p:spPr bwMode="auto">
            <a:xfrm>
              <a:off x="1920" y="384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55" name="Rectangle 247"/>
            <p:cNvSpPr>
              <a:spLocks noChangeArrowheads="1"/>
            </p:cNvSpPr>
            <p:nvPr/>
          </p:nvSpPr>
          <p:spPr bwMode="auto">
            <a:xfrm>
              <a:off x="2352" y="384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56" name="Rectangle 248"/>
            <p:cNvSpPr>
              <a:spLocks noChangeArrowheads="1"/>
            </p:cNvSpPr>
            <p:nvPr/>
          </p:nvSpPr>
          <p:spPr bwMode="auto">
            <a:xfrm>
              <a:off x="2784" y="384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57" name="Rectangle 249"/>
            <p:cNvSpPr>
              <a:spLocks noChangeArrowheads="1"/>
            </p:cNvSpPr>
            <p:nvPr/>
          </p:nvSpPr>
          <p:spPr bwMode="auto">
            <a:xfrm>
              <a:off x="3216" y="384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58" name="Rectangle 250"/>
            <p:cNvSpPr>
              <a:spLocks noChangeArrowheads="1"/>
            </p:cNvSpPr>
            <p:nvPr/>
          </p:nvSpPr>
          <p:spPr bwMode="auto">
            <a:xfrm>
              <a:off x="3648" y="384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59" name="Rectangle 251"/>
            <p:cNvSpPr>
              <a:spLocks noChangeArrowheads="1"/>
            </p:cNvSpPr>
            <p:nvPr/>
          </p:nvSpPr>
          <p:spPr bwMode="auto">
            <a:xfrm>
              <a:off x="4080" y="384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60" name="Rectangle 252"/>
            <p:cNvSpPr>
              <a:spLocks noChangeArrowheads="1"/>
            </p:cNvSpPr>
            <p:nvPr/>
          </p:nvSpPr>
          <p:spPr bwMode="auto">
            <a:xfrm>
              <a:off x="4512" y="384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61" name="Rectangle 253"/>
            <p:cNvSpPr>
              <a:spLocks noChangeArrowheads="1"/>
            </p:cNvSpPr>
            <p:nvPr/>
          </p:nvSpPr>
          <p:spPr bwMode="auto">
            <a:xfrm>
              <a:off x="4944" y="384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62" name="Line 254"/>
            <p:cNvSpPr>
              <a:spLocks noChangeShapeType="1"/>
            </p:cNvSpPr>
            <p:nvPr/>
          </p:nvSpPr>
          <p:spPr bwMode="auto">
            <a:xfrm flipV="1">
              <a:off x="864" y="3408"/>
              <a:ext cx="2160" cy="43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63" name="Line 255"/>
            <p:cNvSpPr>
              <a:spLocks noChangeShapeType="1"/>
            </p:cNvSpPr>
            <p:nvPr/>
          </p:nvSpPr>
          <p:spPr bwMode="auto">
            <a:xfrm flipV="1">
              <a:off x="1728" y="3408"/>
              <a:ext cx="1680" cy="43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64" name="Line 256"/>
            <p:cNvSpPr>
              <a:spLocks noChangeShapeType="1"/>
            </p:cNvSpPr>
            <p:nvPr/>
          </p:nvSpPr>
          <p:spPr bwMode="auto">
            <a:xfrm flipV="1">
              <a:off x="2592" y="3408"/>
              <a:ext cx="1296" cy="43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65" name="Line 257"/>
            <p:cNvSpPr>
              <a:spLocks noChangeShapeType="1"/>
            </p:cNvSpPr>
            <p:nvPr/>
          </p:nvSpPr>
          <p:spPr bwMode="auto">
            <a:xfrm flipV="1">
              <a:off x="3408" y="3408"/>
              <a:ext cx="864" cy="43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66" name="Line 258"/>
            <p:cNvSpPr>
              <a:spLocks noChangeShapeType="1"/>
            </p:cNvSpPr>
            <p:nvPr/>
          </p:nvSpPr>
          <p:spPr bwMode="auto">
            <a:xfrm flipV="1">
              <a:off x="4272" y="3408"/>
              <a:ext cx="432" cy="43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67" name="Line 259"/>
            <p:cNvSpPr>
              <a:spLocks noChangeShapeType="1"/>
            </p:cNvSpPr>
            <p:nvPr/>
          </p:nvSpPr>
          <p:spPr bwMode="auto">
            <a:xfrm flipV="1">
              <a:off x="5136" y="3408"/>
              <a:ext cx="0" cy="43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68" name="Text Box 260"/>
            <p:cNvSpPr txBox="1">
              <a:spLocks noChangeArrowheads="1"/>
            </p:cNvSpPr>
            <p:nvPr/>
          </p:nvSpPr>
          <p:spPr bwMode="auto">
            <a:xfrm>
              <a:off x="2486" y="3216"/>
              <a:ext cx="312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>
                  <a:latin typeface="Verdana" charset="0"/>
                  <a:ea typeface="굴림" charset="-127"/>
                  <a:cs typeface="굴림" charset="-127"/>
                </a:rPr>
                <a:t>v1</a:t>
              </a:r>
            </a:p>
          </p:txBody>
        </p:sp>
        <p:sp>
          <p:nvSpPr>
            <p:cNvPr id="269" name="Text Box 261"/>
            <p:cNvSpPr txBox="1">
              <a:spLocks noChangeArrowheads="1"/>
            </p:cNvSpPr>
            <p:nvPr/>
          </p:nvSpPr>
          <p:spPr bwMode="auto">
            <a:xfrm>
              <a:off x="156" y="3092"/>
              <a:ext cx="1680" cy="618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b="1" dirty="0" smtClean="0">
                  <a:latin typeface="Verdana" charset="0"/>
                  <a:ea typeface="굴림" charset="-127"/>
                  <a:cs typeface="굴림" charset="-127"/>
                </a:rPr>
                <a:t>Vector Load and Store Instructions</a:t>
              </a:r>
            </a:p>
            <a:p>
              <a:r>
                <a:rPr lang="en-US" altLang="ko-KR" sz="1600" b="1" dirty="0" smtClean="0">
                  <a:latin typeface="Verdana" charset="0"/>
                  <a:ea typeface="굴림" charset="-127"/>
                  <a:cs typeface="굴림" charset="-127"/>
                </a:rPr>
                <a:t>LV v1, r1, r2</a:t>
              </a:r>
              <a:endParaRPr lang="en-US" altLang="ko-KR" sz="1600" b="1" dirty="0">
                <a:latin typeface="Verdana" charset="0"/>
                <a:ea typeface="굴림" charset="-127"/>
                <a:cs typeface="굴림" charset="-127"/>
              </a:endParaRPr>
            </a:p>
          </p:txBody>
        </p:sp>
        <p:sp>
          <p:nvSpPr>
            <p:cNvPr id="270" name="Line 262"/>
            <p:cNvSpPr>
              <a:spLocks noChangeShapeType="1"/>
            </p:cNvSpPr>
            <p:nvPr/>
          </p:nvSpPr>
          <p:spPr bwMode="auto">
            <a:xfrm flipV="1">
              <a:off x="624" y="3888"/>
              <a:ext cx="0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71" name="Text Box 263"/>
            <p:cNvSpPr txBox="1">
              <a:spLocks noChangeArrowheads="1"/>
            </p:cNvSpPr>
            <p:nvPr/>
          </p:nvSpPr>
          <p:spPr bwMode="auto">
            <a:xfrm>
              <a:off x="313" y="3984"/>
              <a:ext cx="785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>
                  <a:latin typeface="Verdana" charset="0"/>
                  <a:ea typeface="굴림" charset="-127"/>
                  <a:cs typeface="굴림" charset="-127"/>
                </a:rPr>
                <a:t>Base, r1</a:t>
              </a:r>
            </a:p>
          </p:txBody>
        </p:sp>
        <p:sp>
          <p:nvSpPr>
            <p:cNvPr id="272" name="Line 264"/>
            <p:cNvSpPr>
              <a:spLocks noChangeShapeType="1"/>
            </p:cNvSpPr>
            <p:nvPr/>
          </p:nvSpPr>
          <p:spPr bwMode="auto">
            <a:xfrm>
              <a:off x="1488" y="3936"/>
              <a:ext cx="0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73" name="Line 265"/>
            <p:cNvSpPr>
              <a:spLocks noChangeShapeType="1"/>
            </p:cNvSpPr>
            <p:nvPr/>
          </p:nvSpPr>
          <p:spPr bwMode="auto">
            <a:xfrm>
              <a:off x="2352" y="3936"/>
              <a:ext cx="0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74" name="Line 266"/>
            <p:cNvSpPr>
              <a:spLocks noChangeShapeType="1"/>
            </p:cNvSpPr>
            <p:nvPr/>
          </p:nvSpPr>
          <p:spPr bwMode="auto">
            <a:xfrm>
              <a:off x="1488" y="3984"/>
              <a:ext cx="864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75" name="Text Box 267"/>
            <p:cNvSpPr txBox="1">
              <a:spLocks noChangeArrowheads="1"/>
            </p:cNvSpPr>
            <p:nvPr/>
          </p:nvSpPr>
          <p:spPr bwMode="auto">
            <a:xfrm>
              <a:off x="1501" y="3984"/>
              <a:ext cx="880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>
                  <a:latin typeface="Verdana" charset="0"/>
                  <a:ea typeface="굴림" charset="-127"/>
                  <a:cs typeface="굴림" charset="-127"/>
                </a:rPr>
                <a:t>Stride, r2</a:t>
              </a:r>
            </a:p>
          </p:txBody>
        </p:sp>
        <p:sp>
          <p:nvSpPr>
            <p:cNvPr id="276" name="AutoShape 268"/>
            <p:cNvSpPr>
              <a:spLocks noChangeArrowheads="1"/>
            </p:cNvSpPr>
            <p:nvPr/>
          </p:nvSpPr>
          <p:spPr bwMode="auto">
            <a:xfrm>
              <a:off x="144" y="3072"/>
              <a:ext cx="5472" cy="1152"/>
            </a:xfrm>
            <a:prstGeom prst="roundRect">
              <a:avLst>
                <a:gd name="adj" fmla="val 16667"/>
              </a:avLst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77" name="Text Box 269"/>
            <p:cNvSpPr txBox="1">
              <a:spLocks noChangeArrowheads="1"/>
            </p:cNvSpPr>
            <p:nvPr/>
          </p:nvSpPr>
          <p:spPr bwMode="auto">
            <a:xfrm>
              <a:off x="3442" y="3888"/>
              <a:ext cx="697" cy="231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800" i="1">
                  <a:latin typeface="Verdana" charset="0"/>
                  <a:ea typeface="굴림" charset="-127"/>
                  <a:cs typeface="굴림" charset="-127"/>
                </a:rPr>
                <a:t>Memory</a:t>
              </a:r>
            </a:p>
          </p:txBody>
        </p:sp>
        <p:sp>
          <p:nvSpPr>
            <p:cNvPr id="278" name="Rectangle 270"/>
            <p:cNvSpPr>
              <a:spLocks noChangeArrowheads="1"/>
            </p:cNvSpPr>
            <p:nvPr/>
          </p:nvSpPr>
          <p:spPr bwMode="auto">
            <a:xfrm>
              <a:off x="192" y="384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79" name="Text Box 271"/>
            <p:cNvSpPr txBox="1">
              <a:spLocks noChangeArrowheads="1"/>
            </p:cNvSpPr>
            <p:nvPr/>
          </p:nvSpPr>
          <p:spPr bwMode="auto">
            <a:xfrm>
              <a:off x="3273" y="3120"/>
              <a:ext cx="1225" cy="231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800" i="1">
                  <a:latin typeface="Verdana" charset="0"/>
                  <a:ea typeface="굴림" charset="-127"/>
                  <a:cs typeface="굴림" charset="-127"/>
                </a:rPr>
                <a:t>Vector Register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75791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Vector ISA Benefits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Compact – single instruction defines N operations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also fewer branches</a:t>
            </a:r>
          </a:p>
          <a:p>
            <a:pPr lvl="1"/>
            <a:endParaRPr lang="en-US" sz="10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Parallel – N operations are (data) parallel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-- </a:t>
            </a:r>
            <a:r>
              <a:rPr lang="en-US" sz="1600" b="0" dirty="0" smtClean="0">
                <a:solidFill>
                  <a:schemeClr val="tx1"/>
                </a:solidFill>
              </a:rPr>
              <a:t>no dependencies between vector elements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like VLIW, no complex hardware for dynamic scheduling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scalable; additional functional units give additional performance</a:t>
            </a:r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0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Expressive – memory ops describe access patterns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vector memory ops exhibit continuous or regular access patterns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vector memory ops can </a:t>
            </a:r>
            <a:r>
              <a:rPr lang="en-US" sz="1600" b="0" dirty="0" err="1" smtClean="0">
                <a:solidFill>
                  <a:schemeClr val="tx1"/>
                </a:solidFill>
              </a:rPr>
              <a:t>prefetch</a:t>
            </a:r>
            <a:r>
              <a:rPr lang="en-US" sz="1600" b="0" dirty="0" smtClean="0">
                <a:solidFill>
                  <a:schemeClr val="tx1"/>
                </a:solidFill>
              </a:rPr>
              <a:t> and/or effectively use memory banks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amortize high latency for 1</a:t>
            </a:r>
            <a:r>
              <a:rPr lang="en-US" sz="1600" b="0" baseline="30000" dirty="0" smtClean="0">
                <a:solidFill>
                  <a:schemeClr val="tx1"/>
                </a:solidFill>
              </a:rPr>
              <a:t>st</a:t>
            </a:r>
            <a:r>
              <a:rPr lang="en-US" sz="1600" b="0" dirty="0" smtClean="0">
                <a:solidFill>
                  <a:schemeClr val="tx1"/>
                </a:solidFill>
              </a:rPr>
              <a:t> element over large sequential pattern (bursts of data transfer…1</a:t>
            </a:r>
            <a:r>
              <a:rPr lang="en-US" sz="1600" b="0" baseline="30000" dirty="0" smtClean="0">
                <a:solidFill>
                  <a:schemeClr val="tx1"/>
                </a:solidFill>
              </a:rPr>
              <a:t>st</a:t>
            </a:r>
            <a:r>
              <a:rPr lang="en-US" sz="1600" b="0" dirty="0" smtClean="0">
                <a:solidFill>
                  <a:schemeClr val="tx1"/>
                </a:solidFill>
              </a:rPr>
              <a:t> element incurs a long latency….subsequent elements are pipelined to produce a new element per cycle)</a:t>
            </a: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1200150" lvl="2" indent="-285750"/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00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Basic Vector Instructions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5"/>
            <a:ext cx="8147325" cy="5031054"/>
          </a:xfrm>
        </p:spPr>
        <p:txBody>
          <a:bodyPr anchor="t"/>
          <a:lstStyle/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Suppose 64-element vectors</a:t>
            </a:r>
            <a:endParaRPr lang="en-US" sz="1600" b="1" dirty="0">
              <a:solidFill>
                <a:schemeClr val="tx1"/>
              </a:solidFill>
            </a:endParaRP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b="1" u="sng" dirty="0" err="1" smtClean="0">
                <a:solidFill>
                  <a:schemeClr val="tx1"/>
                </a:solidFill>
              </a:rPr>
              <a:t>Instr</a:t>
            </a:r>
            <a:r>
              <a:rPr lang="en-US" sz="1600" b="1" u="sng" dirty="0" smtClean="0">
                <a:solidFill>
                  <a:schemeClr val="tx1"/>
                </a:solidFill>
              </a:rPr>
              <a:t>		Operands	Operation		Comment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VADD.VV	V1, V2, V3	V1 = V2 + V3		vector + vector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VADD.SV		V1, R0, V2	V1 = R0 + V2		scalar + vector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VMUL.VV		</a:t>
            </a:r>
            <a:r>
              <a:rPr lang="en-US" sz="1600" dirty="0">
                <a:solidFill>
                  <a:schemeClr val="tx1"/>
                </a:solidFill>
              </a:rPr>
              <a:t>V1, V2, V3	V1 = V2 </a:t>
            </a:r>
            <a:r>
              <a:rPr lang="en-US" sz="1600" dirty="0" smtClean="0">
                <a:solidFill>
                  <a:schemeClr val="tx1"/>
                </a:solidFill>
              </a:rPr>
              <a:t>* </a:t>
            </a:r>
            <a:r>
              <a:rPr lang="en-US" sz="1600" dirty="0">
                <a:solidFill>
                  <a:schemeClr val="tx1"/>
                </a:solidFill>
              </a:rPr>
              <a:t>V3	</a:t>
            </a:r>
            <a:r>
              <a:rPr lang="en-US" sz="1600" dirty="0" smtClean="0">
                <a:solidFill>
                  <a:schemeClr val="tx1"/>
                </a:solidFill>
              </a:rPr>
              <a:t>	vector x vector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VMUL.SV		V1, R0, V2	V1 = R0 * V2		scalar x vector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VLD		V1, R1		V1 = M[R1,…R1+63]	load, stride=1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VLDS		V1, R1, R2	V1 = </a:t>
            </a:r>
            <a:r>
              <a:rPr lang="en-US" sz="1600" dirty="0">
                <a:solidFill>
                  <a:schemeClr val="tx1"/>
                </a:solidFill>
              </a:rPr>
              <a:t>M[R1,…</a:t>
            </a:r>
            <a:r>
              <a:rPr lang="en-US" sz="1600" dirty="0" smtClean="0">
                <a:solidFill>
                  <a:schemeClr val="tx1"/>
                </a:solidFill>
              </a:rPr>
              <a:t>R1+63*R2]	load, stride=R2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VLDX		V1, R1, V2	V1 = M[R1+V2(</a:t>
            </a:r>
            <a:r>
              <a:rPr lang="en-US" sz="1600" dirty="0" err="1" smtClean="0">
                <a:solidFill>
                  <a:schemeClr val="tx1"/>
                </a:solidFill>
              </a:rPr>
              <a:t>i</a:t>
            </a:r>
            <a:r>
              <a:rPr lang="en-US" sz="1600" dirty="0" smtClean="0">
                <a:solidFill>
                  <a:schemeClr val="tx1"/>
                </a:solidFill>
              </a:rPr>
              <a:t>), </a:t>
            </a:r>
            <a:r>
              <a:rPr lang="en-US" sz="1600" dirty="0" err="1" smtClean="0">
                <a:solidFill>
                  <a:schemeClr val="tx1"/>
                </a:solidFill>
              </a:rPr>
              <a:t>i</a:t>
            </a:r>
            <a:r>
              <a:rPr lang="en-US" sz="1600" dirty="0" smtClean="0">
                <a:solidFill>
                  <a:schemeClr val="tx1"/>
                </a:solidFill>
              </a:rPr>
              <a:t>=0 to 63]	indexed gather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VST		V1, R1		M[R1…R1+63] = V1	store, stride=1</a:t>
            </a:r>
            <a:endParaRPr lang="en-US" sz="1600" dirty="0">
              <a:solidFill>
                <a:schemeClr val="tx1"/>
              </a:solidFill>
            </a:endParaRP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VLDS		V1, R1, R2	</a:t>
            </a:r>
            <a:r>
              <a:rPr lang="en-US" sz="1600" dirty="0" smtClean="0">
                <a:solidFill>
                  <a:schemeClr val="tx1"/>
                </a:solidFill>
              </a:rPr>
              <a:t>M[R1</a:t>
            </a:r>
            <a:r>
              <a:rPr lang="en-US" sz="1600" dirty="0">
                <a:solidFill>
                  <a:schemeClr val="tx1"/>
                </a:solidFill>
              </a:rPr>
              <a:t>,…R1+63*R2</a:t>
            </a:r>
            <a:r>
              <a:rPr lang="en-US" sz="1600" dirty="0" smtClean="0">
                <a:solidFill>
                  <a:schemeClr val="tx1"/>
                </a:solidFill>
              </a:rPr>
              <a:t>] = V1</a:t>
            </a:r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store, </a:t>
            </a:r>
            <a:r>
              <a:rPr lang="en-US" sz="1600" dirty="0">
                <a:solidFill>
                  <a:schemeClr val="tx1"/>
                </a:solidFill>
              </a:rPr>
              <a:t>stride=R2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VLDX		V1, R1, V2	</a:t>
            </a:r>
            <a:r>
              <a:rPr lang="en-US" sz="1600" dirty="0" smtClean="0">
                <a:solidFill>
                  <a:schemeClr val="tx1"/>
                </a:solidFill>
              </a:rPr>
              <a:t>M[R1+V2(</a:t>
            </a:r>
            <a:r>
              <a:rPr lang="en-US" sz="1600" dirty="0" err="1" smtClean="0">
                <a:solidFill>
                  <a:schemeClr val="tx1"/>
                </a:solidFill>
              </a:rPr>
              <a:t>i</a:t>
            </a:r>
            <a:r>
              <a:rPr lang="en-US" sz="1600" dirty="0">
                <a:solidFill>
                  <a:schemeClr val="tx1"/>
                </a:solidFill>
              </a:rPr>
              <a:t>), </a:t>
            </a:r>
            <a:r>
              <a:rPr lang="en-US" sz="1600" dirty="0" err="1">
                <a:solidFill>
                  <a:schemeClr val="tx1"/>
                </a:solidFill>
              </a:rPr>
              <a:t>i</a:t>
            </a:r>
            <a:r>
              <a:rPr lang="en-US" sz="1600" dirty="0">
                <a:solidFill>
                  <a:schemeClr val="tx1"/>
                </a:solidFill>
              </a:rPr>
              <a:t>=0 to 63</a:t>
            </a:r>
            <a:r>
              <a:rPr lang="en-US" sz="1600" dirty="0" smtClean="0">
                <a:solidFill>
                  <a:schemeClr val="tx1"/>
                </a:solidFill>
              </a:rPr>
              <a:t>] = V1</a:t>
            </a:r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indexed scatter</a:t>
            </a:r>
          </a:p>
          <a:p>
            <a:pPr algn="l"/>
            <a:endParaRPr lang="en-US" sz="1600" dirty="0">
              <a:solidFill>
                <a:schemeClr val="tx1"/>
              </a:solidFill>
            </a:endParaRP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57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Vector Code Example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5"/>
            <a:ext cx="8147325" cy="5031054"/>
          </a:xfrm>
        </p:spPr>
        <p:txBody>
          <a:bodyPr anchor="t"/>
          <a:lstStyle/>
          <a:p>
            <a:pPr algn="l"/>
            <a:r>
              <a:rPr lang="en-US" sz="1600" b="0" dirty="0" smtClean="0">
                <a:solidFill>
                  <a:schemeClr val="tx1"/>
                </a:solidFill>
              </a:rPr>
              <a:t># C code		# Scalar Code		# Vector Code</a:t>
            </a:r>
          </a:p>
          <a:p>
            <a:pPr algn="l"/>
            <a:r>
              <a:rPr lang="en-US" sz="1600" b="0" dirty="0" smtClean="0">
                <a:solidFill>
                  <a:schemeClr val="tx1"/>
                </a:solidFill>
              </a:rPr>
              <a:t>for (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=0 ; 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&lt;64 ; 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++)		LI R4, 64			LI VLR, 64</a:t>
            </a:r>
          </a:p>
          <a:p>
            <a:pPr algn="l"/>
            <a:r>
              <a:rPr lang="en-US" sz="1600" b="0" dirty="0" smtClean="0">
                <a:solidFill>
                  <a:schemeClr val="tx1"/>
                </a:solidFill>
              </a:rPr>
              <a:t>C[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] = A[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] + B[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]; 		loop:			VLD V1, R1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		L.D F0, 0 (R1)		VLD V2, R2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		L.D F2, 0 (R2)		ADD.VV V3, V1, V2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		ADD.D F4, F2, F0		VST V3, R3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		S.D F4, 0 (R3)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		DADDIU R1, 8	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		DADDIU R2, 8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		DADDIU R3, 8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		DSUBIU R4, 1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		BNEZ R4, loop</a:t>
            </a:r>
          </a:p>
          <a:p>
            <a:pPr algn="l"/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-- Load immediate (LI) with length of vector (64)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-- Vector length register (VLR)</a:t>
            </a:r>
          </a:p>
        </p:txBody>
      </p:sp>
    </p:spTree>
    <p:extLst>
      <p:ext uri="{BB962C8B-B14F-4D97-AF65-F5344CB8AC3E}">
        <p14:creationId xmlns:p14="http://schemas.microsoft.com/office/powerpoint/2010/main" val="404806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Vector Length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dirty="0" smtClean="0">
                <a:solidFill>
                  <a:schemeClr val="tx1"/>
                </a:solidFill>
              </a:rPr>
              <a:t>ector register holds a max number of elements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MVL: Maximum vector length (e.g., 64)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But application vectors may not match MVL</a:t>
            </a:r>
          </a:p>
          <a:p>
            <a:pPr algn="l"/>
            <a:endParaRPr lang="en-US" sz="100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Vector length register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-- </a:t>
            </a:r>
            <a:r>
              <a:rPr lang="en-US" sz="1600" b="0" dirty="0" smtClean="0">
                <a:solidFill>
                  <a:schemeClr val="tx1"/>
                </a:solidFill>
              </a:rPr>
              <a:t>VL: controls length of any vector operation (add, multiply, load, store)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Example: </a:t>
            </a:r>
            <a:r>
              <a:rPr lang="en-US" sz="1600" b="0" dirty="0" err="1" smtClean="0">
                <a:solidFill>
                  <a:schemeClr val="tx1"/>
                </a:solidFill>
              </a:rPr>
              <a:t>vadd.vv</a:t>
            </a:r>
            <a:r>
              <a:rPr lang="en-US" sz="1600" b="0" dirty="0" smtClean="0">
                <a:solidFill>
                  <a:schemeClr val="tx1"/>
                </a:solidFill>
              </a:rPr>
              <a:t> with VL10 is equivalent to: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	for(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=0; 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&lt;10; 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++) {V1[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] = V2[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] + V3[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]}</a:t>
            </a: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-- </a:t>
            </a:r>
            <a:r>
              <a:rPr lang="en-US" sz="1600" b="0" dirty="0" smtClean="0">
                <a:solidFill>
                  <a:schemeClr val="tx1"/>
                </a:solidFill>
              </a:rPr>
              <a:t>Before vector instructions, VL is set to number less than or equal to MVL</a:t>
            </a:r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000" b="0" dirty="0" smtClean="0">
              <a:solidFill>
                <a:schemeClr val="tx1"/>
              </a:solidFill>
            </a:endParaRPr>
          </a:p>
          <a:p>
            <a:pPr lvl="1"/>
            <a:endParaRPr lang="en-US" sz="10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How can we code applications where the vector length is not known until run-time?</a:t>
            </a: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1200150" lvl="2" indent="-285750"/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18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Strip Mining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Strip Mining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Suppose application VL &gt; MVL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Generate loop that handles MVL elements per iteration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Translate each loop iteration into a single vector instruction</a:t>
            </a:r>
            <a:endParaRPr lang="en-US" sz="1000" b="0" dirty="0" smtClean="0">
              <a:solidFill>
                <a:schemeClr val="tx1"/>
              </a:solidFill>
            </a:endParaRPr>
          </a:p>
          <a:p>
            <a:pPr lvl="1"/>
            <a:endParaRPr lang="en-US" sz="10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Example: AX+Y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First loop for (N mod MVL) elements. Remaining loops for MVL elements</a:t>
            </a:r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600" b="0" dirty="0" smtClean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VL = (N mod MVL); 		# set VL to be a smaller vector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for (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=0 ; 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&lt;VL ; 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++) 		# 1</a:t>
            </a:r>
            <a:r>
              <a:rPr lang="en-US" sz="1600" b="0" baseline="30000" dirty="0" smtClean="0">
                <a:solidFill>
                  <a:schemeClr val="tx1"/>
                </a:solidFill>
              </a:rPr>
              <a:t>st</a:t>
            </a:r>
            <a:r>
              <a:rPr lang="en-US" sz="1600" b="0" dirty="0" smtClean="0">
                <a:solidFill>
                  <a:schemeClr val="tx1"/>
                </a:solidFill>
              </a:rPr>
              <a:t>-loop translates into a single set</a:t>
            </a: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Y[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] = A*X[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] + Y[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];		# of vector instructions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low = (N mod MVL)		# low – strips off beginning elements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VL = MVL			# set VL to be max vector length</a:t>
            </a: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for (</a:t>
            </a:r>
            <a:r>
              <a:rPr lang="en-US" sz="1600" b="0" dirty="0" err="1">
                <a:solidFill>
                  <a:schemeClr val="tx1"/>
                </a:solidFill>
              </a:rPr>
              <a:t>i</a:t>
            </a:r>
            <a:r>
              <a:rPr lang="en-US" sz="1600" b="0" dirty="0">
                <a:solidFill>
                  <a:schemeClr val="tx1"/>
                </a:solidFill>
              </a:rPr>
              <a:t>=low ; </a:t>
            </a:r>
            <a:r>
              <a:rPr lang="en-US" sz="1600" b="0" dirty="0" err="1">
                <a:solidFill>
                  <a:schemeClr val="tx1"/>
                </a:solidFill>
              </a:rPr>
              <a:t>i</a:t>
            </a:r>
            <a:r>
              <a:rPr lang="en-US" sz="1600" b="0" dirty="0">
                <a:solidFill>
                  <a:schemeClr val="tx1"/>
                </a:solidFill>
              </a:rPr>
              <a:t>&lt;N ; </a:t>
            </a:r>
            <a:r>
              <a:rPr lang="en-US" sz="1600" b="0" dirty="0" err="1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++); 		# 2</a:t>
            </a:r>
            <a:r>
              <a:rPr lang="en-US" sz="1600" b="0" baseline="30000" dirty="0" smtClean="0">
                <a:solidFill>
                  <a:schemeClr val="tx1"/>
                </a:solidFill>
              </a:rPr>
              <a:t>nd</a:t>
            </a:r>
            <a:r>
              <a:rPr lang="en-US" sz="1600" b="0" dirty="0" smtClean="0">
                <a:solidFill>
                  <a:schemeClr val="tx1"/>
                </a:solidFill>
              </a:rPr>
              <a:t>-loop translates into N/MVL sets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	Y[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>
                <a:solidFill>
                  <a:schemeClr val="tx1"/>
                </a:solidFill>
              </a:rPr>
              <a:t>] = A * X[</a:t>
            </a:r>
            <a:r>
              <a:rPr lang="en-US" sz="1600" b="0" dirty="0" err="1">
                <a:solidFill>
                  <a:schemeClr val="tx1"/>
                </a:solidFill>
              </a:rPr>
              <a:t>i</a:t>
            </a:r>
            <a:r>
              <a:rPr lang="en-US" sz="1600" b="0" dirty="0">
                <a:solidFill>
                  <a:schemeClr val="tx1"/>
                </a:solidFill>
              </a:rPr>
              <a:t>] + Y[</a:t>
            </a:r>
            <a:r>
              <a:rPr lang="en-US" sz="1600" b="0" dirty="0" err="1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];		# of vector instructions</a:t>
            </a: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1200150" lvl="2" indent="-285750"/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9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Vector Instruction Execution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22" name="Text Placeholder 1"/>
          <p:cNvSpPr>
            <a:spLocks noGrp="1"/>
          </p:cNvSpPr>
          <p:nvPr>
            <p:ph type="body" idx="1"/>
          </p:nvPr>
        </p:nvSpPr>
        <p:spPr>
          <a:xfrm>
            <a:off x="457200" y="1163105"/>
            <a:ext cx="4076396" cy="5031054"/>
          </a:xfrm>
        </p:spPr>
        <p:txBody>
          <a:bodyPr anchor="t"/>
          <a:lstStyle/>
          <a:p>
            <a:pPr marL="285750" indent="-285750" algn="l"/>
            <a:r>
              <a:rPr lang="en-US" sz="2000" dirty="0" smtClean="0">
                <a:solidFill>
                  <a:schemeClr val="tx1"/>
                </a:solidFill>
              </a:rPr>
              <a:t>Use deep pipeline (fast clock) to execute operations for each vector element.</a:t>
            </a:r>
          </a:p>
          <a:p>
            <a:pPr marL="285750" indent="-285750" algn="l"/>
            <a:endParaRPr lang="en-US" sz="2000" dirty="0">
              <a:solidFill>
                <a:schemeClr val="tx1"/>
              </a:solidFill>
            </a:endParaRPr>
          </a:p>
          <a:p>
            <a:pPr marL="285750" indent="-285750" algn="l"/>
            <a:r>
              <a:rPr lang="en-US" sz="2000" dirty="0" smtClean="0">
                <a:solidFill>
                  <a:schemeClr val="tx1"/>
                </a:solidFill>
              </a:rPr>
              <a:t>Simplify pipeline control because elements in vector are independent 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 no hazards.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9" name="Freeform 4"/>
          <p:cNvSpPr>
            <a:spLocks/>
          </p:cNvSpPr>
          <p:nvPr/>
        </p:nvSpPr>
        <p:spPr bwMode="auto">
          <a:xfrm>
            <a:off x="6477000" y="2971800"/>
            <a:ext cx="914400" cy="2286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4" y="672"/>
              </a:cxn>
              <a:cxn ang="0">
                <a:pos x="450" y="672"/>
              </a:cxn>
              <a:cxn ang="0">
                <a:pos x="576" y="0"/>
              </a:cxn>
              <a:cxn ang="0">
                <a:pos x="336" y="0"/>
              </a:cxn>
              <a:cxn ang="0">
                <a:pos x="288" y="96"/>
              </a:cxn>
              <a:cxn ang="0">
                <a:pos x="240" y="0"/>
              </a:cxn>
              <a:cxn ang="0">
                <a:pos x="0" y="0"/>
              </a:cxn>
            </a:cxnLst>
            <a:rect l="0" t="0" r="r" b="b"/>
            <a:pathLst>
              <a:path w="576" h="672">
                <a:moveTo>
                  <a:pt x="0" y="0"/>
                </a:moveTo>
                <a:lnTo>
                  <a:pt x="144" y="672"/>
                </a:lnTo>
                <a:lnTo>
                  <a:pt x="450" y="672"/>
                </a:lnTo>
                <a:lnTo>
                  <a:pt x="576" y="0"/>
                </a:lnTo>
                <a:lnTo>
                  <a:pt x="336" y="0"/>
                </a:lnTo>
                <a:lnTo>
                  <a:pt x="288" y="96"/>
                </a:lnTo>
                <a:lnTo>
                  <a:pt x="240" y="0"/>
                </a:lnTo>
                <a:lnTo>
                  <a:pt x="0" y="0"/>
                </a:lnTo>
                <a:close/>
              </a:path>
            </a:pathLst>
          </a:custGeom>
          <a:noFill/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0" name="Group 5"/>
          <p:cNvGrpSpPr>
            <a:grpSpLocks/>
          </p:cNvGrpSpPr>
          <p:nvPr/>
        </p:nvGrpSpPr>
        <p:grpSpPr bwMode="auto">
          <a:xfrm>
            <a:off x="6477000" y="3886200"/>
            <a:ext cx="993775" cy="76200"/>
            <a:chOff x="1536" y="2256"/>
            <a:chExt cx="626" cy="48"/>
          </a:xfrm>
        </p:grpSpPr>
        <p:sp>
          <p:nvSpPr>
            <p:cNvPr id="13" name="Rectangle 6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4" name="Freeform 7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0" y="48"/>
                </a:cxn>
                <a:cxn ang="0">
                  <a:pos x="48" y="0"/>
                </a:cxn>
                <a:cxn ang="0">
                  <a:pos x="48" y="96"/>
                </a:cxn>
              </a:cxnLst>
              <a:rect l="0" t="0" r="r" b="b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16" name="Group 9"/>
          <p:cNvGrpSpPr>
            <a:grpSpLocks/>
          </p:cNvGrpSpPr>
          <p:nvPr/>
        </p:nvGrpSpPr>
        <p:grpSpPr bwMode="auto">
          <a:xfrm>
            <a:off x="6477000" y="3124200"/>
            <a:ext cx="993775" cy="76200"/>
            <a:chOff x="1536" y="2256"/>
            <a:chExt cx="626" cy="48"/>
          </a:xfrm>
        </p:grpSpPr>
        <p:sp>
          <p:nvSpPr>
            <p:cNvPr id="17" name="Rectangle 10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8" name="Freeform 11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0" y="48"/>
                </a:cxn>
                <a:cxn ang="0">
                  <a:pos x="48" y="0"/>
                </a:cxn>
                <a:cxn ang="0">
                  <a:pos x="48" y="96"/>
                </a:cxn>
              </a:cxnLst>
              <a:rect l="0" t="0" r="r" b="b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9" name="Line 12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20" name="Group 13"/>
          <p:cNvGrpSpPr>
            <a:grpSpLocks/>
          </p:cNvGrpSpPr>
          <p:nvPr/>
        </p:nvGrpSpPr>
        <p:grpSpPr bwMode="auto">
          <a:xfrm>
            <a:off x="6477000" y="3505200"/>
            <a:ext cx="993775" cy="76200"/>
            <a:chOff x="1536" y="2256"/>
            <a:chExt cx="626" cy="48"/>
          </a:xfrm>
        </p:grpSpPr>
        <p:sp>
          <p:nvSpPr>
            <p:cNvPr id="21" name="Rectangle 14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2" name="Freeform 15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0" y="48"/>
                </a:cxn>
                <a:cxn ang="0">
                  <a:pos x="48" y="0"/>
                </a:cxn>
                <a:cxn ang="0">
                  <a:pos x="48" y="96"/>
                </a:cxn>
              </a:cxnLst>
              <a:rect l="0" t="0" r="r" b="b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3" name="Line 16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24" name="Line 17"/>
          <p:cNvSpPr>
            <a:spLocks noChangeShapeType="1"/>
          </p:cNvSpPr>
          <p:nvPr/>
        </p:nvSpPr>
        <p:spPr bwMode="auto">
          <a:xfrm>
            <a:off x="7239000" y="2667000"/>
            <a:ext cx="0" cy="304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" name="Line 18"/>
          <p:cNvSpPr>
            <a:spLocks noChangeShapeType="1"/>
          </p:cNvSpPr>
          <p:nvPr/>
        </p:nvSpPr>
        <p:spPr bwMode="auto">
          <a:xfrm>
            <a:off x="6629400" y="2667000"/>
            <a:ext cx="0" cy="304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" name="Freeform 19"/>
          <p:cNvSpPr>
            <a:spLocks/>
          </p:cNvSpPr>
          <p:nvPr/>
        </p:nvSpPr>
        <p:spPr bwMode="auto">
          <a:xfrm>
            <a:off x="6934200" y="2667000"/>
            <a:ext cx="762000" cy="2743200"/>
          </a:xfrm>
          <a:custGeom>
            <a:avLst/>
            <a:gdLst/>
            <a:ahLst/>
            <a:cxnLst>
              <a:cxn ang="0">
                <a:pos x="0" y="1490"/>
              </a:cxn>
              <a:cxn ang="0">
                <a:pos x="2" y="1584"/>
              </a:cxn>
              <a:cxn ang="0">
                <a:pos x="482" y="1584"/>
              </a:cxn>
              <a:cxn ang="0">
                <a:pos x="482" y="0"/>
              </a:cxn>
            </a:cxnLst>
            <a:rect l="0" t="0" r="r" b="b"/>
            <a:pathLst>
              <a:path w="482" h="1584">
                <a:moveTo>
                  <a:pt x="0" y="1490"/>
                </a:moveTo>
                <a:lnTo>
                  <a:pt x="2" y="1584"/>
                </a:lnTo>
                <a:lnTo>
                  <a:pt x="482" y="1584"/>
                </a:lnTo>
                <a:lnTo>
                  <a:pt x="482" y="0"/>
                </a:lnTo>
              </a:path>
            </a:pathLst>
          </a:custGeom>
          <a:noFill/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" name="Rectangle 20"/>
          <p:cNvSpPr>
            <a:spLocks noChangeArrowheads="1"/>
          </p:cNvSpPr>
          <p:nvPr/>
        </p:nvSpPr>
        <p:spPr bwMode="auto">
          <a:xfrm>
            <a:off x="6400800" y="1371600"/>
            <a:ext cx="457200" cy="13049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altLang="ko-KR" sz="1600" dirty="0">
                <a:latin typeface="Verdana" charset="0"/>
                <a:ea typeface="굴림" charset="-127"/>
                <a:cs typeface="굴림" charset="-127"/>
              </a:rPr>
              <a:t>V1</a:t>
            </a:r>
          </a:p>
        </p:txBody>
      </p:sp>
      <p:sp>
        <p:nvSpPr>
          <p:cNvPr id="28" name="Rectangle 21"/>
          <p:cNvSpPr>
            <a:spLocks noChangeArrowheads="1"/>
          </p:cNvSpPr>
          <p:nvPr/>
        </p:nvSpPr>
        <p:spPr bwMode="auto">
          <a:xfrm>
            <a:off x="6934200" y="1371600"/>
            <a:ext cx="457200" cy="13049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altLang="ko-KR" sz="1600" dirty="0">
                <a:latin typeface="Verdana" charset="0"/>
                <a:ea typeface="굴림" charset="-127"/>
                <a:cs typeface="굴림" charset="-127"/>
              </a:rPr>
              <a:t>V2</a:t>
            </a:r>
          </a:p>
        </p:txBody>
      </p:sp>
      <p:sp>
        <p:nvSpPr>
          <p:cNvPr id="29" name="Rectangle 22"/>
          <p:cNvSpPr>
            <a:spLocks noChangeArrowheads="1"/>
          </p:cNvSpPr>
          <p:nvPr/>
        </p:nvSpPr>
        <p:spPr bwMode="auto">
          <a:xfrm>
            <a:off x="7467600" y="1371600"/>
            <a:ext cx="457200" cy="13049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altLang="ko-KR" sz="1600" dirty="0">
                <a:latin typeface="Verdana" charset="0"/>
                <a:ea typeface="굴림" charset="-127"/>
                <a:cs typeface="굴림" charset="-127"/>
              </a:rPr>
              <a:t>V3</a:t>
            </a:r>
          </a:p>
        </p:txBody>
      </p:sp>
      <p:sp>
        <p:nvSpPr>
          <p:cNvPr id="30" name="Text Box 23"/>
          <p:cNvSpPr txBox="1">
            <a:spLocks noChangeArrowheads="1"/>
          </p:cNvSpPr>
          <p:nvPr/>
        </p:nvSpPr>
        <p:spPr bwMode="auto">
          <a:xfrm>
            <a:off x="5943600" y="5637183"/>
            <a:ext cx="1973617" cy="40011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V3 </a:t>
            </a:r>
            <a:r>
              <a:rPr lang="en-US" altLang="ko-KR" sz="2000" dirty="0" smtClean="0">
                <a:latin typeface="Verdana" charset="0"/>
                <a:ea typeface="굴림" charset="-127"/>
                <a:cs typeface="굴림" charset="-127"/>
                <a:sym typeface="Wingdings" pitchFamily="2" charset="2"/>
              </a:rPr>
              <a:t> </a:t>
            </a:r>
            <a:r>
              <a:rPr lang="en-US" altLang="ko-KR" sz="2000" dirty="0">
                <a:latin typeface="Verdana" charset="0"/>
                <a:ea typeface="굴림" charset="-127"/>
                <a:cs typeface="굴림" charset="-127"/>
                <a:sym typeface="Wingdings" pitchFamily="2" charset="2"/>
              </a:rPr>
              <a:t>V</a:t>
            </a:r>
            <a:r>
              <a:rPr lang="en-US" altLang="ko-KR" sz="2000" dirty="0" smtClean="0">
                <a:latin typeface="Verdana" charset="0"/>
                <a:ea typeface="굴림" charset="-127"/>
                <a:cs typeface="굴림" charset="-127"/>
              </a:rPr>
              <a:t>1 </a:t>
            </a:r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* </a:t>
            </a:r>
            <a:r>
              <a:rPr lang="en-US" altLang="ko-KR" sz="2000" dirty="0" smtClean="0">
                <a:latin typeface="Verdana" charset="0"/>
                <a:ea typeface="굴림" charset="-127"/>
                <a:cs typeface="굴림" charset="-127"/>
              </a:rPr>
              <a:t>V2</a:t>
            </a:r>
            <a:endParaRPr lang="en-US" altLang="ko-KR" sz="2000" dirty="0">
              <a:latin typeface="Verdana" charset="0"/>
              <a:ea typeface="굴림" charset="-127"/>
              <a:cs typeface="굴림" charset="-127"/>
            </a:endParaRPr>
          </a:p>
        </p:txBody>
      </p:sp>
      <p:grpSp>
        <p:nvGrpSpPr>
          <p:cNvPr id="31" name="Group 24"/>
          <p:cNvGrpSpPr>
            <a:grpSpLocks/>
          </p:cNvGrpSpPr>
          <p:nvPr/>
        </p:nvGrpSpPr>
        <p:grpSpPr bwMode="auto">
          <a:xfrm>
            <a:off x="6477000" y="5029200"/>
            <a:ext cx="993775" cy="76200"/>
            <a:chOff x="1536" y="2256"/>
            <a:chExt cx="626" cy="48"/>
          </a:xfrm>
        </p:grpSpPr>
        <p:sp>
          <p:nvSpPr>
            <p:cNvPr id="32" name="Rectangle 25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3" name="Freeform 26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0" y="48"/>
                </a:cxn>
                <a:cxn ang="0">
                  <a:pos x="48" y="0"/>
                </a:cxn>
                <a:cxn ang="0">
                  <a:pos x="48" y="96"/>
                </a:cxn>
              </a:cxnLst>
              <a:rect l="0" t="0" r="r" b="b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4" name="Line 27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35" name="Group 28"/>
          <p:cNvGrpSpPr>
            <a:grpSpLocks/>
          </p:cNvGrpSpPr>
          <p:nvPr/>
        </p:nvGrpSpPr>
        <p:grpSpPr bwMode="auto">
          <a:xfrm>
            <a:off x="6477000" y="4267200"/>
            <a:ext cx="993775" cy="76200"/>
            <a:chOff x="1536" y="2256"/>
            <a:chExt cx="626" cy="48"/>
          </a:xfrm>
        </p:grpSpPr>
        <p:sp>
          <p:nvSpPr>
            <p:cNvPr id="36" name="Rectangle 29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7" name="Freeform 30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0" y="48"/>
                </a:cxn>
                <a:cxn ang="0">
                  <a:pos x="48" y="0"/>
                </a:cxn>
                <a:cxn ang="0">
                  <a:pos x="48" y="96"/>
                </a:cxn>
              </a:cxnLst>
              <a:rect l="0" t="0" r="r" b="b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8" name="Line 31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39" name="Group 32"/>
          <p:cNvGrpSpPr>
            <a:grpSpLocks/>
          </p:cNvGrpSpPr>
          <p:nvPr/>
        </p:nvGrpSpPr>
        <p:grpSpPr bwMode="auto">
          <a:xfrm>
            <a:off x="6477000" y="4648200"/>
            <a:ext cx="993775" cy="76200"/>
            <a:chOff x="1536" y="2256"/>
            <a:chExt cx="626" cy="48"/>
          </a:xfrm>
        </p:grpSpPr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1" name="Freeform 34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0" y="48"/>
                </a:cxn>
                <a:cxn ang="0">
                  <a:pos x="48" y="0"/>
                </a:cxn>
                <a:cxn ang="0">
                  <a:pos x="48" y="96"/>
                </a:cxn>
              </a:cxnLst>
              <a:rect l="0" t="0" r="r" b="b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" name="Line 35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43" name="Text Box 37"/>
          <p:cNvSpPr txBox="1">
            <a:spLocks noChangeArrowheads="1"/>
          </p:cNvSpPr>
          <p:nvPr/>
        </p:nvSpPr>
        <p:spPr bwMode="auto">
          <a:xfrm>
            <a:off x="2660650" y="4491038"/>
            <a:ext cx="3217863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800" i="1">
                <a:latin typeface="Verdana" charset="0"/>
                <a:ea typeface="굴림" charset="-127"/>
                <a:cs typeface="굴림" charset="-127"/>
              </a:rPr>
              <a:t>Six stage multiply pipeline</a:t>
            </a:r>
          </a:p>
        </p:txBody>
      </p:sp>
      <p:sp>
        <p:nvSpPr>
          <p:cNvPr id="44" name="Line 38"/>
          <p:cNvSpPr>
            <a:spLocks noChangeShapeType="1"/>
          </p:cNvSpPr>
          <p:nvPr/>
        </p:nvSpPr>
        <p:spPr bwMode="auto">
          <a:xfrm flipV="1">
            <a:off x="5715000" y="4343400"/>
            <a:ext cx="7620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96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Opt 1 – Chaining 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Consider the following code with vector length of 32</a:t>
            </a:r>
          </a:p>
          <a:p>
            <a:pPr lvl="1"/>
            <a:r>
              <a:rPr lang="en-US" sz="1600" b="0" dirty="0" err="1" smtClean="0">
                <a:solidFill>
                  <a:schemeClr val="tx1"/>
                </a:solidFill>
              </a:rPr>
              <a:t>vmul.vv</a:t>
            </a:r>
            <a:r>
              <a:rPr lang="en-US" sz="1600" b="0" dirty="0" smtClean="0">
                <a:solidFill>
                  <a:schemeClr val="tx1"/>
                </a:solidFill>
              </a:rPr>
              <a:t> 	V1, V2, V3</a:t>
            </a:r>
          </a:p>
          <a:p>
            <a:pPr lvl="1"/>
            <a:r>
              <a:rPr lang="en-US" sz="1600" b="0" dirty="0" err="1" smtClean="0">
                <a:solidFill>
                  <a:schemeClr val="tx1"/>
                </a:solidFill>
              </a:rPr>
              <a:t>vadd.vv</a:t>
            </a:r>
            <a:r>
              <a:rPr lang="en-US" sz="1600" b="0" dirty="0" smtClean="0">
                <a:solidFill>
                  <a:schemeClr val="tx1"/>
                </a:solidFill>
              </a:rPr>
              <a:t>	V4, V1, V5	# very long RAW hazard</a:t>
            </a:r>
          </a:p>
          <a:p>
            <a:pPr lvl="1"/>
            <a:endParaRPr lang="en-US" sz="10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Chaining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-- </a:t>
            </a:r>
            <a:r>
              <a:rPr lang="en-US" sz="1600" b="0" dirty="0" smtClean="0">
                <a:solidFill>
                  <a:schemeClr val="tx1"/>
                </a:solidFill>
              </a:rPr>
              <a:t>V1 is not a single entity, but a vector of individual elements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Pipeline forwarding can work for individual elements</a:t>
            </a:r>
          </a:p>
          <a:p>
            <a:pPr lvl="1"/>
            <a:endParaRPr lang="en-US" sz="10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Flexible Chaining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Chain any vector to any other active vector operation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Requires more read/write ports in the vector register file</a:t>
            </a: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1200150" lvl="2" indent="-285750"/>
            <a:endParaRPr lang="en-US" sz="1400" b="0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4165" y="4657960"/>
            <a:ext cx="4505325" cy="172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780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Opt 2 – Multiple 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Datapaths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45" name="Text Box 3"/>
          <p:cNvSpPr txBox="1">
            <a:spLocks noChangeArrowheads="1"/>
          </p:cNvSpPr>
          <p:nvPr/>
        </p:nvSpPr>
        <p:spPr bwMode="auto">
          <a:xfrm>
            <a:off x="2974975" y="965200"/>
            <a:ext cx="1568450" cy="3667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altLang="ko-KR" sz="1800">
                <a:latin typeface="Verdana" charset="0"/>
                <a:ea typeface="굴림" charset="-127"/>
                <a:cs typeface="굴림" charset="-127"/>
              </a:rPr>
              <a:t>ADDV C,A,B</a:t>
            </a:r>
          </a:p>
        </p:txBody>
      </p:sp>
      <p:grpSp>
        <p:nvGrpSpPr>
          <p:cNvPr id="47" name="Group 5"/>
          <p:cNvGrpSpPr>
            <a:grpSpLocks/>
          </p:cNvGrpSpPr>
          <p:nvPr/>
        </p:nvGrpSpPr>
        <p:grpSpPr bwMode="auto">
          <a:xfrm>
            <a:off x="1154495" y="3006545"/>
            <a:ext cx="1266825" cy="2819400"/>
            <a:chOff x="815" y="1594"/>
            <a:chExt cx="798" cy="1776"/>
          </a:xfrm>
        </p:grpSpPr>
        <p:sp>
          <p:nvSpPr>
            <p:cNvPr id="50" name="Freeform 6"/>
            <p:cNvSpPr>
              <a:spLocks/>
            </p:cNvSpPr>
            <p:nvPr/>
          </p:nvSpPr>
          <p:spPr bwMode="auto">
            <a:xfrm>
              <a:off x="960" y="2352"/>
              <a:ext cx="576" cy="67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" y="672"/>
                </a:cxn>
                <a:cxn ang="0">
                  <a:pos x="450" y="672"/>
                </a:cxn>
                <a:cxn ang="0">
                  <a:pos x="576" y="0"/>
                </a:cxn>
                <a:cxn ang="0">
                  <a:pos x="336" y="0"/>
                </a:cxn>
                <a:cxn ang="0">
                  <a:pos x="288" y="96"/>
                </a:cxn>
                <a:cxn ang="0">
                  <a:pos x="240" y="0"/>
                </a:cxn>
                <a:cxn ang="0">
                  <a:pos x="0" y="0"/>
                </a:cxn>
              </a:cxnLst>
              <a:rect l="0" t="0" r="r" b="b"/>
              <a:pathLst>
                <a:path w="576" h="672">
                  <a:moveTo>
                    <a:pt x="0" y="0"/>
                  </a:moveTo>
                  <a:lnTo>
                    <a:pt x="144" y="672"/>
                  </a:lnTo>
                  <a:lnTo>
                    <a:pt x="450" y="672"/>
                  </a:lnTo>
                  <a:lnTo>
                    <a:pt x="576" y="0"/>
                  </a:lnTo>
                  <a:lnTo>
                    <a:pt x="336" y="0"/>
                  </a:lnTo>
                  <a:lnTo>
                    <a:pt x="288" y="96"/>
                  </a:lnTo>
                  <a:lnTo>
                    <a:pt x="24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grpSp>
          <p:nvGrpSpPr>
            <p:cNvPr id="51" name="Group 7"/>
            <p:cNvGrpSpPr>
              <a:grpSpLocks/>
            </p:cNvGrpSpPr>
            <p:nvPr/>
          </p:nvGrpSpPr>
          <p:grpSpPr bwMode="auto">
            <a:xfrm>
              <a:off x="960" y="2928"/>
              <a:ext cx="626" cy="48"/>
              <a:chOff x="1536" y="2256"/>
              <a:chExt cx="626" cy="48"/>
            </a:xfrm>
          </p:grpSpPr>
          <p:sp>
            <p:nvSpPr>
              <p:cNvPr id="74" name="Rectangle 8"/>
              <p:cNvSpPr>
                <a:spLocks noChangeArrowheads="1"/>
              </p:cNvSpPr>
              <p:nvPr/>
            </p:nvSpPr>
            <p:spPr bwMode="auto">
              <a:xfrm>
                <a:off x="1536" y="2256"/>
                <a:ext cx="576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5" name="Freeform 9"/>
              <p:cNvSpPr>
                <a:spLocks/>
              </p:cNvSpPr>
              <p:nvPr/>
            </p:nvSpPr>
            <p:spPr bwMode="auto">
              <a:xfrm>
                <a:off x="2064" y="2256"/>
                <a:ext cx="48" cy="48"/>
              </a:xfrm>
              <a:custGeom>
                <a:avLst/>
                <a:gdLst/>
                <a:ahLst/>
                <a:cxnLst>
                  <a:cxn ang="0">
                    <a:pos x="48" y="96"/>
                  </a:cxn>
                  <a:cxn ang="0">
                    <a:pos x="0" y="48"/>
                  </a:cxn>
                  <a:cxn ang="0">
                    <a:pos x="48" y="0"/>
                  </a:cxn>
                  <a:cxn ang="0">
                    <a:pos x="48" y="96"/>
                  </a:cxn>
                </a:cxnLst>
                <a:rect l="0" t="0" r="r" b="b"/>
                <a:pathLst>
                  <a:path w="48" h="96">
                    <a:moveTo>
                      <a:pt x="48" y="96"/>
                    </a:moveTo>
                    <a:lnTo>
                      <a:pt x="0" y="48"/>
                    </a:lnTo>
                    <a:lnTo>
                      <a:pt x="48" y="0"/>
                    </a:lnTo>
                    <a:lnTo>
                      <a:pt x="48" y="9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6" name="Line 10"/>
              <p:cNvSpPr>
                <a:spLocks noChangeShapeType="1"/>
              </p:cNvSpPr>
              <p:nvPr/>
            </p:nvSpPr>
            <p:spPr bwMode="auto">
              <a:xfrm>
                <a:off x="2114" y="2280"/>
                <a:ext cx="48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52" name="Group 11"/>
            <p:cNvGrpSpPr>
              <a:grpSpLocks/>
            </p:cNvGrpSpPr>
            <p:nvPr/>
          </p:nvGrpSpPr>
          <p:grpSpPr bwMode="auto">
            <a:xfrm>
              <a:off x="960" y="2448"/>
              <a:ext cx="626" cy="48"/>
              <a:chOff x="1536" y="2256"/>
              <a:chExt cx="626" cy="48"/>
            </a:xfrm>
          </p:grpSpPr>
          <p:sp>
            <p:nvSpPr>
              <p:cNvPr id="71" name="Rectangle 12"/>
              <p:cNvSpPr>
                <a:spLocks noChangeArrowheads="1"/>
              </p:cNvSpPr>
              <p:nvPr/>
            </p:nvSpPr>
            <p:spPr bwMode="auto">
              <a:xfrm>
                <a:off x="1536" y="2256"/>
                <a:ext cx="576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2" name="Freeform 13"/>
              <p:cNvSpPr>
                <a:spLocks/>
              </p:cNvSpPr>
              <p:nvPr/>
            </p:nvSpPr>
            <p:spPr bwMode="auto">
              <a:xfrm>
                <a:off x="2064" y="2256"/>
                <a:ext cx="48" cy="48"/>
              </a:xfrm>
              <a:custGeom>
                <a:avLst/>
                <a:gdLst/>
                <a:ahLst/>
                <a:cxnLst>
                  <a:cxn ang="0">
                    <a:pos x="48" y="96"/>
                  </a:cxn>
                  <a:cxn ang="0">
                    <a:pos x="0" y="48"/>
                  </a:cxn>
                  <a:cxn ang="0">
                    <a:pos x="48" y="0"/>
                  </a:cxn>
                  <a:cxn ang="0">
                    <a:pos x="48" y="96"/>
                  </a:cxn>
                </a:cxnLst>
                <a:rect l="0" t="0" r="r" b="b"/>
                <a:pathLst>
                  <a:path w="48" h="96">
                    <a:moveTo>
                      <a:pt x="48" y="96"/>
                    </a:moveTo>
                    <a:lnTo>
                      <a:pt x="0" y="48"/>
                    </a:lnTo>
                    <a:lnTo>
                      <a:pt x="48" y="0"/>
                    </a:lnTo>
                    <a:lnTo>
                      <a:pt x="48" y="9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3" name="Line 14"/>
              <p:cNvSpPr>
                <a:spLocks noChangeShapeType="1"/>
              </p:cNvSpPr>
              <p:nvPr/>
            </p:nvSpPr>
            <p:spPr bwMode="auto">
              <a:xfrm>
                <a:off x="2114" y="2280"/>
                <a:ext cx="48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53" name="Group 15"/>
            <p:cNvGrpSpPr>
              <a:grpSpLocks/>
            </p:cNvGrpSpPr>
            <p:nvPr/>
          </p:nvGrpSpPr>
          <p:grpSpPr bwMode="auto">
            <a:xfrm>
              <a:off x="960" y="2688"/>
              <a:ext cx="626" cy="48"/>
              <a:chOff x="1536" y="2256"/>
              <a:chExt cx="626" cy="48"/>
            </a:xfrm>
          </p:grpSpPr>
          <p:sp>
            <p:nvSpPr>
              <p:cNvPr id="68" name="Rectangle 16"/>
              <p:cNvSpPr>
                <a:spLocks noChangeArrowheads="1"/>
              </p:cNvSpPr>
              <p:nvPr/>
            </p:nvSpPr>
            <p:spPr bwMode="auto">
              <a:xfrm>
                <a:off x="1536" y="2256"/>
                <a:ext cx="576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9" name="Freeform 17"/>
              <p:cNvSpPr>
                <a:spLocks/>
              </p:cNvSpPr>
              <p:nvPr/>
            </p:nvSpPr>
            <p:spPr bwMode="auto">
              <a:xfrm>
                <a:off x="2064" y="2256"/>
                <a:ext cx="48" cy="48"/>
              </a:xfrm>
              <a:custGeom>
                <a:avLst/>
                <a:gdLst/>
                <a:ahLst/>
                <a:cxnLst>
                  <a:cxn ang="0">
                    <a:pos x="48" y="96"/>
                  </a:cxn>
                  <a:cxn ang="0">
                    <a:pos x="0" y="48"/>
                  </a:cxn>
                  <a:cxn ang="0">
                    <a:pos x="48" y="0"/>
                  </a:cxn>
                  <a:cxn ang="0">
                    <a:pos x="48" y="96"/>
                  </a:cxn>
                </a:cxnLst>
                <a:rect l="0" t="0" r="r" b="b"/>
                <a:pathLst>
                  <a:path w="48" h="96">
                    <a:moveTo>
                      <a:pt x="48" y="96"/>
                    </a:moveTo>
                    <a:lnTo>
                      <a:pt x="0" y="48"/>
                    </a:lnTo>
                    <a:lnTo>
                      <a:pt x="48" y="0"/>
                    </a:lnTo>
                    <a:lnTo>
                      <a:pt x="48" y="9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0" name="Line 18"/>
              <p:cNvSpPr>
                <a:spLocks noChangeShapeType="1"/>
              </p:cNvSpPr>
              <p:nvPr/>
            </p:nvSpPr>
            <p:spPr bwMode="auto">
              <a:xfrm>
                <a:off x="2114" y="2280"/>
                <a:ext cx="48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54" name="Text Box 19"/>
            <p:cNvSpPr txBox="1">
              <a:spLocks noChangeArrowheads="1"/>
            </p:cNvSpPr>
            <p:nvPr/>
          </p:nvSpPr>
          <p:spPr bwMode="auto">
            <a:xfrm>
              <a:off x="1055" y="2698"/>
              <a:ext cx="36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C[1]</a:t>
              </a:r>
            </a:p>
          </p:txBody>
        </p:sp>
        <p:sp>
          <p:nvSpPr>
            <p:cNvPr id="55" name="Text Box 20"/>
            <p:cNvSpPr txBox="1">
              <a:spLocks noChangeArrowheads="1"/>
            </p:cNvSpPr>
            <p:nvPr/>
          </p:nvSpPr>
          <p:spPr bwMode="auto">
            <a:xfrm>
              <a:off x="1055" y="2458"/>
              <a:ext cx="36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C[2]</a:t>
              </a:r>
            </a:p>
          </p:txBody>
        </p:sp>
        <p:sp>
          <p:nvSpPr>
            <p:cNvPr id="56" name="Text Box 21"/>
            <p:cNvSpPr txBox="1">
              <a:spLocks noChangeArrowheads="1"/>
            </p:cNvSpPr>
            <p:nvPr/>
          </p:nvSpPr>
          <p:spPr bwMode="auto">
            <a:xfrm>
              <a:off x="1055" y="3178"/>
              <a:ext cx="36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C[0]</a:t>
              </a:r>
            </a:p>
          </p:txBody>
        </p:sp>
        <p:sp>
          <p:nvSpPr>
            <p:cNvPr id="57" name="Line 22"/>
            <p:cNvSpPr>
              <a:spLocks noChangeShapeType="1"/>
            </p:cNvSpPr>
            <p:nvPr/>
          </p:nvSpPr>
          <p:spPr bwMode="auto">
            <a:xfrm>
              <a:off x="1248" y="3024"/>
              <a:ext cx="0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58" name="Line 23"/>
            <p:cNvSpPr>
              <a:spLocks noChangeShapeType="1"/>
            </p:cNvSpPr>
            <p:nvPr/>
          </p:nvSpPr>
          <p:spPr bwMode="auto">
            <a:xfrm>
              <a:off x="1440" y="2208"/>
              <a:ext cx="0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59" name="Line 24"/>
            <p:cNvSpPr>
              <a:spLocks noChangeShapeType="1"/>
            </p:cNvSpPr>
            <p:nvPr/>
          </p:nvSpPr>
          <p:spPr bwMode="auto">
            <a:xfrm>
              <a:off x="1056" y="2208"/>
              <a:ext cx="0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60" name="Text Box 25"/>
            <p:cNvSpPr txBox="1">
              <a:spLocks noChangeArrowheads="1"/>
            </p:cNvSpPr>
            <p:nvPr/>
          </p:nvSpPr>
          <p:spPr bwMode="auto">
            <a:xfrm>
              <a:off x="815" y="1978"/>
              <a:ext cx="365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A[3]</a:t>
              </a:r>
            </a:p>
          </p:txBody>
        </p:sp>
        <p:sp>
          <p:nvSpPr>
            <p:cNvPr id="61" name="Text Box 26"/>
            <p:cNvSpPr txBox="1">
              <a:spLocks noChangeArrowheads="1"/>
            </p:cNvSpPr>
            <p:nvPr/>
          </p:nvSpPr>
          <p:spPr bwMode="auto">
            <a:xfrm>
              <a:off x="1247" y="1978"/>
              <a:ext cx="366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B[3]</a:t>
              </a:r>
            </a:p>
          </p:txBody>
        </p:sp>
        <p:sp>
          <p:nvSpPr>
            <p:cNvPr id="62" name="Text Box 27"/>
            <p:cNvSpPr txBox="1">
              <a:spLocks noChangeArrowheads="1"/>
            </p:cNvSpPr>
            <p:nvPr/>
          </p:nvSpPr>
          <p:spPr bwMode="auto">
            <a:xfrm>
              <a:off x="815" y="1786"/>
              <a:ext cx="365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A[4]</a:t>
              </a:r>
            </a:p>
          </p:txBody>
        </p:sp>
        <p:sp>
          <p:nvSpPr>
            <p:cNvPr id="63" name="Text Box 28"/>
            <p:cNvSpPr txBox="1">
              <a:spLocks noChangeArrowheads="1"/>
            </p:cNvSpPr>
            <p:nvPr/>
          </p:nvSpPr>
          <p:spPr bwMode="auto">
            <a:xfrm>
              <a:off x="1247" y="1786"/>
              <a:ext cx="366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B[4]</a:t>
              </a:r>
            </a:p>
          </p:txBody>
        </p:sp>
        <p:sp>
          <p:nvSpPr>
            <p:cNvPr id="64" name="Text Box 29"/>
            <p:cNvSpPr txBox="1">
              <a:spLocks noChangeArrowheads="1"/>
            </p:cNvSpPr>
            <p:nvPr/>
          </p:nvSpPr>
          <p:spPr bwMode="auto">
            <a:xfrm>
              <a:off x="815" y="1594"/>
              <a:ext cx="365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 dirty="0">
                  <a:latin typeface="Verdana" charset="0"/>
                  <a:ea typeface="굴림" charset="-127"/>
                  <a:cs typeface="굴림" charset="-127"/>
                </a:rPr>
                <a:t>A[5]</a:t>
              </a:r>
            </a:p>
          </p:txBody>
        </p:sp>
        <p:sp>
          <p:nvSpPr>
            <p:cNvPr id="65" name="Text Box 30"/>
            <p:cNvSpPr txBox="1">
              <a:spLocks noChangeArrowheads="1"/>
            </p:cNvSpPr>
            <p:nvPr/>
          </p:nvSpPr>
          <p:spPr bwMode="auto">
            <a:xfrm>
              <a:off x="1247" y="1594"/>
              <a:ext cx="366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B[5]</a:t>
              </a:r>
            </a:p>
          </p:txBody>
        </p:sp>
      </p:grpSp>
      <p:sp>
        <p:nvSpPr>
          <p:cNvPr id="48" name="Line 33"/>
          <p:cNvSpPr>
            <a:spLocks noChangeShapeType="1"/>
          </p:cNvSpPr>
          <p:nvPr/>
        </p:nvSpPr>
        <p:spPr bwMode="auto">
          <a:xfrm flipH="1">
            <a:off x="1760538" y="1408113"/>
            <a:ext cx="1600200" cy="1676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9" name="Oval 34"/>
          <p:cNvSpPr>
            <a:spLocks noChangeArrowheads="1"/>
          </p:cNvSpPr>
          <p:nvPr/>
        </p:nvSpPr>
        <p:spPr bwMode="auto">
          <a:xfrm>
            <a:off x="693738" y="1607900"/>
            <a:ext cx="2741612" cy="1038701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ko-KR" sz="1400" i="1" dirty="0">
                <a:latin typeface="Verdana" charset="0"/>
                <a:ea typeface="굴림" charset="-127"/>
                <a:cs typeface="굴림" charset="-127"/>
              </a:rPr>
              <a:t>Execution using one </a:t>
            </a:r>
            <a:r>
              <a:rPr lang="en-US" altLang="ko-KR" sz="1400" i="1" dirty="0" smtClean="0">
                <a:latin typeface="Verdana" charset="0"/>
                <a:ea typeface="굴림" charset="-127"/>
                <a:cs typeface="굴림" charset="-127"/>
              </a:rPr>
              <a:t>pipelined datapath</a:t>
            </a:r>
            <a:endParaRPr lang="en-US" altLang="ko-KR" sz="1400" i="1" dirty="0">
              <a:latin typeface="Verdana" charset="0"/>
              <a:ea typeface="굴림" charset="-127"/>
              <a:cs typeface="굴림" charset="-127"/>
            </a:endParaRPr>
          </a:p>
        </p:txBody>
      </p:sp>
      <p:grpSp>
        <p:nvGrpSpPr>
          <p:cNvPr id="78" name="Group 36"/>
          <p:cNvGrpSpPr>
            <a:grpSpLocks/>
          </p:cNvGrpSpPr>
          <p:nvPr/>
        </p:nvGrpSpPr>
        <p:grpSpPr bwMode="auto">
          <a:xfrm>
            <a:off x="3130550" y="2968140"/>
            <a:ext cx="1379538" cy="2819400"/>
            <a:chOff x="780" y="1594"/>
            <a:chExt cx="869" cy="1776"/>
          </a:xfrm>
        </p:grpSpPr>
        <p:sp>
          <p:nvSpPr>
            <p:cNvPr id="166" name="Freeform 37"/>
            <p:cNvSpPr>
              <a:spLocks/>
            </p:cNvSpPr>
            <p:nvPr/>
          </p:nvSpPr>
          <p:spPr bwMode="auto">
            <a:xfrm>
              <a:off x="960" y="2352"/>
              <a:ext cx="576" cy="67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" y="672"/>
                </a:cxn>
                <a:cxn ang="0">
                  <a:pos x="450" y="672"/>
                </a:cxn>
                <a:cxn ang="0">
                  <a:pos x="576" y="0"/>
                </a:cxn>
                <a:cxn ang="0">
                  <a:pos x="336" y="0"/>
                </a:cxn>
                <a:cxn ang="0">
                  <a:pos x="288" y="96"/>
                </a:cxn>
                <a:cxn ang="0">
                  <a:pos x="240" y="0"/>
                </a:cxn>
                <a:cxn ang="0">
                  <a:pos x="0" y="0"/>
                </a:cxn>
              </a:cxnLst>
              <a:rect l="0" t="0" r="r" b="b"/>
              <a:pathLst>
                <a:path w="576" h="672">
                  <a:moveTo>
                    <a:pt x="0" y="0"/>
                  </a:moveTo>
                  <a:lnTo>
                    <a:pt x="144" y="672"/>
                  </a:lnTo>
                  <a:lnTo>
                    <a:pt x="450" y="672"/>
                  </a:lnTo>
                  <a:lnTo>
                    <a:pt x="576" y="0"/>
                  </a:lnTo>
                  <a:lnTo>
                    <a:pt x="336" y="0"/>
                  </a:lnTo>
                  <a:lnTo>
                    <a:pt x="288" y="96"/>
                  </a:lnTo>
                  <a:lnTo>
                    <a:pt x="24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grpSp>
          <p:nvGrpSpPr>
            <p:cNvPr id="167" name="Group 38"/>
            <p:cNvGrpSpPr>
              <a:grpSpLocks/>
            </p:cNvGrpSpPr>
            <p:nvPr/>
          </p:nvGrpSpPr>
          <p:grpSpPr bwMode="auto">
            <a:xfrm>
              <a:off x="960" y="2928"/>
              <a:ext cx="626" cy="48"/>
              <a:chOff x="1536" y="2256"/>
              <a:chExt cx="626" cy="48"/>
            </a:xfrm>
          </p:grpSpPr>
          <p:sp>
            <p:nvSpPr>
              <p:cNvPr id="190" name="Rectangle 39"/>
              <p:cNvSpPr>
                <a:spLocks noChangeArrowheads="1"/>
              </p:cNvSpPr>
              <p:nvPr/>
            </p:nvSpPr>
            <p:spPr bwMode="auto">
              <a:xfrm>
                <a:off x="1536" y="2256"/>
                <a:ext cx="576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1" name="Freeform 40"/>
              <p:cNvSpPr>
                <a:spLocks/>
              </p:cNvSpPr>
              <p:nvPr/>
            </p:nvSpPr>
            <p:spPr bwMode="auto">
              <a:xfrm>
                <a:off x="2064" y="2256"/>
                <a:ext cx="48" cy="48"/>
              </a:xfrm>
              <a:custGeom>
                <a:avLst/>
                <a:gdLst/>
                <a:ahLst/>
                <a:cxnLst>
                  <a:cxn ang="0">
                    <a:pos x="48" y="96"/>
                  </a:cxn>
                  <a:cxn ang="0">
                    <a:pos x="0" y="48"/>
                  </a:cxn>
                  <a:cxn ang="0">
                    <a:pos x="48" y="0"/>
                  </a:cxn>
                  <a:cxn ang="0">
                    <a:pos x="48" y="96"/>
                  </a:cxn>
                </a:cxnLst>
                <a:rect l="0" t="0" r="r" b="b"/>
                <a:pathLst>
                  <a:path w="48" h="96">
                    <a:moveTo>
                      <a:pt x="48" y="96"/>
                    </a:moveTo>
                    <a:lnTo>
                      <a:pt x="0" y="48"/>
                    </a:lnTo>
                    <a:lnTo>
                      <a:pt x="48" y="0"/>
                    </a:lnTo>
                    <a:lnTo>
                      <a:pt x="48" y="9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2" name="Line 41"/>
              <p:cNvSpPr>
                <a:spLocks noChangeShapeType="1"/>
              </p:cNvSpPr>
              <p:nvPr/>
            </p:nvSpPr>
            <p:spPr bwMode="auto">
              <a:xfrm>
                <a:off x="2114" y="2280"/>
                <a:ext cx="48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68" name="Group 42"/>
            <p:cNvGrpSpPr>
              <a:grpSpLocks/>
            </p:cNvGrpSpPr>
            <p:nvPr/>
          </p:nvGrpSpPr>
          <p:grpSpPr bwMode="auto">
            <a:xfrm>
              <a:off x="960" y="2448"/>
              <a:ext cx="626" cy="48"/>
              <a:chOff x="1536" y="2256"/>
              <a:chExt cx="626" cy="48"/>
            </a:xfrm>
          </p:grpSpPr>
          <p:sp>
            <p:nvSpPr>
              <p:cNvPr id="187" name="Rectangle 43"/>
              <p:cNvSpPr>
                <a:spLocks noChangeArrowheads="1"/>
              </p:cNvSpPr>
              <p:nvPr/>
            </p:nvSpPr>
            <p:spPr bwMode="auto">
              <a:xfrm>
                <a:off x="1536" y="2256"/>
                <a:ext cx="576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8" name="Freeform 44"/>
              <p:cNvSpPr>
                <a:spLocks/>
              </p:cNvSpPr>
              <p:nvPr/>
            </p:nvSpPr>
            <p:spPr bwMode="auto">
              <a:xfrm>
                <a:off x="2064" y="2256"/>
                <a:ext cx="48" cy="48"/>
              </a:xfrm>
              <a:custGeom>
                <a:avLst/>
                <a:gdLst/>
                <a:ahLst/>
                <a:cxnLst>
                  <a:cxn ang="0">
                    <a:pos x="48" y="96"/>
                  </a:cxn>
                  <a:cxn ang="0">
                    <a:pos x="0" y="48"/>
                  </a:cxn>
                  <a:cxn ang="0">
                    <a:pos x="48" y="0"/>
                  </a:cxn>
                  <a:cxn ang="0">
                    <a:pos x="48" y="96"/>
                  </a:cxn>
                </a:cxnLst>
                <a:rect l="0" t="0" r="r" b="b"/>
                <a:pathLst>
                  <a:path w="48" h="96">
                    <a:moveTo>
                      <a:pt x="48" y="96"/>
                    </a:moveTo>
                    <a:lnTo>
                      <a:pt x="0" y="48"/>
                    </a:lnTo>
                    <a:lnTo>
                      <a:pt x="48" y="0"/>
                    </a:lnTo>
                    <a:lnTo>
                      <a:pt x="48" y="9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9" name="Line 45"/>
              <p:cNvSpPr>
                <a:spLocks noChangeShapeType="1"/>
              </p:cNvSpPr>
              <p:nvPr/>
            </p:nvSpPr>
            <p:spPr bwMode="auto">
              <a:xfrm>
                <a:off x="2114" y="2280"/>
                <a:ext cx="48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69" name="Group 46"/>
            <p:cNvGrpSpPr>
              <a:grpSpLocks/>
            </p:cNvGrpSpPr>
            <p:nvPr/>
          </p:nvGrpSpPr>
          <p:grpSpPr bwMode="auto">
            <a:xfrm>
              <a:off x="960" y="2688"/>
              <a:ext cx="626" cy="48"/>
              <a:chOff x="1536" y="2256"/>
              <a:chExt cx="626" cy="48"/>
            </a:xfrm>
          </p:grpSpPr>
          <p:sp>
            <p:nvSpPr>
              <p:cNvPr id="184" name="Rectangle 47"/>
              <p:cNvSpPr>
                <a:spLocks noChangeArrowheads="1"/>
              </p:cNvSpPr>
              <p:nvPr/>
            </p:nvSpPr>
            <p:spPr bwMode="auto">
              <a:xfrm>
                <a:off x="1536" y="2256"/>
                <a:ext cx="576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5" name="Freeform 48"/>
              <p:cNvSpPr>
                <a:spLocks/>
              </p:cNvSpPr>
              <p:nvPr/>
            </p:nvSpPr>
            <p:spPr bwMode="auto">
              <a:xfrm>
                <a:off x="2064" y="2256"/>
                <a:ext cx="48" cy="48"/>
              </a:xfrm>
              <a:custGeom>
                <a:avLst/>
                <a:gdLst/>
                <a:ahLst/>
                <a:cxnLst>
                  <a:cxn ang="0">
                    <a:pos x="48" y="96"/>
                  </a:cxn>
                  <a:cxn ang="0">
                    <a:pos x="0" y="48"/>
                  </a:cxn>
                  <a:cxn ang="0">
                    <a:pos x="48" y="0"/>
                  </a:cxn>
                  <a:cxn ang="0">
                    <a:pos x="48" y="96"/>
                  </a:cxn>
                </a:cxnLst>
                <a:rect l="0" t="0" r="r" b="b"/>
                <a:pathLst>
                  <a:path w="48" h="96">
                    <a:moveTo>
                      <a:pt x="48" y="96"/>
                    </a:moveTo>
                    <a:lnTo>
                      <a:pt x="0" y="48"/>
                    </a:lnTo>
                    <a:lnTo>
                      <a:pt x="48" y="0"/>
                    </a:lnTo>
                    <a:lnTo>
                      <a:pt x="48" y="9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6" name="Line 49"/>
              <p:cNvSpPr>
                <a:spLocks noChangeShapeType="1"/>
              </p:cNvSpPr>
              <p:nvPr/>
            </p:nvSpPr>
            <p:spPr bwMode="auto">
              <a:xfrm>
                <a:off x="2114" y="2280"/>
                <a:ext cx="48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70" name="Text Box 50"/>
            <p:cNvSpPr txBox="1">
              <a:spLocks noChangeArrowheads="1"/>
            </p:cNvSpPr>
            <p:nvPr/>
          </p:nvSpPr>
          <p:spPr bwMode="auto">
            <a:xfrm>
              <a:off x="1055" y="2698"/>
              <a:ext cx="36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C[4]</a:t>
              </a:r>
            </a:p>
          </p:txBody>
        </p:sp>
        <p:sp>
          <p:nvSpPr>
            <p:cNvPr id="171" name="Text Box 51"/>
            <p:cNvSpPr txBox="1">
              <a:spLocks noChangeArrowheads="1"/>
            </p:cNvSpPr>
            <p:nvPr/>
          </p:nvSpPr>
          <p:spPr bwMode="auto">
            <a:xfrm>
              <a:off x="1055" y="2458"/>
              <a:ext cx="36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C[8]</a:t>
              </a:r>
            </a:p>
          </p:txBody>
        </p:sp>
        <p:sp>
          <p:nvSpPr>
            <p:cNvPr id="172" name="Text Box 52"/>
            <p:cNvSpPr txBox="1">
              <a:spLocks noChangeArrowheads="1"/>
            </p:cNvSpPr>
            <p:nvPr/>
          </p:nvSpPr>
          <p:spPr bwMode="auto">
            <a:xfrm>
              <a:off x="1055" y="3178"/>
              <a:ext cx="36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C[0]</a:t>
              </a:r>
            </a:p>
          </p:txBody>
        </p:sp>
        <p:sp>
          <p:nvSpPr>
            <p:cNvPr id="173" name="Line 53"/>
            <p:cNvSpPr>
              <a:spLocks noChangeShapeType="1"/>
            </p:cNvSpPr>
            <p:nvPr/>
          </p:nvSpPr>
          <p:spPr bwMode="auto">
            <a:xfrm>
              <a:off x="1248" y="3024"/>
              <a:ext cx="0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4" name="Line 54"/>
            <p:cNvSpPr>
              <a:spLocks noChangeShapeType="1"/>
            </p:cNvSpPr>
            <p:nvPr/>
          </p:nvSpPr>
          <p:spPr bwMode="auto">
            <a:xfrm>
              <a:off x="1440" y="2208"/>
              <a:ext cx="0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5" name="Line 55"/>
            <p:cNvSpPr>
              <a:spLocks noChangeShapeType="1"/>
            </p:cNvSpPr>
            <p:nvPr/>
          </p:nvSpPr>
          <p:spPr bwMode="auto">
            <a:xfrm>
              <a:off x="1056" y="2208"/>
              <a:ext cx="0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6" name="Text Box 56"/>
            <p:cNvSpPr txBox="1">
              <a:spLocks noChangeArrowheads="1"/>
            </p:cNvSpPr>
            <p:nvPr/>
          </p:nvSpPr>
          <p:spPr bwMode="auto">
            <a:xfrm>
              <a:off x="780" y="1978"/>
              <a:ext cx="43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A[12]</a:t>
              </a:r>
            </a:p>
          </p:txBody>
        </p:sp>
        <p:sp>
          <p:nvSpPr>
            <p:cNvPr id="177" name="Text Box 57"/>
            <p:cNvSpPr txBox="1">
              <a:spLocks noChangeArrowheads="1"/>
            </p:cNvSpPr>
            <p:nvPr/>
          </p:nvSpPr>
          <p:spPr bwMode="auto">
            <a:xfrm>
              <a:off x="1212" y="1978"/>
              <a:ext cx="43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B[12]</a:t>
              </a:r>
            </a:p>
          </p:txBody>
        </p:sp>
        <p:sp>
          <p:nvSpPr>
            <p:cNvPr id="178" name="Text Box 58"/>
            <p:cNvSpPr txBox="1">
              <a:spLocks noChangeArrowheads="1"/>
            </p:cNvSpPr>
            <p:nvPr/>
          </p:nvSpPr>
          <p:spPr bwMode="auto">
            <a:xfrm>
              <a:off x="780" y="1786"/>
              <a:ext cx="43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A[16]</a:t>
              </a:r>
            </a:p>
          </p:txBody>
        </p:sp>
        <p:sp>
          <p:nvSpPr>
            <p:cNvPr id="179" name="Text Box 59"/>
            <p:cNvSpPr txBox="1">
              <a:spLocks noChangeArrowheads="1"/>
            </p:cNvSpPr>
            <p:nvPr/>
          </p:nvSpPr>
          <p:spPr bwMode="auto">
            <a:xfrm>
              <a:off x="1212" y="1786"/>
              <a:ext cx="43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B[16]</a:t>
              </a:r>
            </a:p>
          </p:txBody>
        </p:sp>
        <p:sp>
          <p:nvSpPr>
            <p:cNvPr id="180" name="Text Box 60"/>
            <p:cNvSpPr txBox="1">
              <a:spLocks noChangeArrowheads="1"/>
            </p:cNvSpPr>
            <p:nvPr/>
          </p:nvSpPr>
          <p:spPr bwMode="auto">
            <a:xfrm>
              <a:off x="780" y="1594"/>
              <a:ext cx="43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 dirty="0">
                  <a:latin typeface="Verdana" charset="0"/>
                  <a:ea typeface="굴림" charset="-127"/>
                  <a:cs typeface="굴림" charset="-127"/>
                </a:rPr>
                <a:t>A[20]</a:t>
              </a:r>
            </a:p>
          </p:txBody>
        </p:sp>
        <p:sp>
          <p:nvSpPr>
            <p:cNvPr id="181" name="Text Box 61"/>
            <p:cNvSpPr txBox="1">
              <a:spLocks noChangeArrowheads="1"/>
            </p:cNvSpPr>
            <p:nvPr/>
          </p:nvSpPr>
          <p:spPr bwMode="auto">
            <a:xfrm>
              <a:off x="1212" y="1594"/>
              <a:ext cx="43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B[20]</a:t>
              </a:r>
            </a:p>
          </p:txBody>
        </p:sp>
      </p:grpSp>
      <p:grpSp>
        <p:nvGrpSpPr>
          <p:cNvPr id="79" name="Group 64"/>
          <p:cNvGrpSpPr>
            <a:grpSpLocks/>
          </p:cNvGrpSpPr>
          <p:nvPr/>
        </p:nvGrpSpPr>
        <p:grpSpPr bwMode="auto">
          <a:xfrm>
            <a:off x="4502150" y="2968140"/>
            <a:ext cx="1379538" cy="2819400"/>
            <a:chOff x="780" y="1594"/>
            <a:chExt cx="869" cy="1776"/>
          </a:xfrm>
        </p:grpSpPr>
        <p:sp>
          <p:nvSpPr>
            <p:cNvPr id="139" name="Freeform 65"/>
            <p:cNvSpPr>
              <a:spLocks/>
            </p:cNvSpPr>
            <p:nvPr/>
          </p:nvSpPr>
          <p:spPr bwMode="auto">
            <a:xfrm>
              <a:off x="960" y="2352"/>
              <a:ext cx="576" cy="67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" y="672"/>
                </a:cxn>
                <a:cxn ang="0">
                  <a:pos x="450" y="672"/>
                </a:cxn>
                <a:cxn ang="0">
                  <a:pos x="576" y="0"/>
                </a:cxn>
                <a:cxn ang="0">
                  <a:pos x="336" y="0"/>
                </a:cxn>
                <a:cxn ang="0">
                  <a:pos x="288" y="96"/>
                </a:cxn>
                <a:cxn ang="0">
                  <a:pos x="240" y="0"/>
                </a:cxn>
                <a:cxn ang="0">
                  <a:pos x="0" y="0"/>
                </a:cxn>
              </a:cxnLst>
              <a:rect l="0" t="0" r="r" b="b"/>
              <a:pathLst>
                <a:path w="576" h="672">
                  <a:moveTo>
                    <a:pt x="0" y="0"/>
                  </a:moveTo>
                  <a:lnTo>
                    <a:pt x="144" y="672"/>
                  </a:lnTo>
                  <a:lnTo>
                    <a:pt x="450" y="672"/>
                  </a:lnTo>
                  <a:lnTo>
                    <a:pt x="576" y="0"/>
                  </a:lnTo>
                  <a:lnTo>
                    <a:pt x="336" y="0"/>
                  </a:lnTo>
                  <a:lnTo>
                    <a:pt x="288" y="96"/>
                  </a:lnTo>
                  <a:lnTo>
                    <a:pt x="24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grpSp>
          <p:nvGrpSpPr>
            <p:cNvPr id="140" name="Group 66"/>
            <p:cNvGrpSpPr>
              <a:grpSpLocks/>
            </p:cNvGrpSpPr>
            <p:nvPr/>
          </p:nvGrpSpPr>
          <p:grpSpPr bwMode="auto">
            <a:xfrm>
              <a:off x="960" y="2928"/>
              <a:ext cx="626" cy="48"/>
              <a:chOff x="1536" y="2256"/>
              <a:chExt cx="626" cy="48"/>
            </a:xfrm>
          </p:grpSpPr>
          <p:sp>
            <p:nvSpPr>
              <p:cNvPr id="163" name="Rectangle 67"/>
              <p:cNvSpPr>
                <a:spLocks noChangeArrowheads="1"/>
              </p:cNvSpPr>
              <p:nvPr/>
            </p:nvSpPr>
            <p:spPr bwMode="auto">
              <a:xfrm>
                <a:off x="1536" y="2256"/>
                <a:ext cx="576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4" name="Freeform 68"/>
              <p:cNvSpPr>
                <a:spLocks/>
              </p:cNvSpPr>
              <p:nvPr/>
            </p:nvSpPr>
            <p:spPr bwMode="auto">
              <a:xfrm>
                <a:off x="2064" y="2256"/>
                <a:ext cx="48" cy="48"/>
              </a:xfrm>
              <a:custGeom>
                <a:avLst/>
                <a:gdLst/>
                <a:ahLst/>
                <a:cxnLst>
                  <a:cxn ang="0">
                    <a:pos x="48" y="96"/>
                  </a:cxn>
                  <a:cxn ang="0">
                    <a:pos x="0" y="48"/>
                  </a:cxn>
                  <a:cxn ang="0">
                    <a:pos x="48" y="0"/>
                  </a:cxn>
                  <a:cxn ang="0">
                    <a:pos x="48" y="96"/>
                  </a:cxn>
                </a:cxnLst>
                <a:rect l="0" t="0" r="r" b="b"/>
                <a:pathLst>
                  <a:path w="48" h="96">
                    <a:moveTo>
                      <a:pt x="48" y="96"/>
                    </a:moveTo>
                    <a:lnTo>
                      <a:pt x="0" y="48"/>
                    </a:lnTo>
                    <a:lnTo>
                      <a:pt x="48" y="0"/>
                    </a:lnTo>
                    <a:lnTo>
                      <a:pt x="48" y="9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5" name="Line 69"/>
              <p:cNvSpPr>
                <a:spLocks noChangeShapeType="1"/>
              </p:cNvSpPr>
              <p:nvPr/>
            </p:nvSpPr>
            <p:spPr bwMode="auto">
              <a:xfrm>
                <a:off x="2114" y="2280"/>
                <a:ext cx="48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41" name="Group 70"/>
            <p:cNvGrpSpPr>
              <a:grpSpLocks/>
            </p:cNvGrpSpPr>
            <p:nvPr/>
          </p:nvGrpSpPr>
          <p:grpSpPr bwMode="auto">
            <a:xfrm>
              <a:off x="960" y="2448"/>
              <a:ext cx="626" cy="48"/>
              <a:chOff x="1536" y="2256"/>
              <a:chExt cx="626" cy="48"/>
            </a:xfrm>
          </p:grpSpPr>
          <p:sp>
            <p:nvSpPr>
              <p:cNvPr id="160" name="Rectangle 71"/>
              <p:cNvSpPr>
                <a:spLocks noChangeArrowheads="1"/>
              </p:cNvSpPr>
              <p:nvPr/>
            </p:nvSpPr>
            <p:spPr bwMode="auto">
              <a:xfrm>
                <a:off x="1536" y="2256"/>
                <a:ext cx="576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1" name="Freeform 72"/>
              <p:cNvSpPr>
                <a:spLocks/>
              </p:cNvSpPr>
              <p:nvPr/>
            </p:nvSpPr>
            <p:spPr bwMode="auto">
              <a:xfrm>
                <a:off x="2064" y="2256"/>
                <a:ext cx="48" cy="48"/>
              </a:xfrm>
              <a:custGeom>
                <a:avLst/>
                <a:gdLst/>
                <a:ahLst/>
                <a:cxnLst>
                  <a:cxn ang="0">
                    <a:pos x="48" y="96"/>
                  </a:cxn>
                  <a:cxn ang="0">
                    <a:pos x="0" y="48"/>
                  </a:cxn>
                  <a:cxn ang="0">
                    <a:pos x="48" y="0"/>
                  </a:cxn>
                  <a:cxn ang="0">
                    <a:pos x="48" y="96"/>
                  </a:cxn>
                </a:cxnLst>
                <a:rect l="0" t="0" r="r" b="b"/>
                <a:pathLst>
                  <a:path w="48" h="96">
                    <a:moveTo>
                      <a:pt x="48" y="96"/>
                    </a:moveTo>
                    <a:lnTo>
                      <a:pt x="0" y="48"/>
                    </a:lnTo>
                    <a:lnTo>
                      <a:pt x="48" y="0"/>
                    </a:lnTo>
                    <a:lnTo>
                      <a:pt x="48" y="9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2" name="Line 73"/>
              <p:cNvSpPr>
                <a:spLocks noChangeShapeType="1"/>
              </p:cNvSpPr>
              <p:nvPr/>
            </p:nvSpPr>
            <p:spPr bwMode="auto">
              <a:xfrm>
                <a:off x="2114" y="2280"/>
                <a:ext cx="48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42" name="Group 74"/>
            <p:cNvGrpSpPr>
              <a:grpSpLocks/>
            </p:cNvGrpSpPr>
            <p:nvPr/>
          </p:nvGrpSpPr>
          <p:grpSpPr bwMode="auto">
            <a:xfrm>
              <a:off x="960" y="2688"/>
              <a:ext cx="626" cy="48"/>
              <a:chOff x="1536" y="2256"/>
              <a:chExt cx="626" cy="48"/>
            </a:xfrm>
          </p:grpSpPr>
          <p:sp>
            <p:nvSpPr>
              <p:cNvPr id="157" name="Rectangle 75"/>
              <p:cNvSpPr>
                <a:spLocks noChangeArrowheads="1"/>
              </p:cNvSpPr>
              <p:nvPr/>
            </p:nvSpPr>
            <p:spPr bwMode="auto">
              <a:xfrm>
                <a:off x="1536" y="2256"/>
                <a:ext cx="576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8" name="Freeform 76"/>
              <p:cNvSpPr>
                <a:spLocks/>
              </p:cNvSpPr>
              <p:nvPr/>
            </p:nvSpPr>
            <p:spPr bwMode="auto">
              <a:xfrm>
                <a:off x="2064" y="2256"/>
                <a:ext cx="48" cy="48"/>
              </a:xfrm>
              <a:custGeom>
                <a:avLst/>
                <a:gdLst/>
                <a:ahLst/>
                <a:cxnLst>
                  <a:cxn ang="0">
                    <a:pos x="48" y="96"/>
                  </a:cxn>
                  <a:cxn ang="0">
                    <a:pos x="0" y="48"/>
                  </a:cxn>
                  <a:cxn ang="0">
                    <a:pos x="48" y="0"/>
                  </a:cxn>
                  <a:cxn ang="0">
                    <a:pos x="48" y="96"/>
                  </a:cxn>
                </a:cxnLst>
                <a:rect l="0" t="0" r="r" b="b"/>
                <a:pathLst>
                  <a:path w="48" h="96">
                    <a:moveTo>
                      <a:pt x="48" y="96"/>
                    </a:moveTo>
                    <a:lnTo>
                      <a:pt x="0" y="48"/>
                    </a:lnTo>
                    <a:lnTo>
                      <a:pt x="48" y="0"/>
                    </a:lnTo>
                    <a:lnTo>
                      <a:pt x="48" y="9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9" name="Line 77"/>
              <p:cNvSpPr>
                <a:spLocks noChangeShapeType="1"/>
              </p:cNvSpPr>
              <p:nvPr/>
            </p:nvSpPr>
            <p:spPr bwMode="auto">
              <a:xfrm>
                <a:off x="2114" y="2280"/>
                <a:ext cx="48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43" name="Text Box 78"/>
            <p:cNvSpPr txBox="1">
              <a:spLocks noChangeArrowheads="1"/>
            </p:cNvSpPr>
            <p:nvPr/>
          </p:nvSpPr>
          <p:spPr bwMode="auto">
            <a:xfrm>
              <a:off x="1055" y="2698"/>
              <a:ext cx="36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C[5]</a:t>
              </a:r>
            </a:p>
          </p:txBody>
        </p:sp>
        <p:sp>
          <p:nvSpPr>
            <p:cNvPr id="144" name="Text Box 79"/>
            <p:cNvSpPr txBox="1">
              <a:spLocks noChangeArrowheads="1"/>
            </p:cNvSpPr>
            <p:nvPr/>
          </p:nvSpPr>
          <p:spPr bwMode="auto">
            <a:xfrm>
              <a:off x="1055" y="2458"/>
              <a:ext cx="36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C[9]</a:t>
              </a:r>
            </a:p>
          </p:txBody>
        </p:sp>
        <p:sp>
          <p:nvSpPr>
            <p:cNvPr id="145" name="Text Box 80"/>
            <p:cNvSpPr txBox="1">
              <a:spLocks noChangeArrowheads="1"/>
            </p:cNvSpPr>
            <p:nvPr/>
          </p:nvSpPr>
          <p:spPr bwMode="auto">
            <a:xfrm>
              <a:off x="1055" y="3178"/>
              <a:ext cx="36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C[1]</a:t>
              </a:r>
            </a:p>
          </p:txBody>
        </p:sp>
        <p:sp>
          <p:nvSpPr>
            <p:cNvPr id="146" name="Line 81"/>
            <p:cNvSpPr>
              <a:spLocks noChangeShapeType="1"/>
            </p:cNvSpPr>
            <p:nvPr/>
          </p:nvSpPr>
          <p:spPr bwMode="auto">
            <a:xfrm>
              <a:off x="1248" y="3024"/>
              <a:ext cx="0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47" name="Line 82"/>
            <p:cNvSpPr>
              <a:spLocks noChangeShapeType="1"/>
            </p:cNvSpPr>
            <p:nvPr/>
          </p:nvSpPr>
          <p:spPr bwMode="auto">
            <a:xfrm>
              <a:off x="1440" y="2208"/>
              <a:ext cx="0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48" name="Line 83"/>
            <p:cNvSpPr>
              <a:spLocks noChangeShapeType="1"/>
            </p:cNvSpPr>
            <p:nvPr/>
          </p:nvSpPr>
          <p:spPr bwMode="auto">
            <a:xfrm>
              <a:off x="1056" y="2208"/>
              <a:ext cx="0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49" name="Text Box 84"/>
            <p:cNvSpPr txBox="1">
              <a:spLocks noChangeArrowheads="1"/>
            </p:cNvSpPr>
            <p:nvPr/>
          </p:nvSpPr>
          <p:spPr bwMode="auto">
            <a:xfrm>
              <a:off x="780" y="1978"/>
              <a:ext cx="43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A[13]</a:t>
              </a:r>
            </a:p>
          </p:txBody>
        </p:sp>
        <p:sp>
          <p:nvSpPr>
            <p:cNvPr id="150" name="Text Box 85"/>
            <p:cNvSpPr txBox="1">
              <a:spLocks noChangeArrowheads="1"/>
            </p:cNvSpPr>
            <p:nvPr/>
          </p:nvSpPr>
          <p:spPr bwMode="auto">
            <a:xfrm>
              <a:off x="1212" y="1978"/>
              <a:ext cx="43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B[13]</a:t>
              </a:r>
            </a:p>
          </p:txBody>
        </p:sp>
        <p:sp>
          <p:nvSpPr>
            <p:cNvPr id="151" name="Text Box 86"/>
            <p:cNvSpPr txBox="1">
              <a:spLocks noChangeArrowheads="1"/>
            </p:cNvSpPr>
            <p:nvPr/>
          </p:nvSpPr>
          <p:spPr bwMode="auto">
            <a:xfrm>
              <a:off x="780" y="1786"/>
              <a:ext cx="43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A[17]</a:t>
              </a:r>
            </a:p>
          </p:txBody>
        </p:sp>
        <p:sp>
          <p:nvSpPr>
            <p:cNvPr id="152" name="Text Box 87"/>
            <p:cNvSpPr txBox="1">
              <a:spLocks noChangeArrowheads="1"/>
            </p:cNvSpPr>
            <p:nvPr/>
          </p:nvSpPr>
          <p:spPr bwMode="auto">
            <a:xfrm>
              <a:off x="1212" y="1786"/>
              <a:ext cx="43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B[17]</a:t>
              </a:r>
            </a:p>
          </p:txBody>
        </p:sp>
        <p:sp>
          <p:nvSpPr>
            <p:cNvPr id="153" name="Text Box 88"/>
            <p:cNvSpPr txBox="1">
              <a:spLocks noChangeArrowheads="1"/>
            </p:cNvSpPr>
            <p:nvPr/>
          </p:nvSpPr>
          <p:spPr bwMode="auto">
            <a:xfrm>
              <a:off x="780" y="1594"/>
              <a:ext cx="43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A[21]</a:t>
              </a:r>
            </a:p>
          </p:txBody>
        </p:sp>
        <p:sp>
          <p:nvSpPr>
            <p:cNvPr id="154" name="Text Box 89"/>
            <p:cNvSpPr txBox="1">
              <a:spLocks noChangeArrowheads="1"/>
            </p:cNvSpPr>
            <p:nvPr/>
          </p:nvSpPr>
          <p:spPr bwMode="auto">
            <a:xfrm>
              <a:off x="1212" y="1594"/>
              <a:ext cx="43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B[21]</a:t>
              </a:r>
            </a:p>
          </p:txBody>
        </p:sp>
      </p:grpSp>
      <p:grpSp>
        <p:nvGrpSpPr>
          <p:cNvPr id="80" name="Group 92"/>
          <p:cNvGrpSpPr>
            <a:grpSpLocks/>
          </p:cNvGrpSpPr>
          <p:nvPr/>
        </p:nvGrpSpPr>
        <p:grpSpPr bwMode="auto">
          <a:xfrm>
            <a:off x="5797550" y="2968140"/>
            <a:ext cx="1379538" cy="2819400"/>
            <a:chOff x="780" y="1594"/>
            <a:chExt cx="869" cy="1776"/>
          </a:xfrm>
        </p:grpSpPr>
        <p:sp>
          <p:nvSpPr>
            <p:cNvPr id="111" name="Freeform 93"/>
            <p:cNvSpPr>
              <a:spLocks/>
            </p:cNvSpPr>
            <p:nvPr/>
          </p:nvSpPr>
          <p:spPr bwMode="auto">
            <a:xfrm>
              <a:off x="960" y="2352"/>
              <a:ext cx="576" cy="67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" y="672"/>
                </a:cxn>
                <a:cxn ang="0">
                  <a:pos x="450" y="672"/>
                </a:cxn>
                <a:cxn ang="0">
                  <a:pos x="576" y="0"/>
                </a:cxn>
                <a:cxn ang="0">
                  <a:pos x="336" y="0"/>
                </a:cxn>
                <a:cxn ang="0">
                  <a:pos x="288" y="96"/>
                </a:cxn>
                <a:cxn ang="0">
                  <a:pos x="240" y="0"/>
                </a:cxn>
                <a:cxn ang="0">
                  <a:pos x="0" y="0"/>
                </a:cxn>
              </a:cxnLst>
              <a:rect l="0" t="0" r="r" b="b"/>
              <a:pathLst>
                <a:path w="576" h="672">
                  <a:moveTo>
                    <a:pt x="0" y="0"/>
                  </a:moveTo>
                  <a:lnTo>
                    <a:pt x="144" y="672"/>
                  </a:lnTo>
                  <a:lnTo>
                    <a:pt x="450" y="672"/>
                  </a:lnTo>
                  <a:lnTo>
                    <a:pt x="576" y="0"/>
                  </a:lnTo>
                  <a:lnTo>
                    <a:pt x="336" y="0"/>
                  </a:lnTo>
                  <a:lnTo>
                    <a:pt x="288" y="96"/>
                  </a:lnTo>
                  <a:lnTo>
                    <a:pt x="24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grpSp>
          <p:nvGrpSpPr>
            <p:cNvPr id="112" name="Group 94"/>
            <p:cNvGrpSpPr>
              <a:grpSpLocks/>
            </p:cNvGrpSpPr>
            <p:nvPr/>
          </p:nvGrpSpPr>
          <p:grpSpPr bwMode="auto">
            <a:xfrm>
              <a:off x="960" y="2928"/>
              <a:ext cx="626" cy="48"/>
              <a:chOff x="1536" y="2256"/>
              <a:chExt cx="626" cy="48"/>
            </a:xfrm>
          </p:grpSpPr>
          <p:sp>
            <p:nvSpPr>
              <p:cNvPr id="136" name="Rectangle 95"/>
              <p:cNvSpPr>
                <a:spLocks noChangeArrowheads="1"/>
              </p:cNvSpPr>
              <p:nvPr/>
            </p:nvSpPr>
            <p:spPr bwMode="auto">
              <a:xfrm>
                <a:off x="1536" y="2256"/>
                <a:ext cx="576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7" name="Freeform 96"/>
              <p:cNvSpPr>
                <a:spLocks/>
              </p:cNvSpPr>
              <p:nvPr/>
            </p:nvSpPr>
            <p:spPr bwMode="auto">
              <a:xfrm>
                <a:off x="2064" y="2256"/>
                <a:ext cx="48" cy="48"/>
              </a:xfrm>
              <a:custGeom>
                <a:avLst/>
                <a:gdLst/>
                <a:ahLst/>
                <a:cxnLst>
                  <a:cxn ang="0">
                    <a:pos x="48" y="96"/>
                  </a:cxn>
                  <a:cxn ang="0">
                    <a:pos x="0" y="48"/>
                  </a:cxn>
                  <a:cxn ang="0">
                    <a:pos x="48" y="0"/>
                  </a:cxn>
                  <a:cxn ang="0">
                    <a:pos x="48" y="96"/>
                  </a:cxn>
                </a:cxnLst>
                <a:rect l="0" t="0" r="r" b="b"/>
                <a:pathLst>
                  <a:path w="48" h="96">
                    <a:moveTo>
                      <a:pt x="48" y="96"/>
                    </a:moveTo>
                    <a:lnTo>
                      <a:pt x="0" y="48"/>
                    </a:lnTo>
                    <a:lnTo>
                      <a:pt x="48" y="0"/>
                    </a:lnTo>
                    <a:lnTo>
                      <a:pt x="48" y="9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8" name="Line 97"/>
              <p:cNvSpPr>
                <a:spLocks noChangeShapeType="1"/>
              </p:cNvSpPr>
              <p:nvPr/>
            </p:nvSpPr>
            <p:spPr bwMode="auto">
              <a:xfrm>
                <a:off x="2114" y="2280"/>
                <a:ext cx="48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13" name="Group 98"/>
            <p:cNvGrpSpPr>
              <a:grpSpLocks/>
            </p:cNvGrpSpPr>
            <p:nvPr/>
          </p:nvGrpSpPr>
          <p:grpSpPr bwMode="auto">
            <a:xfrm>
              <a:off x="960" y="2448"/>
              <a:ext cx="626" cy="48"/>
              <a:chOff x="1536" y="2256"/>
              <a:chExt cx="626" cy="48"/>
            </a:xfrm>
          </p:grpSpPr>
          <p:sp>
            <p:nvSpPr>
              <p:cNvPr id="133" name="Rectangle 99"/>
              <p:cNvSpPr>
                <a:spLocks noChangeArrowheads="1"/>
              </p:cNvSpPr>
              <p:nvPr/>
            </p:nvSpPr>
            <p:spPr bwMode="auto">
              <a:xfrm>
                <a:off x="1536" y="2256"/>
                <a:ext cx="576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4" name="Freeform 100"/>
              <p:cNvSpPr>
                <a:spLocks/>
              </p:cNvSpPr>
              <p:nvPr/>
            </p:nvSpPr>
            <p:spPr bwMode="auto">
              <a:xfrm>
                <a:off x="2064" y="2256"/>
                <a:ext cx="48" cy="48"/>
              </a:xfrm>
              <a:custGeom>
                <a:avLst/>
                <a:gdLst/>
                <a:ahLst/>
                <a:cxnLst>
                  <a:cxn ang="0">
                    <a:pos x="48" y="96"/>
                  </a:cxn>
                  <a:cxn ang="0">
                    <a:pos x="0" y="48"/>
                  </a:cxn>
                  <a:cxn ang="0">
                    <a:pos x="48" y="0"/>
                  </a:cxn>
                  <a:cxn ang="0">
                    <a:pos x="48" y="96"/>
                  </a:cxn>
                </a:cxnLst>
                <a:rect l="0" t="0" r="r" b="b"/>
                <a:pathLst>
                  <a:path w="48" h="96">
                    <a:moveTo>
                      <a:pt x="48" y="96"/>
                    </a:moveTo>
                    <a:lnTo>
                      <a:pt x="0" y="48"/>
                    </a:lnTo>
                    <a:lnTo>
                      <a:pt x="48" y="0"/>
                    </a:lnTo>
                    <a:lnTo>
                      <a:pt x="48" y="9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5" name="Line 101"/>
              <p:cNvSpPr>
                <a:spLocks noChangeShapeType="1"/>
              </p:cNvSpPr>
              <p:nvPr/>
            </p:nvSpPr>
            <p:spPr bwMode="auto">
              <a:xfrm>
                <a:off x="2114" y="2280"/>
                <a:ext cx="48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14" name="Group 102"/>
            <p:cNvGrpSpPr>
              <a:grpSpLocks/>
            </p:cNvGrpSpPr>
            <p:nvPr/>
          </p:nvGrpSpPr>
          <p:grpSpPr bwMode="auto">
            <a:xfrm>
              <a:off x="960" y="2688"/>
              <a:ext cx="626" cy="48"/>
              <a:chOff x="1536" y="2256"/>
              <a:chExt cx="626" cy="48"/>
            </a:xfrm>
          </p:grpSpPr>
          <p:sp>
            <p:nvSpPr>
              <p:cNvPr id="130" name="Rectangle 103"/>
              <p:cNvSpPr>
                <a:spLocks noChangeArrowheads="1"/>
              </p:cNvSpPr>
              <p:nvPr/>
            </p:nvSpPr>
            <p:spPr bwMode="auto">
              <a:xfrm>
                <a:off x="1536" y="2256"/>
                <a:ext cx="576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1" name="Freeform 104"/>
              <p:cNvSpPr>
                <a:spLocks/>
              </p:cNvSpPr>
              <p:nvPr/>
            </p:nvSpPr>
            <p:spPr bwMode="auto">
              <a:xfrm>
                <a:off x="2064" y="2256"/>
                <a:ext cx="48" cy="48"/>
              </a:xfrm>
              <a:custGeom>
                <a:avLst/>
                <a:gdLst/>
                <a:ahLst/>
                <a:cxnLst>
                  <a:cxn ang="0">
                    <a:pos x="48" y="96"/>
                  </a:cxn>
                  <a:cxn ang="0">
                    <a:pos x="0" y="48"/>
                  </a:cxn>
                  <a:cxn ang="0">
                    <a:pos x="48" y="0"/>
                  </a:cxn>
                  <a:cxn ang="0">
                    <a:pos x="48" y="96"/>
                  </a:cxn>
                </a:cxnLst>
                <a:rect l="0" t="0" r="r" b="b"/>
                <a:pathLst>
                  <a:path w="48" h="96">
                    <a:moveTo>
                      <a:pt x="48" y="96"/>
                    </a:moveTo>
                    <a:lnTo>
                      <a:pt x="0" y="48"/>
                    </a:lnTo>
                    <a:lnTo>
                      <a:pt x="48" y="0"/>
                    </a:lnTo>
                    <a:lnTo>
                      <a:pt x="48" y="9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2" name="Line 105"/>
              <p:cNvSpPr>
                <a:spLocks noChangeShapeType="1"/>
              </p:cNvSpPr>
              <p:nvPr/>
            </p:nvSpPr>
            <p:spPr bwMode="auto">
              <a:xfrm>
                <a:off x="2114" y="2280"/>
                <a:ext cx="48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15" name="Text Box 106"/>
            <p:cNvSpPr txBox="1">
              <a:spLocks noChangeArrowheads="1"/>
            </p:cNvSpPr>
            <p:nvPr/>
          </p:nvSpPr>
          <p:spPr bwMode="auto">
            <a:xfrm>
              <a:off x="1055" y="2698"/>
              <a:ext cx="36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C[6]</a:t>
              </a:r>
            </a:p>
          </p:txBody>
        </p:sp>
        <p:sp>
          <p:nvSpPr>
            <p:cNvPr id="116" name="Text Box 107"/>
            <p:cNvSpPr txBox="1">
              <a:spLocks noChangeArrowheads="1"/>
            </p:cNvSpPr>
            <p:nvPr/>
          </p:nvSpPr>
          <p:spPr bwMode="auto">
            <a:xfrm>
              <a:off x="1020" y="2458"/>
              <a:ext cx="438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C[10]</a:t>
              </a:r>
            </a:p>
          </p:txBody>
        </p:sp>
        <p:sp>
          <p:nvSpPr>
            <p:cNvPr id="117" name="Text Box 108"/>
            <p:cNvSpPr txBox="1">
              <a:spLocks noChangeArrowheads="1"/>
            </p:cNvSpPr>
            <p:nvPr/>
          </p:nvSpPr>
          <p:spPr bwMode="auto">
            <a:xfrm>
              <a:off x="1055" y="3178"/>
              <a:ext cx="36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C[2]</a:t>
              </a:r>
            </a:p>
          </p:txBody>
        </p:sp>
        <p:sp>
          <p:nvSpPr>
            <p:cNvPr id="118" name="Line 109"/>
            <p:cNvSpPr>
              <a:spLocks noChangeShapeType="1"/>
            </p:cNvSpPr>
            <p:nvPr/>
          </p:nvSpPr>
          <p:spPr bwMode="auto">
            <a:xfrm>
              <a:off x="1248" y="3024"/>
              <a:ext cx="0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19" name="Line 110"/>
            <p:cNvSpPr>
              <a:spLocks noChangeShapeType="1"/>
            </p:cNvSpPr>
            <p:nvPr/>
          </p:nvSpPr>
          <p:spPr bwMode="auto">
            <a:xfrm>
              <a:off x="1440" y="2208"/>
              <a:ext cx="0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20" name="Line 111"/>
            <p:cNvSpPr>
              <a:spLocks noChangeShapeType="1"/>
            </p:cNvSpPr>
            <p:nvPr/>
          </p:nvSpPr>
          <p:spPr bwMode="auto">
            <a:xfrm>
              <a:off x="1056" y="2208"/>
              <a:ext cx="0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21" name="Text Box 112"/>
            <p:cNvSpPr txBox="1">
              <a:spLocks noChangeArrowheads="1"/>
            </p:cNvSpPr>
            <p:nvPr/>
          </p:nvSpPr>
          <p:spPr bwMode="auto">
            <a:xfrm>
              <a:off x="780" y="1978"/>
              <a:ext cx="43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A[14]</a:t>
              </a:r>
            </a:p>
          </p:txBody>
        </p:sp>
        <p:sp>
          <p:nvSpPr>
            <p:cNvPr id="123" name="Text Box 113"/>
            <p:cNvSpPr txBox="1">
              <a:spLocks noChangeArrowheads="1"/>
            </p:cNvSpPr>
            <p:nvPr/>
          </p:nvSpPr>
          <p:spPr bwMode="auto">
            <a:xfrm>
              <a:off x="1212" y="1978"/>
              <a:ext cx="43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B[14]</a:t>
              </a:r>
            </a:p>
          </p:txBody>
        </p:sp>
        <p:sp>
          <p:nvSpPr>
            <p:cNvPr id="124" name="Text Box 114"/>
            <p:cNvSpPr txBox="1">
              <a:spLocks noChangeArrowheads="1"/>
            </p:cNvSpPr>
            <p:nvPr/>
          </p:nvSpPr>
          <p:spPr bwMode="auto">
            <a:xfrm>
              <a:off x="780" y="1786"/>
              <a:ext cx="43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A[18]</a:t>
              </a:r>
            </a:p>
          </p:txBody>
        </p:sp>
        <p:sp>
          <p:nvSpPr>
            <p:cNvPr id="125" name="Text Box 115"/>
            <p:cNvSpPr txBox="1">
              <a:spLocks noChangeArrowheads="1"/>
            </p:cNvSpPr>
            <p:nvPr/>
          </p:nvSpPr>
          <p:spPr bwMode="auto">
            <a:xfrm>
              <a:off x="1212" y="1786"/>
              <a:ext cx="43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B[18]</a:t>
              </a:r>
            </a:p>
          </p:txBody>
        </p:sp>
        <p:sp>
          <p:nvSpPr>
            <p:cNvPr id="126" name="Text Box 116"/>
            <p:cNvSpPr txBox="1">
              <a:spLocks noChangeArrowheads="1"/>
            </p:cNvSpPr>
            <p:nvPr/>
          </p:nvSpPr>
          <p:spPr bwMode="auto">
            <a:xfrm>
              <a:off x="780" y="1594"/>
              <a:ext cx="43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A[22]</a:t>
              </a:r>
            </a:p>
          </p:txBody>
        </p:sp>
        <p:sp>
          <p:nvSpPr>
            <p:cNvPr id="127" name="Text Box 117"/>
            <p:cNvSpPr txBox="1">
              <a:spLocks noChangeArrowheads="1"/>
            </p:cNvSpPr>
            <p:nvPr/>
          </p:nvSpPr>
          <p:spPr bwMode="auto">
            <a:xfrm>
              <a:off x="1212" y="1594"/>
              <a:ext cx="43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B[22]</a:t>
              </a:r>
            </a:p>
          </p:txBody>
        </p:sp>
      </p:grpSp>
      <p:grpSp>
        <p:nvGrpSpPr>
          <p:cNvPr id="81" name="Group 120"/>
          <p:cNvGrpSpPr>
            <a:grpSpLocks/>
          </p:cNvGrpSpPr>
          <p:nvPr/>
        </p:nvGrpSpPr>
        <p:grpSpPr bwMode="auto">
          <a:xfrm>
            <a:off x="7092950" y="2968140"/>
            <a:ext cx="1379538" cy="2819400"/>
            <a:chOff x="780" y="1594"/>
            <a:chExt cx="869" cy="1776"/>
          </a:xfrm>
        </p:grpSpPr>
        <p:sp>
          <p:nvSpPr>
            <p:cNvPr id="84" name="Freeform 121"/>
            <p:cNvSpPr>
              <a:spLocks/>
            </p:cNvSpPr>
            <p:nvPr/>
          </p:nvSpPr>
          <p:spPr bwMode="auto">
            <a:xfrm>
              <a:off x="960" y="2352"/>
              <a:ext cx="576" cy="67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" y="672"/>
                </a:cxn>
                <a:cxn ang="0">
                  <a:pos x="450" y="672"/>
                </a:cxn>
                <a:cxn ang="0">
                  <a:pos x="576" y="0"/>
                </a:cxn>
                <a:cxn ang="0">
                  <a:pos x="336" y="0"/>
                </a:cxn>
                <a:cxn ang="0">
                  <a:pos x="288" y="96"/>
                </a:cxn>
                <a:cxn ang="0">
                  <a:pos x="240" y="0"/>
                </a:cxn>
                <a:cxn ang="0">
                  <a:pos x="0" y="0"/>
                </a:cxn>
              </a:cxnLst>
              <a:rect l="0" t="0" r="r" b="b"/>
              <a:pathLst>
                <a:path w="576" h="672">
                  <a:moveTo>
                    <a:pt x="0" y="0"/>
                  </a:moveTo>
                  <a:lnTo>
                    <a:pt x="144" y="672"/>
                  </a:lnTo>
                  <a:lnTo>
                    <a:pt x="450" y="672"/>
                  </a:lnTo>
                  <a:lnTo>
                    <a:pt x="576" y="0"/>
                  </a:lnTo>
                  <a:lnTo>
                    <a:pt x="336" y="0"/>
                  </a:lnTo>
                  <a:lnTo>
                    <a:pt x="288" y="96"/>
                  </a:lnTo>
                  <a:lnTo>
                    <a:pt x="24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grpSp>
          <p:nvGrpSpPr>
            <p:cNvPr id="85" name="Group 122"/>
            <p:cNvGrpSpPr>
              <a:grpSpLocks/>
            </p:cNvGrpSpPr>
            <p:nvPr/>
          </p:nvGrpSpPr>
          <p:grpSpPr bwMode="auto">
            <a:xfrm>
              <a:off x="960" y="2928"/>
              <a:ext cx="626" cy="48"/>
              <a:chOff x="1536" y="2256"/>
              <a:chExt cx="626" cy="48"/>
            </a:xfrm>
          </p:grpSpPr>
          <p:sp>
            <p:nvSpPr>
              <p:cNvPr id="108" name="Rectangle 123"/>
              <p:cNvSpPr>
                <a:spLocks noChangeArrowheads="1"/>
              </p:cNvSpPr>
              <p:nvPr/>
            </p:nvSpPr>
            <p:spPr bwMode="auto">
              <a:xfrm>
                <a:off x="1536" y="2256"/>
                <a:ext cx="576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9" name="Freeform 124"/>
              <p:cNvSpPr>
                <a:spLocks/>
              </p:cNvSpPr>
              <p:nvPr/>
            </p:nvSpPr>
            <p:spPr bwMode="auto">
              <a:xfrm>
                <a:off x="2064" y="2256"/>
                <a:ext cx="48" cy="48"/>
              </a:xfrm>
              <a:custGeom>
                <a:avLst/>
                <a:gdLst/>
                <a:ahLst/>
                <a:cxnLst>
                  <a:cxn ang="0">
                    <a:pos x="48" y="96"/>
                  </a:cxn>
                  <a:cxn ang="0">
                    <a:pos x="0" y="48"/>
                  </a:cxn>
                  <a:cxn ang="0">
                    <a:pos x="48" y="0"/>
                  </a:cxn>
                  <a:cxn ang="0">
                    <a:pos x="48" y="96"/>
                  </a:cxn>
                </a:cxnLst>
                <a:rect l="0" t="0" r="r" b="b"/>
                <a:pathLst>
                  <a:path w="48" h="96">
                    <a:moveTo>
                      <a:pt x="48" y="96"/>
                    </a:moveTo>
                    <a:lnTo>
                      <a:pt x="0" y="48"/>
                    </a:lnTo>
                    <a:lnTo>
                      <a:pt x="48" y="0"/>
                    </a:lnTo>
                    <a:lnTo>
                      <a:pt x="48" y="9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0" name="Line 125"/>
              <p:cNvSpPr>
                <a:spLocks noChangeShapeType="1"/>
              </p:cNvSpPr>
              <p:nvPr/>
            </p:nvSpPr>
            <p:spPr bwMode="auto">
              <a:xfrm>
                <a:off x="2114" y="2280"/>
                <a:ext cx="48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86" name="Group 126"/>
            <p:cNvGrpSpPr>
              <a:grpSpLocks/>
            </p:cNvGrpSpPr>
            <p:nvPr/>
          </p:nvGrpSpPr>
          <p:grpSpPr bwMode="auto">
            <a:xfrm>
              <a:off x="960" y="2448"/>
              <a:ext cx="626" cy="48"/>
              <a:chOff x="1536" y="2256"/>
              <a:chExt cx="626" cy="48"/>
            </a:xfrm>
          </p:grpSpPr>
          <p:sp>
            <p:nvSpPr>
              <p:cNvPr id="105" name="Rectangle 127"/>
              <p:cNvSpPr>
                <a:spLocks noChangeArrowheads="1"/>
              </p:cNvSpPr>
              <p:nvPr/>
            </p:nvSpPr>
            <p:spPr bwMode="auto">
              <a:xfrm>
                <a:off x="1536" y="2256"/>
                <a:ext cx="576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6" name="Freeform 128"/>
              <p:cNvSpPr>
                <a:spLocks/>
              </p:cNvSpPr>
              <p:nvPr/>
            </p:nvSpPr>
            <p:spPr bwMode="auto">
              <a:xfrm>
                <a:off x="2064" y="2256"/>
                <a:ext cx="48" cy="48"/>
              </a:xfrm>
              <a:custGeom>
                <a:avLst/>
                <a:gdLst/>
                <a:ahLst/>
                <a:cxnLst>
                  <a:cxn ang="0">
                    <a:pos x="48" y="96"/>
                  </a:cxn>
                  <a:cxn ang="0">
                    <a:pos x="0" y="48"/>
                  </a:cxn>
                  <a:cxn ang="0">
                    <a:pos x="48" y="0"/>
                  </a:cxn>
                  <a:cxn ang="0">
                    <a:pos x="48" y="96"/>
                  </a:cxn>
                </a:cxnLst>
                <a:rect l="0" t="0" r="r" b="b"/>
                <a:pathLst>
                  <a:path w="48" h="96">
                    <a:moveTo>
                      <a:pt x="48" y="96"/>
                    </a:moveTo>
                    <a:lnTo>
                      <a:pt x="0" y="48"/>
                    </a:lnTo>
                    <a:lnTo>
                      <a:pt x="48" y="0"/>
                    </a:lnTo>
                    <a:lnTo>
                      <a:pt x="48" y="9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7" name="Line 129"/>
              <p:cNvSpPr>
                <a:spLocks noChangeShapeType="1"/>
              </p:cNvSpPr>
              <p:nvPr/>
            </p:nvSpPr>
            <p:spPr bwMode="auto">
              <a:xfrm>
                <a:off x="2114" y="2280"/>
                <a:ext cx="48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87" name="Group 130"/>
            <p:cNvGrpSpPr>
              <a:grpSpLocks/>
            </p:cNvGrpSpPr>
            <p:nvPr/>
          </p:nvGrpSpPr>
          <p:grpSpPr bwMode="auto">
            <a:xfrm>
              <a:off x="960" y="2688"/>
              <a:ext cx="626" cy="48"/>
              <a:chOff x="1536" y="2256"/>
              <a:chExt cx="626" cy="48"/>
            </a:xfrm>
          </p:grpSpPr>
          <p:sp>
            <p:nvSpPr>
              <p:cNvPr id="102" name="Rectangle 131"/>
              <p:cNvSpPr>
                <a:spLocks noChangeArrowheads="1"/>
              </p:cNvSpPr>
              <p:nvPr/>
            </p:nvSpPr>
            <p:spPr bwMode="auto">
              <a:xfrm>
                <a:off x="1536" y="2256"/>
                <a:ext cx="576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3" name="Freeform 132"/>
              <p:cNvSpPr>
                <a:spLocks/>
              </p:cNvSpPr>
              <p:nvPr/>
            </p:nvSpPr>
            <p:spPr bwMode="auto">
              <a:xfrm>
                <a:off x="2064" y="2256"/>
                <a:ext cx="48" cy="48"/>
              </a:xfrm>
              <a:custGeom>
                <a:avLst/>
                <a:gdLst/>
                <a:ahLst/>
                <a:cxnLst>
                  <a:cxn ang="0">
                    <a:pos x="48" y="96"/>
                  </a:cxn>
                  <a:cxn ang="0">
                    <a:pos x="0" y="48"/>
                  </a:cxn>
                  <a:cxn ang="0">
                    <a:pos x="48" y="0"/>
                  </a:cxn>
                  <a:cxn ang="0">
                    <a:pos x="48" y="96"/>
                  </a:cxn>
                </a:cxnLst>
                <a:rect l="0" t="0" r="r" b="b"/>
                <a:pathLst>
                  <a:path w="48" h="96">
                    <a:moveTo>
                      <a:pt x="48" y="96"/>
                    </a:moveTo>
                    <a:lnTo>
                      <a:pt x="0" y="48"/>
                    </a:lnTo>
                    <a:lnTo>
                      <a:pt x="48" y="0"/>
                    </a:lnTo>
                    <a:lnTo>
                      <a:pt x="48" y="9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4" name="Line 133"/>
              <p:cNvSpPr>
                <a:spLocks noChangeShapeType="1"/>
              </p:cNvSpPr>
              <p:nvPr/>
            </p:nvSpPr>
            <p:spPr bwMode="auto">
              <a:xfrm>
                <a:off x="2114" y="2280"/>
                <a:ext cx="48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88" name="Text Box 134"/>
            <p:cNvSpPr txBox="1">
              <a:spLocks noChangeArrowheads="1"/>
            </p:cNvSpPr>
            <p:nvPr/>
          </p:nvSpPr>
          <p:spPr bwMode="auto">
            <a:xfrm>
              <a:off x="1055" y="2698"/>
              <a:ext cx="36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 dirty="0">
                  <a:latin typeface="Verdana" charset="0"/>
                  <a:ea typeface="굴림" charset="-127"/>
                  <a:cs typeface="굴림" charset="-127"/>
                </a:rPr>
                <a:t>C[7]</a:t>
              </a:r>
            </a:p>
          </p:txBody>
        </p:sp>
        <p:sp>
          <p:nvSpPr>
            <p:cNvPr id="89" name="Text Box 135"/>
            <p:cNvSpPr txBox="1">
              <a:spLocks noChangeArrowheads="1"/>
            </p:cNvSpPr>
            <p:nvPr/>
          </p:nvSpPr>
          <p:spPr bwMode="auto">
            <a:xfrm>
              <a:off x="1020" y="2458"/>
              <a:ext cx="438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C[11]</a:t>
              </a:r>
            </a:p>
          </p:txBody>
        </p:sp>
        <p:sp>
          <p:nvSpPr>
            <p:cNvPr id="90" name="Text Box 136"/>
            <p:cNvSpPr txBox="1">
              <a:spLocks noChangeArrowheads="1"/>
            </p:cNvSpPr>
            <p:nvPr/>
          </p:nvSpPr>
          <p:spPr bwMode="auto">
            <a:xfrm>
              <a:off x="1055" y="3178"/>
              <a:ext cx="36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C[3]</a:t>
              </a:r>
            </a:p>
          </p:txBody>
        </p:sp>
        <p:sp>
          <p:nvSpPr>
            <p:cNvPr id="91" name="Line 137"/>
            <p:cNvSpPr>
              <a:spLocks noChangeShapeType="1"/>
            </p:cNvSpPr>
            <p:nvPr/>
          </p:nvSpPr>
          <p:spPr bwMode="auto">
            <a:xfrm>
              <a:off x="1248" y="3024"/>
              <a:ext cx="0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92" name="Line 138"/>
            <p:cNvSpPr>
              <a:spLocks noChangeShapeType="1"/>
            </p:cNvSpPr>
            <p:nvPr/>
          </p:nvSpPr>
          <p:spPr bwMode="auto">
            <a:xfrm>
              <a:off x="1440" y="2208"/>
              <a:ext cx="0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93" name="Line 139"/>
            <p:cNvSpPr>
              <a:spLocks noChangeShapeType="1"/>
            </p:cNvSpPr>
            <p:nvPr/>
          </p:nvSpPr>
          <p:spPr bwMode="auto">
            <a:xfrm>
              <a:off x="1056" y="2208"/>
              <a:ext cx="0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94" name="Text Box 140"/>
            <p:cNvSpPr txBox="1">
              <a:spLocks noChangeArrowheads="1"/>
            </p:cNvSpPr>
            <p:nvPr/>
          </p:nvSpPr>
          <p:spPr bwMode="auto">
            <a:xfrm>
              <a:off x="780" y="1978"/>
              <a:ext cx="43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A[15]</a:t>
              </a:r>
            </a:p>
          </p:txBody>
        </p:sp>
        <p:sp>
          <p:nvSpPr>
            <p:cNvPr id="95" name="Text Box 141"/>
            <p:cNvSpPr txBox="1">
              <a:spLocks noChangeArrowheads="1"/>
            </p:cNvSpPr>
            <p:nvPr/>
          </p:nvSpPr>
          <p:spPr bwMode="auto">
            <a:xfrm>
              <a:off x="1212" y="1978"/>
              <a:ext cx="43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B[15]</a:t>
              </a:r>
            </a:p>
          </p:txBody>
        </p:sp>
        <p:sp>
          <p:nvSpPr>
            <p:cNvPr id="96" name="Text Box 142"/>
            <p:cNvSpPr txBox="1">
              <a:spLocks noChangeArrowheads="1"/>
            </p:cNvSpPr>
            <p:nvPr/>
          </p:nvSpPr>
          <p:spPr bwMode="auto">
            <a:xfrm>
              <a:off x="780" y="1786"/>
              <a:ext cx="43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A[19]</a:t>
              </a:r>
            </a:p>
          </p:txBody>
        </p:sp>
        <p:sp>
          <p:nvSpPr>
            <p:cNvPr id="97" name="Text Box 143"/>
            <p:cNvSpPr txBox="1">
              <a:spLocks noChangeArrowheads="1"/>
            </p:cNvSpPr>
            <p:nvPr/>
          </p:nvSpPr>
          <p:spPr bwMode="auto">
            <a:xfrm>
              <a:off x="1212" y="1786"/>
              <a:ext cx="43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B[19]</a:t>
              </a:r>
            </a:p>
          </p:txBody>
        </p:sp>
        <p:sp>
          <p:nvSpPr>
            <p:cNvPr id="98" name="Text Box 144"/>
            <p:cNvSpPr txBox="1">
              <a:spLocks noChangeArrowheads="1"/>
            </p:cNvSpPr>
            <p:nvPr/>
          </p:nvSpPr>
          <p:spPr bwMode="auto">
            <a:xfrm>
              <a:off x="780" y="1594"/>
              <a:ext cx="43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A[23]</a:t>
              </a:r>
            </a:p>
          </p:txBody>
        </p:sp>
        <p:sp>
          <p:nvSpPr>
            <p:cNvPr id="99" name="Text Box 145"/>
            <p:cNvSpPr txBox="1">
              <a:spLocks noChangeArrowheads="1"/>
            </p:cNvSpPr>
            <p:nvPr/>
          </p:nvSpPr>
          <p:spPr bwMode="auto">
            <a:xfrm>
              <a:off x="1212" y="1594"/>
              <a:ext cx="437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400">
                  <a:latin typeface="Verdana" charset="0"/>
                  <a:ea typeface="굴림" charset="-127"/>
                  <a:cs typeface="굴림" charset="-127"/>
                </a:rPr>
                <a:t>B[23]</a:t>
              </a:r>
            </a:p>
          </p:txBody>
        </p:sp>
      </p:grpSp>
      <p:sp>
        <p:nvSpPr>
          <p:cNvPr id="82" name="Line 148"/>
          <p:cNvSpPr>
            <a:spLocks noChangeShapeType="1"/>
          </p:cNvSpPr>
          <p:nvPr/>
        </p:nvSpPr>
        <p:spPr bwMode="auto">
          <a:xfrm>
            <a:off x="4275138" y="1408113"/>
            <a:ext cx="1447800" cy="1600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3" name="Oval 149"/>
          <p:cNvSpPr>
            <a:spLocks noChangeArrowheads="1"/>
          </p:cNvSpPr>
          <p:nvPr/>
        </p:nvSpPr>
        <p:spPr bwMode="auto">
          <a:xfrm flipH="1">
            <a:off x="3594100" y="1607900"/>
            <a:ext cx="2741613" cy="1038701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ko-KR" sz="1400" i="1" dirty="0">
                <a:latin typeface="Verdana" charset="0"/>
                <a:ea typeface="굴림" charset="-127"/>
                <a:cs typeface="굴림" charset="-127"/>
              </a:rPr>
              <a:t>Execution using four pipelined </a:t>
            </a:r>
            <a:r>
              <a:rPr lang="en-US" altLang="ko-KR" sz="1400" i="1" dirty="0" err="1" smtClean="0">
                <a:latin typeface="Verdana" charset="0"/>
                <a:ea typeface="굴림" charset="-127"/>
                <a:cs typeface="굴림" charset="-127"/>
              </a:rPr>
              <a:t>datapaths</a:t>
            </a:r>
            <a:endParaRPr lang="en-US" altLang="ko-KR" sz="1400" i="1" dirty="0">
              <a:latin typeface="Verdana" charset="0"/>
              <a:ea typeface="굴림" charset="-127"/>
              <a:cs typeface="굴림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59200" y="5810110"/>
            <a:ext cx="44576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 smtClean="0">
                <a:latin typeface="+mj-lt"/>
              </a:rPr>
              <a:t>4 adders </a:t>
            </a:r>
            <a:r>
              <a:rPr lang="en-US" sz="1600" b="1" u="sng" dirty="0" smtClean="0">
                <a:latin typeface="+mj-lt"/>
                <a:sym typeface="Wingdings" pitchFamily="2" charset="2"/>
              </a:rPr>
              <a:t> </a:t>
            </a:r>
            <a:r>
              <a:rPr lang="en-US" sz="1600" b="1" u="sng" dirty="0" smtClean="0">
                <a:latin typeface="+mj-lt"/>
              </a:rPr>
              <a:t>4 elements / cycle</a:t>
            </a:r>
          </a:p>
          <a:p>
            <a:pPr algn="ctr"/>
            <a:r>
              <a:rPr lang="en-US" sz="1600" b="1" u="sng" dirty="0" smtClean="0">
                <a:latin typeface="+mj-lt"/>
              </a:rPr>
              <a:t>N/4 cycles</a:t>
            </a:r>
          </a:p>
          <a:p>
            <a:pPr algn="ctr"/>
            <a:endParaRPr lang="en-US" sz="1600" b="1" u="sng" dirty="0">
              <a:latin typeface="+mj-lt"/>
            </a:endParaRPr>
          </a:p>
        </p:txBody>
      </p:sp>
      <p:sp>
        <p:nvSpPr>
          <p:cNvPr id="194" name="TextBox 193"/>
          <p:cNvSpPr txBox="1"/>
          <p:nvPr/>
        </p:nvSpPr>
        <p:spPr>
          <a:xfrm>
            <a:off x="-382245" y="5810110"/>
            <a:ext cx="44576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 smtClean="0">
                <a:latin typeface="+mj-lt"/>
              </a:rPr>
              <a:t>1 adder </a:t>
            </a:r>
            <a:r>
              <a:rPr lang="en-US" sz="1600" b="1" u="sng" dirty="0" smtClean="0">
                <a:latin typeface="+mj-lt"/>
                <a:sym typeface="Wingdings" pitchFamily="2" charset="2"/>
              </a:rPr>
              <a:t> 1 element / cycle</a:t>
            </a:r>
            <a:endParaRPr lang="en-US" sz="1600" b="1" u="sng" dirty="0" smtClean="0">
              <a:latin typeface="+mj-lt"/>
            </a:endParaRPr>
          </a:p>
          <a:p>
            <a:pPr algn="ctr"/>
            <a:r>
              <a:rPr lang="en-US" sz="1600" b="1" u="sng" dirty="0" smtClean="0">
                <a:latin typeface="+mj-lt"/>
              </a:rPr>
              <a:t>N cycles</a:t>
            </a:r>
          </a:p>
          <a:p>
            <a:pPr algn="ctr"/>
            <a:endParaRPr lang="en-US" sz="1600" b="1" u="sng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8817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ECE252 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Administrivia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15 </a:t>
            </a:r>
            <a:r>
              <a:rPr lang="en-US" dirty="0">
                <a:solidFill>
                  <a:schemeClr val="tx1"/>
                </a:solidFill>
              </a:rPr>
              <a:t>November – Homework #4 Due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Project Status</a:t>
            </a:r>
            <a:endParaRPr lang="en-US" sz="160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Plan on having preliminary data or infrastructure</a:t>
            </a:r>
            <a:endParaRPr lang="en-US" sz="1600" b="0" dirty="0">
              <a:solidFill>
                <a:schemeClr val="tx1"/>
              </a:solidFill>
            </a:endParaRPr>
          </a:p>
          <a:p>
            <a:pPr marL="800100" lvl="1" indent="-342900">
              <a:buAutoNum type="arabicPeriod"/>
            </a:pPr>
            <a:endParaRPr lang="en-US" sz="10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ECE 299 – Energy-Efficient Computer Systems</a:t>
            </a:r>
            <a:endParaRPr lang="en-US" sz="160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  <a:hlinkClick r:id="rId4"/>
              </a:rPr>
              <a:t>www.duke.edu/~bcl15/class/class_ece299fall10.html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Technology, architectures, systems, applications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Seminar for Spring 2012. 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Class is paper reading, discussion, research project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 Fall 2010, students read &gt;35 research papers.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 Spring 2012, read research papers. 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 Spring 2012, also considering textbook “The Datacenter as a Computer: An Introduction to the Design of Warehouse-scale Machines.”</a:t>
            </a:r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35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Opt 2+: Multiple Lanes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740" y="1316725"/>
            <a:ext cx="7029450" cy="246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" name="Text Placeholder 1"/>
          <p:cNvSpPr>
            <a:spLocks noGrp="1"/>
          </p:cNvSpPr>
          <p:nvPr>
            <p:ph type="body" idx="1"/>
          </p:nvPr>
        </p:nvSpPr>
        <p:spPr>
          <a:xfrm>
            <a:off x="457199" y="3928266"/>
            <a:ext cx="8147325" cy="2419514"/>
          </a:xfrm>
        </p:spPr>
        <p:txBody>
          <a:bodyPr anchor="t"/>
          <a:lstStyle/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Vector elements interleaved across lanes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Example: V[0, 4, 8, …] on Lane 1, V[1, 5, 9,…] on Lane 2, etc. </a:t>
            </a:r>
          </a:p>
          <a:p>
            <a:pPr lvl="1"/>
            <a:endParaRPr lang="en-US" sz="1600" b="0" dirty="0" smtClean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Compute for multiple elements per cycle 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Example: Lane 1 computes on V[0] and V[4] in one cycle</a:t>
            </a:r>
          </a:p>
          <a:p>
            <a:pPr lvl="1"/>
            <a:endParaRPr lang="en-US" sz="1600" b="0" dirty="0" smtClean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Modular, scalable design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No inter-lane communication needed for most vector instructions</a:t>
            </a:r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09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Opt 3 – Conditional Execution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Suppose you want to </a:t>
            </a:r>
            <a:r>
              <a:rPr lang="en-US" dirty="0" err="1" smtClean="0">
                <a:solidFill>
                  <a:schemeClr val="tx1"/>
                </a:solidFill>
              </a:rPr>
              <a:t>vectorize</a:t>
            </a:r>
            <a:r>
              <a:rPr lang="en-US" dirty="0" smtClean="0">
                <a:solidFill>
                  <a:schemeClr val="tx1"/>
                </a:solidFill>
              </a:rPr>
              <a:t> this code: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for (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=0 ; 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&lt;N ; 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++) { </a:t>
            </a: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if(A[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] != B[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]) {A[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] -= B[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]; } }</a:t>
            </a:r>
          </a:p>
          <a:p>
            <a:pPr lvl="1"/>
            <a:endParaRPr lang="en-US" sz="9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Solution: vector conditional execution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-- </a:t>
            </a:r>
            <a:r>
              <a:rPr lang="en-US" sz="1600" b="0" dirty="0" smtClean="0">
                <a:solidFill>
                  <a:schemeClr val="tx1"/>
                </a:solidFill>
              </a:rPr>
              <a:t>Add </a:t>
            </a:r>
            <a:r>
              <a:rPr lang="en-US" sz="1600" b="0" u="sng" dirty="0" smtClean="0">
                <a:solidFill>
                  <a:schemeClr val="tx1"/>
                </a:solidFill>
              </a:rPr>
              <a:t>vector flag registers</a:t>
            </a:r>
            <a:r>
              <a:rPr lang="en-US" sz="1600" b="0" dirty="0" smtClean="0">
                <a:solidFill>
                  <a:schemeClr val="tx1"/>
                </a:solidFill>
              </a:rPr>
              <a:t>, single-bit mask per vector element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Use vector-compare to set the vector flag register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Use vector flag register to control vector-sub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Vector op executed only if corresponding flag element is set</a:t>
            </a:r>
          </a:p>
          <a:p>
            <a:pPr lvl="1"/>
            <a:endParaRPr lang="en-US" sz="900" b="0" dirty="0">
              <a:solidFill>
                <a:schemeClr val="tx1"/>
              </a:solidFill>
            </a:endParaRPr>
          </a:p>
          <a:p>
            <a:pPr lvl="1"/>
            <a:r>
              <a:rPr lang="en-US" sz="1600" b="0" dirty="0" err="1" smtClean="0">
                <a:solidFill>
                  <a:schemeClr val="tx1"/>
                </a:solidFill>
              </a:rPr>
              <a:t>vld</a:t>
            </a:r>
            <a:r>
              <a:rPr lang="en-US" sz="1600" b="0" dirty="0" smtClean="0">
                <a:solidFill>
                  <a:schemeClr val="tx1"/>
                </a:solidFill>
              </a:rPr>
              <a:t>			V1, Ra</a:t>
            </a:r>
          </a:p>
          <a:p>
            <a:pPr lvl="1"/>
            <a:r>
              <a:rPr lang="en-US" sz="1600" b="0" dirty="0" err="1" smtClean="0">
                <a:solidFill>
                  <a:schemeClr val="tx1"/>
                </a:solidFill>
              </a:rPr>
              <a:t>vld</a:t>
            </a:r>
            <a:r>
              <a:rPr lang="en-US" sz="1600" b="0" dirty="0" smtClean="0">
                <a:solidFill>
                  <a:schemeClr val="tx1"/>
                </a:solidFill>
              </a:rPr>
              <a:t> 			V2, </a:t>
            </a:r>
            <a:r>
              <a:rPr lang="en-US" sz="1600" b="0" dirty="0" err="1" smtClean="0">
                <a:solidFill>
                  <a:schemeClr val="tx1"/>
                </a:solidFill>
              </a:rPr>
              <a:t>Rb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lvl="1"/>
            <a:r>
              <a:rPr lang="en-US" sz="1600" b="0" dirty="0" err="1" smtClean="0">
                <a:solidFill>
                  <a:schemeClr val="tx1"/>
                </a:solidFill>
              </a:rPr>
              <a:t>vcmp.neq.vv</a:t>
            </a:r>
            <a:r>
              <a:rPr lang="en-US" sz="1600" b="0" dirty="0" smtClean="0">
                <a:solidFill>
                  <a:schemeClr val="tx1"/>
                </a:solidFill>
              </a:rPr>
              <a:t>		M0, V1, V2	# vector compare for mask</a:t>
            </a:r>
          </a:p>
          <a:p>
            <a:pPr lvl="1"/>
            <a:r>
              <a:rPr lang="en-US" sz="1600" b="0" dirty="0" err="1" smtClean="0">
                <a:solidFill>
                  <a:schemeClr val="tx1"/>
                </a:solidFill>
              </a:rPr>
              <a:t>vsub.vv</a:t>
            </a:r>
            <a:r>
              <a:rPr lang="en-US" sz="1600" b="0" dirty="0" smtClean="0">
                <a:solidFill>
                  <a:schemeClr val="tx1"/>
                </a:solidFill>
              </a:rPr>
              <a:t>		V3, V2, V1, M0	# conditional </a:t>
            </a:r>
            <a:r>
              <a:rPr lang="en-US" sz="1600" b="0" dirty="0" err="1" smtClean="0">
                <a:solidFill>
                  <a:schemeClr val="tx1"/>
                </a:solidFill>
              </a:rPr>
              <a:t>vadd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lvl="1"/>
            <a:r>
              <a:rPr lang="en-US" sz="1600" b="0" dirty="0" err="1" smtClean="0">
                <a:solidFill>
                  <a:schemeClr val="tx1"/>
                </a:solidFill>
              </a:rPr>
              <a:t>vst</a:t>
            </a:r>
            <a:r>
              <a:rPr lang="en-US" sz="1600" b="0" dirty="0" smtClean="0">
                <a:solidFill>
                  <a:schemeClr val="tx1"/>
                </a:solidFill>
              </a:rPr>
              <a:t>			V3, Ra</a:t>
            </a:r>
          </a:p>
          <a:p>
            <a:pPr lvl="1"/>
            <a:endParaRPr lang="en-US" sz="900" b="0" dirty="0">
              <a:solidFill>
                <a:schemeClr val="tx1"/>
              </a:solidFill>
            </a:endParaRP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1200150" lvl="2" indent="-285750"/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09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Vector Memory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22" name="Text Placeholder 1"/>
          <p:cNvSpPr>
            <a:spLocks noGrp="1"/>
          </p:cNvSpPr>
          <p:nvPr>
            <p:ph type="body" idx="1"/>
          </p:nvPr>
        </p:nvSpPr>
        <p:spPr>
          <a:xfrm>
            <a:off x="457200" y="1163105"/>
            <a:ext cx="8185730" cy="1955233"/>
          </a:xfrm>
        </p:spPr>
        <p:txBody>
          <a:bodyPr anchor="t"/>
          <a:lstStyle/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Multiple, interleaved memory banks (16)</a:t>
            </a:r>
          </a:p>
          <a:p>
            <a:pPr marL="285750" indent="-285750" algn="l"/>
            <a:r>
              <a:rPr lang="en-US" sz="1600" dirty="0" smtClean="0">
                <a:solidFill>
                  <a:schemeClr val="tx1"/>
                </a:solidFill>
              </a:rPr>
              <a:t>Bank busy time (e.g., 4 cycles) is time before bank ready to accept next request</a:t>
            </a:r>
          </a:p>
          <a:p>
            <a:pPr marL="285750" indent="-285750" algn="l"/>
            <a:endParaRPr lang="en-US" sz="1600" dirty="0" smtClean="0">
              <a:solidFill>
                <a:schemeClr val="tx1"/>
              </a:solidFill>
            </a:endParaRPr>
          </a:p>
        </p:txBody>
      </p:sp>
      <p:grpSp>
        <p:nvGrpSpPr>
          <p:cNvPr id="110" name="Group 69"/>
          <p:cNvGrpSpPr>
            <a:grpSpLocks/>
          </p:cNvGrpSpPr>
          <p:nvPr/>
        </p:nvGrpSpPr>
        <p:grpSpPr bwMode="auto">
          <a:xfrm>
            <a:off x="381000" y="2303462"/>
            <a:ext cx="8610600" cy="3721101"/>
            <a:chOff x="240" y="1640"/>
            <a:chExt cx="5424" cy="2344"/>
          </a:xfrm>
        </p:grpSpPr>
        <p:grpSp>
          <p:nvGrpSpPr>
            <p:cNvPr id="111" name="Group 4"/>
            <p:cNvGrpSpPr>
              <a:grpSpLocks/>
            </p:cNvGrpSpPr>
            <p:nvPr/>
          </p:nvGrpSpPr>
          <p:grpSpPr bwMode="auto">
            <a:xfrm>
              <a:off x="240" y="2024"/>
              <a:ext cx="4616" cy="1895"/>
              <a:chOff x="524" y="2016"/>
              <a:chExt cx="4616" cy="1895"/>
            </a:xfrm>
          </p:grpSpPr>
          <p:sp>
            <p:nvSpPr>
              <p:cNvPr id="139" name="Rectangle 5"/>
              <p:cNvSpPr>
                <a:spLocks noChangeArrowheads="1"/>
              </p:cNvSpPr>
              <p:nvPr/>
            </p:nvSpPr>
            <p:spPr bwMode="auto">
              <a:xfrm>
                <a:off x="524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r>
                  <a:rPr lang="en-US" altLang="ko-KR" sz="2800">
                    <a:latin typeface="Verdana" charset="0"/>
                    <a:ea typeface="굴림" charset="-127"/>
                    <a:cs typeface="굴림" charset="-127"/>
                  </a:rPr>
                  <a:t>0</a:t>
                </a:r>
              </a:p>
            </p:txBody>
          </p:sp>
          <p:sp>
            <p:nvSpPr>
              <p:cNvPr id="140" name="Rectangle 6"/>
              <p:cNvSpPr>
                <a:spLocks noChangeArrowheads="1"/>
              </p:cNvSpPr>
              <p:nvPr/>
            </p:nvSpPr>
            <p:spPr bwMode="auto">
              <a:xfrm>
                <a:off x="816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r>
                  <a:rPr lang="en-US" altLang="ko-KR" sz="2800">
                    <a:latin typeface="Verdana" charset="0"/>
                    <a:ea typeface="굴림" charset="-127"/>
                    <a:cs typeface="굴림" charset="-127"/>
                  </a:rPr>
                  <a:t>1</a:t>
                </a:r>
              </a:p>
            </p:txBody>
          </p:sp>
          <p:sp>
            <p:nvSpPr>
              <p:cNvPr id="141" name="Rectangle 7"/>
              <p:cNvSpPr>
                <a:spLocks noChangeArrowheads="1"/>
              </p:cNvSpPr>
              <p:nvPr/>
            </p:nvSpPr>
            <p:spPr bwMode="auto">
              <a:xfrm>
                <a:off x="1104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r>
                  <a:rPr lang="en-US" altLang="ko-KR" sz="2800">
                    <a:latin typeface="Verdana" charset="0"/>
                    <a:ea typeface="굴림" charset="-127"/>
                    <a:cs typeface="굴림" charset="-127"/>
                  </a:rPr>
                  <a:t>2</a:t>
                </a:r>
              </a:p>
            </p:txBody>
          </p:sp>
          <p:sp>
            <p:nvSpPr>
              <p:cNvPr id="142" name="Rectangle 8"/>
              <p:cNvSpPr>
                <a:spLocks noChangeArrowheads="1"/>
              </p:cNvSpPr>
              <p:nvPr/>
            </p:nvSpPr>
            <p:spPr bwMode="auto">
              <a:xfrm>
                <a:off x="1392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r>
                  <a:rPr lang="en-US" altLang="ko-KR" sz="2800">
                    <a:latin typeface="Verdana" charset="0"/>
                    <a:ea typeface="굴림" charset="-127"/>
                    <a:cs typeface="굴림" charset="-127"/>
                  </a:rPr>
                  <a:t>3</a:t>
                </a:r>
              </a:p>
            </p:txBody>
          </p:sp>
          <p:sp>
            <p:nvSpPr>
              <p:cNvPr id="143" name="Rectangle 9"/>
              <p:cNvSpPr>
                <a:spLocks noChangeArrowheads="1"/>
              </p:cNvSpPr>
              <p:nvPr/>
            </p:nvSpPr>
            <p:spPr bwMode="auto">
              <a:xfrm>
                <a:off x="1676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r>
                  <a:rPr lang="en-US" altLang="ko-KR" sz="2800">
                    <a:latin typeface="Verdana" charset="0"/>
                    <a:ea typeface="굴림" charset="-127"/>
                    <a:cs typeface="굴림" charset="-127"/>
                  </a:rPr>
                  <a:t>4</a:t>
                </a:r>
              </a:p>
            </p:txBody>
          </p:sp>
          <p:sp>
            <p:nvSpPr>
              <p:cNvPr id="144" name="Rectangle 10"/>
              <p:cNvSpPr>
                <a:spLocks noChangeArrowheads="1"/>
              </p:cNvSpPr>
              <p:nvPr/>
            </p:nvSpPr>
            <p:spPr bwMode="auto">
              <a:xfrm>
                <a:off x="1968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r>
                  <a:rPr lang="en-US" altLang="ko-KR" sz="2800">
                    <a:latin typeface="Verdana" charset="0"/>
                    <a:ea typeface="굴림" charset="-127"/>
                    <a:cs typeface="굴림" charset="-127"/>
                  </a:rPr>
                  <a:t>5</a:t>
                </a:r>
              </a:p>
            </p:txBody>
          </p:sp>
          <p:sp>
            <p:nvSpPr>
              <p:cNvPr id="145" name="Rectangle 11"/>
              <p:cNvSpPr>
                <a:spLocks noChangeArrowheads="1"/>
              </p:cNvSpPr>
              <p:nvPr/>
            </p:nvSpPr>
            <p:spPr bwMode="auto">
              <a:xfrm>
                <a:off x="2256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r>
                  <a:rPr lang="en-US" altLang="ko-KR" sz="2800">
                    <a:latin typeface="Verdana" charset="0"/>
                    <a:ea typeface="굴림" charset="-127"/>
                    <a:cs typeface="굴림" charset="-127"/>
                  </a:rPr>
                  <a:t>6</a:t>
                </a:r>
              </a:p>
            </p:txBody>
          </p:sp>
          <p:sp>
            <p:nvSpPr>
              <p:cNvPr id="146" name="Rectangle 12"/>
              <p:cNvSpPr>
                <a:spLocks noChangeArrowheads="1"/>
              </p:cNvSpPr>
              <p:nvPr/>
            </p:nvSpPr>
            <p:spPr bwMode="auto">
              <a:xfrm>
                <a:off x="2544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r>
                  <a:rPr lang="en-US" altLang="ko-KR" sz="2800">
                    <a:latin typeface="Verdana" charset="0"/>
                    <a:ea typeface="굴림" charset="-127"/>
                    <a:cs typeface="굴림" charset="-127"/>
                  </a:rPr>
                  <a:t>7</a:t>
                </a:r>
              </a:p>
            </p:txBody>
          </p:sp>
          <p:sp>
            <p:nvSpPr>
              <p:cNvPr id="147" name="Rectangle 13"/>
              <p:cNvSpPr>
                <a:spLocks noChangeArrowheads="1"/>
              </p:cNvSpPr>
              <p:nvPr/>
            </p:nvSpPr>
            <p:spPr bwMode="auto">
              <a:xfrm>
                <a:off x="2828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r>
                  <a:rPr lang="en-US" altLang="ko-KR" sz="2800">
                    <a:latin typeface="Verdana" charset="0"/>
                    <a:ea typeface="굴림" charset="-127"/>
                    <a:cs typeface="굴림" charset="-127"/>
                  </a:rPr>
                  <a:t>8</a:t>
                </a:r>
              </a:p>
            </p:txBody>
          </p:sp>
          <p:sp>
            <p:nvSpPr>
              <p:cNvPr id="148" name="Rectangle 14"/>
              <p:cNvSpPr>
                <a:spLocks noChangeArrowheads="1"/>
              </p:cNvSpPr>
              <p:nvPr/>
            </p:nvSpPr>
            <p:spPr bwMode="auto">
              <a:xfrm>
                <a:off x="3120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r>
                  <a:rPr lang="en-US" altLang="ko-KR" sz="2800">
                    <a:latin typeface="Verdana" charset="0"/>
                    <a:ea typeface="굴림" charset="-127"/>
                    <a:cs typeface="굴림" charset="-127"/>
                  </a:rPr>
                  <a:t>9</a:t>
                </a:r>
              </a:p>
            </p:txBody>
          </p:sp>
          <p:sp>
            <p:nvSpPr>
              <p:cNvPr id="149" name="Rectangle 15"/>
              <p:cNvSpPr>
                <a:spLocks noChangeArrowheads="1"/>
              </p:cNvSpPr>
              <p:nvPr/>
            </p:nvSpPr>
            <p:spPr bwMode="auto">
              <a:xfrm>
                <a:off x="3408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r>
                  <a:rPr lang="en-US" altLang="ko-KR" sz="2800">
                    <a:latin typeface="Verdana" charset="0"/>
                    <a:ea typeface="굴림" charset="-127"/>
                    <a:cs typeface="굴림" charset="-127"/>
                  </a:rPr>
                  <a:t>A</a:t>
                </a:r>
              </a:p>
            </p:txBody>
          </p:sp>
          <p:sp>
            <p:nvSpPr>
              <p:cNvPr id="150" name="Rectangle 16"/>
              <p:cNvSpPr>
                <a:spLocks noChangeArrowheads="1"/>
              </p:cNvSpPr>
              <p:nvPr/>
            </p:nvSpPr>
            <p:spPr bwMode="auto">
              <a:xfrm>
                <a:off x="3696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r>
                  <a:rPr lang="en-US" altLang="ko-KR" sz="2800">
                    <a:latin typeface="Verdana" charset="0"/>
                    <a:ea typeface="굴림" charset="-127"/>
                    <a:cs typeface="굴림" charset="-127"/>
                  </a:rPr>
                  <a:t>B</a:t>
                </a:r>
              </a:p>
            </p:txBody>
          </p:sp>
          <p:sp>
            <p:nvSpPr>
              <p:cNvPr id="151" name="Rectangle 17"/>
              <p:cNvSpPr>
                <a:spLocks noChangeArrowheads="1"/>
              </p:cNvSpPr>
              <p:nvPr/>
            </p:nvSpPr>
            <p:spPr bwMode="auto">
              <a:xfrm>
                <a:off x="3980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r>
                  <a:rPr lang="en-US" altLang="ko-KR" sz="2800">
                    <a:latin typeface="Verdana" charset="0"/>
                    <a:ea typeface="굴림" charset="-127"/>
                    <a:cs typeface="굴림" charset="-127"/>
                  </a:rPr>
                  <a:t>C</a:t>
                </a:r>
              </a:p>
            </p:txBody>
          </p:sp>
          <p:sp>
            <p:nvSpPr>
              <p:cNvPr id="152" name="Rectangle 18"/>
              <p:cNvSpPr>
                <a:spLocks noChangeArrowheads="1"/>
              </p:cNvSpPr>
              <p:nvPr/>
            </p:nvSpPr>
            <p:spPr bwMode="auto">
              <a:xfrm>
                <a:off x="4272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r>
                  <a:rPr lang="en-US" altLang="ko-KR" sz="2800">
                    <a:latin typeface="Verdana" charset="0"/>
                    <a:ea typeface="굴림" charset="-127"/>
                    <a:cs typeface="굴림" charset="-127"/>
                  </a:rPr>
                  <a:t>D</a:t>
                </a:r>
              </a:p>
            </p:txBody>
          </p:sp>
          <p:sp>
            <p:nvSpPr>
              <p:cNvPr id="153" name="Rectangle 19"/>
              <p:cNvSpPr>
                <a:spLocks noChangeArrowheads="1"/>
              </p:cNvSpPr>
              <p:nvPr/>
            </p:nvSpPr>
            <p:spPr bwMode="auto">
              <a:xfrm>
                <a:off x="4560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r>
                  <a:rPr lang="en-US" altLang="ko-KR" sz="2800">
                    <a:latin typeface="Verdana" charset="0"/>
                    <a:ea typeface="굴림" charset="-127"/>
                    <a:cs typeface="굴림" charset="-127"/>
                  </a:rPr>
                  <a:t>E</a:t>
                </a:r>
              </a:p>
            </p:txBody>
          </p:sp>
          <p:sp>
            <p:nvSpPr>
              <p:cNvPr id="154" name="Rectangle 20"/>
              <p:cNvSpPr>
                <a:spLocks noChangeArrowheads="1"/>
              </p:cNvSpPr>
              <p:nvPr/>
            </p:nvSpPr>
            <p:spPr bwMode="auto">
              <a:xfrm>
                <a:off x="4848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r>
                  <a:rPr lang="en-US" altLang="ko-KR" sz="2800">
                    <a:latin typeface="Verdana" charset="0"/>
                    <a:ea typeface="굴림" charset="-127"/>
                    <a:cs typeface="굴림" charset="-127"/>
                  </a:rPr>
                  <a:t>F</a:t>
                </a:r>
              </a:p>
            </p:txBody>
          </p:sp>
          <p:grpSp>
            <p:nvGrpSpPr>
              <p:cNvPr id="155" name="Group 21"/>
              <p:cNvGrpSpPr>
                <a:grpSpLocks/>
              </p:cNvGrpSpPr>
              <p:nvPr/>
            </p:nvGrpSpPr>
            <p:grpSpPr bwMode="auto">
              <a:xfrm>
                <a:off x="2544" y="2544"/>
                <a:ext cx="626" cy="48"/>
                <a:chOff x="1536" y="2256"/>
                <a:chExt cx="626" cy="48"/>
              </a:xfrm>
            </p:grpSpPr>
            <p:sp>
              <p:nvSpPr>
                <p:cNvPr id="173" name="Rectangle 22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23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/>
                  <a:ahLst/>
                  <a:cxnLst>
                    <a:cxn ang="0">
                      <a:pos x="48" y="96"/>
                    </a:cxn>
                    <a:cxn ang="0">
                      <a:pos x="0" y="48"/>
                    </a:cxn>
                    <a:cxn ang="0">
                      <a:pos x="48" y="0"/>
                    </a:cxn>
                    <a:cxn ang="0">
                      <a:pos x="48" y="96"/>
                    </a:cxn>
                  </a:cxnLst>
                  <a:rect l="0" t="0" r="r" b="b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anchor="ctr">
                  <a:prstTxWarp prst="textNoShape">
                    <a:avLst/>
                  </a:prstTxWarp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75" name="Line 24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56" name="Line 25"/>
              <p:cNvSpPr>
                <a:spLocks noChangeShapeType="1"/>
              </p:cNvSpPr>
              <p:nvPr/>
            </p:nvSpPr>
            <p:spPr bwMode="auto">
              <a:xfrm flipV="1">
                <a:off x="672" y="2592"/>
                <a:ext cx="2112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7" name="Line 26"/>
              <p:cNvSpPr>
                <a:spLocks noChangeShapeType="1"/>
              </p:cNvSpPr>
              <p:nvPr/>
            </p:nvSpPr>
            <p:spPr bwMode="auto">
              <a:xfrm flipV="1">
                <a:off x="1008" y="2592"/>
                <a:ext cx="1776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8" name="Line 27"/>
              <p:cNvSpPr>
                <a:spLocks noChangeShapeType="1"/>
              </p:cNvSpPr>
              <p:nvPr/>
            </p:nvSpPr>
            <p:spPr bwMode="auto">
              <a:xfrm flipV="1">
                <a:off x="1248" y="2592"/>
                <a:ext cx="1536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9" name="Line 28"/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1248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0" name="Line 29"/>
              <p:cNvSpPr>
                <a:spLocks noChangeShapeType="1"/>
              </p:cNvSpPr>
              <p:nvPr/>
            </p:nvSpPr>
            <p:spPr bwMode="auto">
              <a:xfrm flipV="1">
                <a:off x="1824" y="2592"/>
                <a:ext cx="960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1" name="Line 30"/>
              <p:cNvSpPr>
                <a:spLocks noChangeShapeType="1"/>
              </p:cNvSpPr>
              <p:nvPr/>
            </p:nvSpPr>
            <p:spPr bwMode="auto">
              <a:xfrm flipV="1">
                <a:off x="2112" y="2592"/>
                <a:ext cx="672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2" name="Line 31"/>
              <p:cNvSpPr>
                <a:spLocks noChangeShapeType="1"/>
              </p:cNvSpPr>
              <p:nvPr/>
            </p:nvSpPr>
            <p:spPr bwMode="auto">
              <a:xfrm flipV="1">
                <a:off x="2400" y="2592"/>
                <a:ext cx="384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3" name="Line 32"/>
              <p:cNvSpPr>
                <a:spLocks noChangeShapeType="1"/>
              </p:cNvSpPr>
              <p:nvPr/>
            </p:nvSpPr>
            <p:spPr bwMode="auto">
              <a:xfrm flipV="1">
                <a:off x="2688" y="2592"/>
                <a:ext cx="96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4" name="Line 33"/>
              <p:cNvSpPr>
                <a:spLocks noChangeShapeType="1"/>
              </p:cNvSpPr>
              <p:nvPr/>
            </p:nvSpPr>
            <p:spPr bwMode="auto">
              <a:xfrm flipH="1" flipV="1">
                <a:off x="2784" y="2592"/>
                <a:ext cx="192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5" name="Line 34"/>
              <p:cNvSpPr>
                <a:spLocks noChangeShapeType="1"/>
              </p:cNvSpPr>
              <p:nvPr/>
            </p:nvSpPr>
            <p:spPr bwMode="auto">
              <a:xfrm flipH="1" flipV="1">
                <a:off x="2784" y="2592"/>
                <a:ext cx="480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6" name="Line 35"/>
              <p:cNvSpPr>
                <a:spLocks noChangeShapeType="1"/>
              </p:cNvSpPr>
              <p:nvPr/>
            </p:nvSpPr>
            <p:spPr bwMode="auto">
              <a:xfrm flipH="1" flipV="1">
                <a:off x="2784" y="2592"/>
                <a:ext cx="768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7" name="Line 36"/>
              <p:cNvSpPr>
                <a:spLocks noChangeShapeType="1"/>
              </p:cNvSpPr>
              <p:nvPr/>
            </p:nvSpPr>
            <p:spPr bwMode="auto">
              <a:xfrm flipH="1" flipV="1">
                <a:off x="2784" y="2592"/>
                <a:ext cx="1056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8" name="Line 37"/>
              <p:cNvSpPr>
                <a:spLocks noChangeShapeType="1"/>
              </p:cNvSpPr>
              <p:nvPr/>
            </p:nvSpPr>
            <p:spPr bwMode="auto">
              <a:xfrm flipH="1" flipV="1">
                <a:off x="2784" y="2592"/>
                <a:ext cx="1344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9" name="Line 38"/>
              <p:cNvSpPr>
                <a:spLocks noChangeShapeType="1"/>
              </p:cNvSpPr>
              <p:nvPr/>
            </p:nvSpPr>
            <p:spPr bwMode="auto">
              <a:xfrm flipH="1" flipV="1">
                <a:off x="2784" y="2592"/>
                <a:ext cx="1632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0" name="Line 39"/>
              <p:cNvSpPr>
                <a:spLocks noChangeShapeType="1"/>
              </p:cNvSpPr>
              <p:nvPr/>
            </p:nvSpPr>
            <p:spPr bwMode="auto">
              <a:xfrm flipH="1" flipV="1">
                <a:off x="2784" y="2592"/>
                <a:ext cx="1920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1" name="Line 40"/>
              <p:cNvSpPr>
                <a:spLocks noChangeShapeType="1"/>
              </p:cNvSpPr>
              <p:nvPr/>
            </p:nvSpPr>
            <p:spPr bwMode="auto">
              <a:xfrm flipH="1" flipV="1">
                <a:off x="2784" y="2592"/>
                <a:ext cx="2208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2" name="Line 41"/>
              <p:cNvSpPr>
                <a:spLocks noChangeShapeType="1"/>
              </p:cNvSpPr>
              <p:nvPr/>
            </p:nvSpPr>
            <p:spPr bwMode="auto">
              <a:xfrm flipH="1">
                <a:off x="2784" y="2016"/>
                <a:ext cx="0" cy="5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12" name="Freeform 42"/>
            <p:cNvSpPr>
              <a:spLocks/>
            </p:cNvSpPr>
            <p:nvPr/>
          </p:nvSpPr>
          <p:spPr bwMode="auto">
            <a:xfrm>
              <a:off x="4848" y="2312"/>
              <a:ext cx="576" cy="2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" y="672"/>
                </a:cxn>
                <a:cxn ang="0">
                  <a:pos x="450" y="672"/>
                </a:cxn>
                <a:cxn ang="0">
                  <a:pos x="576" y="0"/>
                </a:cxn>
                <a:cxn ang="0">
                  <a:pos x="336" y="0"/>
                </a:cxn>
                <a:cxn ang="0">
                  <a:pos x="288" y="96"/>
                </a:cxn>
                <a:cxn ang="0">
                  <a:pos x="240" y="0"/>
                </a:cxn>
                <a:cxn ang="0">
                  <a:pos x="0" y="0"/>
                </a:cxn>
              </a:cxnLst>
              <a:rect l="0" t="0" r="r" b="b"/>
              <a:pathLst>
                <a:path w="576" h="672">
                  <a:moveTo>
                    <a:pt x="0" y="0"/>
                  </a:moveTo>
                  <a:lnTo>
                    <a:pt x="144" y="672"/>
                  </a:lnTo>
                  <a:lnTo>
                    <a:pt x="450" y="672"/>
                  </a:lnTo>
                  <a:lnTo>
                    <a:pt x="576" y="0"/>
                  </a:lnTo>
                  <a:lnTo>
                    <a:pt x="336" y="0"/>
                  </a:lnTo>
                  <a:lnTo>
                    <a:pt x="288" y="96"/>
                  </a:lnTo>
                  <a:lnTo>
                    <a:pt x="24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13" name="Line 43"/>
            <p:cNvSpPr>
              <a:spLocks noChangeShapeType="1"/>
            </p:cNvSpPr>
            <p:nvPr/>
          </p:nvSpPr>
          <p:spPr bwMode="auto">
            <a:xfrm>
              <a:off x="5136" y="2552"/>
              <a:ext cx="1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grpSp>
          <p:nvGrpSpPr>
            <p:cNvPr id="114" name="Group 44"/>
            <p:cNvGrpSpPr>
              <a:grpSpLocks/>
            </p:cNvGrpSpPr>
            <p:nvPr/>
          </p:nvGrpSpPr>
          <p:grpSpPr bwMode="auto">
            <a:xfrm>
              <a:off x="4752" y="2120"/>
              <a:ext cx="338" cy="48"/>
              <a:chOff x="1536" y="2256"/>
              <a:chExt cx="626" cy="48"/>
            </a:xfrm>
          </p:grpSpPr>
          <p:sp>
            <p:nvSpPr>
              <p:cNvPr id="136" name="Rectangle 45"/>
              <p:cNvSpPr>
                <a:spLocks noChangeArrowheads="1"/>
              </p:cNvSpPr>
              <p:nvPr/>
            </p:nvSpPr>
            <p:spPr bwMode="auto">
              <a:xfrm>
                <a:off x="1536" y="2256"/>
                <a:ext cx="576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7" name="Freeform 46"/>
              <p:cNvSpPr>
                <a:spLocks/>
              </p:cNvSpPr>
              <p:nvPr/>
            </p:nvSpPr>
            <p:spPr bwMode="auto">
              <a:xfrm>
                <a:off x="2064" y="2256"/>
                <a:ext cx="48" cy="48"/>
              </a:xfrm>
              <a:custGeom>
                <a:avLst/>
                <a:gdLst/>
                <a:ahLst/>
                <a:cxnLst>
                  <a:cxn ang="0">
                    <a:pos x="48" y="96"/>
                  </a:cxn>
                  <a:cxn ang="0">
                    <a:pos x="0" y="48"/>
                  </a:cxn>
                  <a:cxn ang="0">
                    <a:pos x="48" y="0"/>
                  </a:cxn>
                  <a:cxn ang="0">
                    <a:pos x="48" y="96"/>
                  </a:cxn>
                </a:cxnLst>
                <a:rect l="0" t="0" r="r" b="b"/>
                <a:pathLst>
                  <a:path w="48" h="96">
                    <a:moveTo>
                      <a:pt x="48" y="96"/>
                    </a:moveTo>
                    <a:lnTo>
                      <a:pt x="0" y="48"/>
                    </a:lnTo>
                    <a:lnTo>
                      <a:pt x="48" y="0"/>
                    </a:lnTo>
                    <a:lnTo>
                      <a:pt x="48" y="9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8" name="Line 47"/>
              <p:cNvSpPr>
                <a:spLocks noChangeShapeType="1"/>
              </p:cNvSpPr>
              <p:nvPr/>
            </p:nvSpPr>
            <p:spPr bwMode="auto">
              <a:xfrm>
                <a:off x="2114" y="2280"/>
                <a:ext cx="48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15" name="Group 48"/>
            <p:cNvGrpSpPr>
              <a:grpSpLocks/>
            </p:cNvGrpSpPr>
            <p:nvPr/>
          </p:nvGrpSpPr>
          <p:grpSpPr bwMode="auto">
            <a:xfrm>
              <a:off x="5184" y="2120"/>
              <a:ext cx="338" cy="48"/>
              <a:chOff x="1536" y="2256"/>
              <a:chExt cx="626" cy="48"/>
            </a:xfrm>
          </p:grpSpPr>
          <p:sp>
            <p:nvSpPr>
              <p:cNvPr id="133" name="Rectangle 49"/>
              <p:cNvSpPr>
                <a:spLocks noChangeArrowheads="1"/>
              </p:cNvSpPr>
              <p:nvPr/>
            </p:nvSpPr>
            <p:spPr bwMode="auto">
              <a:xfrm>
                <a:off x="1536" y="2256"/>
                <a:ext cx="576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4" name="Freeform 50"/>
              <p:cNvSpPr>
                <a:spLocks/>
              </p:cNvSpPr>
              <p:nvPr/>
            </p:nvSpPr>
            <p:spPr bwMode="auto">
              <a:xfrm>
                <a:off x="2064" y="2256"/>
                <a:ext cx="48" cy="48"/>
              </a:xfrm>
              <a:custGeom>
                <a:avLst/>
                <a:gdLst/>
                <a:ahLst/>
                <a:cxnLst>
                  <a:cxn ang="0">
                    <a:pos x="48" y="96"/>
                  </a:cxn>
                  <a:cxn ang="0">
                    <a:pos x="0" y="48"/>
                  </a:cxn>
                  <a:cxn ang="0">
                    <a:pos x="48" y="0"/>
                  </a:cxn>
                  <a:cxn ang="0">
                    <a:pos x="48" y="96"/>
                  </a:cxn>
                </a:cxnLst>
                <a:rect l="0" t="0" r="r" b="b"/>
                <a:pathLst>
                  <a:path w="48" h="96">
                    <a:moveTo>
                      <a:pt x="48" y="96"/>
                    </a:moveTo>
                    <a:lnTo>
                      <a:pt x="0" y="48"/>
                    </a:lnTo>
                    <a:lnTo>
                      <a:pt x="48" y="0"/>
                    </a:lnTo>
                    <a:lnTo>
                      <a:pt x="48" y="9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5" name="Line 51"/>
              <p:cNvSpPr>
                <a:spLocks noChangeShapeType="1"/>
              </p:cNvSpPr>
              <p:nvPr/>
            </p:nvSpPr>
            <p:spPr bwMode="auto">
              <a:xfrm>
                <a:off x="2114" y="2280"/>
                <a:ext cx="48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16" name="Line 52"/>
            <p:cNvSpPr>
              <a:spLocks noChangeShapeType="1"/>
            </p:cNvSpPr>
            <p:nvPr/>
          </p:nvSpPr>
          <p:spPr bwMode="auto">
            <a:xfrm flipH="1">
              <a:off x="4944" y="2168"/>
              <a:ext cx="1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17" name="Line 53"/>
            <p:cNvSpPr>
              <a:spLocks noChangeShapeType="1"/>
            </p:cNvSpPr>
            <p:nvPr/>
          </p:nvSpPr>
          <p:spPr bwMode="auto">
            <a:xfrm>
              <a:off x="5328" y="2168"/>
              <a:ext cx="1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18" name="Text Box 54"/>
            <p:cNvSpPr txBox="1">
              <a:spLocks noChangeArrowheads="1"/>
            </p:cNvSpPr>
            <p:nvPr/>
          </p:nvSpPr>
          <p:spPr bwMode="auto">
            <a:xfrm>
              <a:off x="4992" y="2256"/>
              <a:ext cx="247" cy="60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800" dirty="0">
                  <a:latin typeface="Verdana" charset="0"/>
                  <a:ea typeface="굴림" charset="-127"/>
                  <a:cs typeface="굴림" charset="-127"/>
                </a:rPr>
                <a:t>+</a:t>
              </a:r>
            </a:p>
          </p:txBody>
        </p:sp>
        <p:grpSp>
          <p:nvGrpSpPr>
            <p:cNvPr id="119" name="Group 55"/>
            <p:cNvGrpSpPr>
              <a:grpSpLocks/>
            </p:cNvGrpSpPr>
            <p:nvPr/>
          </p:nvGrpSpPr>
          <p:grpSpPr bwMode="auto">
            <a:xfrm>
              <a:off x="4992" y="2696"/>
              <a:ext cx="338" cy="48"/>
              <a:chOff x="1536" y="2256"/>
              <a:chExt cx="626" cy="48"/>
            </a:xfrm>
          </p:grpSpPr>
          <p:sp>
            <p:nvSpPr>
              <p:cNvPr id="130" name="Rectangle 56"/>
              <p:cNvSpPr>
                <a:spLocks noChangeArrowheads="1"/>
              </p:cNvSpPr>
              <p:nvPr/>
            </p:nvSpPr>
            <p:spPr bwMode="auto">
              <a:xfrm>
                <a:off x="1536" y="2256"/>
                <a:ext cx="576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1" name="Freeform 57"/>
              <p:cNvSpPr>
                <a:spLocks/>
              </p:cNvSpPr>
              <p:nvPr/>
            </p:nvSpPr>
            <p:spPr bwMode="auto">
              <a:xfrm>
                <a:off x="2064" y="2256"/>
                <a:ext cx="48" cy="48"/>
              </a:xfrm>
              <a:custGeom>
                <a:avLst/>
                <a:gdLst/>
                <a:ahLst/>
                <a:cxnLst>
                  <a:cxn ang="0">
                    <a:pos x="48" y="96"/>
                  </a:cxn>
                  <a:cxn ang="0">
                    <a:pos x="0" y="48"/>
                  </a:cxn>
                  <a:cxn ang="0">
                    <a:pos x="48" y="0"/>
                  </a:cxn>
                  <a:cxn ang="0">
                    <a:pos x="48" y="96"/>
                  </a:cxn>
                </a:cxnLst>
                <a:rect l="0" t="0" r="r" b="b"/>
                <a:pathLst>
                  <a:path w="48" h="96">
                    <a:moveTo>
                      <a:pt x="48" y="96"/>
                    </a:moveTo>
                    <a:lnTo>
                      <a:pt x="0" y="48"/>
                    </a:lnTo>
                    <a:lnTo>
                      <a:pt x="48" y="0"/>
                    </a:lnTo>
                    <a:lnTo>
                      <a:pt x="48" y="9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2" name="Line 58"/>
              <p:cNvSpPr>
                <a:spLocks noChangeShapeType="1"/>
              </p:cNvSpPr>
              <p:nvPr/>
            </p:nvSpPr>
            <p:spPr bwMode="auto">
              <a:xfrm>
                <a:off x="2114" y="2280"/>
                <a:ext cx="48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20" name="Freeform 59"/>
            <p:cNvSpPr>
              <a:spLocks/>
            </p:cNvSpPr>
            <p:nvPr/>
          </p:nvSpPr>
          <p:spPr bwMode="auto">
            <a:xfrm>
              <a:off x="4560" y="2024"/>
              <a:ext cx="576" cy="576"/>
            </a:xfrm>
            <a:custGeom>
              <a:avLst/>
              <a:gdLst/>
              <a:ahLst/>
              <a:cxnLst>
                <a:cxn ang="0">
                  <a:pos x="576" y="576"/>
                </a:cxn>
                <a:cxn ang="0">
                  <a:pos x="0" y="576"/>
                </a:cxn>
                <a:cxn ang="0">
                  <a:pos x="0" y="0"/>
                </a:cxn>
                <a:cxn ang="0">
                  <a:pos x="288" y="0"/>
                </a:cxn>
                <a:cxn ang="0">
                  <a:pos x="288" y="96"/>
                </a:cxn>
              </a:cxnLst>
              <a:rect l="0" t="0" r="r" b="b"/>
              <a:pathLst>
                <a:path w="576" h="576">
                  <a:moveTo>
                    <a:pt x="576" y="576"/>
                  </a:moveTo>
                  <a:lnTo>
                    <a:pt x="0" y="576"/>
                  </a:lnTo>
                  <a:lnTo>
                    <a:pt x="0" y="0"/>
                  </a:lnTo>
                  <a:lnTo>
                    <a:pt x="288" y="0"/>
                  </a:lnTo>
                  <a:lnTo>
                    <a:pt x="288" y="96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21" name="Line 60"/>
            <p:cNvSpPr>
              <a:spLocks noChangeShapeType="1"/>
            </p:cNvSpPr>
            <p:nvPr/>
          </p:nvSpPr>
          <p:spPr bwMode="auto">
            <a:xfrm>
              <a:off x="4992" y="1832"/>
              <a:ext cx="1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23" name="Line 61"/>
            <p:cNvSpPr>
              <a:spLocks noChangeShapeType="1"/>
            </p:cNvSpPr>
            <p:nvPr/>
          </p:nvSpPr>
          <p:spPr bwMode="auto">
            <a:xfrm>
              <a:off x="5328" y="1832"/>
              <a:ext cx="1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24" name="Text Box 62"/>
            <p:cNvSpPr txBox="1">
              <a:spLocks noChangeArrowheads="1"/>
            </p:cNvSpPr>
            <p:nvPr/>
          </p:nvSpPr>
          <p:spPr bwMode="auto">
            <a:xfrm>
              <a:off x="4512" y="1640"/>
              <a:ext cx="604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US" altLang="ko-KR" sz="1800" dirty="0">
                  <a:latin typeface="Verdana" charset="0"/>
                  <a:ea typeface="굴림" charset="-127"/>
                  <a:cs typeface="굴림" charset="-127"/>
                </a:rPr>
                <a:t>Base</a:t>
              </a:r>
            </a:p>
          </p:txBody>
        </p:sp>
        <p:sp>
          <p:nvSpPr>
            <p:cNvPr id="125" name="Text Box 63"/>
            <p:cNvSpPr txBox="1">
              <a:spLocks noChangeArrowheads="1"/>
            </p:cNvSpPr>
            <p:nvPr/>
          </p:nvSpPr>
          <p:spPr bwMode="auto">
            <a:xfrm>
              <a:off x="4992" y="1640"/>
              <a:ext cx="672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US" altLang="ko-KR" sz="1800" dirty="0">
                  <a:latin typeface="Verdana" charset="0"/>
                  <a:ea typeface="굴림" charset="-127"/>
                  <a:cs typeface="굴림" charset="-127"/>
                </a:rPr>
                <a:t>Stride</a:t>
              </a:r>
            </a:p>
          </p:txBody>
        </p:sp>
        <p:sp>
          <p:nvSpPr>
            <p:cNvPr id="126" name="Freeform 64"/>
            <p:cNvSpPr>
              <a:spLocks/>
            </p:cNvSpPr>
            <p:nvPr/>
          </p:nvSpPr>
          <p:spPr bwMode="auto">
            <a:xfrm>
              <a:off x="4848" y="2744"/>
              <a:ext cx="288" cy="768"/>
            </a:xfrm>
            <a:custGeom>
              <a:avLst/>
              <a:gdLst/>
              <a:ahLst/>
              <a:cxnLst>
                <a:cxn ang="0">
                  <a:pos x="288" y="0"/>
                </a:cxn>
                <a:cxn ang="0">
                  <a:pos x="288" y="768"/>
                </a:cxn>
                <a:cxn ang="0">
                  <a:pos x="0" y="768"/>
                </a:cxn>
              </a:cxnLst>
              <a:rect l="0" t="0" r="r" b="b"/>
              <a:pathLst>
                <a:path w="288" h="768">
                  <a:moveTo>
                    <a:pt x="288" y="0"/>
                  </a:moveTo>
                  <a:lnTo>
                    <a:pt x="288" y="768"/>
                  </a:lnTo>
                  <a:lnTo>
                    <a:pt x="0" y="768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27" name="Text Box 65"/>
            <p:cNvSpPr txBox="1">
              <a:spLocks noChangeArrowheads="1"/>
            </p:cNvSpPr>
            <p:nvPr/>
          </p:nvSpPr>
          <p:spPr bwMode="auto">
            <a:xfrm>
              <a:off x="1785" y="1727"/>
              <a:ext cx="143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 dirty="0">
                  <a:latin typeface="Verdana" charset="0"/>
                  <a:ea typeface="굴림" charset="-127"/>
                  <a:cs typeface="굴림" charset="-127"/>
                </a:rPr>
                <a:t>Vector Registers</a:t>
              </a:r>
            </a:p>
          </p:txBody>
        </p:sp>
        <p:sp>
          <p:nvSpPr>
            <p:cNvPr id="128" name="Text Box 66"/>
            <p:cNvSpPr txBox="1">
              <a:spLocks noChangeArrowheads="1"/>
            </p:cNvSpPr>
            <p:nvPr/>
          </p:nvSpPr>
          <p:spPr bwMode="auto">
            <a:xfrm>
              <a:off x="2006" y="3751"/>
              <a:ext cx="1194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dirty="0">
                  <a:latin typeface="Verdana" charset="0"/>
                  <a:ea typeface="굴림" charset="-127"/>
                  <a:cs typeface="굴림" charset="-127"/>
                </a:rPr>
                <a:t>Memory Banks</a:t>
              </a:r>
            </a:p>
          </p:txBody>
        </p:sp>
        <p:sp>
          <p:nvSpPr>
            <p:cNvPr id="129" name="Text Box 67"/>
            <p:cNvSpPr txBox="1">
              <a:spLocks noChangeArrowheads="1"/>
            </p:cNvSpPr>
            <p:nvPr/>
          </p:nvSpPr>
          <p:spPr bwMode="auto">
            <a:xfrm>
              <a:off x="3504" y="2120"/>
              <a:ext cx="1008" cy="4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US" altLang="ko-KR" sz="1800" dirty="0">
                  <a:latin typeface="Verdana" charset="0"/>
                  <a:ea typeface="굴림" charset="-127"/>
                  <a:cs typeface="굴림" charset="-127"/>
                </a:rPr>
                <a:t>Address Generator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7757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Supercomputing to Multimedia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Support narrow data types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-- </a:t>
            </a:r>
            <a:r>
              <a:rPr lang="en-US" sz="1600" b="0" dirty="0" smtClean="0">
                <a:solidFill>
                  <a:schemeClr val="tx1"/>
                </a:solidFill>
              </a:rPr>
              <a:t>Allow each vector registers to store 16-, 32-, or 64-bit elements</a:t>
            </a:r>
            <a:endParaRPr lang="en-US" sz="1600" b="0" dirty="0">
              <a:solidFill>
                <a:schemeClr val="tx1"/>
              </a:solidFill>
            </a:endParaRP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-- </a:t>
            </a:r>
            <a:r>
              <a:rPr lang="en-US" sz="1600" b="0" dirty="0" smtClean="0">
                <a:solidFill>
                  <a:schemeClr val="tx1"/>
                </a:solidFill>
              </a:rPr>
              <a:t>Use a control register to indicate width of register elements</a:t>
            </a:r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Support saturated and fixed-point arithmetic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Minor modification to functional units</a:t>
            </a:r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Support element permutations for vector reductions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-- </a:t>
            </a:r>
            <a:r>
              <a:rPr lang="en-US" sz="1600" b="0" dirty="0" smtClean="0">
                <a:solidFill>
                  <a:schemeClr val="tx1"/>
                </a:solidFill>
              </a:rPr>
              <a:t>for(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=0 ; 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&lt;N ; 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++) {S += A[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]}</a:t>
            </a:r>
            <a:endParaRPr lang="en-US" sz="1600" b="0" dirty="0">
              <a:solidFill>
                <a:schemeClr val="tx1"/>
              </a:solidFill>
            </a:endParaRP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-- </a:t>
            </a:r>
            <a:r>
              <a:rPr lang="en-US" sz="1600" b="0" dirty="0" smtClean="0">
                <a:solidFill>
                  <a:schemeClr val="tx1"/>
                </a:solidFill>
              </a:rPr>
              <a:t>Rewrite as:</a:t>
            </a: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for(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=0 ; 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&lt;N ; 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+=VL) {S[0:VL-1]+=A[i:i+VL-1];} 	# S[…], A[…] are</a:t>
            </a: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for(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=0 ; 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&lt;VL ; 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++) {S+=[S[</a:t>
            </a:r>
            <a:r>
              <a:rPr lang="en-US" sz="1600" b="0" dirty="0" err="1" smtClean="0">
                <a:solidFill>
                  <a:schemeClr val="tx1"/>
                </a:solidFill>
              </a:rPr>
              <a:t>i</a:t>
            </a:r>
            <a:r>
              <a:rPr lang="en-US" sz="1600" b="0" dirty="0" smtClean="0">
                <a:solidFill>
                  <a:schemeClr val="tx1"/>
                </a:solidFill>
              </a:rPr>
              <a:t>];}			# vectors of VL elements</a:t>
            </a:r>
            <a:endParaRPr lang="en-US" sz="1600" b="0" dirty="0">
              <a:solidFill>
                <a:schemeClr val="tx1"/>
              </a:solidFill>
            </a:endParaRP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-- </a:t>
            </a:r>
            <a:r>
              <a:rPr lang="en-US" sz="1600" b="0" dirty="0" smtClean="0">
                <a:solidFill>
                  <a:schemeClr val="tx1"/>
                </a:solidFill>
              </a:rPr>
              <a:t>First loop trivially </a:t>
            </a:r>
            <a:r>
              <a:rPr lang="en-US" sz="1600" b="0" dirty="0" err="1" smtClean="0">
                <a:solidFill>
                  <a:schemeClr val="tx1"/>
                </a:solidFill>
              </a:rPr>
              <a:t>vectorizable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Second loop </a:t>
            </a:r>
            <a:r>
              <a:rPr lang="en-US" sz="1600" b="0" dirty="0" err="1" smtClean="0">
                <a:solidFill>
                  <a:schemeClr val="tx1"/>
                </a:solidFill>
              </a:rPr>
              <a:t>vectorizable</a:t>
            </a:r>
            <a:r>
              <a:rPr lang="en-US" sz="1600" b="0" dirty="0">
                <a:solidFill>
                  <a:schemeClr val="tx1"/>
                </a:solidFill>
              </a:rPr>
              <a:t> </a:t>
            </a:r>
            <a:r>
              <a:rPr lang="en-US" sz="1600" b="0" dirty="0" smtClean="0">
                <a:solidFill>
                  <a:schemeClr val="tx1"/>
                </a:solidFill>
              </a:rPr>
              <a:t>by splitting vector register S into two vector registers.  Take a binary-tree approach to reduction</a:t>
            </a:r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1200150" lvl="2" indent="-285750"/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41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SIMD in Superscalar Processors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SIMD extends conventional ISA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SIMD – single instruction, multiple data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MMX, SSE, SSE-2, SSE-3, 3D-Now, </a:t>
            </a:r>
            <a:r>
              <a:rPr lang="en-US" sz="1600" b="0" dirty="0" err="1" smtClean="0">
                <a:solidFill>
                  <a:schemeClr val="tx1"/>
                </a:solidFill>
              </a:rPr>
              <a:t>Altivec</a:t>
            </a:r>
            <a:r>
              <a:rPr lang="en-US" sz="1600" b="0" dirty="0" smtClean="0">
                <a:solidFill>
                  <a:schemeClr val="tx1"/>
                </a:solidFill>
              </a:rPr>
              <a:t>, VIS</a:t>
            </a:r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Objective: Accelerate multimedia processing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Define vectors of 16-, 32-bit elements in regular registers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Apply SIMD arithmetic on these vectors</a:t>
            </a:r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Advantages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No vector register file, which would require additional area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Simple extensions (new </a:t>
            </a:r>
            <a:r>
              <a:rPr lang="en-US" sz="1600" b="0" dirty="0" err="1" smtClean="0">
                <a:solidFill>
                  <a:schemeClr val="tx1"/>
                </a:solidFill>
              </a:rPr>
              <a:t>opcodes</a:t>
            </a:r>
            <a:r>
              <a:rPr lang="en-US" sz="1600" b="0" dirty="0" smtClean="0">
                <a:solidFill>
                  <a:schemeClr val="tx1"/>
                </a:solidFill>
              </a:rPr>
              <a:t>, modified datapath)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1200150" lvl="2" indent="-285750"/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44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SIMD Challenges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SIMD Vectors are short with fixed size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Cannot capture data parallelism wider than 64 bits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Recent shift from 64-bit to 128-bit vectors (SSE, </a:t>
            </a:r>
            <a:r>
              <a:rPr lang="en-US" sz="1600" b="0" dirty="0" err="1" smtClean="0">
                <a:solidFill>
                  <a:schemeClr val="tx1"/>
                </a:solidFill>
              </a:rPr>
              <a:t>Altivec</a:t>
            </a:r>
            <a:r>
              <a:rPr lang="en-US" sz="1600" b="0" dirty="0" smtClean="0">
                <a:solidFill>
                  <a:schemeClr val="tx1"/>
                </a:solidFill>
              </a:rPr>
              <a:t>)</a:t>
            </a:r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SIMD does not support vector memory accesses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</a:t>
            </a:r>
            <a:r>
              <a:rPr lang="en-US" sz="1600" b="0" dirty="0" err="1" smtClean="0">
                <a:solidFill>
                  <a:schemeClr val="tx1"/>
                </a:solidFill>
              </a:rPr>
              <a:t>Strided</a:t>
            </a:r>
            <a:r>
              <a:rPr lang="en-US" sz="1600" b="0" dirty="0" smtClean="0">
                <a:solidFill>
                  <a:schemeClr val="tx1"/>
                </a:solidFill>
              </a:rPr>
              <a:t> or indexed access require equivalent multi-instruction sequences 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With vector memory accesses, much lower benefits in performance and code density</a:t>
            </a:r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1200150" lvl="2" indent="-285750"/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58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SIMD versus Vectors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lvl="1"/>
            <a:endParaRPr lang="en-US" sz="1600" b="0" dirty="0" smtClean="0">
              <a:solidFill>
                <a:schemeClr val="tx1"/>
              </a:solidFill>
            </a:endParaRP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600" b="0" dirty="0" smtClean="0">
              <a:solidFill>
                <a:schemeClr val="tx1"/>
              </a:solidFill>
            </a:endParaRP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600" b="0" dirty="0" smtClean="0">
              <a:solidFill>
                <a:schemeClr val="tx1"/>
              </a:solidFill>
            </a:endParaRP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600" b="0" dirty="0" smtClean="0">
              <a:solidFill>
                <a:schemeClr val="tx1"/>
              </a:solidFill>
            </a:endParaRP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600" b="0" dirty="0" smtClean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QCIF and CIF numbers are in clock cycles per frame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All other numbers are in clock cycles per pixel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MMX results assume no first-level cache misses</a:t>
            </a: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-- Courtesy: Christos Kozyrakis, Stanford</a:t>
            </a: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1200150" lvl="2" indent="-285750"/>
            <a:endParaRPr lang="en-US" sz="1400" b="0" dirty="0" smtClean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3150" y="1508750"/>
            <a:ext cx="44577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837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Intel 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Larrabee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lvl="1"/>
            <a:endParaRPr lang="en-US" sz="1600" b="0" dirty="0" smtClean="0">
              <a:solidFill>
                <a:schemeClr val="tx1"/>
              </a:solidFill>
            </a:endParaRP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600" b="0" dirty="0" smtClean="0">
              <a:solidFill>
                <a:schemeClr val="tx1"/>
              </a:solidFill>
            </a:endParaRP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600" b="0" dirty="0" smtClean="0">
              <a:solidFill>
                <a:schemeClr val="tx1"/>
              </a:solidFill>
            </a:endParaRP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600" b="0" dirty="0" smtClean="0">
              <a:solidFill>
                <a:schemeClr val="tx1"/>
              </a:solidFill>
            </a:endParaRPr>
          </a:p>
          <a:p>
            <a:pPr lvl="1"/>
            <a:endParaRPr lang="en-US" sz="1600" b="0" dirty="0" smtClean="0">
              <a:solidFill>
                <a:schemeClr val="tx1"/>
              </a:solidFill>
            </a:endParaRP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600" b="0" dirty="0" smtClean="0">
              <a:solidFill>
                <a:schemeClr val="tx1"/>
              </a:solidFill>
            </a:endParaRPr>
          </a:p>
          <a:p>
            <a:pPr lvl="1"/>
            <a:r>
              <a:rPr lang="en-US" sz="1600" u="sng" dirty="0" smtClean="0">
                <a:solidFill>
                  <a:schemeClr val="tx1"/>
                </a:solidFill>
              </a:rPr>
              <a:t>Vector Multiprocessor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-- 2-way superscalar, 4-way multi-threaded, in-order cores with vectors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Cores communicate on a wide ring bus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L2 cache is partitioned among the cores</a:t>
            </a: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-- Provides high aggregate bandwidth</a:t>
            </a: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-- Allows data replication and sharing</a:t>
            </a:r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1200150" lvl="2" indent="-285750"/>
            <a:endParaRPr lang="en-US" sz="1400" b="0" dirty="0" smtClean="0">
              <a:solidFill>
                <a:schemeClr val="tx1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150" y="1201510"/>
            <a:ext cx="6743700" cy="286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438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Larrabee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x86 Core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2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5"/>
            <a:ext cx="5228545" cy="5031054"/>
          </a:xfrm>
        </p:spPr>
        <p:txBody>
          <a:bodyPr anchor="t"/>
          <a:lstStyle/>
          <a:p>
            <a:pPr marL="285750" indent="-285750" algn="l"/>
            <a:r>
              <a:rPr lang="en-US" sz="2000" dirty="0" smtClean="0">
                <a:solidFill>
                  <a:schemeClr val="tx1"/>
                </a:solidFill>
              </a:rPr>
              <a:t>-- separate scalar, vector units with separate registers</a:t>
            </a:r>
          </a:p>
          <a:p>
            <a:pPr marL="285750" indent="-285750" algn="l"/>
            <a:r>
              <a:rPr lang="en-US" sz="2000" dirty="0">
                <a:solidFill>
                  <a:schemeClr val="tx1"/>
                </a:solidFill>
              </a:rPr>
              <a:t>-- </a:t>
            </a:r>
            <a:r>
              <a:rPr lang="en-US" sz="2000" dirty="0" smtClean="0">
                <a:solidFill>
                  <a:schemeClr val="tx1"/>
                </a:solidFill>
              </a:rPr>
              <a:t>scalar unit: in-order </a:t>
            </a:r>
            <a:r>
              <a:rPr lang="en-US" sz="2000" dirty="0">
                <a:solidFill>
                  <a:schemeClr val="tx1"/>
                </a:solidFill>
              </a:rPr>
              <a:t>x86 </a:t>
            </a:r>
            <a:r>
              <a:rPr lang="en-US" sz="2000" dirty="0" smtClean="0">
                <a:solidFill>
                  <a:schemeClr val="tx1"/>
                </a:solidFill>
              </a:rPr>
              <a:t>core</a:t>
            </a:r>
            <a:endParaRPr lang="en-US" sz="2000" dirty="0">
              <a:solidFill>
                <a:schemeClr val="tx1"/>
              </a:solidFill>
            </a:endParaRPr>
          </a:p>
          <a:p>
            <a:pPr marL="285750" indent="-285750" algn="l"/>
            <a:r>
              <a:rPr lang="en-US" sz="2000" dirty="0" smtClean="0">
                <a:solidFill>
                  <a:schemeClr val="tx1"/>
                </a:solidFill>
              </a:rPr>
              <a:t>-- vector unit: 16 32-bit ops/clock</a:t>
            </a:r>
          </a:p>
          <a:p>
            <a:pPr marL="285750" indent="-285750" algn="l"/>
            <a:endParaRPr lang="en-US" sz="2000" dirty="0">
              <a:solidFill>
                <a:schemeClr val="tx1"/>
              </a:solidFill>
            </a:endParaRPr>
          </a:p>
          <a:p>
            <a:pPr marL="285750" indent="-285750" algn="l"/>
            <a:r>
              <a:rPr lang="en-US" sz="2000" dirty="0" smtClean="0">
                <a:solidFill>
                  <a:schemeClr val="tx1"/>
                </a:solidFill>
              </a:rPr>
              <a:t>-- short execution pipelines</a:t>
            </a:r>
          </a:p>
          <a:p>
            <a:pPr marL="285750" indent="-285750" algn="l"/>
            <a:r>
              <a:rPr lang="en-US" sz="2000" dirty="0" smtClean="0">
                <a:solidFill>
                  <a:schemeClr val="tx1"/>
                </a:solidFill>
              </a:rPr>
              <a:t>-- fast access to L1 cache</a:t>
            </a:r>
          </a:p>
          <a:p>
            <a:pPr marL="285750" indent="-285750" algn="l"/>
            <a:r>
              <a:rPr lang="en-US" sz="2000" dirty="0" smtClean="0">
                <a:solidFill>
                  <a:schemeClr val="tx1"/>
                </a:solidFill>
              </a:rPr>
              <a:t>-- direct connection to L2 cache subset</a:t>
            </a:r>
          </a:p>
          <a:p>
            <a:pPr marL="285750" indent="-285750" algn="l"/>
            <a:endParaRPr lang="en-US" sz="2000" dirty="0">
              <a:solidFill>
                <a:schemeClr val="tx1"/>
              </a:solidFill>
            </a:endParaRPr>
          </a:p>
          <a:p>
            <a:pPr marL="285750" indent="-285750" algn="l"/>
            <a:r>
              <a:rPr lang="en-US" sz="2000" dirty="0" smtClean="0">
                <a:solidFill>
                  <a:schemeClr val="tx1"/>
                </a:solidFill>
              </a:rPr>
              <a:t>-- instructions support </a:t>
            </a:r>
            <a:r>
              <a:rPr lang="en-US" sz="2000" dirty="0" err="1" smtClean="0">
                <a:solidFill>
                  <a:schemeClr val="tx1"/>
                </a:solidFill>
              </a:rPr>
              <a:t>prefetch</a:t>
            </a:r>
            <a:r>
              <a:rPr lang="en-US" sz="2000" dirty="0" smtClean="0">
                <a:solidFill>
                  <a:schemeClr val="tx1"/>
                </a:solidFill>
              </a:rPr>
              <a:t> into L1 and L2 caches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9850" y="1616975"/>
            <a:ext cx="2152650" cy="392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315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Larrabee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Vector Unit	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2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5"/>
            <a:ext cx="5804621" cy="5031054"/>
          </a:xfrm>
        </p:spPr>
        <p:txBody>
          <a:bodyPr anchor="t"/>
          <a:lstStyle/>
          <a:p>
            <a:pPr marL="285750" indent="-285750" algn="l"/>
            <a:r>
              <a:rPr lang="en-US" sz="2000" b="1" u="sng" dirty="0" smtClean="0">
                <a:solidFill>
                  <a:schemeClr val="tx1"/>
                </a:solidFill>
              </a:rPr>
              <a:t>Vector Instruction Set</a:t>
            </a:r>
          </a:p>
          <a:p>
            <a:pPr marL="285750" indent="-285750" algn="l"/>
            <a:r>
              <a:rPr lang="en-US" sz="2000" dirty="0">
                <a:solidFill>
                  <a:schemeClr val="tx1"/>
                </a:solidFill>
              </a:rPr>
              <a:t>-- </a:t>
            </a:r>
            <a:r>
              <a:rPr lang="en-US" sz="2000" dirty="0" smtClean="0">
                <a:solidFill>
                  <a:schemeClr val="tx1"/>
                </a:solidFill>
              </a:rPr>
              <a:t>32 vector registers (512 bits each)</a:t>
            </a:r>
          </a:p>
          <a:p>
            <a:pPr marL="285750" indent="-285750" algn="l"/>
            <a:r>
              <a:rPr lang="en-US" sz="2000" dirty="0" smtClean="0">
                <a:solidFill>
                  <a:schemeClr val="tx1"/>
                </a:solidFill>
              </a:rPr>
              <a:t>-- vector load/store with scatter/gather</a:t>
            </a:r>
          </a:p>
          <a:p>
            <a:pPr marL="285750" indent="-285750" algn="l"/>
            <a:r>
              <a:rPr lang="en-US" sz="2000" dirty="0">
                <a:solidFill>
                  <a:schemeClr val="tx1"/>
                </a:solidFill>
              </a:rPr>
              <a:t>-- 8 mask registers for conditional exec.</a:t>
            </a:r>
          </a:p>
          <a:p>
            <a:pPr marL="285750" indent="-285750" algn="l"/>
            <a:r>
              <a:rPr lang="en-US" sz="2000" dirty="0" smtClean="0">
                <a:solidFill>
                  <a:schemeClr val="tx1"/>
                </a:solidFill>
              </a:rPr>
              <a:t>-- mask registers select lanes for an instruction</a:t>
            </a:r>
          </a:p>
          <a:p>
            <a:pPr marL="285750" indent="-285750" algn="l"/>
            <a:r>
              <a:rPr lang="en-US" sz="2000" dirty="0" smtClean="0">
                <a:solidFill>
                  <a:schemeClr val="tx1"/>
                </a:solidFill>
              </a:rPr>
              <a:t>-- mask registers allow separate execution kernels in each lane</a:t>
            </a:r>
          </a:p>
          <a:p>
            <a:pPr marL="285750" indent="-285750" algn="l"/>
            <a:endParaRPr lang="en-US" sz="2000" b="1" u="sng" dirty="0" smtClean="0">
              <a:solidFill>
                <a:schemeClr val="tx1"/>
              </a:solidFill>
            </a:endParaRPr>
          </a:p>
          <a:p>
            <a:pPr marL="285750" indent="-285750" algn="l"/>
            <a:r>
              <a:rPr lang="en-US" sz="2000" b="1" u="sng" dirty="0" smtClean="0">
                <a:solidFill>
                  <a:schemeClr val="tx1"/>
                </a:solidFill>
              </a:rPr>
              <a:t>Vector Instruction Support</a:t>
            </a:r>
            <a:endParaRPr lang="en-US" sz="2000" b="1" u="sng" dirty="0">
              <a:solidFill>
                <a:schemeClr val="tx1"/>
              </a:solidFill>
            </a:endParaRPr>
          </a:p>
          <a:p>
            <a:pPr marL="285750" indent="-285750" algn="l"/>
            <a:r>
              <a:rPr lang="en-US" sz="2000" dirty="0">
                <a:solidFill>
                  <a:schemeClr val="tx1"/>
                </a:solidFill>
              </a:rPr>
              <a:t>-- </a:t>
            </a:r>
            <a:r>
              <a:rPr lang="en-US" sz="2000" dirty="0" smtClean="0">
                <a:solidFill>
                  <a:schemeClr val="tx1"/>
                </a:solidFill>
              </a:rPr>
              <a:t>Fast read from L1 cache</a:t>
            </a:r>
            <a:endParaRPr lang="en-US" sz="2000" dirty="0">
              <a:solidFill>
                <a:schemeClr val="tx1"/>
              </a:solidFill>
            </a:endParaRPr>
          </a:p>
          <a:p>
            <a:pPr marL="285750" indent="-285750" algn="l"/>
            <a:r>
              <a:rPr lang="en-US" sz="2000" dirty="0">
                <a:solidFill>
                  <a:schemeClr val="tx1"/>
                </a:solidFill>
              </a:rPr>
              <a:t>-- </a:t>
            </a:r>
            <a:r>
              <a:rPr lang="en-US" sz="2000" dirty="0" smtClean="0">
                <a:solidFill>
                  <a:schemeClr val="tx1"/>
                </a:solidFill>
              </a:rPr>
              <a:t>Numeric type conversion and replication in memory path</a:t>
            </a:r>
            <a:endParaRPr lang="en-US" sz="2000" dirty="0">
              <a:solidFill>
                <a:schemeClr val="tx1"/>
              </a:solidFill>
            </a:endParaRPr>
          </a:p>
          <a:p>
            <a:pPr marL="285750" indent="-285750" algn="l"/>
            <a:endParaRPr lang="en-US" sz="2000" dirty="0">
              <a:solidFill>
                <a:schemeClr val="tx1"/>
              </a:solidFill>
            </a:endParaRPr>
          </a:p>
          <a:p>
            <a:pPr marL="285750" indent="-285750" algn="l"/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1820" y="1623965"/>
            <a:ext cx="2143125" cy="393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45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Last Time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grpSp>
        <p:nvGrpSpPr>
          <p:cNvPr id="160" name="Group 3"/>
          <p:cNvGrpSpPr>
            <a:grpSpLocks/>
          </p:cNvGrpSpPr>
          <p:nvPr/>
        </p:nvGrpSpPr>
        <p:grpSpPr bwMode="auto">
          <a:xfrm>
            <a:off x="1039813" y="1736725"/>
            <a:ext cx="1143000" cy="3581400"/>
            <a:chOff x="528" y="912"/>
            <a:chExt cx="720" cy="2256"/>
          </a:xfrm>
        </p:grpSpPr>
        <p:sp>
          <p:nvSpPr>
            <p:cNvPr id="161" name="Rectangle 4"/>
            <p:cNvSpPr>
              <a:spLocks noChangeArrowheads="1"/>
            </p:cNvSpPr>
            <p:nvPr/>
          </p:nvSpPr>
          <p:spPr bwMode="auto">
            <a:xfrm>
              <a:off x="528" y="91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Rectangle 5"/>
            <p:cNvSpPr>
              <a:spLocks noChangeArrowheads="1"/>
            </p:cNvSpPr>
            <p:nvPr/>
          </p:nvSpPr>
          <p:spPr bwMode="auto">
            <a:xfrm>
              <a:off x="720" y="91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Rectangle 6"/>
            <p:cNvSpPr>
              <a:spLocks noChangeArrowheads="1"/>
            </p:cNvSpPr>
            <p:nvPr/>
          </p:nvSpPr>
          <p:spPr bwMode="auto">
            <a:xfrm>
              <a:off x="912" y="91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Rectangle 7"/>
            <p:cNvSpPr>
              <a:spLocks noChangeArrowheads="1"/>
            </p:cNvSpPr>
            <p:nvPr/>
          </p:nvSpPr>
          <p:spPr bwMode="auto">
            <a:xfrm>
              <a:off x="1104" y="91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Rectangle 8"/>
            <p:cNvSpPr>
              <a:spLocks noChangeArrowheads="1"/>
            </p:cNvSpPr>
            <p:nvPr/>
          </p:nvSpPr>
          <p:spPr bwMode="auto">
            <a:xfrm>
              <a:off x="528" y="1104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Rectangle 9"/>
            <p:cNvSpPr>
              <a:spLocks noChangeArrowheads="1"/>
            </p:cNvSpPr>
            <p:nvPr/>
          </p:nvSpPr>
          <p:spPr bwMode="auto">
            <a:xfrm>
              <a:off x="720" y="110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Rectangle 10"/>
            <p:cNvSpPr>
              <a:spLocks noChangeArrowheads="1"/>
            </p:cNvSpPr>
            <p:nvPr/>
          </p:nvSpPr>
          <p:spPr bwMode="auto">
            <a:xfrm>
              <a:off x="912" y="110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Rectangle 11"/>
            <p:cNvSpPr>
              <a:spLocks noChangeArrowheads="1"/>
            </p:cNvSpPr>
            <p:nvPr/>
          </p:nvSpPr>
          <p:spPr bwMode="auto">
            <a:xfrm>
              <a:off x="1104" y="110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Rectangle 12"/>
            <p:cNvSpPr>
              <a:spLocks noChangeArrowheads="1"/>
            </p:cNvSpPr>
            <p:nvPr/>
          </p:nvSpPr>
          <p:spPr bwMode="auto">
            <a:xfrm>
              <a:off x="528" y="1296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Rectangle 13"/>
            <p:cNvSpPr>
              <a:spLocks noChangeArrowheads="1"/>
            </p:cNvSpPr>
            <p:nvPr/>
          </p:nvSpPr>
          <p:spPr bwMode="auto">
            <a:xfrm>
              <a:off x="720" y="1296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Rectangle 14"/>
            <p:cNvSpPr>
              <a:spLocks noChangeArrowheads="1"/>
            </p:cNvSpPr>
            <p:nvPr/>
          </p:nvSpPr>
          <p:spPr bwMode="auto">
            <a:xfrm>
              <a:off x="912" y="129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Rectangle 15"/>
            <p:cNvSpPr>
              <a:spLocks noChangeArrowheads="1"/>
            </p:cNvSpPr>
            <p:nvPr/>
          </p:nvSpPr>
          <p:spPr bwMode="auto">
            <a:xfrm>
              <a:off x="1104" y="129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Rectangle 16"/>
            <p:cNvSpPr>
              <a:spLocks noChangeArrowheads="1"/>
            </p:cNvSpPr>
            <p:nvPr/>
          </p:nvSpPr>
          <p:spPr bwMode="auto">
            <a:xfrm>
              <a:off x="528" y="1488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Rectangle 17"/>
            <p:cNvSpPr>
              <a:spLocks noChangeArrowheads="1"/>
            </p:cNvSpPr>
            <p:nvPr/>
          </p:nvSpPr>
          <p:spPr bwMode="auto">
            <a:xfrm>
              <a:off x="720" y="1488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Rectangle 18"/>
            <p:cNvSpPr>
              <a:spLocks noChangeArrowheads="1"/>
            </p:cNvSpPr>
            <p:nvPr/>
          </p:nvSpPr>
          <p:spPr bwMode="auto">
            <a:xfrm>
              <a:off x="912" y="1488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Rectangle 19"/>
            <p:cNvSpPr>
              <a:spLocks noChangeArrowheads="1"/>
            </p:cNvSpPr>
            <p:nvPr/>
          </p:nvSpPr>
          <p:spPr bwMode="auto">
            <a:xfrm>
              <a:off x="1104" y="1488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Rectangle 20"/>
            <p:cNvSpPr>
              <a:spLocks noChangeArrowheads="1"/>
            </p:cNvSpPr>
            <p:nvPr/>
          </p:nvSpPr>
          <p:spPr bwMode="auto">
            <a:xfrm>
              <a:off x="528" y="168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Rectangle 21"/>
            <p:cNvSpPr>
              <a:spLocks noChangeArrowheads="1"/>
            </p:cNvSpPr>
            <p:nvPr/>
          </p:nvSpPr>
          <p:spPr bwMode="auto">
            <a:xfrm>
              <a:off x="720" y="168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Rectangle 22"/>
            <p:cNvSpPr>
              <a:spLocks noChangeArrowheads="1"/>
            </p:cNvSpPr>
            <p:nvPr/>
          </p:nvSpPr>
          <p:spPr bwMode="auto">
            <a:xfrm>
              <a:off x="912" y="168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Rectangle 23"/>
            <p:cNvSpPr>
              <a:spLocks noChangeArrowheads="1"/>
            </p:cNvSpPr>
            <p:nvPr/>
          </p:nvSpPr>
          <p:spPr bwMode="auto">
            <a:xfrm>
              <a:off x="1104" y="168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Rectangle 24"/>
            <p:cNvSpPr>
              <a:spLocks noChangeArrowheads="1"/>
            </p:cNvSpPr>
            <p:nvPr/>
          </p:nvSpPr>
          <p:spPr bwMode="auto">
            <a:xfrm>
              <a:off x="528" y="187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Rectangle 25"/>
            <p:cNvSpPr>
              <a:spLocks noChangeArrowheads="1"/>
            </p:cNvSpPr>
            <p:nvPr/>
          </p:nvSpPr>
          <p:spPr bwMode="auto">
            <a:xfrm>
              <a:off x="720" y="187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Rectangle 26"/>
            <p:cNvSpPr>
              <a:spLocks noChangeArrowheads="1"/>
            </p:cNvSpPr>
            <p:nvPr/>
          </p:nvSpPr>
          <p:spPr bwMode="auto">
            <a:xfrm>
              <a:off x="912" y="187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Rectangle 27"/>
            <p:cNvSpPr>
              <a:spLocks noChangeArrowheads="1"/>
            </p:cNvSpPr>
            <p:nvPr/>
          </p:nvSpPr>
          <p:spPr bwMode="auto">
            <a:xfrm>
              <a:off x="1104" y="187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Rectangle 28"/>
            <p:cNvSpPr>
              <a:spLocks noChangeArrowheads="1"/>
            </p:cNvSpPr>
            <p:nvPr/>
          </p:nvSpPr>
          <p:spPr bwMode="auto">
            <a:xfrm>
              <a:off x="528" y="2064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Rectangle 29"/>
            <p:cNvSpPr>
              <a:spLocks noChangeArrowheads="1"/>
            </p:cNvSpPr>
            <p:nvPr/>
          </p:nvSpPr>
          <p:spPr bwMode="auto">
            <a:xfrm>
              <a:off x="720" y="2064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Rectangle 30"/>
            <p:cNvSpPr>
              <a:spLocks noChangeArrowheads="1"/>
            </p:cNvSpPr>
            <p:nvPr/>
          </p:nvSpPr>
          <p:spPr bwMode="auto">
            <a:xfrm>
              <a:off x="912" y="206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Rectangle 31"/>
            <p:cNvSpPr>
              <a:spLocks noChangeArrowheads="1"/>
            </p:cNvSpPr>
            <p:nvPr/>
          </p:nvSpPr>
          <p:spPr bwMode="auto">
            <a:xfrm>
              <a:off x="1104" y="206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Rectangle 32"/>
            <p:cNvSpPr>
              <a:spLocks noChangeArrowheads="1"/>
            </p:cNvSpPr>
            <p:nvPr/>
          </p:nvSpPr>
          <p:spPr bwMode="auto">
            <a:xfrm>
              <a:off x="528" y="2256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Rectangle 33"/>
            <p:cNvSpPr>
              <a:spLocks noChangeArrowheads="1"/>
            </p:cNvSpPr>
            <p:nvPr/>
          </p:nvSpPr>
          <p:spPr bwMode="auto">
            <a:xfrm>
              <a:off x="720" y="225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Rectangle 34"/>
            <p:cNvSpPr>
              <a:spLocks noChangeArrowheads="1"/>
            </p:cNvSpPr>
            <p:nvPr/>
          </p:nvSpPr>
          <p:spPr bwMode="auto">
            <a:xfrm>
              <a:off x="912" y="225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Rectangle 35"/>
            <p:cNvSpPr>
              <a:spLocks noChangeArrowheads="1"/>
            </p:cNvSpPr>
            <p:nvPr/>
          </p:nvSpPr>
          <p:spPr bwMode="auto">
            <a:xfrm>
              <a:off x="1104" y="225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Rectangle 36"/>
            <p:cNvSpPr>
              <a:spLocks noChangeArrowheads="1"/>
            </p:cNvSpPr>
            <p:nvPr/>
          </p:nvSpPr>
          <p:spPr bwMode="auto">
            <a:xfrm>
              <a:off x="528" y="2448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Rectangle 37"/>
            <p:cNvSpPr>
              <a:spLocks noChangeArrowheads="1"/>
            </p:cNvSpPr>
            <p:nvPr/>
          </p:nvSpPr>
          <p:spPr bwMode="auto">
            <a:xfrm>
              <a:off x="720" y="2448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Rectangle 38"/>
            <p:cNvSpPr>
              <a:spLocks noChangeArrowheads="1"/>
            </p:cNvSpPr>
            <p:nvPr/>
          </p:nvSpPr>
          <p:spPr bwMode="auto">
            <a:xfrm>
              <a:off x="912" y="2448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Rectangle 39"/>
            <p:cNvSpPr>
              <a:spLocks noChangeArrowheads="1"/>
            </p:cNvSpPr>
            <p:nvPr/>
          </p:nvSpPr>
          <p:spPr bwMode="auto">
            <a:xfrm>
              <a:off x="1104" y="2448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Rectangle 40"/>
            <p:cNvSpPr>
              <a:spLocks noChangeArrowheads="1"/>
            </p:cNvSpPr>
            <p:nvPr/>
          </p:nvSpPr>
          <p:spPr bwMode="auto">
            <a:xfrm>
              <a:off x="528" y="264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Rectangle 41"/>
            <p:cNvSpPr>
              <a:spLocks noChangeArrowheads="1"/>
            </p:cNvSpPr>
            <p:nvPr/>
          </p:nvSpPr>
          <p:spPr bwMode="auto">
            <a:xfrm>
              <a:off x="720" y="264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Rectangle 42"/>
            <p:cNvSpPr>
              <a:spLocks noChangeArrowheads="1"/>
            </p:cNvSpPr>
            <p:nvPr/>
          </p:nvSpPr>
          <p:spPr bwMode="auto">
            <a:xfrm>
              <a:off x="912" y="264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Rectangle 43"/>
            <p:cNvSpPr>
              <a:spLocks noChangeArrowheads="1"/>
            </p:cNvSpPr>
            <p:nvPr/>
          </p:nvSpPr>
          <p:spPr bwMode="auto">
            <a:xfrm>
              <a:off x="1104" y="264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" name="Rectangle 44"/>
            <p:cNvSpPr>
              <a:spLocks noChangeArrowheads="1"/>
            </p:cNvSpPr>
            <p:nvPr/>
          </p:nvSpPr>
          <p:spPr bwMode="auto">
            <a:xfrm>
              <a:off x="528" y="283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Rectangle 45"/>
            <p:cNvSpPr>
              <a:spLocks noChangeArrowheads="1"/>
            </p:cNvSpPr>
            <p:nvPr/>
          </p:nvSpPr>
          <p:spPr bwMode="auto">
            <a:xfrm>
              <a:off x="720" y="283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" name="Rectangle 46"/>
            <p:cNvSpPr>
              <a:spLocks noChangeArrowheads="1"/>
            </p:cNvSpPr>
            <p:nvPr/>
          </p:nvSpPr>
          <p:spPr bwMode="auto">
            <a:xfrm>
              <a:off x="912" y="283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Rectangle 47"/>
            <p:cNvSpPr>
              <a:spLocks noChangeArrowheads="1"/>
            </p:cNvSpPr>
            <p:nvPr/>
          </p:nvSpPr>
          <p:spPr bwMode="auto">
            <a:xfrm>
              <a:off x="1104" y="283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Rectangle 48"/>
            <p:cNvSpPr>
              <a:spLocks noChangeArrowheads="1"/>
            </p:cNvSpPr>
            <p:nvPr/>
          </p:nvSpPr>
          <p:spPr bwMode="auto">
            <a:xfrm>
              <a:off x="528" y="3024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" name="Rectangle 49"/>
            <p:cNvSpPr>
              <a:spLocks noChangeArrowheads="1"/>
            </p:cNvSpPr>
            <p:nvPr/>
          </p:nvSpPr>
          <p:spPr bwMode="auto">
            <a:xfrm>
              <a:off x="720" y="3024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" name="Rectangle 50"/>
            <p:cNvSpPr>
              <a:spLocks noChangeArrowheads="1"/>
            </p:cNvSpPr>
            <p:nvPr/>
          </p:nvSpPr>
          <p:spPr bwMode="auto">
            <a:xfrm>
              <a:off x="912" y="302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" name="Rectangle 51"/>
            <p:cNvSpPr>
              <a:spLocks noChangeArrowheads="1"/>
            </p:cNvSpPr>
            <p:nvPr/>
          </p:nvSpPr>
          <p:spPr bwMode="auto">
            <a:xfrm>
              <a:off x="1104" y="302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09" name="Group 52"/>
          <p:cNvGrpSpPr>
            <a:grpSpLocks/>
          </p:cNvGrpSpPr>
          <p:nvPr/>
        </p:nvGrpSpPr>
        <p:grpSpPr bwMode="auto">
          <a:xfrm>
            <a:off x="2563813" y="1736725"/>
            <a:ext cx="1143000" cy="3581400"/>
            <a:chOff x="1584" y="912"/>
            <a:chExt cx="720" cy="2256"/>
          </a:xfrm>
        </p:grpSpPr>
        <p:sp>
          <p:nvSpPr>
            <p:cNvPr id="210" name="Rectangle 53"/>
            <p:cNvSpPr>
              <a:spLocks noChangeArrowheads="1"/>
            </p:cNvSpPr>
            <p:nvPr/>
          </p:nvSpPr>
          <p:spPr bwMode="auto">
            <a:xfrm>
              <a:off x="1584" y="91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" name="Rectangle 54"/>
            <p:cNvSpPr>
              <a:spLocks noChangeArrowheads="1"/>
            </p:cNvSpPr>
            <p:nvPr/>
          </p:nvSpPr>
          <p:spPr bwMode="auto">
            <a:xfrm>
              <a:off x="1776" y="91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" name="Rectangle 55"/>
            <p:cNvSpPr>
              <a:spLocks noChangeArrowheads="1"/>
            </p:cNvSpPr>
            <p:nvPr/>
          </p:nvSpPr>
          <p:spPr bwMode="auto">
            <a:xfrm>
              <a:off x="1968" y="91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" name="Rectangle 56"/>
            <p:cNvSpPr>
              <a:spLocks noChangeArrowheads="1"/>
            </p:cNvSpPr>
            <p:nvPr/>
          </p:nvSpPr>
          <p:spPr bwMode="auto">
            <a:xfrm>
              <a:off x="2160" y="91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" name="Rectangle 57"/>
            <p:cNvSpPr>
              <a:spLocks noChangeArrowheads="1"/>
            </p:cNvSpPr>
            <p:nvPr/>
          </p:nvSpPr>
          <p:spPr bwMode="auto">
            <a:xfrm>
              <a:off x="1584" y="110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" name="Rectangle 58"/>
            <p:cNvSpPr>
              <a:spLocks noChangeArrowheads="1"/>
            </p:cNvSpPr>
            <p:nvPr/>
          </p:nvSpPr>
          <p:spPr bwMode="auto">
            <a:xfrm>
              <a:off x="1776" y="110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" name="Rectangle 59"/>
            <p:cNvSpPr>
              <a:spLocks noChangeArrowheads="1"/>
            </p:cNvSpPr>
            <p:nvPr/>
          </p:nvSpPr>
          <p:spPr bwMode="auto">
            <a:xfrm>
              <a:off x="1968" y="110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" name="Rectangle 60"/>
            <p:cNvSpPr>
              <a:spLocks noChangeArrowheads="1"/>
            </p:cNvSpPr>
            <p:nvPr/>
          </p:nvSpPr>
          <p:spPr bwMode="auto">
            <a:xfrm>
              <a:off x="2160" y="110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" name="Rectangle 61"/>
            <p:cNvSpPr>
              <a:spLocks noChangeArrowheads="1"/>
            </p:cNvSpPr>
            <p:nvPr/>
          </p:nvSpPr>
          <p:spPr bwMode="auto">
            <a:xfrm>
              <a:off x="1584" y="1296"/>
              <a:ext cx="144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" name="Rectangle 62"/>
            <p:cNvSpPr>
              <a:spLocks noChangeArrowheads="1"/>
            </p:cNvSpPr>
            <p:nvPr/>
          </p:nvSpPr>
          <p:spPr bwMode="auto">
            <a:xfrm>
              <a:off x="1776" y="1296"/>
              <a:ext cx="144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" name="Rectangle 63"/>
            <p:cNvSpPr>
              <a:spLocks noChangeArrowheads="1"/>
            </p:cNvSpPr>
            <p:nvPr/>
          </p:nvSpPr>
          <p:spPr bwMode="auto">
            <a:xfrm>
              <a:off x="1968" y="129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" name="Rectangle 64"/>
            <p:cNvSpPr>
              <a:spLocks noChangeArrowheads="1"/>
            </p:cNvSpPr>
            <p:nvPr/>
          </p:nvSpPr>
          <p:spPr bwMode="auto">
            <a:xfrm>
              <a:off x="2160" y="129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" name="Rectangle 65"/>
            <p:cNvSpPr>
              <a:spLocks noChangeArrowheads="1"/>
            </p:cNvSpPr>
            <p:nvPr/>
          </p:nvSpPr>
          <p:spPr bwMode="auto">
            <a:xfrm>
              <a:off x="1584" y="1488"/>
              <a:ext cx="144" cy="144"/>
            </a:xfrm>
            <a:prstGeom prst="rect">
              <a:avLst/>
            </a:prstGeom>
            <a:pattFill prst="smCheck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Rectangle 66"/>
            <p:cNvSpPr>
              <a:spLocks noChangeArrowheads="1"/>
            </p:cNvSpPr>
            <p:nvPr/>
          </p:nvSpPr>
          <p:spPr bwMode="auto">
            <a:xfrm>
              <a:off x="1776" y="1488"/>
              <a:ext cx="144" cy="144"/>
            </a:xfrm>
            <a:prstGeom prst="rect">
              <a:avLst/>
            </a:prstGeom>
            <a:pattFill prst="smCheck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4" name="Rectangle 67"/>
            <p:cNvSpPr>
              <a:spLocks noChangeArrowheads="1"/>
            </p:cNvSpPr>
            <p:nvPr/>
          </p:nvSpPr>
          <p:spPr bwMode="auto">
            <a:xfrm>
              <a:off x="1968" y="1488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" name="Rectangle 68"/>
            <p:cNvSpPr>
              <a:spLocks noChangeArrowheads="1"/>
            </p:cNvSpPr>
            <p:nvPr/>
          </p:nvSpPr>
          <p:spPr bwMode="auto">
            <a:xfrm>
              <a:off x="2160" y="1488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" name="Rectangle 69"/>
            <p:cNvSpPr>
              <a:spLocks noChangeArrowheads="1"/>
            </p:cNvSpPr>
            <p:nvPr/>
          </p:nvSpPr>
          <p:spPr bwMode="auto">
            <a:xfrm>
              <a:off x="1584" y="1680"/>
              <a:ext cx="144" cy="144"/>
            </a:xfrm>
            <a:prstGeom prst="rect">
              <a:avLst/>
            </a:prstGeom>
            <a:pattFill prst="smGrid">
              <a:fgClr>
                <a:srgbClr val="80008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" name="Rectangle 70"/>
            <p:cNvSpPr>
              <a:spLocks noChangeArrowheads="1"/>
            </p:cNvSpPr>
            <p:nvPr/>
          </p:nvSpPr>
          <p:spPr bwMode="auto">
            <a:xfrm>
              <a:off x="1776" y="168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8" name="Rectangle 71"/>
            <p:cNvSpPr>
              <a:spLocks noChangeArrowheads="1"/>
            </p:cNvSpPr>
            <p:nvPr/>
          </p:nvSpPr>
          <p:spPr bwMode="auto">
            <a:xfrm>
              <a:off x="1968" y="168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" name="Rectangle 72"/>
            <p:cNvSpPr>
              <a:spLocks noChangeArrowheads="1"/>
            </p:cNvSpPr>
            <p:nvPr/>
          </p:nvSpPr>
          <p:spPr bwMode="auto">
            <a:xfrm>
              <a:off x="2160" y="168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" name="Rectangle 73"/>
            <p:cNvSpPr>
              <a:spLocks noChangeArrowheads="1"/>
            </p:cNvSpPr>
            <p:nvPr/>
          </p:nvSpPr>
          <p:spPr bwMode="auto">
            <a:xfrm>
              <a:off x="1584" y="187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1" name="Rectangle 74"/>
            <p:cNvSpPr>
              <a:spLocks noChangeArrowheads="1"/>
            </p:cNvSpPr>
            <p:nvPr/>
          </p:nvSpPr>
          <p:spPr bwMode="auto">
            <a:xfrm>
              <a:off x="1776" y="187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2" name="Rectangle 75"/>
            <p:cNvSpPr>
              <a:spLocks noChangeArrowheads="1"/>
            </p:cNvSpPr>
            <p:nvPr/>
          </p:nvSpPr>
          <p:spPr bwMode="auto">
            <a:xfrm>
              <a:off x="1968" y="187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" name="Rectangle 76"/>
            <p:cNvSpPr>
              <a:spLocks noChangeArrowheads="1"/>
            </p:cNvSpPr>
            <p:nvPr/>
          </p:nvSpPr>
          <p:spPr bwMode="auto">
            <a:xfrm>
              <a:off x="2160" y="187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" name="Rectangle 77"/>
            <p:cNvSpPr>
              <a:spLocks noChangeArrowheads="1"/>
            </p:cNvSpPr>
            <p:nvPr/>
          </p:nvSpPr>
          <p:spPr bwMode="auto">
            <a:xfrm>
              <a:off x="1584" y="206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" name="Rectangle 78"/>
            <p:cNvSpPr>
              <a:spLocks noChangeArrowheads="1"/>
            </p:cNvSpPr>
            <p:nvPr/>
          </p:nvSpPr>
          <p:spPr bwMode="auto">
            <a:xfrm>
              <a:off x="1776" y="206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6" name="Rectangle 79" descr="Wide downward diagonal"/>
            <p:cNvSpPr>
              <a:spLocks noChangeArrowheads="1"/>
            </p:cNvSpPr>
            <p:nvPr/>
          </p:nvSpPr>
          <p:spPr bwMode="auto">
            <a:xfrm>
              <a:off x="1968" y="206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7" name="Rectangle 80"/>
            <p:cNvSpPr>
              <a:spLocks noChangeArrowheads="1"/>
            </p:cNvSpPr>
            <p:nvPr/>
          </p:nvSpPr>
          <p:spPr bwMode="auto">
            <a:xfrm>
              <a:off x="2160" y="206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8" name="Rectangle 81"/>
            <p:cNvSpPr>
              <a:spLocks noChangeArrowheads="1"/>
            </p:cNvSpPr>
            <p:nvPr/>
          </p:nvSpPr>
          <p:spPr bwMode="auto">
            <a:xfrm>
              <a:off x="1584" y="2256"/>
              <a:ext cx="144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9" name="Rectangle 82"/>
            <p:cNvSpPr>
              <a:spLocks noChangeArrowheads="1"/>
            </p:cNvSpPr>
            <p:nvPr/>
          </p:nvSpPr>
          <p:spPr bwMode="auto">
            <a:xfrm>
              <a:off x="1776" y="2256"/>
              <a:ext cx="144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0" name="Rectangle 83"/>
            <p:cNvSpPr>
              <a:spLocks noChangeArrowheads="1"/>
            </p:cNvSpPr>
            <p:nvPr/>
          </p:nvSpPr>
          <p:spPr bwMode="auto">
            <a:xfrm>
              <a:off x="1968" y="225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" name="Rectangle 84"/>
            <p:cNvSpPr>
              <a:spLocks noChangeArrowheads="1"/>
            </p:cNvSpPr>
            <p:nvPr/>
          </p:nvSpPr>
          <p:spPr bwMode="auto">
            <a:xfrm>
              <a:off x="2160" y="225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2" name="Rectangle 85" descr="Small checker board"/>
            <p:cNvSpPr>
              <a:spLocks noChangeArrowheads="1"/>
            </p:cNvSpPr>
            <p:nvPr/>
          </p:nvSpPr>
          <p:spPr bwMode="auto">
            <a:xfrm>
              <a:off x="1584" y="2448"/>
              <a:ext cx="144" cy="144"/>
            </a:xfrm>
            <a:prstGeom prst="rect">
              <a:avLst/>
            </a:prstGeom>
            <a:pattFill prst="smCheck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3" name="Rectangle 86"/>
            <p:cNvSpPr>
              <a:spLocks noChangeArrowheads="1"/>
            </p:cNvSpPr>
            <p:nvPr/>
          </p:nvSpPr>
          <p:spPr bwMode="auto">
            <a:xfrm>
              <a:off x="1776" y="2448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4" name="Rectangle 87"/>
            <p:cNvSpPr>
              <a:spLocks noChangeArrowheads="1"/>
            </p:cNvSpPr>
            <p:nvPr/>
          </p:nvSpPr>
          <p:spPr bwMode="auto">
            <a:xfrm>
              <a:off x="1968" y="2448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" name="Rectangle 88"/>
            <p:cNvSpPr>
              <a:spLocks noChangeArrowheads="1"/>
            </p:cNvSpPr>
            <p:nvPr/>
          </p:nvSpPr>
          <p:spPr bwMode="auto">
            <a:xfrm>
              <a:off x="2160" y="2448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" name="Rectangle 89" descr="Small grid"/>
            <p:cNvSpPr>
              <a:spLocks noChangeArrowheads="1"/>
            </p:cNvSpPr>
            <p:nvPr/>
          </p:nvSpPr>
          <p:spPr bwMode="auto">
            <a:xfrm>
              <a:off x="1584" y="2640"/>
              <a:ext cx="144" cy="144"/>
            </a:xfrm>
            <a:prstGeom prst="rect">
              <a:avLst/>
            </a:prstGeom>
            <a:pattFill prst="smGrid">
              <a:fgClr>
                <a:srgbClr val="80008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" name="Rectangle 90" descr="Small grid"/>
            <p:cNvSpPr>
              <a:spLocks noChangeArrowheads="1"/>
            </p:cNvSpPr>
            <p:nvPr/>
          </p:nvSpPr>
          <p:spPr bwMode="auto">
            <a:xfrm>
              <a:off x="1776" y="2640"/>
              <a:ext cx="144" cy="144"/>
            </a:xfrm>
            <a:prstGeom prst="rect">
              <a:avLst/>
            </a:prstGeom>
            <a:pattFill prst="smGrid">
              <a:fgClr>
                <a:srgbClr val="80008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" name="Rectangle 91" descr="Small grid"/>
            <p:cNvSpPr>
              <a:spLocks noChangeArrowheads="1"/>
            </p:cNvSpPr>
            <p:nvPr/>
          </p:nvSpPr>
          <p:spPr bwMode="auto">
            <a:xfrm>
              <a:off x="1968" y="2640"/>
              <a:ext cx="144" cy="144"/>
            </a:xfrm>
            <a:prstGeom prst="rect">
              <a:avLst/>
            </a:prstGeom>
            <a:pattFill prst="smGrid">
              <a:fgClr>
                <a:srgbClr val="80008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" name="Rectangle 92" descr="Small grid"/>
            <p:cNvSpPr>
              <a:spLocks noChangeArrowheads="1"/>
            </p:cNvSpPr>
            <p:nvPr/>
          </p:nvSpPr>
          <p:spPr bwMode="auto">
            <a:xfrm>
              <a:off x="2160" y="2640"/>
              <a:ext cx="144" cy="144"/>
            </a:xfrm>
            <a:prstGeom prst="rect">
              <a:avLst/>
            </a:prstGeom>
            <a:pattFill prst="smGrid">
              <a:fgClr>
                <a:srgbClr val="80008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0" name="Rectangle 93"/>
            <p:cNvSpPr>
              <a:spLocks noChangeArrowheads="1"/>
            </p:cNvSpPr>
            <p:nvPr/>
          </p:nvSpPr>
          <p:spPr bwMode="auto">
            <a:xfrm>
              <a:off x="1584" y="283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" name="Rectangle 94"/>
            <p:cNvSpPr>
              <a:spLocks noChangeArrowheads="1"/>
            </p:cNvSpPr>
            <p:nvPr/>
          </p:nvSpPr>
          <p:spPr bwMode="auto">
            <a:xfrm>
              <a:off x="1776" y="283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2" name="Rectangle 95"/>
            <p:cNvSpPr>
              <a:spLocks noChangeArrowheads="1"/>
            </p:cNvSpPr>
            <p:nvPr/>
          </p:nvSpPr>
          <p:spPr bwMode="auto">
            <a:xfrm>
              <a:off x="1968" y="283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3" name="Rectangle 96"/>
            <p:cNvSpPr>
              <a:spLocks noChangeArrowheads="1"/>
            </p:cNvSpPr>
            <p:nvPr/>
          </p:nvSpPr>
          <p:spPr bwMode="auto">
            <a:xfrm>
              <a:off x="2160" y="283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4" name="Rectangle 97" descr="Wide downward diagonal"/>
            <p:cNvSpPr>
              <a:spLocks noChangeArrowheads="1"/>
            </p:cNvSpPr>
            <p:nvPr/>
          </p:nvSpPr>
          <p:spPr bwMode="auto">
            <a:xfrm>
              <a:off x="1584" y="302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5" name="Rectangle 98"/>
            <p:cNvSpPr>
              <a:spLocks noChangeArrowheads="1"/>
            </p:cNvSpPr>
            <p:nvPr/>
          </p:nvSpPr>
          <p:spPr bwMode="auto">
            <a:xfrm>
              <a:off x="1776" y="302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" name="Rectangle 99"/>
            <p:cNvSpPr>
              <a:spLocks noChangeArrowheads="1"/>
            </p:cNvSpPr>
            <p:nvPr/>
          </p:nvSpPr>
          <p:spPr bwMode="auto">
            <a:xfrm>
              <a:off x="1968" y="302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7" name="Rectangle 100"/>
            <p:cNvSpPr>
              <a:spLocks noChangeArrowheads="1"/>
            </p:cNvSpPr>
            <p:nvPr/>
          </p:nvSpPr>
          <p:spPr bwMode="auto">
            <a:xfrm>
              <a:off x="2160" y="302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58" name="Group 101"/>
          <p:cNvGrpSpPr>
            <a:grpSpLocks/>
          </p:cNvGrpSpPr>
          <p:nvPr/>
        </p:nvGrpSpPr>
        <p:grpSpPr bwMode="auto">
          <a:xfrm>
            <a:off x="4087813" y="1736725"/>
            <a:ext cx="1143000" cy="3581400"/>
            <a:chOff x="2640" y="912"/>
            <a:chExt cx="720" cy="2256"/>
          </a:xfrm>
        </p:grpSpPr>
        <p:sp>
          <p:nvSpPr>
            <p:cNvPr id="259" name="Rectangle 102" descr="Wide downward diagonal"/>
            <p:cNvSpPr>
              <a:spLocks noChangeArrowheads="1"/>
            </p:cNvSpPr>
            <p:nvPr/>
          </p:nvSpPr>
          <p:spPr bwMode="auto">
            <a:xfrm>
              <a:off x="2640" y="1680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0" name="Rectangle 103" descr="Wide downward diagonal"/>
            <p:cNvSpPr>
              <a:spLocks noChangeArrowheads="1"/>
            </p:cNvSpPr>
            <p:nvPr/>
          </p:nvSpPr>
          <p:spPr bwMode="auto">
            <a:xfrm>
              <a:off x="2832" y="1680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" name="Rectangle 104"/>
            <p:cNvSpPr>
              <a:spLocks noChangeArrowheads="1"/>
            </p:cNvSpPr>
            <p:nvPr/>
          </p:nvSpPr>
          <p:spPr bwMode="auto">
            <a:xfrm>
              <a:off x="3024" y="168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2" name="Rectangle 105"/>
            <p:cNvSpPr>
              <a:spLocks noChangeArrowheads="1"/>
            </p:cNvSpPr>
            <p:nvPr/>
          </p:nvSpPr>
          <p:spPr bwMode="auto">
            <a:xfrm>
              <a:off x="3216" y="168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3" name="Rectangle 106" descr="Wide downward diagonal"/>
            <p:cNvSpPr>
              <a:spLocks noChangeArrowheads="1"/>
            </p:cNvSpPr>
            <p:nvPr/>
          </p:nvSpPr>
          <p:spPr bwMode="auto">
            <a:xfrm>
              <a:off x="2640" y="1872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" name="Rectangle 107" descr="Wide downward diagonal"/>
            <p:cNvSpPr>
              <a:spLocks noChangeArrowheads="1"/>
            </p:cNvSpPr>
            <p:nvPr/>
          </p:nvSpPr>
          <p:spPr bwMode="auto">
            <a:xfrm>
              <a:off x="2832" y="1872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5" name="Rectangle 108" descr="Wide downward diagonal"/>
            <p:cNvSpPr>
              <a:spLocks noChangeArrowheads="1"/>
            </p:cNvSpPr>
            <p:nvPr/>
          </p:nvSpPr>
          <p:spPr bwMode="auto">
            <a:xfrm>
              <a:off x="3024" y="1872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" name="Rectangle 109"/>
            <p:cNvSpPr>
              <a:spLocks noChangeArrowheads="1"/>
            </p:cNvSpPr>
            <p:nvPr/>
          </p:nvSpPr>
          <p:spPr bwMode="auto">
            <a:xfrm>
              <a:off x="3216" y="187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" name="Rectangle 110"/>
            <p:cNvSpPr>
              <a:spLocks noChangeArrowheads="1"/>
            </p:cNvSpPr>
            <p:nvPr/>
          </p:nvSpPr>
          <p:spPr bwMode="auto">
            <a:xfrm>
              <a:off x="2640" y="206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8" name="Rectangle 111"/>
            <p:cNvSpPr>
              <a:spLocks noChangeArrowheads="1"/>
            </p:cNvSpPr>
            <p:nvPr/>
          </p:nvSpPr>
          <p:spPr bwMode="auto">
            <a:xfrm>
              <a:off x="2832" y="206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9" name="Rectangle 112" descr="Wide downward diagonal"/>
            <p:cNvSpPr>
              <a:spLocks noChangeArrowheads="1"/>
            </p:cNvSpPr>
            <p:nvPr/>
          </p:nvSpPr>
          <p:spPr bwMode="auto">
            <a:xfrm>
              <a:off x="3024" y="206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0" name="Rectangle 113"/>
            <p:cNvSpPr>
              <a:spLocks noChangeArrowheads="1"/>
            </p:cNvSpPr>
            <p:nvPr/>
          </p:nvSpPr>
          <p:spPr bwMode="auto">
            <a:xfrm>
              <a:off x="3216" y="206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" name="Rectangle 114"/>
            <p:cNvSpPr>
              <a:spLocks noChangeArrowheads="1"/>
            </p:cNvSpPr>
            <p:nvPr/>
          </p:nvSpPr>
          <p:spPr bwMode="auto">
            <a:xfrm>
              <a:off x="2640" y="2256"/>
              <a:ext cx="144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" name="Rectangle 115"/>
            <p:cNvSpPr>
              <a:spLocks noChangeArrowheads="1"/>
            </p:cNvSpPr>
            <p:nvPr/>
          </p:nvSpPr>
          <p:spPr bwMode="auto">
            <a:xfrm>
              <a:off x="2832" y="2256"/>
              <a:ext cx="144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" name="Rectangle 116"/>
            <p:cNvSpPr>
              <a:spLocks noChangeArrowheads="1"/>
            </p:cNvSpPr>
            <p:nvPr/>
          </p:nvSpPr>
          <p:spPr bwMode="auto">
            <a:xfrm>
              <a:off x="3024" y="225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" name="Rectangle 117"/>
            <p:cNvSpPr>
              <a:spLocks noChangeArrowheads="1"/>
            </p:cNvSpPr>
            <p:nvPr/>
          </p:nvSpPr>
          <p:spPr bwMode="auto">
            <a:xfrm>
              <a:off x="3216" y="225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5" name="Rectangle 118"/>
            <p:cNvSpPr>
              <a:spLocks noChangeArrowheads="1"/>
            </p:cNvSpPr>
            <p:nvPr/>
          </p:nvSpPr>
          <p:spPr bwMode="auto">
            <a:xfrm>
              <a:off x="2640" y="2448"/>
              <a:ext cx="144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" name="Rectangle 119"/>
            <p:cNvSpPr>
              <a:spLocks noChangeArrowheads="1"/>
            </p:cNvSpPr>
            <p:nvPr/>
          </p:nvSpPr>
          <p:spPr bwMode="auto">
            <a:xfrm>
              <a:off x="2832" y="2448"/>
              <a:ext cx="144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" name="Rectangle 120"/>
            <p:cNvSpPr>
              <a:spLocks noChangeArrowheads="1"/>
            </p:cNvSpPr>
            <p:nvPr/>
          </p:nvSpPr>
          <p:spPr bwMode="auto">
            <a:xfrm>
              <a:off x="3024" y="2448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" name="Rectangle 121"/>
            <p:cNvSpPr>
              <a:spLocks noChangeArrowheads="1"/>
            </p:cNvSpPr>
            <p:nvPr/>
          </p:nvSpPr>
          <p:spPr bwMode="auto">
            <a:xfrm>
              <a:off x="3216" y="2448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" name="Rectangle 122"/>
            <p:cNvSpPr>
              <a:spLocks noChangeArrowheads="1"/>
            </p:cNvSpPr>
            <p:nvPr/>
          </p:nvSpPr>
          <p:spPr bwMode="auto">
            <a:xfrm>
              <a:off x="2640" y="2640"/>
              <a:ext cx="144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" name="Rectangle 123"/>
            <p:cNvSpPr>
              <a:spLocks noChangeArrowheads="1"/>
            </p:cNvSpPr>
            <p:nvPr/>
          </p:nvSpPr>
          <p:spPr bwMode="auto">
            <a:xfrm>
              <a:off x="2832" y="2640"/>
              <a:ext cx="144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" name="Rectangle 124"/>
            <p:cNvSpPr>
              <a:spLocks noChangeArrowheads="1"/>
            </p:cNvSpPr>
            <p:nvPr/>
          </p:nvSpPr>
          <p:spPr bwMode="auto">
            <a:xfrm>
              <a:off x="3024" y="2640"/>
              <a:ext cx="144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" name="Rectangle 125"/>
            <p:cNvSpPr>
              <a:spLocks noChangeArrowheads="1"/>
            </p:cNvSpPr>
            <p:nvPr/>
          </p:nvSpPr>
          <p:spPr bwMode="auto">
            <a:xfrm>
              <a:off x="3216" y="2640"/>
              <a:ext cx="144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" name="Rectangle 126" descr="Small checker board"/>
            <p:cNvSpPr>
              <a:spLocks noChangeArrowheads="1"/>
            </p:cNvSpPr>
            <p:nvPr/>
          </p:nvSpPr>
          <p:spPr bwMode="auto">
            <a:xfrm>
              <a:off x="2640" y="2832"/>
              <a:ext cx="144" cy="144"/>
            </a:xfrm>
            <a:prstGeom prst="rect">
              <a:avLst/>
            </a:prstGeom>
            <a:pattFill prst="smCheck">
              <a:fgClr>
                <a:schemeClr val="accent2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4" name="Rectangle 127" descr="Small checker board"/>
            <p:cNvSpPr>
              <a:spLocks noChangeArrowheads="1"/>
            </p:cNvSpPr>
            <p:nvPr/>
          </p:nvSpPr>
          <p:spPr bwMode="auto">
            <a:xfrm>
              <a:off x="2832" y="2832"/>
              <a:ext cx="144" cy="144"/>
            </a:xfrm>
            <a:prstGeom prst="rect">
              <a:avLst/>
            </a:prstGeom>
            <a:pattFill prst="smCheck">
              <a:fgClr>
                <a:schemeClr val="accent2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" name="Rectangle 128"/>
            <p:cNvSpPr>
              <a:spLocks noChangeArrowheads="1"/>
            </p:cNvSpPr>
            <p:nvPr/>
          </p:nvSpPr>
          <p:spPr bwMode="auto">
            <a:xfrm>
              <a:off x="3024" y="283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" name="Rectangle 129"/>
            <p:cNvSpPr>
              <a:spLocks noChangeArrowheads="1"/>
            </p:cNvSpPr>
            <p:nvPr/>
          </p:nvSpPr>
          <p:spPr bwMode="auto">
            <a:xfrm>
              <a:off x="3216" y="283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" name="Rectangle 130" descr="Small checker board"/>
            <p:cNvSpPr>
              <a:spLocks noChangeArrowheads="1"/>
            </p:cNvSpPr>
            <p:nvPr/>
          </p:nvSpPr>
          <p:spPr bwMode="auto">
            <a:xfrm>
              <a:off x="2640" y="3024"/>
              <a:ext cx="144" cy="144"/>
            </a:xfrm>
            <a:prstGeom prst="rect">
              <a:avLst/>
            </a:prstGeom>
            <a:pattFill prst="smCheck">
              <a:fgClr>
                <a:schemeClr val="accent2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8" name="Rectangle 131"/>
            <p:cNvSpPr>
              <a:spLocks noChangeArrowheads="1"/>
            </p:cNvSpPr>
            <p:nvPr/>
          </p:nvSpPr>
          <p:spPr bwMode="auto">
            <a:xfrm>
              <a:off x="2832" y="302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" name="Rectangle 132"/>
            <p:cNvSpPr>
              <a:spLocks noChangeArrowheads="1"/>
            </p:cNvSpPr>
            <p:nvPr/>
          </p:nvSpPr>
          <p:spPr bwMode="auto">
            <a:xfrm>
              <a:off x="3024" y="302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0" name="Rectangle 133"/>
            <p:cNvSpPr>
              <a:spLocks noChangeArrowheads="1"/>
            </p:cNvSpPr>
            <p:nvPr/>
          </p:nvSpPr>
          <p:spPr bwMode="auto">
            <a:xfrm>
              <a:off x="3216" y="302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1" name="Rectangle 134"/>
            <p:cNvSpPr>
              <a:spLocks noChangeArrowheads="1"/>
            </p:cNvSpPr>
            <p:nvPr/>
          </p:nvSpPr>
          <p:spPr bwMode="auto">
            <a:xfrm>
              <a:off x="2640" y="91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2" name="Rectangle 135"/>
            <p:cNvSpPr>
              <a:spLocks noChangeArrowheads="1"/>
            </p:cNvSpPr>
            <p:nvPr/>
          </p:nvSpPr>
          <p:spPr bwMode="auto">
            <a:xfrm>
              <a:off x="2832" y="91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3" name="Rectangle 136"/>
            <p:cNvSpPr>
              <a:spLocks noChangeArrowheads="1"/>
            </p:cNvSpPr>
            <p:nvPr/>
          </p:nvSpPr>
          <p:spPr bwMode="auto">
            <a:xfrm>
              <a:off x="3024" y="91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4" name="Rectangle 137"/>
            <p:cNvSpPr>
              <a:spLocks noChangeArrowheads="1"/>
            </p:cNvSpPr>
            <p:nvPr/>
          </p:nvSpPr>
          <p:spPr bwMode="auto">
            <a:xfrm>
              <a:off x="3216" y="91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5" name="Rectangle 138"/>
            <p:cNvSpPr>
              <a:spLocks noChangeArrowheads="1"/>
            </p:cNvSpPr>
            <p:nvPr/>
          </p:nvSpPr>
          <p:spPr bwMode="auto">
            <a:xfrm>
              <a:off x="2640" y="1104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" name="Rectangle 139"/>
            <p:cNvSpPr>
              <a:spLocks noChangeArrowheads="1"/>
            </p:cNvSpPr>
            <p:nvPr/>
          </p:nvSpPr>
          <p:spPr bwMode="auto">
            <a:xfrm>
              <a:off x="2832" y="110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" name="Rectangle 140"/>
            <p:cNvSpPr>
              <a:spLocks noChangeArrowheads="1"/>
            </p:cNvSpPr>
            <p:nvPr/>
          </p:nvSpPr>
          <p:spPr bwMode="auto">
            <a:xfrm>
              <a:off x="3024" y="110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" name="Rectangle 141"/>
            <p:cNvSpPr>
              <a:spLocks noChangeArrowheads="1"/>
            </p:cNvSpPr>
            <p:nvPr/>
          </p:nvSpPr>
          <p:spPr bwMode="auto">
            <a:xfrm>
              <a:off x="3216" y="110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" name="Rectangle 142"/>
            <p:cNvSpPr>
              <a:spLocks noChangeArrowheads="1"/>
            </p:cNvSpPr>
            <p:nvPr/>
          </p:nvSpPr>
          <p:spPr bwMode="auto">
            <a:xfrm>
              <a:off x="2640" y="1296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0" name="Rectangle 143"/>
            <p:cNvSpPr>
              <a:spLocks noChangeArrowheads="1"/>
            </p:cNvSpPr>
            <p:nvPr/>
          </p:nvSpPr>
          <p:spPr bwMode="auto">
            <a:xfrm>
              <a:off x="2832" y="1296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1" name="Rectangle 144"/>
            <p:cNvSpPr>
              <a:spLocks noChangeArrowheads="1"/>
            </p:cNvSpPr>
            <p:nvPr/>
          </p:nvSpPr>
          <p:spPr bwMode="auto">
            <a:xfrm>
              <a:off x="3024" y="129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" name="Rectangle 145"/>
            <p:cNvSpPr>
              <a:spLocks noChangeArrowheads="1"/>
            </p:cNvSpPr>
            <p:nvPr/>
          </p:nvSpPr>
          <p:spPr bwMode="auto">
            <a:xfrm>
              <a:off x="3216" y="129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3" name="Rectangle 146"/>
            <p:cNvSpPr>
              <a:spLocks noChangeArrowheads="1"/>
            </p:cNvSpPr>
            <p:nvPr/>
          </p:nvSpPr>
          <p:spPr bwMode="auto">
            <a:xfrm>
              <a:off x="2640" y="1488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4" name="Rectangle 147"/>
            <p:cNvSpPr>
              <a:spLocks noChangeArrowheads="1"/>
            </p:cNvSpPr>
            <p:nvPr/>
          </p:nvSpPr>
          <p:spPr bwMode="auto">
            <a:xfrm>
              <a:off x="2832" y="1488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5" name="Rectangle 148"/>
            <p:cNvSpPr>
              <a:spLocks noChangeArrowheads="1"/>
            </p:cNvSpPr>
            <p:nvPr/>
          </p:nvSpPr>
          <p:spPr bwMode="auto">
            <a:xfrm>
              <a:off x="3024" y="1488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6" name="Rectangle 149"/>
            <p:cNvSpPr>
              <a:spLocks noChangeArrowheads="1"/>
            </p:cNvSpPr>
            <p:nvPr/>
          </p:nvSpPr>
          <p:spPr bwMode="auto">
            <a:xfrm>
              <a:off x="3216" y="1488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07" name="Group 150"/>
          <p:cNvGrpSpPr>
            <a:grpSpLocks/>
          </p:cNvGrpSpPr>
          <p:nvPr/>
        </p:nvGrpSpPr>
        <p:grpSpPr bwMode="auto">
          <a:xfrm>
            <a:off x="5688013" y="1584325"/>
            <a:ext cx="1143000" cy="3962400"/>
            <a:chOff x="3696" y="816"/>
            <a:chExt cx="720" cy="2496"/>
          </a:xfrm>
        </p:grpSpPr>
        <p:sp>
          <p:nvSpPr>
            <p:cNvPr id="308" name="Rectangle 151"/>
            <p:cNvSpPr>
              <a:spLocks noChangeArrowheads="1"/>
            </p:cNvSpPr>
            <p:nvPr/>
          </p:nvSpPr>
          <p:spPr bwMode="auto">
            <a:xfrm>
              <a:off x="3696" y="1680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" name="Rectangle 152"/>
            <p:cNvSpPr>
              <a:spLocks noChangeArrowheads="1"/>
            </p:cNvSpPr>
            <p:nvPr/>
          </p:nvSpPr>
          <p:spPr bwMode="auto">
            <a:xfrm>
              <a:off x="3888" y="168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0" name="Rectangle 153"/>
            <p:cNvSpPr>
              <a:spLocks noChangeArrowheads="1"/>
            </p:cNvSpPr>
            <p:nvPr/>
          </p:nvSpPr>
          <p:spPr bwMode="auto">
            <a:xfrm>
              <a:off x="4080" y="168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" name="Rectangle 154"/>
            <p:cNvSpPr>
              <a:spLocks noChangeArrowheads="1"/>
            </p:cNvSpPr>
            <p:nvPr/>
          </p:nvSpPr>
          <p:spPr bwMode="auto">
            <a:xfrm>
              <a:off x="4272" y="168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2" name="Rectangle 155"/>
            <p:cNvSpPr>
              <a:spLocks noChangeArrowheads="1"/>
            </p:cNvSpPr>
            <p:nvPr/>
          </p:nvSpPr>
          <p:spPr bwMode="auto">
            <a:xfrm>
              <a:off x="3696" y="187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3" name="Rectangle 156"/>
            <p:cNvSpPr>
              <a:spLocks noChangeArrowheads="1"/>
            </p:cNvSpPr>
            <p:nvPr/>
          </p:nvSpPr>
          <p:spPr bwMode="auto">
            <a:xfrm>
              <a:off x="3888" y="187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4" name="Rectangle 157" descr="Wide downward diagonal"/>
            <p:cNvSpPr>
              <a:spLocks noChangeArrowheads="1"/>
            </p:cNvSpPr>
            <p:nvPr/>
          </p:nvSpPr>
          <p:spPr bwMode="auto">
            <a:xfrm>
              <a:off x="4080" y="1872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5" name="Rectangle 158" descr="Wide downward diagonal"/>
            <p:cNvSpPr>
              <a:spLocks noChangeArrowheads="1"/>
            </p:cNvSpPr>
            <p:nvPr/>
          </p:nvSpPr>
          <p:spPr bwMode="auto">
            <a:xfrm>
              <a:off x="4272" y="1872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" name="Rectangle 159"/>
            <p:cNvSpPr>
              <a:spLocks noChangeArrowheads="1"/>
            </p:cNvSpPr>
            <p:nvPr/>
          </p:nvSpPr>
          <p:spPr bwMode="auto">
            <a:xfrm>
              <a:off x="3696" y="206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" name="Rectangle 160"/>
            <p:cNvSpPr>
              <a:spLocks noChangeArrowheads="1"/>
            </p:cNvSpPr>
            <p:nvPr/>
          </p:nvSpPr>
          <p:spPr bwMode="auto">
            <a:xfrm>
              <a:off x="3888" y="206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" name="Rectangle 161" descr="Wide downward diagonal"/>
            <p:cNvSpPr>
              <a:spLocks noChangeArrowheads="1"/>
            </p:cNvSpPr>
            <p:nvPr/>
          </p:nvSpPr>
          <p:spPr bwMode="auto">
            <a:xfrm>
              <a:off x="4080" y="206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9" name="Rectangle 162"/>
            <p:cNvSpPr>
              <a:spLocks noChangeArrowheads="1"/>
            </p:cNvSpPr>
            <p:nvPr/>
          </p:nvSpPr>
          <p:spPr bwMode="auto">
            <a:xfrm>
              <a:off x="4272" y="206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0" name="Rectangle 163"/>
            <p:cNvSpPr>
              <a:spLocks noChangeArrowheads="1"/>
            </p:cNvSpPr>
            <p:nvPr/>
          </p:nvSpPr>
          <p:spPr bwMode="auto">
            <a:xfrm>
              <a:off x="3696" y="2256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1" name="Rectangle 164"/>
            <p:cNvSpPr>
              <a:spLocks noChangeArrowheads="1"/>
            </p:cNvSpPr>
            <p:nvPr/>
          </p:nvSpPr>
          <p:spPr bwMode="auto">
            <a:xfrm>
              <a:off x="3888" y="2256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2" name="Rectangle 165" descr="Wide downward diagonal"/>
            <p:cNvSpPr>
              <a:spLocks noChangeArrowheads="1"/>
            </p:cNvSpPr>
            <p:nvPr/>
          </p:nvSpPr>
          <p:spPr bwMode="auto">
            <a:xfrm>
              <a:off x="4080" y="2256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" name="Rectangle 166" descr="Wide downward diagonal"/>
            <p:cNvSpPr>
              <a:spLocks noChangeArrowheads="1"/>
            </p:cNvSpPr>
            <p:nvPr/>
          </p:nvSpPr>
          <p:spPr bwMode="auto">
            <a:xfrm>
              <a:off x="4272" y="2256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4" name="Rectangle 167"/>
            <p:cNvSpPr>
              <a:spLocks noChangeArrowheads="1"/>
            </p:cNvSpPr>
            <p:nvPr/>
          </p:nvSpPr>
          <p:spPr bwMode="auto">
            <a:xfrm>
              <a:off x="3696" y="2448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5" name="Rectangle 168"/>
            <p:cNvSpPr>
              <a:spLocks noChangeArrowheads="1"/>
            </p:cNvSpPr>
            <p:nvPr/>
          </p:nvSpPr>
          <p:spPr bwMode="auto">
            <a:xfrm>
              <a:off x="3888" y="2448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" name="Rectangle 169" descr="Wide downward diagonal"/>
            <p:cNvSpPr>
              <a:spLocks noChangeArrowheads="1"/>
            </p:cNvSpPr>
            <p:nvPr/>
          </p:nvSpPr>
          <p:spPr bwMode="auto">
            <a:xfrm>
              <a:off x="4080" y="2448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" name="Rectangle 170"/>
            <p:cNvSpPr>
              <a:spLocks noChangeArrowheads="1"/>
            </p:cNvSpPr>
            <p:nvPr/>
          </p:nvSpPr>
          <p:spPr bwMode="auto">
            <a:xfrm>
              <a:off x="4272" y="2448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" name="Rectangle 171"/>
            <p:cNvSpPr>
              <a:spLocks noChangeArrowheads="1"/>
            </p:cNvSpPr>
            <p:nvPr/>
          </p:nvSpPr>
          <p:spPr bwMode="auto">
            <a:xfrm>
              <a:off x="3696" y="2640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9" name="Rectangle 172"/>
            <p:cNvSpPr>
              <a:spLocks noChangeArrowheads="1"/>
            </p:cNvSpPr>
            <p:nvPr/>
          </p:nvSpPr>
          <p:spPr bwMode="auto">
            <a:xfrm>
              <a:off x="3888" y="2640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" name="Rectangle 173"/>
            <p:cNvSpPr>
              <a:spLocks noChangeArrowheads="1"/>
            </p:cNvSpPr>
            <p:nvPr/>
          </p:nvSpPr>
          <p:spPr bwMode="auto">
            <a:xfrm>
              <a:off x="4080" y="264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" name="Rectangle 174"/>
            <p:cNvSpPr>
              <a:spLocks noChangeArrowheads="1"/>
            </p:cNvSpPr>
            <p:nvPr/>
          </p:nvSpPr>
          <p:spPr bwMode="auto">
            <a:xfrm>
              <a:off x="4272" y="264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" name="Rectangle 175"/>
            <p:cNvSpPr>
              <a:spLocks noChangeArrowheads="1"/>
            </p:cNvSpPr>
            <p:nvPr/>
          </p:nvSpPr>
          <p:spPr bwMode="auto">
            <a:xfrm>
              <a:off x="3696" y="283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3" name="Rectangle 176"/>
            <p:cNvSpPr>
              <a:spLocks noChangeArrowheads="1"/>
            </p:cNvSpPr>
            <p:nvPr/>
          </p:nvSpPr>
          <p:spPr bwMode="auto">
            <a:xfrm>
              <a:off x="3888" y="283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4" name="Rectangle 177" descr="Wide downward diagonal"/>
            <p:cNvSpPr>
              <a:spLocks noChangeArrowheads="1"/>
            </p:cNvSpPr>
            <p:nvPr/>
          </p:nvSpPr>
          <p:spPr bwMode="auto">
            <a:xfrm>
              <a:off x="4080" y="2832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5" name="Rectangle 178"/>
            <p:cNvSpPr>
              <a:spLocks noChangeArrowheads="1"/>
            </p:cNvSpPr>
            <p:nvPr/>
          </p:nvSpPr>
          <p:spPr bwMode="auto">
            <a:xfrm>
              <a:off x="4272" y="283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6" name="Rectangle 179"/>
            <p:cNvSpPr>
              <a:spLocks noChangeArrowheads="1"/>
            </p:cNvSpPr>
            <p:nvPr/>
          </p:nvSpPr>
          <p:spPr bwMode="auto">
            <a:xfrm>
              <a:off x="3696" y="302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7" name="Rectangle 180"/>
            <p:cNvSpPr>
              <a:spLocks noChangeArrowheads="1"/>
            </p:cNvSpPr>
            <p:nvPr/>
          </p:nvSpPr>
          <p:spPr bwMode="auto">
            <a:xfrm>
              <a:off x="3888" y="302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" name="Rectangle 181" descr="Wide downward diagonal"/>
            <p:cNvSpPr>
              <a:spLocks noChangeArrowheads="1"/>
            </p:cNvSpPr>
            <p:nvPr/>
          </p:nvSpPr>
          <p:spPr bwMode="auto">
            <a:xfrm>
              <a:off x="4080" y="302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9" name="Rectangle 182" descr="Wide downward diagonal"/>
            <p:cNvSpPr>
              <a:spLocks noChangeArrowheads="1"/>
            </p:cNvSpPr>
            <p:nvPr/>
          </p:nvSpPr>
          <p:spPr bwMode="auto">
            <a:xfrm>
              <a:off x="4272" y="302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0" name="Rectangle 183"/>
            <p:cNvSpPr>
              <a:spLocks noChangeArrowheads="1"/>
            </p:cNvSpPr>
            <p:nvPr/>
          </p:nvSpPr>
          <p:spPr bwMode="auto">
            <a:xfrm>
              <a:off x="3696" y="91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1" name="Rectangle 184"/>
            <p:cNvSpPr>
              <a:spLocks noChangeArrowheads="1"/>
            </p:cNvSpPr>
            <p:nvPr/>
          </p:nvSpPr>
          <p:spPr bwMode="auto">
            <a:xfrm>
              <a:off x="3888" y="91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2" name="Rectangle 185" descr="Wide downward diagonal"/>
            <p:cNvSpPr>
              <a:spLocks noChangeArrowheads="1"/>
            </p:cNvSpPr>
            <p:nvPr/>
          </p:nvSpPr>
          <p:spPr bwMode="auto">
            <a:xfrm>
              <a:off x="4080" y="912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3" name="Rectangle 186" descr="Wide downward diagonal"/>
            <p:cNvSpPr>
              <a:spLocks noChangeArrowheads="1"/>
            </p:cNvSpPr>
            <p:nvPr/>
          </p:nvSpPr>
          <p:spPr bwMode="auto">
            <a:xfrm>
              <a:off x="4272" y="912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4" name="Rectangle 187"/>
            <p:cNvSpPr>
              <a:spLocks noChangeArrowheads="1"/>
            </p:cNvSpPr>
            <p:nvPr/>
          </p:nvSpPr>
          <p:spPr bwMode="auto">
            <a:xfrm>
              <a:off x="3696" y="1104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5" name="Rectangle 188"/>
            <p:cNvSpPr>
              <a:spLocks noChangeArrowheads="1"/>
            </p:cNvSpPr>
            <p:nvPr/>
          </p:nvSpPr>
          <p:spPr bwMode="auto">
            <a:xfrm>
              <a:off x="3888" y="110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6" name="Rectangle 189" descr="Wide downward diagonal"/>
            <p:cNvSpPr>
              <a:spLocks noChangeArrowheads="1"/>
            </p:cNvSpPr>
            <p:nvPr/>
          </p:nvSpPr>
          <p:spPr bwMode="auto">
            <a:xfrm>
              <a:off x="4080" y="110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7" name="Rectangle 190" descr="Wide downward diagonal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" name="Rectangle 191"/>
            <p:cNvSpPr>
              <a:spLocks noChangeArrowheads="1"/>
            </p:cNvSpPr>
            <p:nvPr/>
          </p:nvSpPr>
          <p:spPr bwMode="auto">
            <a:xfrm>
              <a:off x="3696" y="1296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9" name="Rectangle 192"/>
            <p:cNvSpPr>
              <a:spLocks noChangeArrowheads="1"/>
            </p:cNvSpPr>
            <p:nvPr/>
          </p:nvSpPr>
          <p:spPr bwMode="auto">
            <a:xfrm>
              <a:off x="3888" y="1296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0" name="Rectangle 193" descr="Wide downward diagonal"/>
            <p:cNvSpPr>
              <a:spLocks noChangeArrowheads="1"/>
            </p:cNvSpPr>
            <p:nvPr/>
          </p:nvSpPr>
          <p:spPr bwMode="auto">
            <a:xfrm>
              <a:off x="4080" y="1296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1" name="Rectangle 194"/>
            <p:cNvSpPr>
              <a:spLocks noChangeArrowheads="1"/>
            </p:cNvSpPr>
            <p:nvPr/>
          </p:nvSpPr>
          <p:spPr bwMode="auto">
            <a:xfrm>
              <a:off x="4272" y="129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" name="Rectangle 195"/>
            <p:cNvSpPr>
              <a:spLocks noChangeArrowheads="1"/>
            </p:cNvSpPr>
            <p:nvPr/>
          </p:nvSpPr>
          <p:spPr bwMode="auto">
            <a:xfrm>
              <a:off x="3696" y="1488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3" name="Rectangle 196"/>
            <p:cNvSpPr>
              <a:spLocks noChangeArrowheads="1"/>
            </p:cNvSpPr>
            <p:nvPr/>
          </p:nvSpPr>
          <p:spPr bwMode="auto">
            <a:xfrm>
              <a:off x="3888" y="1488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4" name="Rectangle 197" descr="Wide downward diagonal"/>
            <p:cNvSpPr>
              <a:spLocks noChangeArrowheads="1"/>
            </p:cNvSpPr>
            <p:nvPr/>
          </p:nvSpPr>
          <p:spPr bwMode="auto">
            <a:xfrm>
              <a:off x="4080" y="1488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5" name="Rectangle 198"/>
            <p:cNvSpPr>
              <a:spLocks noChangeArrowheads="1"/>
            </p:cNvSpPr>
            <p:nvPr/>
          </p:nvSpPr>
          <p:spPr bwMode="auto">
            <a:xfrm>
              <a:off x="4272" y="1488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6" name="Line 199"/>
            <p:cNvSpPr>
              <a:spLocks noChangeShapeType="1"/>
            </p:cNvSpPr>
            <p:nvPr/>
          </p:nvSpPr>
          <p:spPr bwMode="auto">
            <a:xfrm>
              <a:off x="4056" y="816"/>
              <a:ext cx="0" cy="24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57" name="Rectangle 200" descr="Wide downward diagonal"/>
          <p:cNvSpPr>
            <a:spLocks noChangeArrowheads="1"/>
          </p:cNvSpPr>
          <p:nvPr/>
        </p:nvSpPr>
        <p:spPr bwMode="auto">
          <a:xfrm>
            <a:off x="7288213" y="2955925"/>
            <a:ext cx="228600" cy="228600"/>
          </a:xfrm>
          <a:prstGeom prst="rect">
            <a:avLst/>
          </a:prstGeom>
          <a:pattFill prst="wdDnDiag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" name="Rectangle 201" descr="Small checker board"/>
          <p:cNvSpPr>
            <a:spLocks noChangeArrowheads="1"/>
          </p:cNvSpPr>
          <p:nvPr/>
        </p:nvSpPr>
        <p:spPr bwMode="auto">
          <a:xfrm>
            <a:off x="7593013" y="2955925"/>
            <a:ext cx="228600" cy="228600"/>
          </a:xfrm>
          <a:prstGeom prst="rect">
            <a:avLst/>
          </a:prstGeom>
          <a:pattFill prst="smCheck">
            <a:fgClr>
              <a:schemeClr val="accent2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9" name="Rectangle 202" descr="Small checker board"/>
          <p:cNvSpPr>
            <a:spLocks noChangeArrowheads="1"/>
          </p:cNvSpPr>
          <p:nvPr/>
        </p:nvSpPr>
        <p:spPr bwMode="auto">
          <a:xfrm>
            <a:off x="7897813" y="2955925"/>
            <a:ext cx="228600" cy="228600"/>
          </a:xfrm>
          <a:prstGeom prst="rect">
            <a:avLst/>
          </a:prstGeom>
          <a:pattFill prst="smCheck">
            <a:fgClr>
              <a:schemeClr val="accent2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0" name="Rectangle 203" descr="Small grid"/>
          <p:cNvSpPr>
            <a:spLocks noChangeArrowheads="1"/>
          </p:cNvSpPr>
          <p:nvPr/>
        </p:nvSpPr>
        <p:spPr bwMode="auto">
          <a:xfrm>
            <a:off x="8202613" y="2955925"/>
            <a:ext cx="228600" cy="228600"/>
          </a:xfrm>
          <a:prstGeom prst="rect">
            <a:avLst/>
          </a:prstGeom>
          <a:pattFill prst="smGrid">
            <a:fgClr>
              <a:srgbClr val="80008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1" name="Rectangle 204"/>
          <p:cNvSpPr>
            <a:spLocks noChangeArrowheads="1"/>
          </p:cNvSpPr>
          <p:nvPr/>
        </p:nvSpPr>
        <p:spPr bwMode="auto">
          <a:xfrm>
            <a:off x="7288213" y="3260725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2" name="Rectangle 205"/>
          <p:cNvSpPr>
            <a:spLocks noChangeArrowheads="1"/>
          </p:cNvSpPr>
          <p:nvPr/>
        </p:nvSpPr>
        <p:spPr bwMode="auto">
          <a:xfrm>
            <a:off x="7593013" y="3260725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3" name="Rectangle 206"/>
          <p:cNvSpPr>
            <a:spLocks noChangeArrowheads="1"/>
          </p:cNvSpPr>
          <p:nvPr/>
        </p:nvSpPr>
        <p:spPr bwMode="auto">
          <a:xfrm>
            <a:off x="7897813" y="3260725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" name="Rectangle 207"/>
          <p:cNvSpPr>
            <a:spLocks noChangeArrowheads="1"/>
          </p:cNvSpPr>
          <p:nvPr/>
        </p:nvSpPr>
        <p:spPr bwMode="auto">
          <a:xfrm>
            <a:off x="8202613" y="3260725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5" name="Rectangle 208"/>
          <p:cNvSpPr>
            <a:spLocks noChangeArrowheads="1"/>
          </p:cNvSpPr>
          <p:nvPr/>
        </p:nvSpPr>
        <p:spPr bwMode="auto">
          <a:xfrm>
            <a:off x="7288213" y="3565525"/>
            <a:ext cx="2286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6" name="Rectangle 209"/>
          <p:cNvSpPr>
            <a:spLocks noChangeArrowheads="1"/>
          </p:cNvSpPr>
          <p:nvPr/>
        </p:nvSpPr>
        <p:spPr bwMode="auto">
          <a:xfrm>
            <a:off x="7593013" y="3565525"/>
            <a:ext cx="2286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7" name="Rectangle 210" descr="Small checker board"/>
          <p:cNvSpPr>
            <a:spLocks noChangeArrowheads="1"/>
          </p:cNvSpPr>
          <p:nvPr/>
        </p:nvSpPr>
        <p:spPr bwMode="auto">
          <a:xfrm>
            <a:off x="7897813" y="3565525"/>
            <a:ext cx="228600" cy="228600"/>
          </a:xfrm>
          <a:prstGeom prst="rect">
            <a:avLst/>
          </a:prstGeom>
          <a:pattFill prst="smCheck">
            <a:fgClr>
              <a:schemeClr val="accent2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" name="Rectangle 211"/>
          <p:cNvSpPr>
            <a:spLocks noChangeArrowheads="1"/>
          </p:cNvSpPr>
          <p:nvPr/>
        </p:nvSpPr>
        <p:spPr bwMode="auto">
          <a:xfrm>
            <a:off x="8202613" y="3565525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" name="Rectangle 212"/>
          <p:cNvSpPr>
            <a:spLocks noChangeArrowheads="1"/>
          </p:cNvSpPr>
          <p:nvPr/>
        </p:nvSpPr>
        <p:spPr bwMode="auto">
          <a:xfrm>
            <a:off x="7288213" y="3870325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0" name="Rectangle 213" descr="Wide downward diagonal"/>
          <p:cNvSpPr>
            <a:spLocks noChangeArrowheads="1"/>
          </p:cNvSpPr>
          <p:nvPr/>
        </p:nvSpPr>
        <p:spPr bwMode="auto">
          <a:xfrm>
            <a:off x="7593013" y="3870325"/>
            <a:ext cx="228600" cy="228600"/>
          </a:xfrm>
          <a:prstGeom prst="rect">
            <a:avLst/>
          </a:prstGeom>
          <a:pattFill prst="wdDnDiag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1" name="Rectangle 214"/>
          <p:cNvSpPr>
            <a:spLocks noChangeArrowheads="1"/>
          </p:cNvSpPr>
          <p:nvPr/>
        </p:nvSpPr>
        <p:spPr bwMode="auto">
          <a:xfrm>
            <a:off x="7897813" y="3870325"/>
            <a:ext cx="2286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2" name="Rectangle 215" descr="Small checker board"/>
          <p:cNvSpPr>
            <a:spLocks noChangeArrowheads="1"/>
          </p:cNvSpPr>
          <p:nvPr/>
        </p:nvSpPr>
        <p:spPr bwMode="auto">
          <a:xfrm>
            <a:off x="8202613" y="3870325"/>
            <a:ext cx="228600" cy="228600"/>
          </a:xfrm>
          <a:prstGeom prst="rect">
            <a:avLst/>
          </a:prstGeom>
          <a:pattFill prst="smCheck">
            <a:fgClr>
              <a:schemeClr val="accent2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3" name="Rectangle 216"/>
          <p:cNvSpPr>
            <a:spLocks noChangeArrowheads="1"/>
          </p:cNvSpPr>
          <p:nvPr/>
        </p:nvSpPr>
        <p:spPr bwMode="auto">
          <a:xfrm>
            <a:off x="7288213" y="4175125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4" name="Rectangle 217"/>
          <p:cNvSpPr>
            <a:spLocks noChangeArrowheads="1"/>
          </p:cNvSpPr>
          <p:nvPr/>
        </p:nvSpPr>
        <p:spPr bwMode="auto">
          <a:xfrm>
            <a:off x="7593013" y="4175125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5" name="Rectangle 218" descr="Wide downward diagonal"/>
          <p:cNvSpPr>
            <a:spLocks noChangeArrowheads="1"/>
          </p:cNvSpPr>
          <p:nvPr/>
        </p:nvSpPr>
        <p:spPr bwMode="auto">
          <a:xfrm>
            <a:off x="7897813" y="4175125"/>
            <a:ext cx="228600" cy="228600"/>
          </a:xfrm>
          <a:prstGeom prst="rect">
            <a:avLst/>
          </a:prstGeom>
          <a:pattFill prst="wdDnDiag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6" name="Rectangle 219"/>
          <p:cNvSpPr>
            <a:spLocks noChangeArrowheads="1"/>
          </p:cNvSpPr>
          <p:nvPr/>
        </p:nvSpPr>
        <p:spPr bwMode="auto">
          <a:xfrm>
            <a:off x="8202613" y="4175125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7" name="Rectangle 220"/>
          <p:cNvSpPr>
            <a:spLocks noChangeArrowheads="1"/>
          </p:cNvSpPr>
          <p:nvPr/>
        </p:nvSpPr>
        <p:spPr bwMode="auto">
          <a:xfrm>
            <a:off x="7288213" y="4479925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8" name="Rectangle 221" descr="Wide downward diagonal"/>
          <p:cNvSpPr>
            <a:spLocks noChangeArrowheads="1"/>
          </p:cNvSpPr>
          <p:nvPr/>
        </p:nvSpPr>
        <p:spPr bwMode="auto">
          <a:xfrm>
            <a:off x="7593013" y="4479925"/>
            <a:ext cx="228600" cy="228600"/>
          </a:xfrm>
          <a:prstGeom prst="rect">
            <a:avLst/>
          </a:prstGeom>
          <a:pattFill prst="wdDnDiag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9" name="Rectangle 222" descr="Wide downward diagonal"/>
          <p:cNvSpPr>
            <a:spLocks noChangeArrowheads="1"/>
          </p:cNvSpPr>
          <p:nvPr/>
        </p:nvSpPr>
        <p:spPr bwMode="auto">
          <a:xfrm>
            <a:off x="7897813" y="4479925"/>
            <a:ext cx="228600" cy="228600"/>
          </a:xfrm>
          <a:prstGeom prst="rect">
            <a:avLst/>
          </a:prstGeom>
          <a:pattFill prst="wdDnDiag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0" name="Rectangle 223"/>
          <p:cNvSpPr>
            <a:spLocks noChangeArrowheads="1"/>
          </p:cNvSpPr>
          <p:nvPr/>
        </p:nvSpPr>
        <p:spPr bwMode="auto">
          <a:xfrm>
            <a:off x="8202613" y="4479925"/>
            <a:ext cx="2286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1" name="Rectangle 224"/>
          <p:cNvSpPr>
            <a:spLocks noChangeArrowheads="1"/>
          </p:cNvSpPr>
          <p:nvPr/>
        </p:nvSpPr>
        <p:spPr bwMode="auto">
          <a:xfrm>
            <a:off x="7288213" y="4784725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2" name="Rectangle 225" descr="Small grid"/>
          <p:cNvSpPr>
            <a:spLocks noChangeArrowheads="1"/>
          </p:cNvSpPr>
          <p:nvPr/>
        </p:nvSpPr>
        <p:spPr bwMode="auto">
          <a:xfrm>
            <a:off x="7593013" y="4784725"/>
            <a:ext cx="228600" cy="228600"/>
          </a:xfrm>
          <a:prstGeom prst="rect">
            <a:avLst/>
          </a:prstGeom>
          <a:pattFill prst="smGrid">
            <a:fgClr>
              <a:srgbClr val="80008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3" name="Rectangle 226" descr="Small grid"/>
          <p:cNvSpPr>
            <a:spLocks noChangeArrowheads="1"/>
          </p:cNvSpPr>
          <p:nvPr/>
        </p:nvSpPr>
        <p:spPr bwMode="auto">
          <a:xfrm>
            <a:off x="7897813" y="4784725"/>
            <a:ext cx="228600" cy="228600"/>
          </a:xfrm>
          <a:prstGeom prst="rect">
            <a:avLst/>
          </a:prstGeom>
          <a:pattFill prst="smGrid">
            <a:fgClr>
              <a:srgbClr val="80008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4" name="Rectangle 227"/>
          <p:cNvSpPr>
            <a:spLocks noChangeArrowheads="1"/>
          </p:cNvSpPr>
          <p:nvPr/>
        </p:nvSpPr>
        <p:spPr bwMode="auto">
          <a:xfrm>
            <a:off x="8202613" y="4784725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" name="Rectangle 228" descr="Wide downward diagonal"/>
          <p:cNvSpPr>
            <a:spLocks noChangeArrowheads="1"/>
          </p:cNvSpPr>
          <p:nvPr/>
        </p:nvSpPr>
        <p:spPr bwMode="auto">
          <a:xfrm>
            <a:off x="7288213" y="5089525"/>
            <a:ext cx="228600" cy="228600"/>
          </a:xfrm>
          <a:prstGeom prst="rect">
            <a:avLst/>
          </a:prstGeom>
          <a:pattFill prst="wdDnDiag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6" name="Rectangle 229" descr="Small checker board"/>
          <p:cNvSpPr>
            <a:spLocks noChangeArrowheads="1"/>
          </p:cNvSpPr>
          <p:nvPr/>
        </p:nvSpPr>
        <p:spPr bwMode="auto">
          <a:xfrm>
            <a:off x="7593013" y="5089525"/>
            <a:ext cx="228600" cy="228600"/>
          </a:xfrm>
          <a:prstGeom prst="rect">
            <a:avLst/>
          </a:prstGeom>
          <a:pattFill prst="smCheck">
            <a:fgClr>
              <a:schemeClr val="accent2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7" name="Rectangle 230" descr="Small grid"/>
          <p:cNvSpPr>
            <a:spLocks noChangeArrowheads="1"/>
          </p:cNvSpPr>
          <p:nvPr/>
        </p:nvSpPr>
        <p:spPr bwMode="auto">
          <a:xfrm>
            <a:off x="7897813" y="5089525"/>
            <a:ext cx="228600" cy="228600"/>
          </a:xfrm>
          <a:prstGeom prst="rect">
            <a:avLst/>
          </a:prstGeom>
          <a:pattFill prst="smGrid">
            <a:fgClr>
              <a:srgbClr val="80008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8" name="Rectangle 231"/>
          <p:cNvSpPr>
            <a:spLocks noChangeArrowheads="1"/>
          </p:cNvSpPr>
          <p:nvPr/>
        </p:nvSpPr>
        <p:spPr bwMode="auto">
          <a:xfrm>
            <a:off x="8202613" y="5089525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" name="Rectangle 232"/>
          <p:cNvSpPr>
            <a:spLocks noChangeArrowheads="1"/>
          </p:cNvSpPr>
          <p:nvPr/>
        </p:nvSpPr>
        <p:spPr bwMode="auto">
          <a:xfrm>
            <a:off x="7288213" y="1736725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0" name="Rectangle 233"/>
          <p:cNvSpPr>
            <a:spLocks noChangeArrowheads="1"/>
          </p:cNvSpPr>
          <p:nvPr/>
        </p:nvSpPr>
        <p:spPr bwMode="auto">
          <a:xfrm>
            <a:off x="7593013" y="1736725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1" name="Rectangle 234" descr="Wide downward diagonal"/>
          <p:cNvSpPr>
            <a:spLocks noChangeArrowheads="1"/>
          </p:cNvSpPr>
          <p:nvPr/>
        </p:nvSpPr>
        <p:spPr bwMode="auto">
          <a:xfrm>
            <a:off x="7897813" y="1736725"/>
            <a:ext cx="228600" cy="228600"/>
          </a:xfrm>
          <a:prstGeom prst="rect">
            <a:avLst/>
          </a:prstGeom>
          <a:pattFill prst="wdDnDiag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2" name="Rectangle 235"/>
          <p:cNvSpPr>
            <a:spLocks noChangeArrowheads="1"/>
          </p:cNvSpPr>
          <p:nvPr/>
        </p:nvSpPr>
        <p:spPr bwMode="auto">
          <a:xfrm>
            <a:off x="8202613" y="1736725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3" name="Rectangle 236"/>
          <p:cNvSpPr>
            <a:spLocks noChangeArrowheads="1"/>
          </p:cNvSpPr>
          <p:nvPr/>
        </p:nvSpPr>
        <p:spPr bwMode="auto">
          <a:xfrm>
            <a:off x="7288213" y="2041525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4" name="Rectangle 237"/>
          <p:cNvSpPr>
            <a:spLocks noChangeArrowheads="1"/>
          </p:cNvSpPr>
          <p:nvPr/>
        </p:nvSpPr>
        <p:spPr bwMode="auto">
          <a:xfrm>
            <a:off x="7593013" y="2041525"/>
            <a:ext cx="2286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5" name="Rectangle 238" descr="Small checker board"/>
          <p:cNvSpPr>
            <a:spLocks noChangeArrowheads="1"/>
          </p:cNvSpPr>
          <p:nvPr/>
        </p:nvSpPr>
        <p:spPr bwMode="auto">
          <a:xfrm>
            <a:off x="7897813" y="2041525"/>
            <a:ext cx="228600" cy="228600"/>
          </a:xfrm>
          <a:prstGeom prst="rect">
            <a:avLst/>
          </a:prstGeom>
          <a:pattFill prst="smCheck">
            <a:fgClr>
              <a:schemeClr val="accent2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6" name="Rectangle 239" descr="Small checker board"/>
          <p:cNvSpPr>
            <a:spLocks noChangeArrowheads="1"/>
          </p:cNvSpPr>
          <p:nvPr/>
        </p:nvSpPr>
        <p:spPr bwMode="auto">
          <a:xfrm>
            <a:off x="8202613" y="2041525"/>
            <a:ext cx="228600" cy="228600"/>
          </a:xfrm>
          <a:prstGeom prst="rect">
            <a:avLst/>
          </a:prstGeom>
          <a:pattFill prst="smCheck">
            <a:fgClr>
              <a:schemeClr val="accent2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7" name="Rectangle 240" descr="Wide downward diagonal"/>
          <p:cNvSpPr>
            <a:spLocks noChangeArrowheads="1"/>
          </p:cNvSpPr>
          <p:nvPr/>
        </p:nvSpPr>
        <p:spPr bwMode="auto">
          <a:xfrm>
            <a:off x="7288213" y="2346325"/>
            <a:ext cx="228600" cy="228600"/>
          </a:xfrm>
          <a:prstGeom prst="rect">
            <a:avLst/>
          </a:prstGeom>
          <a:pattFill prst="wdDnDiag">
            <a:fgClr>
              <a:srgbClr val="FF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8" name="Rectangle 241"/>
          <p:cNvSpPr>
            <a:spLocks noChangeArrowheads="1"/>
          </p:cNvSpPr>
          <p:nvPr/>
        </p:nvSpPr>
        <p:spPr bwMode="auto">
          <a:xfrm>
            <a:off x="7593013" y="2346325"/>
            <a:ext cx="2286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9" name="Rectangle 242"/>
          <p:cNvSpPr>
            <a:spLocks noChangeArrowheads="1"/>
          </p:cNvSpPr>
          <p:nvPr/>
        </p:nvSpPr>
        <p:spPr bwMode="auto">
          <a:xfrm>
            <a:off x="7897813" y="2346325"/>
            <a:ext cx="2286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0" name="Rectangle 243" descr="Small grid"/>
          <p:cNvSpPr>
            <a:spLocks noChangeArrowheads="1"/>
          </p:cNvSpPr>
          <p:nvPr/>
        </p:nvSpPr>
        <p:spPr bwMode="auto">
          <a:xfrm>
            <a:off x="8202613" y="2346325"/>
            <a:ext cx="228600" cy="228600"/>
          </a:xfrm>
          <a:prstGeom prst="rect">
            <a:avLst/>
          </a:prstGeom>
          <a:pattFill prst="smGrid">
            <a:fgClr>
              <a:srgbClr val="80008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1" name="Rectangle 244"/>
          <p:cNvSpPr>
            <a:spLocks noChangeArrowheads="1"/>
          </p:cNvSpPr>
          <p:nvPr/>
        </p:nvSpPr>
        <p:spPr bwMode="auto">
          <a:xfrm>
            <a:off x="7288213" y="2651125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2" name="Rectangle 245"/>
          <p:cNvSpPr>
            <a:spLocks noChangeArrowheads="1"/>
          </p:cNvSpPr>
          <p:nvPr/>
        </p:nvSpPr>
        <p:spPr bwMode="auto">
          <a:xfrm>
            <a:off x="7593013" y="2651125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3" name="Rectangle 246" descr="Wide downward diagonal"/>
          <p:cNvSpPr>
            <a:spLocks noChangeArrowheads="1"/>
          </p:cNvSpPr>
          <p:nvPr/>
        </p:nvSpPr>
        <p:spPr bwMode="auto">
          <a:xfrm>
            <a:off x="7897813" y="2651125"/>
            <a:ext cx="228600" cy="228600"/>
          </a:xfrm>
          <a:prstGeom prst="rect">
            <a:avLst/>
          </a:prstGeom>
          <a:pattFill prst="wdDnDiag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4" name="Rectangle 247"/>
          <p:cNvSpPr>
            <a:spLocks noChangeArrowheads="1"/>
          </p:cNvSpPr>
          <p:nvPr/>
        </p:nvSpPr>
        <p:spPr bwMode="auto">
          <a:xfrm>
            <a:off x="8202613" y="2651125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5" name="Text Box 248"/>
          <p:cNvSpPr txBox="1">
            <a:spLocks noChangeArrowheads="1"/>
          </p:cNvSpPr>
          <p:nvPr/>
        </p:nvSpPr>
        <p:spPr bwMode="auto">
          <a:xfrm rot="10800000">
            <a:off x="381149" y="2163606"/>
            <a:ext cx="461665" cy="2002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dirty="0">
                <a:latin typeface="Arial Narrow" charset="0"/>
              </a:rPr>
              <a:t>Time (processor cycle)</a:t>
            </a:r>
          </a:p>
        </p:txBody>
      </p:sp>
      <p:sp>
        <p:nvSpPr>
          <p:cNvPr id="406" name="Line 249"/>
          <p:cNvSpPr>
            <a:spLocks noChangeShapeType="1"/>
          </p:cNvSpPr>
          <p:nvPr/>
        </p:nvSpPr>
        <p:spPr bwMode="auto">
          <a:xfrm>
            <a:off x="616285" y="4158695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7" name="Text Box 250"/>
          <p:cNvSpPr txBox="1">
            <a:spLocks noChangeArrowheads="1"/>
          </p:cNvSpPr>
          <p:nvPr/>
        </p:nvSpPr>
        <p:spPr bwMode="auto">
          <a:xfrm>
            <a:off x="887413" y="1365250"/>
            <a:ext cx="1257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b="1" dirty="0">
                <a:latin typeface="Arial Narrow" charset="0"/>
              </a:rPr>
              <a:t>Superscalar</a:t>
            </a:r>
          </a:p>
        </p:txBody>
      </p:sp>
      <p:sp>
        <p:nvSpPr>
          <p:cNvPr id="408" name="Text Box 251"/>
          <p:cNvSpPr txBox="1">
            <a:spLocks noChangeArrowheads="1"/>
          </p:cNvSpPr>
          <p:nvPr/>
        </p:nvSpPr>
        <p:spPr bwMode="auto">
          <a:xfrm>
            <a:off x="2487613" y="1365250"/>
            <a:ext cx="1339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b="1">
                <a:latin typeface="Arial Narrow" charset="0"/>
              </a:rPr>
              <a:t>Fine-Grained</a:t>
            </a:r>
          </a:p>
        </p:txBody>
      </p:sp>
      <p:sp>
        <p:nvSpPr>
          <p:cNvPr id="409" name="Text Box 252"/>
          <p:cNvSpPr txBox="1">
            <a:spLocks noChangeArrowheads="1"/>
          </p:cNvSpPr>
          <p:nvPr/>
        </p:nvSpPr>
        <p:spPr bwMode="auto">
          <a:xfrm>
            <a:off x="3783013" y="1365250"/>
            <a:ext cx="1590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b="1">
                <a:latin typeface="Arial Narrow" charset="0"/>
              </a:rPr>
              <a:t>Coarse-Grained</a:t>
            </a:r>
          </a:p>
        </p:txBody>
      </p:sp>
      <p:sp>
        <p:nvSpPr>
          <p:cNvPr id="410" name="Text Box 253"/>
          <p:cNvSpPr txBox="1">
            <a:spLocks noChangeArrowheads="1"/>
          </p:cNvSpPr>
          <p:nvPr/>
        </p:nvSpPr>
        <p:spPr bwMode="auto">
          <a:xfrm>
            <a:off x="5426075" y="1344613"/>
            <a:ext cx="16208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b="1">
                <a:latin typeface="Arial Narrow" charset="0"/>
              </a:rPr>
              <a:t>Multiprocessing</a:t>
            </a:r>
          </a:p>
        </p:txBody>
      </p:sp>
      <p:sp>
        <p:nvSpPr>
          <p:cNvPr id="411" name="Text Box 254"/>
          <p:cNvSpPr txBox="1">
            <a:spLocks noChangeArrowheads="1"/>
          </p:cNvSpPr>
          <p:nvPr/>
        </p:nvSpPr>
        <p:spPr bwMode="auto">
          <a:xfrm>
            <a:off x="7135813" y="1136650"/>
            <a:ext cx="14747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b="1">
                <a:latin typeface="Arial Narrow" charset="0"/>
              </a:rPr>
              <a:t>Simultaneous</a:t>
            </a:r>
          </a:p>
          <a:p>
            <a:pPr algn="l">
              <a:spcBef>
                <a:spcPct val="0"/>
              </a:spcBef>
            </a:pPr>
            <a:r>
              <a:rPr lang="en-US" sz="1800" b="1">
                <a:latin typeface="Arial Narrow" charset="0"/>
              </a:rPr>
              <a:t>Multithreading</a:t>
            </a:r>
          </a:p>
        </p:txBody>
      </p:sp>
      <p:sp>
        <p:nvSpPr>
          <p:cNvPr id="412" name="Rectangle 255"/>
          <p:cNvSpPr>
            <a:spLocks noChangeArrowheads="1"/>
          </p:cNvSpPr>
          <p:nvPr/>
        </p:nvSpPr>
        <p:spPr bwMode="auto">
          <a:xfrm>
            <a:off x="2259013" y="5775325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z="3200">
              <a:latin typeface="Arial Narrow" charset="0"/>
            </a:endParaRPr>
          </a:p>
        </p:txBody>
      </p:sp>
      <p:sp>
        <p:nvSpPr>
          <p:cNvPr id="413" name="Rectangle 256" descr="Wide downward diagonal"/>
          <p:cNvSpPr>
            <a:spLocks noChangeArrowheads="1"/>
          </p:cNvSpPr>
          <p:nvPr/>
        </p:nvSpPr>
        <p:spPr bwMode="auto">
          <a:xfrm>
            <a:off x="2259013" y="6156325"/>
            <a:ext cx="228600" cy="228600"/>
          </a:xfrm>
          <a:prstGeom prst="rect">
            <a:avLst/>
          </a:prstGeom>
          <a:pattFill prst="wdDnDiag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4" name="Rectangle 257"/>
          <p:cNvSpPr>
            <a:spLocks noChangeArrowheads="1"/>
          </p:cNvSpPr>
          <p:nvPr/>
        </p:nvSpPr>
        <p:spPr bwMode="auto">
          <a:xfrm>
            <a:off x="4468813" y="5775325"/>
            <a:ext cx="2286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5" name="Rectangle 258" descr="Small checker board"/>
          <p:cNvSpPr>
            <a:spLocks noChangeArrowheads="1"/>
          </p:cNvSpPr>
          <p:nvPr/>
        </p:nvSpPr>
        <p:spPr bwMode="auto">
          <a:xfrm>
            <a:off x="4468813" y="6156325"/>
            <a:ext cx="228600" cy="228600"/>
          </a:xfrm>
          <a:prstGeom prst="rect">
            <a:avLst/>
          </a:prstGeom>
          <a:pattFill prst="smCheck">
            <a:fgClr>
              <a:schemeClr val="accent2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6" name="Rectangle 259" descr="Small grid"/>
          <p:cNvSpPr>
            <a:spLocks noChangeArrowheads="1"/>
          </p:cNvSpPr>
          <p:nvPr/>
        </p:nvSpPr>
        <p:spPr bwMode="auto">
          <a:xfrm>
            <a:off x="6526213" y="5775325"/>
            <a:ext cx="228600" cy="228600"/>
          </a:xfrm>
          <a:prstGeom prst="rect">
            <a:avLst/>
          </a:prstGeom>
          <a:pattFill prst="smGrid">
            <a:fgClr>
              <a:srgbClr val="80008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7" name="Rectangle 260"/>
          <p:cNvSpPr>
            <a:spLocks noChangeArrowheads="1"/>
          </p:cNvSpPr>
          <p:nvPr/>
        </p:nvSpPr>
        <p:spPr bwMode="auto">
          <a:xfrm>
            <a:off x="6526213" y="6156325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8" name="Text Box 261"/>
          <p:cNvSpPr txBox="1">
            <a:spLocks noChangeArrowheads="1"/>
          </p:cNvSpPr>
          <p:nvPr/>
        </p:nvSpPr>
        <p:spPr bwMode="auto">
          <a:xfrm>
            <a:off x="2547938" y="5683250"/>
            <a:ext cx="1017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>
                <a:latin typeface="Arial Narrow" charset="0"/>
              </a:rPr>
              <a:t>Thread 1</a:t>
            </a:r>
          </a:p>
        </p:txBody>
      </p:sp>
      <p:sp>
        <p:nvSpPr>
          <p:cNvPr id="419" name="Text Box 262"/>
          <p:cNvSpPr txBox="1">
            <a:spLocks noChangeArrowheads="1"/>
          </p:cNvSpPr>
          <p:nvPr/>
        </p:nvSpPr>
        <p:spPr bwMode="auto">
          <a:xfrm>
            <a:off x="2554288" y="6080125"/>
            <a:ext cx="1017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>
                <a:latin typeface="Arial Narrow" charset="0"/>
              </a:rPr>
              <a:t>Thread 2</a:t>
            </a:r>
          </a:p>
        </p:txBody>
      </p:sp>
      <p:sp>
        <p:nvSpPr>
          <p:cNvPr id="420" name="Text Box 263"/>
          <p:cNvSpPr txBox="1">
            <a:spLocks noChangeArrowheads="1"/>
          </p:cNvSpPr>
          <p:nvPr/>
        </p:nvSpPr>
        <p:spPr bwMode="auto">
          <a:xfrm>
            <a:off x="4849813" y="5699125"/>
            <a:ext cx="1017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>
                <a:latin typeface="Arial Narrow" charset="0"/>
              </a:rPr>
              <a:t>Thread 3</a:t>
            </a:r>
          </a:p>
        </p:txBody>
      </p:sp>
      <p:sp>
        <p:nvSpPr>
          <p:cNvPr id="421" name="Text Box 264"/>
          <p:cNvSpPr txBox="1">
            <a:spLocks noChangeArrowheads="1"/>
          </p:cNvSpPr>
          <p:nvPr/>
        </p:nvSpPr>
        <p:spPr bwMode="auto">
          <a:xfrm>
            <a:off x="4849813" y="6080125"/>
            <a:ext cx="1017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>
                <a:latin typeface="Arial Narrow" charset="0"/>
              </a:rPr>
              <a:t>Thread 4</a:t>
            </a:r>
          </a:p>
        </p:txBody>
      </p:sp>
      <p:sp>
        <p:nvSpPr>
          <p:cNvPr id="422" name="Text Box 265"/>
          <p:cNvSpPr txBox="1">
            <a:spLocks noChangeArrowheads="1"/>
          </p:cNvSpPr>
          <p:nvPr/>
        </p:nvSpPr>
        <p:spPr bwMode="auto">
          <a:xfrm>
            <a:off x="6831013" y="5699125"/>
            <a:ext cx="1017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>
                <a:latin typeface="Arial Narrow" charset="0"/>
              </a:rPr>
              <a:t>Thread 5</a:t>
            </a:r>
          </a:p>
        </p:txBody>
      </p:sp>
      <p:sp>
        <p:nvSpPr>
          <p:cNvPr id="423" name="Text Box 266"/>
          <p:cNvSpPr txBox="1">
            <a:spLocks noChangeArrowheads="1"/>
          </p:cNvSpPr>
          <p:nvPr/>
        </p:nvSpPr>
        <p:spPr bwMode="auto">
          <a:xfrm>
            <a:off x="6831013" y="6080125"/>
            <a:ext cx="901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>
                <a:latin typeface="Arial Narrow" charset="0"/>
              </a:rPr>
              <a:t>Idle slot</a:t>
            </a:r>
          </a:p>
        </p:txBody>
      </p:sp>
    </p:spTree>
    <p:extLst>
      <p:ext uri="{BB962C8B-B14F-4D97-AF65-F5344CB8AC3E}">
        <p14:creationId xmlns:p14="http://schemas.microsoft.com/office/powerpoint/2010/main" val="42213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Vector Power Efficiency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Power and Parallelism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-- </a:t>
            </a:r>
            <a:r>
              <a:rPr lang="en-US" sz="1600" b="0" dirty="0" smtClean="0">
                <a:solidFill>
                  <a:schemeClr val="tx1"/>
                </a:solidFill>
              </a:rPr>
              <a:t>Power(1-lane) = [capacitance] x [voltage]^2 x [frequency]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If we double number of lanes, we double peak performance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Then, if we halve frequency, we return to original peak performance.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But, halving frequency allows us to halve voltage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Power (2-lane) = [2 x capacitance] x [voltage/2]^2 x [frequency/2]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Power (2-lane) = Power(1-lane)/4 @ same peak performance	     </a:t>
            </a:r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Simpler Logic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Replicate control logic for all lanes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Avoid logic for multiple instruction issue or dynamic out-of-order execution</a:t>
            </a:r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Clock Gating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Turn-off clock when hardware is unused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Vector of given length uses specific resources for specific # of cycles</a:t>
            </a:r>
            <a:br>
              <a:rPr lang="en-US" sz="1600" b="0" dirty="0" smtClean="0">
                <a:solidFill>
                  <a:schemeClr val="tx1"/>
                </a:solidFill>
              </a:rPr>
            </a:br>
            <a:r>
              <a:rPr lang="en-US" sz="1600" b="0" dirty="0" smtClean="0">
                <a:solidFill>
                  <a:schemeClr val="tx1"/>
                </a:solidFill>
              </a:rPr>
              <a:t>-- Conditional execution (masks) further exposes unused resources</a:t>
            </a:r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1200150" lvl="2" indent="-285750"/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82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Summary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Vector Processors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Express and exploit data-level parallelism (DLP)</a:t>
            </a: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SIMD Extensions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Extensions for short vectors in superscalar (ILP) processors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Provide some advantages of vector processing at less cost</a:t>
            </a:r>
            <a:endParaRPr lang="en-US" sz="16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48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Vector Processors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5630" y="2430470"/>
            <a:ext cx="4991100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401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Data-level Parallelism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Vectors effective for data-level parallelism (DLP)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-- </a:t>
            </a:r>
            <a:r>
              <a:rPr lang="en-US" sz="1600" b="0" dirty="0" smtClean="0">
                <a:solidFill>
                  <a:schemeClr val="tx1"/>
                </a:solidFill>
              </a:rPr>
              <a:t>Vectors are most efficient way to exploit DLP</a:t>
            </a:r>
            <a:endParaRPr lang="en-US" sz="1600" b="0" dirty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Superscalar (e.g., DLP as instruction-level parallelism) is less efficient 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Multiprocessor (e.g., DLP as thread-level parallelism) is less efficient</a:t>
            </a:r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Scientific Computing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Weather forecasting, car-crash simulation, biological modeling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Vector processors were invented for supercomputing, but fell out of favor after the advent of multiprocessors</a:t>
            </a:r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Multimedia Computing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Identical ops on streams or arrays of sound samples, pixels, video frames</a:t>
            </a:r>
            <a:endParaRPr lang="en-US" sz="1600" b="0" dirty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Vector processors were revived for multimedia computing</a:t>
            </a: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1200150" lvl="2" indent="-285750"/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53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Vector Processor History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Vectors widely used for supercomputing (1970s-1990s)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-- </a:t>
            </a:r>
            <a:r>
              <a:rPr lang="en-US" sz="1600" b="0" dirty="0" smtClean="0">
                <a:solidFill>
                  <a:schemeClr val="tx1"/>
                </a:solidFill>
              </a:rPr>
              <a:t>Cray, CDC, Convex, TI, IBM</a:t>
            </a:r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Transition away from vectors (1980s-1990s)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Fitting a vector processor into a single chip was difficult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Building supercomputers from commodity components was easier</a:t>
            </a:r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Vectors are re-emerging as SIMD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</a:t>
            </a:r>
            <a:r>
              <a:rPr lang="en-US" sz="1600" b="0" u="sng" dirty="0" smtClean="0">
                <a:solidFill>
                  <a:schemeClr val="tx1"/>
                </a:solidFill>
              </a:rPr>
              <a:t>SIMD</a:t>
            </a:r>
            <a:r>
              <a:rPr lang="en-US" sz="1600" b="0" dirty="0" smtClean="0">
                <a:solidFill>
                  <a:schemeClr val="tx1"/>
                </a:solidFill>
              </a:rPr>
              <a:t> – single instruction multiple data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SIMD provides short vectors in all ISAs</a:t>
            </a:r>
            <a:endParaRPr lang="en-US" sz="1600" b="0" dirty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Provides multimedia acceleration</a:t>
            </a: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1200150" lvl="2" indent="-285750"/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53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Parts of a Vector Processor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5"/>
            <a:ext cx="8147325" cy="5031054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Scalar processor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Scalar register file (e.g., 32 registers)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Scalar functional units (arithmetic, load/store, etc…)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dirty="0" smtClean="0">
                <a:solidFill>
                  <a:schemeClr val="tx1"/>
                </a:solidFill>
              </a:rPr>
              <a:t>ector </a:t>
            </a:r>
            <a:r>
              <a:rPr lang="en-US" dirty="0">
                <a:solidFill>
                  <a:schemeClr val="tx1"/>
                </a:solidFill>
              </a:rPr>
              <a:t>register file</a:t>
            </a: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-- Each register is an array of elements</a:t>
            </a: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-- Example: 32 registers, each with 32 64-bit elements</a:t>
            </a: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-- MVL – maximum vector length = max # of elements per register</a:t>
            </a: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Vector functional units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-- </a:t>
            </a:r>
            <a:r>
              <a:rPr lang="en-US" sz="1600" b="0" dirty="0" smtClean="0">
                <a:solidFill>
                  <a:schemeClr val="tx1"/>
                </a:solidFill>
              </a:rPr>
              <a:t>Integer, floating-point, load/store, etc…</a:t>
            </a:r>
            <a:endParaRPr lang="en-US" sz="1600" b="0" dirty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-- Some </a:t>
            </a:r>
            <a:r>
              <a:rPr lang="en-US" sz="1600" b="0" dirty="0" err="1" smtClean="0">
                <a:solidFill>
                  <a:schemeClr val="tx1"/>
                </a:solidFill>
              </a:rPr>
              <a:t>datapaths</a:t>
            </a:r>
            <a:r>
              <a:rPr lang="en-US" sz="1600" b="0" dirty="0" smtClean="0">
                <a:solidFill>
                  <a:schemeClr val="tx1"/>
                </a:solidFill>
              </a:rPr>
              <a:t> (e.g., ALUs) shared by vector, scalar units</a:t>
            </a:r>
            <a:endParaRPr lang="en-US" sz="1600" b="0" dirty="0">
              <a:solidFill>
                <a:schemeClr val="tx1"/>
              </a:solidFill>
            </a:endParaRPr>
          </a:p>
          <a:p>
            <a:pPr lvl="1"/>
            <a:endParaRPr lang="en-US" sz="1600" b="0" dirty="0">
              <a:solidFill>
                <a:schemeClr val="tx1"/>
              </a:solidFill>
            </a:endParaRPr>
          </a:p>
          <a:p>
            <a:pPr algn="l"/>
            <a:endParaRPr lang="en-US" sz="1600" dirty="0">
              <a:solidFill>
                <a:schemeClr val="tx1"/>
              </a:solidFill>
            </a:endParaRPr>
          </a:p>
          <a:p>
            <a:pPr algn="l"/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57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Parts of a Vector Processor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2431" y="1316725"/>
            <a:ext cx="5162704" cy="492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199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Vector Supercomputers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22" name="Text Placeholder 1"/>
          <p:cNvSpPr>
            <a:spLocks noGrp="1"/>
          </p:cNvSpPr>
          <p:nvPr>
            <p:ph type="body" idx="1"/>
          </p:nvPr>
        </p:nvSpPr>
        <p:spPr>
          <a:xfrm>
            <a:off x="457200" y="1163105"/>
            <a:ext cx="4076396" cy="5031054"/>
          </a:xfrm>
        </p:spPr>
        <p:txBody>
          <a:bodyPr anchor="t"/>
          <a:lstStyle/>
          <a:p>
            <a:pPr marL="285750" indent="-285750" algn="l"/>
            <a:r>
              <a:rPr lang="en-US" sz="1600" b="1" dirty="0" smtClean="0">
                <a:solidFill>
                  <a:schemeClr val="tx1"/>
                </a:solidFill>
              </a:rPr>
              <a:t>Cray-1, 1976</a:t>
            </a:r>
          </a:p>
          <a:p>
            <a:pPr marL="285750" indent="-285750" algn="l"/>
            <a:endParaRPr lang="en-US" sz="1600" dirty="0">
              <a:solidFill>
                <a:schemeClr val="tx1"/>
              </a:solidFill>
            </a:endParaRPr>
          </a:p>
          <a:p>
            <a:pPr marL="285750" indent="-285750" algn="l"/>
            <a:r>
              <a:rPr lang="en-US" sz="1600" b="1" dirty="0" smtClean="0">
                <a:solidFill>
                  <a:schemeClr val="tx1"/>
                </a:solidFill>
              </a:rPr>
              <a:t>Scalar Unit</a:t>
            </a:r>
          </a:p>
          <a:p>
            <a:pPr marL="285750" indent="-285750"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Load/Store architecture</a:t>
            </a:r>
          </a:p>
          <a:p>
            <a:pPr marL="285750" indent="-285750" algn="l"/>
            <a:endParaRPr lang="en-US" sz="1600" dirty="0" smtClean="0">
              <a:solidFill>
                <a:schemeClr val="tx1"/>
              </a:solidFill>
            </a:endParaRPr>
          </a:p>
          <a:p>
            <a:pPr marL="285750" indent="-285750" algn="l"/>
            <a:r>
              <a:rPr lang="en-US" sz="1600" b="1" dirty="0" smtClean="0">
                <a:solidFill>
                  <a:schemeClr val="tx1"/>
                </a:solidFill>
              </a:rPr>
              <a:t>Vector Extension</a:t>
            </a:r>
          </a:p>
          <a:p>
            <a:pPr marL="285750" indent="-285750"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Vector registers</a:t>
            </a:r>
          </a:p>
          <a:p>
            <a:pPr marL="285750" indent="-285750" algn="l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- Vector instructions</a:t>
            </a:r>
          </a:p>
          <a:p>
            <a:pPr marL="285750" indent="-285750" algn="l"/>
            <a:endParaRPr lang="en-US" sz="1600" dirty="0">
              <a:solidFill>
                <a:schemeClr val="tx1"/>
              </a:solidFill>
            </a:endParaRPr>
          </a:p>
          <a:p>
            <a:pPr marL="285750" indent="-285750" algn="l"/>
            <a:r>
              <a:rPr lang="en-US" sz="1600" b="1" dirty="0" smtClean="0">
                <a:solidFill>
                  <a:schemeClr val="tx1"/>
                </a:solidFill>
              </a:rPr>
              <a:t>Implementation</a:t>
            </a:r>
          </a:p>
          <a:p>
            <a:pPr marL="285750" indent="-285750"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Hardwired control (no microcode)</a:t>
            </a:r>
          </a:p>
          <a:p>
            <a:pPr marL="285750" indent="-285750" algn="l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- Pipelined functional units</a:t>
            </a:r>
          </a:p>
          <a:p>
            <a:pPr marL="285750" indent="-285750"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Interleaved memory system</a:t>
            </a:r>
          </a:p>
          <a:p>
            <a:pPr marL="285750" indent="-285750" algn="l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- No data caches</a:t>
            </a:r>
          </a:p>
          <a:p>
            <a:pPr marL="285750" indent="-285750"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No virtual memory</a:t>
            </a:r>
            <a:endParaRPr lang="en-US" sz="1600" b="0" dirty="0" smtClean="0">
              <a:solidFill>
                <a:schemeClr val="tx1"/>
              </a:solidFill>
            </a:endParaRPr>
          </a:p>
        </p:txBody>
      </p:sp>
      <p:pic>
        <p:nvPicPr>
          <p:cNvPr id="62" name="Picture 4" descr="cray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8200" y="1008556"/>
            <a:ext cx="4495800" cy="50672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1925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7531</TotalTime>
  <Words>1898</Words>
  <Application>Microsoft Office PowerPoint</Application>
  <PresentationFormat>On-screen Show (4:3)</PresentationFormat>
  <Paragraphs>628</Paragraphs>
  <Slides>31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Executive</vt:lpstr>
      <vt:lpstr>ECE 252 / CPS 220  Advanced Computer Architecture I  Lecture 17 Vectors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Duke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252 / CPS 220  Advanced Computer Architecture I  Lecture 1 Introduction</dc:title>
  <dc:creator>Benjamin C. Lee</dc:creator>
  <cp:lastModifiedBy>Benjamin C. Lee</cp:lastModifiedBy>
  <cp:revision>1397</cp:revision>
  <dcterms:created xsi:type="dcterms:W3CDTF">2011-07-23T19:26:49Z</dcterms:created>
  <dcterms:modified xsi:type="dcterms:W3CDTF">2011-11-08T03:04:51Z</dcterms:modified>
</cp:coreProperties>
</file>