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9"/>
  </p:notesMasterIdLst>
  <p:sldIdLst>
    <p:sldId id="256" r:id="rId2"/>
    <p:sldId id="510" r:id="rId3"/>
    <p:sldId id="755" r:id="rId4"/>
    <p:sldId id="742" r:id="rId5"/>
    <p:sldId id="743" r:id="rId6"/>
    <p:sldId id="744" r:id="rId7"/>
    <p:sldId id="745" r:id="rId8"/>
    <p:sldId id="746" r:id="rId9"/>
    <p:sldId id="749" r:id="rId10"/>
    <p:sldId id="748" r:id="rId11"/>
    <p:sldId id="747" r:id="rId12"/>
    <p:sldId id="750" r:id="rId13"/>
    <p:sldId id="751" r:id="rId14"/>
    <p:sldId id="753" r:id="rId15"/>
    <p:sldId id="754" r:id="rId16"/>
    <p:sldId id="757" r:id="rId17"/>
    <p:sldId id="758" r:id="rId18"/>
    <p:sldId id="760" r:id="rId19"/>
    <p:sldId id="761" r:id="rId20"/>
    <p:sldId id="762" r:id="rId21"/>
    <p:sldId id="763" r:id="rId22"/>
    <p:sldId id="765" r:id="rId23"/>
    <p:sldId id="764" r:id="rId24"/>
    <p:sldId id="766" r:id="rId25"/>
    <p:sldId id="767" r:id="rId26"/>
    <p:sldId id="768" r:id="rId27"/>
    <p:sldId id="770" r:id="rId28"/>
    <p:sldId id="769" r:id="rId29"/>
    <p:sldId id="679" r:id="rId30"/>
    <p:sldId id="771" r:id="rId31"/>
    <p:sldId id="705" r:id="rId32"/>
    <p:sldId id="772" r:id="rId33"/>
    <p:sldId id="773" r:id="rId34"/>
    <p:sldId id="774" r:id="rId35"/>
    <p:sldId id="775" r:id="rId36"/>
    <p:sldId id="776" r:id="rId37"/>
    <p:sldId id="70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78" d="100"/>
          <a:sy n="78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24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19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CISC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Microprograms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instr</a:t>
            </a:r>
            <a:r>
              <a:rPr lang="en-US" sz="1600" dirty="0" smtClean="0">
                <a:solidFill>
                  <a:schemeClr val="tx1"/>
                </a:solidFill>
              </a:rPr>
              <a:t> fetch: 	MA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PC			# fetch current </a:t>
            </a:r>
            <a:r>
              <a:rPr lang="en-US" sz="1600" dirty="0" err="1" smtClean="0">
                <a:solidFill>
                  <a:schemeClr val="tx1"/>
                </a:solidFill>
              </a:rPr>
              <a:t>instr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   	A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PC				# next PC calculation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IR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Memory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PC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A + 4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dispatch on </a:t>
            </a:r>
            <a:r>
              <a:rPr lang="en-US" b="0" dirty="0" err="1" smtClean="0">
                <a:solidFill>
                  <a:schemeClr val="tx1"/>
                </a:solidFill>
              </a:rPr>
              <a:t>Opcode</a:t>
            </a:r>
            <a:r>
              <a:rPr lang="en-US" b="0" dirty="0" smtClean="0">
                <a:solidFill>
                  <a:schemeClr val="tx1"/>
                </a:solidFill>
              </a:rPr>
              <a:t>		# start microcode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ALU:  		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			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			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[rd]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 </a:t>
            </a:r>
            <a:r>
              <a:rPr lang="en-US" b="0" dirty="0" err="1" smtClean="0">
                <a:solidFill>
                  <a:schemeClr val="tx1"/>
                </a:solidFill>
              </a:rPr>
              <a:t>func</a:t>
            </a:r>
            <a:r>
              <a:rPr lang="en-US" b="0" dirty="0" smtClean="0">
                <a:solidFill>
                  <a:schemeClr val="tx1"/>
                </a:solidFill>
              </a:rPr>
              <a:t>(A,B)		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		  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</a:rPr>
              <a:t>ALUi</a:t>
            </a:r>
            <a:r>
              <a:rPr lang="en-US" sz="1600" dirty="0" smtClean="0">
                <a:solidFill>
                  <a:schemeClr val="tx1"/>
                </a:solidFill>
              </a:rPr>
              <a:t>:  		A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Reg</a:t>
            </a: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rs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B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Imm</a:t>
            </a:r>
            <a:r>
              <a:rPr lang="en-US" b="0" dirty="0" smtClean="0">
                <a:solidFill>
                  <a:schemeClr val="tx1"/>
                </a:solidFill>
              </a:rPr>
              <a:t>				# sign extension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dirty="0" err="1" smtClean="0">
                <a:solidFill>
                  <a:schemeClr val="tx1"/>
                </a:solidFill>
              </a:rPr>
              <a:t>Reg</a:t>
            </a:r>
            <a:r>
              <a:rPr lang="en-US" b="0" dirty="0" smtClean="0">
                <a:solidFill>
                  <a:schemeClr val="tx1"/>
                </a:solidFill>
              </a:rPr>
              <a:t>[</a:t>
            </a:r>
            <a:r>
              <a:rPr lang="en-US" b="0" dirty="0" err="1" smtClean="0">
                <a:solidFill>
                  <a:schemeClr val="tx1"/>
                </a:solidFill>
              </a:rPr>
              <a:t>rt</a:t>
            </a:r>
            <a:r>
              <a:rPr lang="en-US" b="0" dirty="0" smtClean="0">
                <a:solidFill>
                  <a:schemeClr val="tx1"/>
                </a:solidFill>
              </a:rPr>
              <a:t>] </a:t>
            </a:r>
            <a:r>
              <a:rPr lang="en-US" b="0" dirty="0" smtClean="0">
                <a:solidFill>
                  <a:schemeClr val="tx1"/>
                </a:solidFill>
                <a:latin typeface="Symbol" pitchFamily="1" charset="2"/>
              </a:rPr>
              <a:t>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Opcode</a:t>
            </a:r>
            <a:r>
              <a:rPr lang="en-US" b="0" dirty="0" smtClean="0">
                <a:solidFill>
                  <a:schemeClr val="tx1"/>
                </a:solidFill>
              </a:rPr>
              <a:t>(A,B)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do</a:t>
            </a:r>
            <a:r>
              <a:rPr lang="en-US" b="0" dirty="0" smtClean="0">
                <a:solidFill>
                  <a:schemeClr val="tx1"/>
                </a:solidFill>
              </a:rPr>
              <a:t> instruction fetch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94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ECE 252 / CPS 220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  <a:latin typeface="+mj-lt"/>
              </a:rPr>
              <a:pPr/>
              <a:t>11</a:t>
            </a:fld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CISC Bus-Based MIPS 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80" name="Rectangle 3"/>
          <p:cNvSpPr>
            <a:spLocks noChangeArrowheads="1"/>
          </p:cNvSpPr>
          <p:nvPr/>
        </p:nvSpPr>
        <p:spPr bwMode="auto">
          <a:xfrm>
            <a:off x="354013" y="5441927"/>
            <a:ext cx="7023590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>
                <a:solidFill>
                  <a:schemeClr val="tx1"/>
                </a:solidFill>
                <a:latin typeface="Verdana" pitchFamily="1" charset="0"/>
              </a:rPr>
              <a:t>Microinstruction: register to register transfer  (17 control signals)</a:t>
            </a: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MA </a:t>
            </a:r>
            <a:r>
              <a:rPr lang="en-US" sz="1600" dirty="0" smtClean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PC	</a:t>
            </a:r>
            <a:r>
              <a:rPr lang="en-US" sz="1600" i="1" dirty="0" smtClean="0">
                <a:solidFill>
                  <a:srgbClr val="56127A"/>
                </a:solidFill>
                <a:latin typeface="Verdana" pitchFamily="1" charset="0"/>
              </a:rPr>
              <a:t>means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RegSel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PC;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enReg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=yes;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ldMA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=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yes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B </a:t>
            </a:r>
            <a:r>
              <a:rPr lang="en-US" sz="1600" dirty="0" smtClean="0">
                <a:solidFill>
                  <a:srgbClr val="56127A"/>
                </a:solidFill>
                <a:latin typeface="Symbol" pitchFamily="1" charset="2"/>
              </a:rPr>
              <a:t>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</a:t>
            </a:r>
            <a:r>
              <a:rPr lang="en-US" sz="1600" dirty="0" err="1">
                <a:solidFill>
                  <a:srgbClr val="56127A"/>
                </a:solidFill>
                <a:latin typeface="Verdana" pitchFamily="1" charset="0"/>
              </a:rPr>
              <a:t>Reg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[</a:t>
            </a:r>
            <a:r>
              <a:rPr lang="en-US" sz="1600" dirty="0" err="1">
                <a:solidFill>
                  <a:srgbClr val="56127A"/>
                </a:solidFill>
                <a:latin typeface="Verdana" pitchFamily="1" charset="0"/>
              </a:rPr>
              <a:t>rt</a:t>
            </a:r>
            <a:r>
              <a:rPr lang="en-US" sz="1600" dirty="0">
                <a:solidFill>
                  <a:srgbClr val="56127A"/>
                </a:solidFill>
                <a:latin typeface="Verdana" pitchFamily="1" charset="0"/>
              </a:rPr>
              <a:t>] 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	</a:t>
            </a:r>
            <a:r>
              <a:rPr lang="en-US" sz="1600" i="1" dirty="0" smtClean="0">
                <a:solidFill>
                  <a:srgbClr val="56127A"/>
                </a:solidFill>
                <a:latin typeface="Verdana" pitchFamily="1" charset="0"/>
              </a:rPr>
              <a:t>means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RegSel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=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rt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;   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enReg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=yes;    </a:t>
            </a:r>
            <a:r>
              <a:rPr lang="en-US" sz="1600" dirty="0" err="1" smtClean="0">
                <a:solidFill>
                  <a:srgbClr val="56127A"/>
                </a:solidFill>
                <a:latin typeface="Verdana" pitchFamily="1" charset="0"/>
              </a:rPr>
              <a:t>ldB</a:t>
            </a:r>
            <a:r>
              <a:rPr lang="en-US" sz="1600" dirty="0" smtClean="0">
                <a:solidFill>
                  <a:srgbClr val="56127A"/>
                </a:solidFill>
                <a:latin typeface="Verdana" pitchFamily="1" charset="0"/>
              </a:rPr>
              <a:t>   = yes</a:t>
            </a:r>
          </a:p>
        </p:txBody>
      </p:sp>
      <p:grpSp>
        <p:nvGrpSpPr>
          <p:cNvPr id="181" name="Group 4"/>
          <p:cNvGrpSpPr>
            <a:grpSpLocks/>
          </p:cNvGrpSpPr>
          <p:nvPr/>
        </p:nvGrpSpPr>
        <p:grpSpPr bwMode="auto">
          <a:xfrm>
            <a:off x="6659563" y="928665"/>
            <a:ext cx="2451100" cy="4506912"/>
            <a:chOff x="4195" y="725"/>
            <a:chExt cx="1544" cy="2839"/>
          </a:xfrm>
        </p:grpSpPr>
        <p:sp>
          <p:nvSpPr>
            <p:cNvPr id="182" name="Rectangle 5"/>
            <p:cNvSpPr>
              <a:spLocks noChangeArrowheads="1"/>
            </p:cNvSpPr>
            <p:nvPr/>
          </p:nvSpPr>
          <p:spPr bwMode="auto">
            <a:xfrm>
              <a:off x="4299" y="2035"/>
              <a:ext cx="800" cy="1088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3" name="Line 6"/>
            <p:cNvSpPr>
              <a:spLocks noChangeShapeType="1"/>
            </p:cNvSpPr>
            <p:nvPr/>
          </p:nvSpPr>
          <p:spPr bwMode="auto">
            <a:xfrm flipH="1">
              <a:off x="5103" y="2696"/>
              <a:ext cx="376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4" name="Line 7"/>
            <p:cNvSpPr>
              <a:spLocks noChangeShapeType="1"/>
            </p:cNvSpPr>
            <p:nvPr/>
          </p:nvSpPr>
          <p:spPr bwMode="auto">
            <a:xfrm flipH="1">
              <a:off x="5103" y="2888"/>
              <a:ext cx="384" cy="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5" name="Rectangle 8"/>
            <p:cNvSpPr>
              <a:spLocks noChangeArrowheads="1"/>
            </p:cNvSpPr>
            <p:nvPr/>
          </p:nvSpPr>
          <p:spPr bwMode="auto">
            <a:xfrm>
              <a:off x="5101" y="2907"/>
              <a:ext cx="58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enMem</a:t>
              </a:r>
            </a:p>
          </p:txBody>
        </p:sp>
        <p:sp>
          <p:nvSpPr>
            <p:cNvPr id="186" name="Rectangle 9"/>
            <p:cNvSpPr>
              <a:spLocks noChangeArrowheads="1"/>
            </p:cNvSpPr>
            <p:nvPr/>
          </p:nvSpPr>
          <p:spPr bwMode="auto">
            <a:xfrm>
              <a:off x="4347" y="1699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7" name="Rectangle 10"/>
            <p:cNvSpPr>
              <a:spLocks noChangeArrowheads="1"/>
            </p:cNvSpPr>
            <p:nvPr/>
          </p:nvSpPr>
          <p:spPr bwMode="auto">
            <a:xfrm>
              <a:off x="4450" y="1701"/>
              <a:ext cx="31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MA</a:t>
              </a:r>
            </a:p>
          </p:txBody>
        </p:sp>
        <p:sp>
          <p:nvSpPr>
            <p:cNvPr id="188" name="Line 11"/>
            <p:cNvSpPr>
              <a:spLocks noChangeShapeType="1"/>
            </p:cNvSpPr>
            <p:nvPr/>
          </p:nvSpPr>
          <p:spPr bwMode="auto">
            <a:xfrm>
              <a:off x="4723" y="3139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9" name="Rectangle 12"/>
            <p:cNvSpPr>
              <a:spLocks noChangeArrowheads="1"/>
            </p:cNvSpPr>
            <p:nvPr/>
          </p:nvSpPr>
          <p:spPr bwMode="auto">
            <a:xfrm>
              <a:off x="4410" y="1995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190" name="Line 13"/>
            <p:cNvSpPr>
              <a:spLocks noChangeShapeType="1"/>
            </p:cNvSpPr>
            <p:nvPr/>
          </p:nvSpPr>
          <p:spPr bwMode="auto">
            <a:xfrm>
              <a:off x="4579" y="1939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91" name="Freeform 14"/>
            <p:cNvSpPr>
              <a:spLocks/>
            </p:cNvSpPr>
            <p:nvPr/>
          </p:nvSpPr>
          <p:spPr bwMode="auto">
            <a:xfrm>
              <a:off x="4195" y="1451"/>
              <a:ext cx="289" cy="2113"/>
            </a:xfrm>
            <a:custGeom>
              <a:avLst/>
              <a:gdLst>
                <a:gd name="T0" fmla="*/ 0 w 289"/>
                <a:gd name="T1" fmla="*/ 2112 h 2113"/>
                <a:gd name="T2" fmla="*/ 0 w 289"/>
                <a:gd name="T3" fmla="*/ 0 h 2113"/>
                <a:gd name="T4" fmla="*/ 288 w 289"/>
                <a:gd name="T5" fmla="*/ 0 h 2113"/>
                <a:gd name="T6" fmla="*/ 288 w 289"/>
                <a:gd name="T7" fmla="*/ 240 h 21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9"/>
                <a:gd name="T13" fmla="*/ 0 h 2113"/>
                <a:gd name="T14" fmla="*/ 289 w 289"/>
                <a:gd name="T15" fmla="*/ 2113 h 21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9" h="2113">
                  <a:moveTo>
                    <a:pt x="0" y="2112"/>
                  </a:moveTo>
                  <a:lnTo>
                    <a:pt x="0" y="0"/>
                  </a:lnTo>
                  <a:lnTo>
                    <a:pt x="288" y="0"/>
                  </a:lnTo>
                  <a:lnTo>
                    <a:pt x="288" y="2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2" name="Rectangle 15"/>
            <p:cNvSpPr>
              <a:spLocks noChangeArrowheads="1"/>
            </p:cNvSpPr>
            <p:nvPr/>
          </p:nvSpPr>
          <p:spPr bwMode="auto">
            <a:xfrm>
              <a:off x="4538" y="2931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193" name="Line 16"/>
            <p:cNvSpPr>
              <a:spLocks noChangeShapeType="1"/>
            </p:cNvSpPr>
            <p:nvPr/>
          </p:nvSpPr>
          <p:spPr bwMode="auto">
            <a:xfrm>
              <a:off x="4675" y="1215"/>
              <a:ext cx="0" cy="4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94" name="Rectangle 17"/>
            <p:cNvSpPr>
              <a:spLocks noChangeArrowheads="1"/>
            </p:cNvSpPr>
            <p:nvPr/>
          </p:nvSpPr>
          <p:spPr bwMode="auto">
            <a:xfrm>
              <a:off x="4474" y="957"/>
              <a:ext cx="42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ldMA</a:t>
              </a:r>
            </a:p>
          </p:txBody>
        </p:sp>
        <p:sp>
          <p:nvSpPr>
            <p:cNvPr id="195" name="Rectangle 18"/>
            <p:cNvSpPr>
              <a:spLocks noChangeArrowheads="1"/>
            </p:cNvSpPr>
            <p:nvPr/>
          </p:nvSpPr>
          <p:spPr bwMode="auto">
            <a:xfrm>
              <a:off x="4378" y="2397"/>
              <a:ext cx="63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196" name="Freeform 19"/>
            <p:cNvSpPr>
              <a:spLocks/>
            </p:cNvSpPr>
            <p:nvPr/>
          </p:nvSpPr>
          <p:spPr bwMode="auto">
            <a:xfrm>
              <a:off x="4937" y="891"/>
              <a:ext cx="27" cy="1141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  <a:gd name="T4" fmla="*/ 0 60000 65536"/>
                <a:gd name="T5" fmla="*/ 0 60000 65536"/>
                <a:gd name="T6" fmla="*/ 0 w 1"/>
                <a:gd name="T7" fmla="*/ 0 h 1345"/>
                <a:gd name="T8" fmla="*/ 1 w 1"/>
                <a:gd name="T9" fmla="*/ 1345 h 13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7" name="Rectangle 20"/>
            <p:cNvSpPr>
              <a:spLocks noChangeArrowheads="1"/>
            </p:cNvSpPr>
            <p:nvPr/>
          </p:nvSpPr>
          <p:spPr bwMode="auto">
            <a:xfrm>
              <a:off x="4714" y="725"/>
              <a:ext cx="42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busy</a:t>
              </a:r>
            </a:p>
          </p:txBody>
        </p:sp>
        <p:sp>
          <p:nvSpPr>
            <p:cNvPr id="198" name="Rectangle 21"/>
            <p:cNvSpPr>
              <a:spLocks noChangeArrowheads="1"/>
            </p:cNvSpPr>
            <p:nvPr/>
          </p:nvSpPr>
          <p:spPr bwMode="auto">
            <a:xfrm>
              <a:off x="5085" y="2451"/>
              <a:ext cx="654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MemWrt</a:t>
              </a:r>
            </a:p>
          </p:txBody>
        </p:sp>
      </p:grpSp>
      <p:grpSp>
        <p:nvGrpSpPr>
          <p:cNvPr id="199" name="Group 22"/>
          <p:cNvGrpSpPr>
            <a:grpSpLocks/>
          </p:cNvGrpSpPr>
          <p:nvPr/>
        </p:nvGrpSpPr>
        <p:grpSpPr bwMode="auto">
          <a:xfrm>
            <a:off x="576263" y="5078390"/>
            <a:ext cx="7977187" cy="469900"/>
            <a:chOff x="363" y="3339"/>
            <a:chExt cx="5025" cy="296"/>
          </a:xfrm>
        </p:grpSpPr>
        <p:sp>
          <p:nvSpPr>
            <p:cNvPr id="200" name="Freeform 23"/>
            <p:cNvSpPr>
              <a:spLocks/>
            </p:cNvSpPr>
            <p:nvPr/>
          </p:nvSpPr>
          <p:spPr bwMode="auto">
            <a:xfrm>
              <a:off x="363" y="3563"/>
              <a:ext cx="5025" cy="1"/>
            </a:xfrm>
            <a:custGeom>
              <a:avLst/>
              <a:gdLst>
                <a:gd name="T0" fmla="*/ 0 w 5025"/>
                <a:gd name="T1" fmla="*/ 0 h 1"/>
                <a:gd name="T2" fmla="*/ 5024 w 5025"/>
                <a:gd name="T3" fmla="*/ 0 h 1"/>
                <a:gd name="T4" fmla="*/ 0 60000 65536"/>
                <a:gd name="T5" fmla="*/ 0 60000 65536"/>
                <a:gd name="T6" fmla="*/ 0 w 5025"/>
                <a:gd name="T7" fmla="*/ 0 h 1"/>
                <a:gd name="T8" fmla="*/ 5025 w 50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25" h="1">
                  <a:moveTo>
                    <a:pt x="0" y="0"/>
                  </a:moveTo>
                  <a:lnTo>
                    <a:pt x="5024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1" name="Rectangle 24"/>
            <p:cNvSpPr>
              <a:spLocks noChangeArrowheads="1"/>
            </p:cNvSpPr>
            <p:nvPr/>
          </p:nvSpPr>
          <p:spPr bwMode="auto">
            <a:xfrm>
              <a:off x="2223" y="3339"/>
              <a:ext cx="35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Bus</a:t>
              </a:r>
            </a:p>
          </p:txBody>
        </p:sp>
        <p:sp>
          <p:nvSpPr>
            <p:cNvPr id="202" name="Line 25"/>
            <p:cNvSpPr>
              <a:spLocks noChangeShapeType="1"/>
            </p:cNvSpPr>
            <p:nvPr/>
          </p:nvSpPr>
          <p:spPr bwMode="auto">
            <a:xfrm flipH="1">
              <a:off x="2550" y="3494"/>
              <a:ext cx="94" cy="141"/>
            </a:xfrm>
            <a:prstGeom prst="line">
              <a:avLst/>
            </a:pr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3" name="Text Box 26"/>
            <p:cNvSpPr txBox="1">
              <a:spLocks noChangeArrowheads="1"/>
            </p:cNvSpPr>
            <p:nvPr/>
          </p:nvSpPr>
          <p:spPr bwMode="auto">
            <a:xfrm>
              <a:off x="2615" y="3352"/>
              <a:ext cx="279" cy="212"/>
            </a:xfrm>
            <a:prstGeom prst="rect">
              <a:avLst/>
            </a:prstGeom>
            <a:noFill/>
            <a:ln w="25400" cap="rnd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</a:t>
              </a:r>
            </a:p>
          </p:txBody>
        </p:sp>
      </p:grpSp>
      <p:sp>
        <p:nvSpPr>
          <p:cNvPr id="204" name="Line 27"/>
          <p:cNvSpPr>
            <a:spLocks noChangeShapeType="1"/>
          </p:cNvSpPr>
          <p:nvPr/>
        </p:nvSpPr>
        <p:spPr bwMode="auto">
          <a:xfrm>
            <a:off x="3230563" y="498949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05" name="Group 28"/>
          <p:cNvGrpSpPr>
            <a:grpSpLocks/>
          </p:cNvGrpSpPr>
          <p:nvPr/>
        </p:nvGrpSpPr>
        <p:grpSpPr bwMode="auto">
          <a:xfrm>
            <a:off x="1122363" y="928665"/>
            <a:ext cx="3281362" cy="4506912"/>
            <a:chOff x="707" y="725"/>
            <a:chExt cx="2067" cy="2839"/>
          </a:xfrm>
        </p:grpSpPr>
        <p:sp>
          <p:nvSpPr>
            <p:cNvPr id="206" name="Rectangle 29"/>
            <p:cNvSpPr>
              <a:spLocks noChangeArrowheads="1"/>
            </p:cNvSpPr>
            <p:nvPr/>
          </p:nvSpPr>
          <p:spPr bwMode="auto">
            <a:xfrm>
              <a:off x="2314" y="725"/>
              <a:ext cx="460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zero?</a:t>
              </a:r>
            </a:p>
          </p:txBody>
        </p:sp>
        <p:sp>
          <p:nvSpPr>
            <p:cNvPr id="207" name="Freeform 30"/>
            <p:cNvSpPr>
              <a:spLocks/>
            </p:cNvSpPr>
            <p:nvPr/>
          </p:nvSpPr>
          <p:spPr bwMode="auto">
            <a:xfrm>
              <a:off x="707" y="2304"/>
              <a:ext cx="529" cy="209"/>
            </a:xfrm>
            <a:custGeom>
              <a:avLst/>
              <a:gdLst>
                <a:gd name="T0" fmla="*/ 0 w 529"/>
                <a:gd name="T1" fmla="*/ 0 h 209"/>
                <a:gd name="T2" fmla="*/ 528 w 529"/>
                <a:gd name="T3" fmla="*/ 0 h 209"/>
                <a:gd name="T4" fmla="*/ 528 w 529"/>
                <a:gd name="T5" fmla="*/ 208 h 209"/>
                <a:gd name="T6" fmla="*/ 0 60000 65536"/>
                <a:gd name="T7" fmla="*/ 0 60000 65536"/>
                <a:gd name="T8" fmla="*/ 0 60000 65536"/>
                <a:gd name="T9" fmla="*/ 0 w 529"/>
                <a:gd name="T10" fmla="*/ 0 h 209"/>
                <a:gd name="T11" fmla="*/ 529 w 529"/>
                <a:gd name="T12" fmla="*/ 209 h 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9" h="209">
                  <a:moveTo>
                    <a:pt x="0" y="0"/>
                  </a:moveTo>
                  <a:lnTo>
                    <a:pt x="528" y="0"/>
                  </a:lnTo>
                  <a:lnTo>
                    <a:pt x="528" y="20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8" name="Freeform 31"/>
            <p:cNvSpPr>
              <a:spLocks/>
            </p:cNvSpPr>
            <p:nvPr/>
          </p:nvSpPr>
          <p:spPr bwMode="auto">
            <a:xfrm>
              <a:off x="1699" y="2467"/>
              <a:ext cx="673" cy="385"/>
            </a:xfrm>
            <a:custGeom>
              <a:avLst/>
              <a:gdLst>
                <a:gd name="T0" fmla="*/ 0 w 673"/>
                <a:gd name="T1" fmla="*/ 0 h 385"/>
                <a:gd name="T2" fmla="*/ 288 w 673"/>
                <a:gd name="T3" fmla="*/ 0 h 385"/>
                <a:gd name="T4" fmla="*/ 336 w 673"/>
                <a:gd name="T5" fmla="*/ 144 h 385"/>
                <a:gd name="T6" fmla="*/ 384 w 673"/>
                <a:gd name="T7" fmla="*/ 0 h 385"/>
                <a:gd name="T8" fmla="*/ 672 w 673"/>
                <a:gd name="T9" fmla="*/ 0 h 385"/>
                <a:gd name="T10" fmla="*/ 528 w 673"/>
                <a:gd name="T11" fmla="*/ 384 h 385"/>
                <a:gd name="T12" fmla="*/ 144 w 673"/>
                <a:gd name="T13" fmla="*/ 384 h 385"/>
                <a:gd name="T14" fmla="*/ 0 w 673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3"/>
                <a:gd name="T25" fmla="*/ 0 h 385"/>
                <a:gd name="T26" fmla="*/ 673 w 673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3" h="385">
                  <a:moveTo>
                    <a:pt x="0" y="0"/>
                  </a:moveTo>
                  <a:lnTo>
                    <a:pt x="288" y="0"/>
                  </a:lnTo>
                  <a:lnTo>
                    <a:pt x="336" y="144"/>
                  </a:lnTo>
                  <a:lnTo>
                    <a:pt x="384" y="0"/>
                  </a:lnTo>
                  <a:lnTo>
                    <a:pt x="672" y="0"/>
                  </a:lnTo>
                  <a:lnTo>
                    <a:pt x="528" y="384"/>
                  </a:lnTo>
                  <a:lnTo>
                    <a:pt x="144" y="384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9" name="Rectangle 32"/>
            <p:cNvSpPr>
              <a:spLocks noChangeArrowheads="1"/>
            </p:cNvSpPr>
            <p:nvPr/>
          </p:nvSpPr>
          <p:spPr bwMode="auto">
            <a:xfrm>
              <a:off x="1515" y="2043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0" name="Rectangle 33"/>
            <p:cNvSpPr>
              <a:spLocks noChangeArrowheads="1"/>
            </p:cNvSpPr>
            <p:nvPr/>
          </p:nvSpPr>
          <p:spPr bwMode="auto">
            <a:xfrm>
              <a:off x="1618" y="2045"/>
              <a:ext cx="2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A</a:t>
              </a:r>
            </a:p>
          </p:txBody>
        </p:sp>
        <p:sp>
          <p:nvSpPr>
            <p:cNvPr id="211" name="Rectangle 34"/>
            <p:cNvSpPr>
              <a:spLocks noChangeArrowheads="1"/>
            </p:cNvSpPr>
            <p:nvPr/>
          </p:nvSpPr>
          <p:spPr bwMode="auto">
            <a:xfrm>
              <a:off x="2091" y="2043"/>
              <a:ext cx="464" cy="224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2" name="Rectangle 35"/>
            <p:cNvSpPr>
              <a:spLocks noChangeArrowheads="1"/>
            </p:cNvSpPr>
            <p:nvPr/>
          </p:nvSpPr>
          <p:spPr bwMode="auto">
            <a:xfrm>
              <a:off x="2194" y="2045"/>
              <a:ext cx="24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 B</a:t>
              </a:r>
            </a:p>
          </p:txBody>
        </p:sp>
        <p:sp>
          <p:nvSpPr>
            <p:cNvPr id="213" name="Freeform 36"/>
            <p:cNvSpPr>
              <a:spLocks/>
            </p:cNvSpPr>
            <p:nvPr/>
          </p:nvSpPr>
          <p:spPr bwMode="auto">
            <a:xfrm>
              <a:off x="1891" y="3043"/>
              <a:ext cx="289" cy="241"/>
            </a:xfrm>
            <a:custGeom>
              <a:avLst/>
              <a:gdLst>
                <a:gd name="T0" fmla="*/ 0 w 289"/>
                <a:gd name="T1" fmla="*/ 0 h 241"/>
                <a:gd name="T2" fmla="*/ 288 w 289"/>
                <a:gd name="T3" fmla="*/ 0 h 241"/>
                <a:gd name="T4" fmla="*/ 144 w 289"/>
                <a:gd name="T5" fmla="*/ 240 h 241"/>
                <a:gd name="T6" fmla="*/ 0 w 289"/>
                <a:gd name="T7" fmla="*/ 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9"/>
                <a:gd name="T13" fmla="*/ 0 h 241"/>
                <a:gd name="T14" fmla="*/ 289 w 289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9" h="241">
                  <a:moveTo>
                    <a:pt x="0" y="0"/>
                  </a:moveTo>
                  <a:lnTo>
                    <a:pt x="288" y="0"/>
                  </a:lnTo>
                  <a:lnTo>
                    <a:pt x="144" y="24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14" name="Line 37"/>
            <p:cNvSpPr>
              <a:spLocks noChangeShapeType="1"/>
            </p:cNvSpPr>
            <p:nvPr/>
          </p:nvSpPr>
          <p:spPr bwMode="auto">
            <a:xfrm>
              <a:off x="1795" y="2283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5" name="Line 38"/>
            <p:cNvSpPr>
              <a:spLocks noChangeShapeType="1"/>
            </p:cNvSpPr>
            <p:nvPr/>
          </p:nvSpPr>
          <p:spPr bwMode="auto">
            <a:xfrm>
              <a:off x="2275" y="2283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6" name="Line 39"/>
            <p:cNvSpPr>
              <a:spLocks noChangeShapeType="1"/>
            </p:cNvSpPr>
            <p:nvPr/>
          </p:nvSpPr>
          <p:spPr bwMode="auto">
            <a:xfrm>
              <a:off x="2035" y="2859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7" name="Rectangle 40"/>
            <p:cNvSpPr>
              <a:spLocks noChangeArrowheads="1"/>
            </p:cNvSpPr>
            <p:nvPr/>
          </p:nvSpPr>
          <p:spPr bwMode="auto">
            <a:xfrm>
              <a:off x="1127" y="970"/>
              <a:ext cx="49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OpSel</a:t>
              </a:r>
            </a:p>
          </p:txBody>
        </p:sp>
        <p:sp>
          <p:nvSpPr>
            <p:cNvPr id="218" name="Line 41"/>
            <p:cNvSpPr>
              <a:spLocks noChangeShapeType="1"/>
            </p:cNvSpPr>
            <p:nvPr/>
          </p:nvSpPr>
          <p:spPr bwMode="auto">
            <a:xfrm>
              <a:off x="1843" y="1223"/>
              <a:ext cx="0" cy="8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19" name="Rectangle 42"/>
            <p:cNvSpPr>
              <a:spLocks noChangeArrowheads="1"/>
            </p:cNvSpPr>
            <p:nvPr/>
          </p:nvSpPr>
          <p:spPr bwMode="auto">
            <a:xfrm>
              <a:off x="1690" y="965"/>
              <a:ext cx="3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Verdana" pitchFamily="1" charset="0"/>
                </a:rPr>
                <a:t>l</a:t>
              </a:r>
              <a:r>
                <a:rPr lang="en-US" sz="1600" dirty="0" err="1" smtClean="0">
                  <a:solidFill>
                    <a:srgbClr val="56127A"/>
                  </a:solidFill>
                  <a:latin typeface="Verdana" pitchFamily="1" charset="0"/>
                </a:rPr>
                <a:t>dA</a:t>
              </a:r>
              <a:endParaRPr lang="en-US" sz="1600" dirty="0">
                <a:solidFill>
                  <a:srgbClr val="56127A"/>
                </a:solidFill>
                <a:latin typeface="Verdana" pitchFamily="1" charset="0"/>
              </a:endParaRPr>
            </a:p>
          </p:txBody>
        </p:sp>
        <p:sp>
          <p:nvSpPr>
            <p:cNvPr id="220" name="Line 43"/>
            <p:cNvSpPr>
              <a:spLocks noChangeShapeType="1"/>
            </p:cNvSpPr>
            <p:nvPr/>
          </p:nvSpPr>
          <p:spPr bwMode="auto">
            <a:xfrm>
              <a:off x="2419" y="1223"/>
              <a:ext cx="0" cy="8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1" name="Rectangle 44"/>
            <p:cNvSpPr>
              <a:spLocks noChangeArrowheads="1"/>
            </p:cNvSpPr>
            <p:nvPr/>
          </p:nvSpPr>
          <p:spPr bwMode="auto">
            <a:xfrm>
              <a:off x="2266" y="965"/>
              <a:ext cx="32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ldB</a:t>
              </a:r>
            </a:p>
          </p:txBody>
        </p:sp>
        <p:sp>
          <p:nvSpPr>
            <p:cNvPr id="222" name="Rectangle 45"/>
            <p:cNvSpPr>
              <a:spLocks noChangeArrowheads="1"/>
            </p:cNvSpPr>
            <p:nvPr/>
          </p:nvSpPr>
          <p:spPr bwMode="auto">
            <a:xfrm>
              <a:off x="1834" y="2645"/>
              <a:ext cx="37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</p:txBody>
        </p:sp>
        <p:sp>
          <p:nvSpPr>
            <p:cNvPr id="223" name="Line 46"/>
            <p:cNvSpPr>
              <a:spLocks noChangeShapeType="1"/>
            </p:cNvSpPr>
            <p:nvPr/>
          </p:nvSpPr>
          <p:spPr bwMode="auto">
            <a:xfrm>
              <a:off x="1703" y="3139"/>
              <a:ext cx="23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4" name="Rectangle 47"/>
            <p:cNvSpPr>
              <a:spLocks noChangeArrowheads="1"/>
            </p:cNvSpPr>
            <p:nvPr/>
          </p:nvSpPr>
          <p:spPr bwMode="auto">
            <a:xfrm>
              <a:off x="1306" y="2933"/>
              <a:ext cx="529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enALU</a:t>
              </a:r>
            </a:p>
          </p:txBody>
        </p:sp>
        <p:grpSp>
          <p:nvGrpSpPr>
            <p:cNvPr id="225" name="Group 48"/>
            <p:cNvGrpSpPr>
              <a:grpSpLocks/>
            </p:cNvGrpSpPr>
            <p:nvPr/>
          </p:nvGrpSpPr>
          <p:grpSpPr bwMode="auto">
            <a:xfrm>
              <a:off x="1061" y="1739"/>
              <a:ext cx="1175" cy="1825"/>
              <a:chOff x="1061" y="1739"/>
              <a:chExt cx="1175" cy="1825"/>
            </a:xfrm>
          </p:grpSpPr>
          <p:sp>
            <p:nvSpPr>
              <p:cNvPr id="233" name="Freeform 49"/>
              <p:cNvSpPr>
                <a:spLocks/>
              </p:cNvSpPr>
              <p:nvPr/>
            </p:nvSpPr>
            <p:spPr bwMode="auto">
              <a:xfrm>
                <a:off x="1659" y="1739"/>
                <a:ext cx="577" cy="289"/>
              </a:xfrm>
              <a:custGeom>
                <a:avLst/>
                <a:gdLst>
                  <a:gd name="T0" fmla="*/ 0 w 577"/>
                  <a:gd name="T1" fmla="*/ 0 h 289"/>
                  <a:gd name="T2" fmla="*/ 576 w 577"/>
                  <a:gd name="T3" fmla="*/ 0 h 289"/>
                  <a:gd name="T4" fmla="*/ 576 w 577"/>
                  <a:gd name="T5" fmla="*/ 288 h 289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289"/>
                  <a:gd name="T11" fmla="*/ 577 w 577"/>
                  <a:gd name="T12" fmla="*/ 289 h 2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289">
                    <a:moveTo>
                      <a:pt x="0" y="0"/>
                    </a:moveTo>
                    <a:lnTo>
                      <a:pt x="576" y="0"/>
                    </a:lnTo>
                    <a:lnTo>
                      <a:pt x="576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234" name="Freeform 50"/>
              <p:cNvSpPr>
                <a:spLocks/>
              </p:cNvSpPr>
              <p:nvPr/>
            </p:nvSpPr>
            <p:spPr bwMode="auto">
              <a:xfrm flipH="1">
                <a:off x="1061" y="1739"/>
                <a:ext cx="577" cy="1825"/>
              </a:xfrm>
              <a:custGeom>
                <a:avLst/>
                <a:gdLst>
                  <a:gd name="T0" fmla="*/ 240 w 241"/>
                  <a:gd name="T1" fmla="*/ 1824 h 1825"/>
                  <a:gd name="T2" fmla="*/ 240 w 241"/>
                  <a:gd name="T3" fmla="*/ 0 h 1825"/>
                  <a:gd name="T4" fmla="*/ 0 w 241"/>
                  <a:gd name="T5" fmla="*/ 0 h 1825"/>
                  <a:gd name="T6" fmla="*/ 0 w 241"/>
                  <a:gd name="T7" fmla="*/ 288 h 18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1"/>
                  <a:gd name="T13" fmla="*/ 0 h 1825"/>
                  <a:gd name="T14" fmla="*/ 241 w 241"/>
                  <a:gd name="T15" fmla="*/ 1825 h 18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1" h="1825">
                    <a:moveTo>
                      <a:pt x="240" y="1824"/>
                    </a:moveTo>
                    <a:lnTo>
                      <a:pt x="240" y="0"/>
                    </a:lnTo>
                    <a:lnTo>
                      <a:pt x="0" y="0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226" name="Freeform 51"/>
            <p:cNvSpPr>
              <a:spLocks/>
            </p:cNvSpPr>
            <p:nvPr/>
          </p:nvSpPr>
          <p:spPr bwMode="auto">
            <a:xfrm>
              <a:off x="2131" y="943"/>
              <a:ext cx="481" cy="2005"/>
            </a:xfrm>
            <a:custGeom>
              <a:avLst/>
              <a:gdLst>
                <a:gd name="T0" fmla="*/ 0 w 481"/>
                <a:gd name="T1" fmla="*/ 2112 h 2209"/>
                <a:gd name="T2" fmla="*/ 0 w 481"/>
                <a:gd name="T3" fmla="*/ 2208 h 2209"/>
                <a:gd name="T4" fmla="*/ 480 w 481"/>
                <a:gd name="T5" fmla="*/ 2208 h 2209"/>
                <a:gd name="T6" fmla="*/ 480 w 481"/>
                <a:gd name="T7" fmla="*/ 0 h 22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1"/>
                <a:gd name="T13" fmla="*/ 0 h 2209"/>
                <a:gd name="T14" fmla="*/ 481 w 481"/>
                <a:gd name="T15" fmla="*/ 2209 h 22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1" h="2209">
                  <a:moveTo>
                    <a:pt x="0" y="2112"/>
                  </a:moveTo>
                  <a:lnTo>
                    <a:pt x="0" y="2208"/>
                  </a:lnTo>
                  <a:lnTo>
                    <a:pt x="480" y="2208"/>
                  </a:lnTo>
                  <a:lnTo>
                    <a:pt x="48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27" name="Line 52"/>
            <p:cNvSpPr>
              <a:spLocks noChangeShapeType="1"/>
            </p:cNvSpPr>
            <p:nvPr/>
          </p:nvSpPr>
          <p:spPr bwMode="auto">
            <a:xfrm flipH="1">
              <a:off x="1464" y="1196"/>
              <a:ext cx="3" cy="13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8" name="Rectangle 53"/>
            <p:cNvSpPr>
              <a:spLocks noChangeArrowheads="1"/>
            </p:cNvSpPr>
            <p:nvPr/>
          </p:nvSpPr>
          <p:spPr bwMode="auto">
            <a:xfrm>
              <a:off x="1087" y="2485"/>
              <a:ext cx="56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control</a:t>
              </a:r>
            </a:p>
          </p:txBody>
        </p:sp>
        <p:sp>
          <p:nvSpPr>
            <p:cNvPr id="229" name="Rectangle 54"/>
            <p:cNvSpPr>
              <a:spLocks noChangeArrowheads="1"/>
            </p:cNvSpPr>
            <p:nvPr/>
          </p:nvSpPr>
          <p:spPr bwMode="auto">
            <a:xfrm>
              <a:off x="1107" y="2523"/>
              <a:ext cx="520" cy="3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0" name="Line 55"/>
            <p:cNvSpPr>
              <a:spLocks noChangeShapeType="1"/>
            </p:cNvSpPr>
            <p:nvPr/>
          </p:nvSpPr>
          <p:spPr bwMode="auto">
            <a:xfrm>
              <a:off x="1643" y="2696"/>
              <a:ext cx="1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1" name="Rectangle 56"/>
            <p:cNvSpPr>
              <a:spLocks noChangeArrowheads="1"/>
            </p:cNvSpPr>
            <p:nvPr/>
          </p:nvSpPr>
          <p:spPr bwMode="auto">
            <a:xfrm>
              <a:off x="1248" y="1301"/>
              <a:ext cx="19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2</a:t>
              </a:r>
            </a:p>
          </p:txBody>
        </p:sp>
        <p:sp>
          <p:nvSpPr>
            <p:cNvPr id="232" name="Line 57"/>
            <p:cNvSpPr>
              <a:spLocks noChangeShapeType="1"/>
            </p:cNvSpPr>
            <p:nvPr/>
          </p:nvSpPr>
          <p:spPr bwMode="auto">
            <a:xfrm flipV="1">
              <a:off x="1416" y="1328"/>
              <a:ext cx="96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35" name="Group 58"/>
          <p:cNvGrpSpPr>
            <a:grpSpLocks/>
          </p:cNvGrpSpPr>
          <p:nvPr/>
        </p:nvGrpSpPr>
        <p:grpSpPr bwMode="auto">
          <a:xfrm>
            <a:off x="4284663" y="1285852"/>
            <a:ext cx="2371725" cy="4135438"/>
            <a:chOff x="2699" y="950"/>
            <a:chExt cx="1494" cy="2605"/>
          </a:xfrm>
        </p:grpSpPr>
        <p:sp>
          <p:nvSpPr>
            <p:cNvPr id="236" name="Rectangle 59"/>
            <p:cNvSpPr>
              <a:spLocks noChangeArrowheads="1"/>
            </p:cNvSpPr>
            <p:nvPr/>
          </p:nvSpPr>
          <p:spPr bwMode="auto">
            <a:xfrm>
              <a:off x="2715" y="2035"/>
              <a:ext cx="752" cy="1088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7" name="Freeform 60"/>
            <p:cNvSpPr>
              <a:spLocks/>
            </p:cNvSpPr>
            <p:nvPr/>
          </p:nvSpPr>
          <p:spPr bwMode="auto">
            <a:xfrm>
              <a:off x="2707" y="1739"/>
              <a:ext cx="577" cy="193"/>
            </a:xfrm>
            <a:custGeom>
              <a:avLst/>
              <a:gdLst>
                <a:gd name="T0" fmla="*/ 0 w 577"/>
                <a:gd name="T1" fmla="*/ 0 h 193"/>
                <a:gd name="T2" fmla="*/ 576 w 577"/>
                <a:gd name="T3" fmla="*/ 0 h 193"/>
                <a:gd name="T4" fmla="*/ 480 w 577"/>
                <a:gd name="T5" fmla="*/ 192 h 193"/>
                <a:gd name="T6" fmla="*/ 96 w 577"/>
                <a:gd name="T7" fmla="*/ 192 h 193"/>
                <a:gd name="T8" fmla="*/ 0 w 577"/>
                <a:gd name="T9" fmla="*/ 0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7"/>
                <a:gd name="T16" fmla="*/ 0 h 193"/>
                <a:gd name="T17" fmla="*/ 577 w 577"/>
                <a:gd name="T18" fmla="*/ 193 h 1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7" h="193">
                  <a:moveTo>
                    <a:pt x="0" y="0"/>
                  </a:moveTo>
                  <a:lnTo>
                    <a:pt x="576" y="0"/>
                  </a:lnTo>
                  <a:lnTo>
                    <a:pt x="480" y="192"/>
                  </a:lnTo>
                  <a:lnTo>
                    <a:pt x="96" y="19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8" name="Line 61"/>
            <p:cNvSpPr>
              <a:spLocks noChangeShapeType="1"/>
            </p:cNvSpPr>
            <p:nvPr/>
          </p:nvSpPr>
          <p:spPr bwMode="auto">
            <a:xfrm flipH="1">
              <a:off x="3471" y="2699"/>
              <a:ext cx="24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39" name="Line 62"/>
            <p:cNvSpPr>
              <a:spLocks noChangeShapeType="1"/>
            </p:cNvSpPr>
            <p:nvPr/>
          </p:nvSpPr>
          <p:spPr bwMode="auto">
            <a:xfrm flipH="1">
              <a:off x="3471" y="2891"/>
              <a:ext cx="24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0" name="Rectangle 63"/>
            <p:cNvSpPr>
              <a:spLocks noChangeArrowheads="1"/>
            </p:cNvSpPr>
            <p:nvPr/>
          </p:nvSpPr>
          <p:spPr bwMode="auto">
            <a:xfrm>
              <a:off x="3602" y="2518"/>
              <a:ext cx="591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RegWrt</a:t>
              </a:r>
            </a:p>
          </p:txBody>
        </p:sp>
        <p:sp>
          <p:nvSpPr>
            <p:cNvPr id="241" name="Rectangle 64"/>
            <p:cNvSpPr>
              <a:spLocks noChangeArrowheads="1"/>
            </p:cNvSpPr>
            <p:nvPr/>
          </p:nvSpPr>
          <p:spPr bwMode="auto">
            <a:xfrm>
              <a:off x="3602" y="2714"/>
              <a:ext cx="516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enReg</a:t>
              </a:r>
            </a:p>
          </p:txBody>
        </p:sp>
        <p:sp>
          <p:nvSpPr>
            <p:cNvPr id="242" name="Line 65"/>
            <p:cNvSpPr>
              <a:spLocks noChangeShapeType="1"/>
            </p:cNvSpPr>
            <p:nvPr/>
          </p:nvSpPr>
          <p:spPr bwMode="auto">
            <a:xfrm>
              <a:off x="3091" y="3139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3" name="Rectangle 66"/>
            <p:cNvSpPr>
              <a:spLocks noChangeArrowheads="1"/>
            </p:cNvSpPr>
            <p:nvPr/>
          </p:nvSpPr>
          <p:spPr bwMode="auto">
            <a:xfrm>
              <a:off x="2825" y="1997"/>
              <a:ext cx="41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44" name="Line 67"/>
            <p:cNvSpPr>
              <a:spLocks noChangeShapeType="1"/>
            </p:cNvSpPr>
            <p:nvPr/>
          </p:nvSpPr>
          <p:spPr bwMode="auto">
            <a:xfrm>
              <a:off x="2995" y="1939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5" name="Rectangle 68"/>
            <p:cNvSpPr>
              <a:spLocks noChangeArrowheads="1"/>
            </p:cNvSpPr>
            <p:nvPr/>
          </p:nvSpPr>
          <p:spPr bwMode="auto">
            <a:xfrm>
              <a:off x="2914" y="2939"/>
              <a:ext cx="40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data</a:t>
              </a:r>
            </a:p>
          </p:txBody>
        </p:sp>
        <p:sp>
          <p:nvSpPr>
            <p:cNvPr id="246" name="Freeform 69"/>
            <p:cNvSpPr>
              <a:spLocks/>
            </p:cNvSpPr>
            <p:nvPr/>
          </p:nvSpPr>
          <p:spPr bwMode="auto">
            <a:xfrm>
              <a:off x="2803" y="1067"/>
              <a:ext cx="481" cy="673"/>
            </a:xfrm>
            <a:custGeom>
              <a:avLst/>
              <a:gdLst>
                <a:gd name="T0" fmla="*/ 0 w 481"/>
                <a:gd name="T1" fmla="*/ 672 h 673"/>
                <a:gd name="T2" fmla="*/ 0 w 481"/>
                <a:gd name="T3" fmla="*/ 0 h 673"/>
                <a:gd name="T4" fmla="*/ 480 w 481"/>
                <a:gd name="T5" fmla="*/ 0 h 673"/>
                <a:gd name="T6" fmla="*/ 0 60000 65536"/>
                <a:gd name="T7" fmla="*/ 0 60000 65536"/>
                <a:gd name="T8" fmla="*/ 0 60000 65536"/>
                <a:gd name="T9" fmla="*/ 0 w 481"/>
                <a:gd name="T10" fmla="*/ 0 h 673"/>
                <a:gd name="T11" fmla="*/ 481 w 481"/>
                <a:gd name="T12" fmla="*/ 673 h 6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1" h="673">
                  <a:moveTo>
                    <a:pt x="0" y="672"/>
                  </a:moveTo>
                  <a:lnTo>
                    <a:pt x="0" y="0"/>
                  </a:lnTo>
                  <a:lnTo>
                    <a:pt x="48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7" name="Freeform 70"/>
            <p:cNvSpPr>
              <a:spLocks/>
            </p:cNvSpPr>
            <p:nvPr/>
          </p:nvSpPr>
          <p:spPr bwMode="auto">
            <a:xfrm>
              <a:off x="2899" y="1163"/>
              <a:ext cx="385" cy="577"/>
            </a:xfrm>
            <a:custGeom>
              <a:avLst/>
              <a:gdLst>
                <a:gd name="T0" fmla="*/ 0 w 385"/>
                <a:gd name="T1" fmla="*/ 576 h 577"/>
                <a:gd name="T2" fmla="*/ 0 w 385"/>
                <a:gd name="T3" fmla="*/ 0 h 577"/>
                <a:gd name="T4" fmla="*/ 384 w 385"/>
                <a:gd name="T5" fmla="*/ 0 h 577"/>
                <a:gd name="T6" fmla="*/ 0 60000 65536"/>
                <a:gd name="T7" fmla="*/ 0 60000 65536"/>
                <a:gd name="T8" fmla="*/ 0 60000 65536"/>
                <a:gd name="T9" fmla="*/ 0 w 385"/>
                <a:gd name="T10" fmla="*/ 0 h 577"/>
                <a:gd name="T11" fmla="*/ 385 w 385"/>
                <a:gd name="T12" fmla="*/ 577 h 5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5" h="577">
                  <a:moveTo>
                    <a:pt x="0" y="576"/>
                  </a:move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8" name="Freeform 71"/>
            <p:cNvSpPr>
              <a:spLocks/>
            </p:cNvSpPr>
            <p:nvPr/>
          </p:nvSpPr>
          <p:spPr bwMode="auto">
            <a:xfrm>
              <a:off x="2995" y="1259"/>
              <a:ext cx="289" cy="481"/>
            </a:xfrm>
            <a:custGeom>
              <a:avLst/>
              <a:gdLst>
                <a:gd name="T0" fmla="*/ 0 w 289"/>
                <a:gd name="T1" fmla="*/ 480 h 481"/>
                <a:gd name="T2" fmla="*/ 0 w 289"/>
                <a:gd name="T3" fmla="*/ 0 h 481"/>
                <a:gd name="T4" fmla="*/ 288 w 289"/>
                <a:gd name="T5" fmla="*/ 0 h 481"/>
                <a:gd name="T6" fmla="*/ 0 60000 65536"/>
                <a:gd name="T7" fmla="*/ 0 60000 65536"/>
                <a:gd name="T8" fmla="*/ 0 60000 65536"/>
                <a:gd name="T9" fmla="*/ 0 w 289"/>
                <a:gd name="T10" fmla="*/ 0 h 481"/>
                <a:gd name="T11" fmla="*/ 289 w 289"/>
                <a:gd name="T12" fmla="*/ 481 h 4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481">
                  <a:moveTo>
                    <a:pt x="0" y="480"/>
                  </a:moveTo>
                  <a:lnTo>
                    <a:pt x="0" y="0"/>
                  </a:lnTo>
                  <a:lnTo>
                    <a:pt x="2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9" name="Freeform 72"/>
            <p:cNvSpPr>
              <a:spLocks/>
            </p:cNvSpPr>
            <p:nvPr/>
          </p:nvSpPr>
          <p:spPr bwMode="auto">
            <a:xfrm>
              <a:off x="3091" y="1355"/>
              <a:ext cx="193" cy="385"/>
            </a:xfrm>
            <a:custGeom>
              <a:avLst/>
              <a:gdLst>
                <a:gd name="T0" fmla="*/ 0 w 193"/>
                <a:gd name="T1" fmla="*/ 384 h 385"/>
                <a:gd name="T2" fmla="*/ 0 w 193"/>
                <a:gd name="T3" fmla="*/ 0 h 385"/>
                <a:gd name="T4" fmla="*/ 192 w 193"/>
                <a:gd name="T5" fmla="*/ 0 h 385"/>
                <a:gd name="T6" fmla="*/ 0 60000 65536"/>
                <a:gd name="T7" fmla="*/ 0 60000 65536"/>
                <a:gd name="T8" fmla="*/ 0 60000 65536"/>
                <a:gd name="T9" fmla="*/ 0 w 193"/>
                <a:gd name="T10" fmla="*/ 0 h 385"/>
                <a:gd name="T11" fmla="*/ 193 w 193"/>
                <a:gd name="T12" fmla="*/ 385 h 3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3" h="385">
                  <a:moveTo>
                    <a:pt x="0" y="384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0" name="Freeform 73"/>
            <p:cNvSpPr>
              <a:spLocks/>
            </p:cNvSpPr>
            <p:nvPr/>
          </p:nvSpPr>
          <p:spPr bwMode="auto">
            <a:xfrm>
              <a:off x="3187" y="1451"/>
              <a:ext cx="97" cy="289"/>
            </a:xfrm>
            <a:custGeom>
              <a:avLst/>
              <a:gdLst>
                <a:gd name="T0" fmla="*/ 0 w 97"/>
                <a:gd name="T1" fmla="*/ 288 h 289"/>
                <a:gd name="T2" fmla="*/ 0 w 97"/>
                <a:gd name="T3" fmla="*/ 0 h 289"/>
                <a:gd name="T4" fmla="*/ 96 w 97"/>
                <a:gd name="T5" fmla="*/ 0 h 289"/>
                <a:gd name="T6" fmla="*/ 0 60000 65536"/>
                <a:gd name="T7" fmla="*/ 0 60000 65536"/>
                <a:gd name="T8" fmla="*/ 0 60000 65536"/>
                <a:gd name="T9" fmla="*/ 0 w 97"/>
                <a:gd name="T10" fmla="*/ 0 h 289"/>
                <a:gd name="T11" fmla="*/ 97 w 97"/>
                <a:gd name="T12" fmla="*/ 289 h 2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289">
                  <a:moveTo>
                    <a:pt x="0" y="288"/>
                  </a:moveTo>
                  <a:lnTo>
                    <a:pt x="0" y="0"/>
                  </a:lnTo>
                  <a:lnTo>
                    <a:pt x="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1" name="Rectangle 74"/>
            <p:cNvSpPr>
              <a:spLocks noChangeArrowheads="1"/>
            </p:cNvSpPr>
            <p:nvPr/>
          </p:nvSpPr>
          <p:spPr bwMode="auto">
            <a:xfrm>
              <a:off x="3283" y="1334"/>
              <a:ext cx="23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rs</a:t>
              </a:r>
            </a:p>
          </p:txBody>
        </p:sp>
        <p:sp>
          <p:nvSpPr>
            <p:cNvPr id="252" name="Rectangle 75"/>
            <p:cNvSpPr>
              <a:spLocks noChangeArrowheads="1"/>
            </p:cNvSpPr>
            <p:nvPr/>
          </p:nvSpPr>
          <p:spPr bwMode="auto">
            <a:xfrm>
              <a:off x="3283" y="1238"/>
              <a:ext cx="22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rt</a:t>
              </a:r>
            </a:p>
          </p:txBody>
        </p:sp>
        <p:sp>
          <p:nvSpPr>
            <p:cNvPr id="253" name="Rectangle 76"/>
            <p:cNvSpPr>
              <a:spLocks noChangeArrowheads="1"/>
            </p:cNvSpPr>
            <p:nvPr/>
          </p:nvSpPr>
          <p:spPr bwMode="auto">
            <a:xfrm>
              <a:off x="3283" y="1142"/>
              <a:ext cx="25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rd</a:t>
              </a:r>
            </a:p>
          </p:txBody>
        </p:sp>
        <p:sp>
          <p:nvSpPr>
            <p:cNvPr id="254" name="Rectangle 77"/>
            <p:cNvSpPr>
              <a:spLocks noChangeArrowheads="1"/>
            </p:cNvSpPr>
            <p:nvPr/>
          </p:nvSpPr>
          <p:spPr bwMode="auto">
            <a:xfrm>
              <a:off x="3283" y="950"/>
              <a:ext cx="560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32(PC)</a:t>
              </a:r>
            </a:p>
          </p:txBody>
        </p:sp>
        <p:sp>
          <p:nvSpPr>
            <p:cNvPr id="255" name="Rectangle 78"/>
            <p:cNvSpPr>
              <a:spLocks noChangeArrowheads="1"/>
            </p:cNvSpPr>
            <p:nvPr/>
          </p:nvSpPr>
          <p:spPr bwMode="auto">
            <a:xfrm>
              <a:off x="3283" y="1054"/>
              <a:ext cx="656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31(Link)</a:t>
              </a:r>
            </a:p>
          </p:txBody>
        </p:sp>
        <p:sp>
          <p:nvSpPr>
            <p:cNvPr id="256" name="Freeform 79"/>
            <p:cNvSpPr>
              <a:spLocks/>
            </p:cNvSpPr>
            <p:nvPr/>
          </p:nvSpPr>
          <p:spPr bwMode="auto">
            <a:xfrm>
              <a:off x="3235" y="1835"/>
              <a:ext cx="337" cy="1"/>
            </a:xfrm>
            <a:custGeom>
              <a:avLst/>
              <a:gdLst>
                <a:gd name="T0" fmla="*/ 336 w 337"/>
                <a:gd name="T1" fmla="*/ 0 h 1"/>
                <a:gd name="T2" fmla="*/ 0 w 337"/>
                <a:gd name="T3" fmla="*/ 0 h 1"/>
                <a:gd name="T4" fmla="*/ 0 60000 65536"/>
                <a:gd name="T5" fmla="*/ 0 60000 65536"/>
                <a:gd name="T6" fmla="*/ 0 w 337"/>
                <a:gd name="T7" fmla="*/ 0 h 1"/>
                <a:gd name="T8" fmla="*/ 337 w 33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37" h="1">
                  <a:moveTo>
                    <a:pt x="336" y="0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7" name="Rectangle 80"/>
            <p:cNvSpPr>
              <a:spLocks noChangeArrowheads="1"/>
            </p:cNvSpPr>
            <p:nvPr/>
          </p:nvSpPr>
          <p:spPr bwMode="auto">
            <a:xfrm>
              <a:off x="3562" y="1677"/>
              <a:ext cx="558" cy="2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RegSel</a:t>
              </a:r>
            </a:p>
          </p:txBody>
        </p:sp>
        <p:sp>
          <p:nvSpPr>
            <p:cNvPr id="258" name="Rectangle 81"/>
            <p:cNvSpPr>
              <a:spLocks noChangeArrowheads="1"/>
            </p:cNvSpPr>
            <p:nvPr/>
          </p:nvSpPr>
          <p:spPr bwMode="auto">
            <a:xfrm>
              <a:off x="2699" y="2216"/>
              <a:ext cx="790" cy="67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 GPRs</a:t>
              </a: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+ PC ...</a:t>
              </a:r>
            </a:p>
            <a:p>
              <a:pPr algn="ctr">
                <a:spcBef>
                  <a:spcPct val="0"/>
                </a:spcBef>
              </a:pPr>
              <a:endParaRPr lang="en-US" sz="1600">
                <a:solidFill>
                  <a:srgbClr val="56127A"/>
                </a:solidFill>
                <a:latin typeface="Verdana" pitchFamily="1" charset="0"/>
              </a:endParaRPr>
            </a:p>
            <a:p>
              <a:pPr algn="ctr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32-bit Reg</a:t>
              </a:r>
            </a:p>
          </p:txBody>
        </p:sp>
        <p:sp>
          <p:nvSpPr>
            <p:cNvPr id="259" name="Rectangle 82"/>
            <p:cNvSpPr>
              <a:spLocks noChangeArrowheads="1"/>
            </p:cNvSpPr>
            <p:nvPr/>
          </p:nvSpPr>
          <p:spPr bwMode="auto">
            <a:xfrm>
              <a:off x="3368" y="1813"/>
              <a:ext cx="19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1" charset="0"/>
                </a:rPr>
                <a:t>3</a:t>
              </a:r>
            </a:p>
          </p:txBody>
        </p:sp>
        <p:sp>
          <p:nvSpPr>
            <p:cNvPr id="260" name="Line 83"/>
            <p:cNvSpPr>
              <a:spLocks noChangeShapeType="1"/>
            </p:cNvSpPr>
            <p:nvPr/>
          </p:nvSpPr>
          <p:spPr bwMode="auto">
            <a:xfrm flipV="1">
              <a:off x="3392" y="1784"/>
              <a:ext cx="96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61" name="Group 84"/>
          <p:cNvGrpSpPr>
            <a:grpSpLocks/>
          </p:cNvGrpSpPr>
          <p:nvPr/>
        </p:nvGrpSpPr>
        <p:grpSpPr bwMode="auto">
          <a:xfrm>
            <a:off x="-49213" y="928665"/>
            <a:ext cx="2378076" cy="4479925"/>
            <a:chOff x="-31" y="725"/>
            <a:chExt cx="1498" cy="2822"/>
          </a:xfrm>
        </p:grpSpPr>
        <p:sp>
          <p:nvSpPr>
            <p:cNvPr id="262" name="Freeform 85"/>
            <p:cNvSpPr>
              <a:spLocks/>
            </p:cNvSpPr>
            <p:nvPr/>
          </p:nvSpPr>
          <p:spPr bwMode="auto">
            <a:xfrm flipH="1">
              <a:off x="827" y="1736"/>
              <a:ext cx="249" cy="292"/>
            </a:xfrm>
            <a:custGeom>
              <a:avLst/>
              <a:gdLst>
                <a:gd name="T0" fmla="*/ 0 w 609"/>
                <a:gd name="T1" fmla="*/ 0 h 292"/>
                <a:gd name="T2" fmla="*/ 0 w 609"/>
                <a:gd name="T3" fmla="*/ 0 h 292"/>
                <a:gd name="T4" fmla="*/ 608 w 609"/>
                <a:gd name="T5" fmla="*/ 0 h 292"/>
                <a:gd name="T6" fmla="*/ 608 w 609"/>
                <a:gd name="T7" fmla="*/ 29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9"/>
                <a:gd name="T13" fmla="*/ 0 h 292"/>
                <a:gd name="T14" fmla="*/ 609 w 609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9" h="292">
                  <a:moveTo>
                    <a:pt x="0" y="0"/>
                  </a:moveTo>
                  <a:lnTo>
                    <a:pt x="0" y="0"/>
                  </a:lnTo>
                  <a:lnTo>
                    <a:pt x="608" y="0"/>
                  </a:lnTo>
                  <a:lnTo>
                    <a:pt x="608" y="29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grpSp>
          <p:nvGrpSpPr>
            <p:cNvPr id="263" name="Group 86"/>
            <p:cNvGrpSpPr>
              <a:grpSpLocks/>
            </p:cNvGrpSpPr>
            <p:nvPr/>
          </p:nvGrpSpPr>
          <p:grpSpPr bwMode="auto">
            <a:xfrm>
              <a:off x="-31" y="725"/>
              <a:ext cx="1498" cy="2822"/>
              <a:chOff x="-31" y="725"/>
              <a:chExt cx="1498" cy="2822"/>
            </a:xfrm>
          </p:grpSpPr>
          <p:grpSp>
            <p:nvGrpSpPr>
              <p:cNvPr id="264" name="Group 87"/>
              <p:cNvGrpSpPr>
                <a:grpSpLocks/>
              </p:cNvGrpSpPr>
              <p:nvPr/>
            </p:nvGrpSpPr>
            <p:grpSpPr bwMode="auto">
              <a:xfrm>
                <a:off x="1115" y="1866"/>
                <a:ext cx="352" cy="445"/>
                <a:chOff x="1115" y="1866"/>
                <a:chExt cx="352" cy="445"/>
              </a:xfrm>
            </p:grpSpPr>
            <p:sp>
              <p:nvSpPr>
                <p:cNvPr id="284" name="Rectangle 88"/>
                <p:cNvSpPr>
                  <a:spLocks noChangeArrowheads="1"/>
                </p:cNvSpPr>
                <p:nvPr/>
              </p:nvSpPr>
              <p:spPr bwMode="auto">
                <a:xfrm>
                  <a:off x="1216" y="2088"/>
                  <a:ext cx="238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rs</a:t>
                  </a:r>
                </a:p>
              </p:txBody>
            </p:sp>
            <p:sp>
              <p:nvSpPr>
                <p:cNvPr id="28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1120" y="1981"/>
                  <a:ext cx="0" cy="33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6" name="Line 90"/>
                <p:cNvSpPr>
                  <a:spLocks noChangeShapeType="1"/>
                </p:cNvSpPr>
                <p:nvPr/>
              </p:nvSpPr>
              <p:spPr bwMode="auto">
                <a:xfrm>
                  <a:off x="1115" y="1981"/>
                  <a:ext cx="141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7" name="Line 91"/>
                <p:cNvSpPr>
                  <a:spLocks noChangeShapeType="1"/>
                </p:cNvSpPr>
                <p:nvPr/>
              </p:nvSpPr>
              <p:spPr bwMode="auto">
                <a:xfrm>
                  <a:off x="1126" y="2096"/>
                  <a:ext cx="13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8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1126" y="2201"/>
                  <a:ext cx="130" cy="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9" name="Rectangle 93"/>
                <p:cNvSpPr>
                  <a:spLocks noChangeArrowheads="1"/>
                </p:cNvSpPr>
                <p:nvPr/>
              </p:nvSpPr>
              <p:spPr bwMode="auto">
                <a:xfrm>
                  <a:off x="1216" y="1984"/>
                  <a:ext cx="22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rt</a:t>
                  </a:r>
                </a:p>
              </p:txBody>
            </p:sp>
            <p:sp>
              <p:nvSpPr>
                <p:cNvPr id="290" name="Rectangle 94"/>
                <p:cNvSpPr>
                  <a:spLocks noChangeArrowheads="1"/>
                </p:cNvSpPr>
                <p:nvPr/>
              </p:nvSpPr>
              <p:spPr bwMode="auto">
                <a:xfrm>
                  <a:off x="1216" y="1866"/>
                  <a:ext cx="25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rd</a:t>
                  </a:r>
                </a:p>
              </p:txBody>
            </p:sp>
          </p:grpSp>
          <p:grpSp>
            <p:nvGrpSpPr>
              <p:cNvPr id="265" name="Group 95"/>
              <p:cNvGrpSpPr>
                <a:grpSpLocks/>
              </p:cNvGrpSpPr>
              <p:nvPr/>
            </p:nvGrpSpPr>
            <p:grpSpPr bwMode="auto">
              <a:xfrm>
                <a:off x="-31" y="725"/>
                <a:ext cx="1045" cy="2822"/>
                <a:chOff x="-31" y="725"/>
                <a:chExt cx="1045" cy="2822"/>
              </a:xfrm>
            </p:grpSpPr>
            <p:sp>
              <p:nvSpPr>
                <p:cNvPr id="266" name="Rectangle 96"/>
                <p:cNvSpPr>
                  <a:spLocks noChangeArrowheads="1"/>
                </p:cNvSpPr>
                <p:nvPr/>
              </p:nvSpPr>
              <p:spPr bwMode="auto">
                <a:xfrm>
                  <a:off x="-16" y="2376"/>
                  <a:ext cx="525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ExtSel</a:t>
                  </a:r>
                </a:p>
              </p:txBody>
            </p:sp>
            <p:sp>
              <p:nvSpPr>
                <p:cNvPr id="267" name="Rectangle 97"/>
                <p:cNvSpPr>
                  <a:spLocks noChangeArrowheads="1"/>
                </p:cNvSpPr>
                <p:nvPr/>
              </p:nvSpPr>
              <p:spPr bwMode="auto">
                <a:xfrm>
                  <a:off x="477" y="2027"/>
                  <a:ext cx="464" cy="224"/>
                </a:xfrm>
                <a:prstGeom prst="rect">
                  <a:avLst/>
                </a:prstGeom>
                <a:solidFill>
                  <a:srgbClr val="CFBDC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68" name="Rectangle 98"/>
                <p:cNvSpPr>
                  <a:spLocks noChangeArrowheads="1"/>
                </p:cNvSpPr>
                <p:nvPr/>
              </p:nvSpPr>
              <p:spPr bwMode="auto">
                <a:xfrm>
                  <a:off x="580" y="2029"/>
                  <a:ext cx="260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IR</a:t>
                  </a:r>
                </a:p>
              </p:txBody>
            </p:sp>
            <p:sp>
              <p:nvSpPr>
                <p:cNvPr id="269" name="Freeform 99"/>
                <p:cNvSpPr>
                  <a:spLocks/>
                </p:cNvSpPr>
                <p:nvPr/>
              </p:nvSpPr>
              <p:spPr bwMode="auto">
                <a:xfrm>
                  <a:off x="565" y="3027"/>
                  <a:ext cx="289" cy="241"/>
                </a:xfrm>
                <a:custGeom>
                  <a:avLst/>
                  <a:gdLst>
                    <a:gd name="T0" fmla="*/ 0 w 289"/>
                    <a:gd name="T1" fmla="*/ 0 h 241"/>
                    <a:gd name="T2" fmla="*/ 288 w 289"/>
                    <a:gd name="T3" fmla="*/ 0 h 241"/>
                    <a:gd name="T4" fmla="*/ 144 w 289"/>
                    <a:gd name="T5" fmla="*/ 240 h 241"/>
                    <a:gd name="T6" fmla="*/ 0 w 289"/>
                    <a:gd name="T7" fmla="*/ 0 h 24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9"/>
                    <a:gd name="T13" fmla="*/ 0 h 241"/>
                    <a:gd name="T14" fmla="*/ 289 w 289"/>
                    <a:gd name="T15" fmla="*/ 241 h 24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9" h="241">
                      <a:moveTo>
                        <a:pt x="0" y="0"/>
                      </a:moveTo>
                      <a:lnTo>
                        <a:pt x="288" y="0"/>
                      </a:lnTo>
                      <a:lnTo>
                        <a:pt x="144" y="24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0" name="Line 100"/>
                <p:cNvSpPr>
                  <a:spLocks noChangeShapeType="1"/>
                </p:cNvSpPr>
                <p:nvPr/>
              </p:nvSpPr>
              <p:spPr bwMode="auto">
                <a:xfrm>
                  <a:off x="709" y="3275"/>
                  <a:ext cx="0" cy="27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1" name="Line 101"/>
                <p:cNvSpPr>
                  <a:spLocks noChangeShapeType="1"/>
                </p:cNvSpPr>
                <p:nvPr/>
              </p:nvSpPr>
              <p:spPr bwMode="auto">
                <a:xfrm>
                  <a:off x="709" y="2843"/>
                  <a:ext cx="0" cy="1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2" name="Freeform 102"/>
                <p:cNvSpPr>
                  <a:spLocks/>
                </p:cNvSpPr>
                <p:nvPr/>
              </p:nvSpPr>
              <p:spPr bwMode="auto">
                <a:xfrm flipH="1">
                  <a:off x="682" y="927"/>
                  <a:ext cx="27" cy="1098"/>
                </a:xfrm>
                <a:custGeom>
                  <a:avLst/>
                  <a:gdLst>
                    <a:gd name="T0" fmla="*/ 0 w 1"/>
                    <a:gd name="T1" fmla="*/ 1296 h 1297"/>
                    <a:gd name="T2" fmla="*/ 0 w 1"/>
                    <a:gd name="T3" fmla="*/ 0 h 1297"/>
                    <a:gd name="T4" fmla="*/ 0 60000 65536"/>
                    <a:gd name="T5" fmla="*/ 0 60000 65536"/>
                    <a:gd name="T6" fmla="*/ 0 w 1"/>
                    <a:gd name="T7" fmla="*/ 0 h 1297"/>
                    <a:gd name="T8" fmla="*/ 1 w 1"/>
                    <a:gd name="T9" fmla="*/ 1297 h 129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297">
                      <a:moveTo>
                        <a:pt x="0" y="129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3" name="Rectangle 103"/>
                <p:cNvSpPr>
                  <a:spLocks noChangeArrowheads="1"/>
                </p:cNvSpPr>
                <p:nvPr/>
              </p:nvSpPr>
              <p:spPr bwMode="auto">
                <a:xfrm>
                  <a:off x="412" y="725"/>
                  <a:ext cx="602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Opcode</a:t>
                  </a:r>
                </a:p>
              </p:txBody>
            </p:sp>
            <p:sp>
              <p:nvSpPr>
                <p:cNvPr id="274" name="Freeform 104"/>
                <p:cNvSpPr>
                  <a:spLocks/>
                </p:cNvSpPr>
                <p:nvPr/>
              </p:nvSpPr>
              <p:spPr bwMode="auto">
                <a:xfrm>
                  <a:off x="565" y="1203"/>
                  <a:ext cx="1" cy="817"/>
                </a:xfrm>
                <a:custGeom>
                  <a:avLst/>
                  <a:gdLst>
                    <a:gd name="T0" fmla="*/ 0 w 1"/>
                    <a:gd name="T1" fmla="*/ 816 h 817"/>
                    <a:gd name="T2" fmla="*/ 0 w 1"/>
                    <a:gd name="T3" fmla="*/ 0 h 817"/>
                    <a:gd name="T4" fmla="*/ 0 60000 65536"/>
                    <a:gd name="T5" fmla="*/ 0 60000 65536"/>
                    <a:gd name="T6" fmla="*/ 0 w 1"/>
                    <a:gd name="T7" fmla="*/ 0 h 817"/>
                    <a:gd name="T8" fmla="*/ 1 w 1"/>
                    <a:gd name="T9" fmla="*/ 817 h 817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817">
                      <a:moveTo>
                        <a:pt x="0" y="8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75" name="Rectangle 105"/>
                <p:cNvSpPr>
                  <a:spLocks noChangeArrowheads="1"/>
                </p:cNvSpPr>
                <p:nvPr/>
              </p:nvSpPr>
              <p:spPr bwMode="auto">
                <a:xfrm>
                  <a:off x="316" y="949"/>
                  <a:ext cx="376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ldIR</a:t>
                  </a:r>
                </a:p>
              </p:txBody>
            </p:sp>
            <p:sp>
              <p:nvSpPr>
                <p:cNvPr id="276" name="Rectangle 106"/>
                <p:cNvSpPr>
                  <a:spLocks noChangeArrowheads="1"/>
                </p:cNvSpPr>
                <p:nvPr/>
              </p:nvSpPr>
              <p:spPr bwMode="auto">
                <a:xfrm>
                  <a:off x="477" y="2507"/>
                  <a:ext cx="464" cy="32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7" name="Rectangle 107"/>
                <p:cNvSpPr>
                  <a:spLocks noChangeArrowheads="1"/>
                </p:cNvSpPr>
                <p:nvPr/>
              </p:nvSpPr>
              <p:spPr bwMode="auto">
                <a:xfrm>
                  <a:off x="519" y="2485"/>
                  <a:ext cx="422" cy="367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Imm</a:t>
                  </a:r>
                </a:p>
                <a:p>
                  <a:pPr algn="ctr"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Ext</a:t>
                  </a:r>
                </a:p>
              </p:txBody>
            </p:sp>
            <p:sp>
              <p:nvSpPr>
                <p:cNvPr id="278" name="Line 108"/>
                <p:cNvSpPr>
                  <a:spLocks noChangeShapeType="1"/>
                </p:cNvSpPr>
                <p:nvPr/>
              </p:nvSpPr>
              <p:spPr bwMode="auto">
                <a:xfrm>
                  <a:off x="377" y="3123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79" name="Rectangle 109"/>
                <p:cNvSpPr>
                  <a:spLocks noChangeArrowheads="1"/>
                </p:cNvSpPr>
                <p:nvPr/>
              </p:nvSpPr>
              <p:spPr bwMode="auto">
                <a:xfrm>
                  <a:off x="-31" y="2917"/>
                  <a:ext cx="581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enImm</a:t>
                  </a:r>
                </a:p>
              </p:txBody>
            </p:sp>
            <p:sp>
              <p:nvSpPr>
                <p:cNvPr id="280" name="Line 110"/>
                <p:cNvSpPr>
                  <a:spLocks noChangeShapeType="1"/>
                </p:cNvSpPr>
                <p:nvPr/>
              </p:nvSpPr>
              <p:spPr bwMode="auto">
                <a:xfrm>
                  <a:off x="190" y="2640"/>
                  <a:ext cx="272" cy="3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1" name="Line 111"/>
                <p:cNvSpPr>
                  <a:spLocks noChangeShapeType="1"/>
                </p:cNvSpPr>
                <p:nvPr/>
              </p:nvSpPr>
              <p:spPr bwMode="auto">
                <a:xfrm>
                  <a:off x="709" y="2267"/>
                  <a:ext cx="0" cy="22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282" name="Rectangle 112"/>
                <p:cNvSpPr>
                  <a:spLocks noChangeArrowheads="1"/>
                </p:cNvSpPr>
                <p:nvPr/>
              </p:nvSpPr>
              <p:spPr bwMode="auto">
                <a:xfrm>
                  <a:off x="208" y="2637"/>
                  <a:ext cx="197" cy="212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600">
                      <a:solidFill>
                        <a:srgbClr val="56127A"/>
                      </a:solidFill>
                      <a:latin typeface="Verdana" pitchFamily="1" charset="0"/>
                    </a:rPr>
                    <a:t>2</a:t>
                  </a:r>
                </a:p>
              </p:txBody>
            </p:sp>
            <p:sp>
              <p:nvSpPr>
                <p:cNvPr id="283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24" y="2592"/>
                  <a:ext cx="96" cy="96"/>
                </a:xfrm>
                <a:prstGeom prst="line">
                  <a:avLst/>
                </a:prstGeom>
                <a:noFill/>
                <a:ln w="254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6624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Benjamin C. Lee\Desktop\Appendix A\AppA-fig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634" y="1148775"/>
            <a:ext cx="6818632" cy="444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smtClean="0">
                <a:solidFill>
                  <a:srgbClr val="00009C"/>
                </a:solidFill>
                <a:latin typeface="+mj-lt"/>
              </a:rPr>
              <a:t>RISC Hard-wired 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4" name="Text Placeholder 1"/>
          <p:cNvSpPr>
            <a:spLocks noGrp="1"/>
          </p:cNvSpPr>
          <p:nvPr>
            <p:ph type="body" idx="1"/>
          </p:nvPr>
        </p:nvSpPr>
        <p:spPr>
          <a:xfrm>
            <a:off x="1077145" y="817778"/>
            <a:ext cx="7450570" cy="34564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Figure A.17, Page A-29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51750" y="5080415"/>
            <a:ext cx="960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IF/ID</a:t>
            </a:r>
            <a:endParaRPr lang="en-US" sz="1600" b="1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79975" y="5087506"/>
            <a:ext cx="960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ID/EX</a:t>
            </a:r>
            <a:endParaRPr lang="en-US" sz="16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70530" y="5080415"/>
            <a:ext cx="1113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EX/MEM</a:t>
            </a:r>
            <a:endParaRPr lang="en-US" sz="16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3110" y="5080415"/>
            <a:ext cx="1113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MEM/WB</a:t>
            </a:r>
            <a:endParaRPr 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46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Visualizing the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4" name="Text Placeholder 1"/>
          <p:cNvSpPr>
            <a:spLocks noGrp="1"/>
          </p:cNvSpPr>
          <p:nvPr>
            <p:ph type="body" idx="1"/>
          </p:nvPr>
        </p:nvSpPr>
        <p:spPr>
          <a:xfrm>
            <a:off x="1077145" y="817778"/>
            <a:ext cx="7450570" cy="34564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Figure A.2, Page A-8</a:t>
            </a:r>
          </a:p>
        </p:txBody>
      </p:sp>
      <p:pic>
        <p:nvPicPr>
          <p:cNvPr id="3074" name="Picture 2" descr="C:\Users\Benjamin C. Lee\Desktop\Appendix A\AppA-fig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660" y="1355130"/>
            <a:ext cx="6785980" cy="4589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9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Hazards and Limits to Pipelining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Structural Hazards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Hardware cannot support this combination of instructions. 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Solution: stall pipeline (interlocks)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Data Hazards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depends on result of prior instruction still in pipeline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Solution: forward data, stall pipeline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Control Hazards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fetch depends on decision about control flow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Example: compute branches early in pipeline, predict branches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1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Tomasulo</a:t>
            </a:r>
            <a:r>
              <a:rPr lang="en-US" sz="3600" b="1" dirty="0">
                <a:solidFill>
                  <a:srgbClr val="00009C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&amp; Out-of-order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Out-of-order Execution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Dynamically schedule instructions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Execute instructions when dependences resolved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Tomasulo’s</a:t>
            </a:r>
            <a:r>
              <a:rPr lang="en-US" dirty="0" smtClean="0">
                <a:solidFill>
                  <a:schemeClr val="tx1"/>
                </a:solidFill>
              </a:rPr>
              <a:t> Algorithm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Queue instructions until operands ready (reservation stations, ROB)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Rename to eliminate write hazards (rename table, physical registers)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Precise Interrupts/Exceptions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Instructions execute/complete out-of-order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Instructions commit in-order via reorder buffer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Check for exceptions when committing instruction</a:t>
            </a:r>
          </a:p>
        </p:txBody>
      </p:sp>
    </p:spTree>
    <p:extLst>
      <p:ext uri="{BB962C8B-B14F-4D97-AF65-F5344CB8AC3E}">
        <p14:creationId xmlns:p14="http://schemas.microsoft.com/office/powerpoint/2010/main" val="9604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235505"/>
            <a:ext cx="8147325" cy="1997060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DRAM – access dense array of slow memory with a command protocol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SRAM – access smaller array of fast memory on processor die</a:t>
            </a:r>
          </a:p>
          <a:p>
            <a:pPr marL="457200" indent="-457200" algn="l"/>
            <a:endParaRPr lang="en-US" sz="1600" dirty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Virtual Memory – translate applications’ virtual addresses into physical addresses, providing better memory management and protection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16285" y="1163105"/>
            <a:ext cx="7924800" cy="2514600"/>
            <a:chOff x="838200" y="762000"/>
            <a:chExt cx="7924800" cy="2514600"/>
          </a:xfrm>
        </p:grpSpPr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2971800" y="1219200"/>
              <a:ext cx="1981200" cy="1524000"/>
            </a:xfrm>
            <a:prstGeom prst="rect">
              <a:avLst/>
            </a:prstGeom>
            <a:solidFill>
              <a:srgbClr val="CFBDC8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Small,</a:t>
              </a:r>
            </a:p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Fast Memory</a:t>
              </a:r>
            </a:p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(RF, SRAM)</a:t>
              </a: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838200" y="1600200"/>
              <a:ext cx="1016000" cy="83502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CPU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943600" y="762000"/>
              <a:ext cx="2819400" cy="2514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Big, Slow Memory</a:t>
              </a:r>
            </a:p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(DRAM)</a:t>
              </a: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2209800" y="1295400"/>
              <a:ext cx="355600" cy="31115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A</a:t>
              </a:r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auto">
            <a:xfrm>
              <a:off x="5257800" y="1295400"/>
              <a:ext cx="355600" cy="31115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B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752600" y="2743200"/>
              <a:ext cx="4191000" cy="3968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 i="1">
                  <a:solidFill>
                    <a:schemeClr val="tx1"/>
                  </a:solidFill>
                  <a:latin typeface="+mj-lt"/>
                </a:rPr>
                <a:t>holds frequently used data</a:t>
              </a:r>
            </a:p>
          </p:txBody>
        </p:sp>
        <p:sp>
          <p:nvSpPr>
            <p:cNvPr id="15" name="AutoShape 10"/>
            <p:cNvSpPr>
              <a:spLocks noChangeArrowheads="1"/>
            </p:cNvSpPr>
            <p:nvPr/>
          </p:nvSpPr>
          <p:spPr bwMode="auto">
            <a:xfrm>
              <a:off x="4953000" y="1981200"/>
              <a:ext cx="990600" cy="152400"/>
            </a:xfrm>
            <a:prstGeom prst="leftRightArrow">
              <a:avLst>
                <a:gd name="adj1" fmla="val 50000"/>
                <a:gd name="adj2" fmla="val 130000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1828800" y="1600200"/>
              <a:ext cx="1143000" cy="838200"/>
            </a:xfrm>
            <a:prstGeom prst="leftRightArrow">
              <a:avLst>
                <a:gd name="adj1" fmla="val 50000"/>
                <a:gd name="adj2" fmla="val 2727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62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DRAM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8872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-- Chip organized into 4-8 logical banks, which can be accessed in parallel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-- Access DRAM with activate , read/write, </a:t>
            </a:r>
            <a:r>
              <a:rPr lang="en-US" sz="1600" dirty="0" err="1" smtClean="0">
                <a:solidFill>
                  <a:schemeClr val="tx1"/>
                </a:solidFill>
              </a:rPr>
              <a:t>precharge</a:t>
            </a:r>
            <a:r>
              <a:rPr lang="en-US" sz="1600" dirty="0" smtClean="0">
                <a:solidFill>
                  <a:schemeClr val="tx1"/>
                </a:solidFill>
              </a:rPr>
              <a:t> commands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31500" y="1892800"/>
            <a:ext cx="7703570" cy="4517613"/>
            <a:chOff x="923525" y="1638142"/>
            <a:chExt cx="7703570" cy="4517613"/>
          </a:xfrm>
        </p:grpSpPr>
        <p:sp>
          <p:nvSpPr>
            <p:cNvPr id="193" name="Rectangle 192"/>
            <p:cNvSpPr/>
            <p:nvPr/>
          </p:nvSpPr>
          <p:spPr>
            <a:xfrm>
              <a:off x="1330145" y="1638142"/>
              <a:ext cx="7296950" cy="41477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186011" y="1762960"/>
              <a:ext cx="7296950" cy="41477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044778" y="1882023"/>
              <a:ext cx="7296950" cy="41477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923525" y="2008015"/>
              <a:ext cx="7296950" cy="41477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3"/>
            <p:cNvGrpSpPr>
              <a:grpSpLocks/>
            </p:cNvGrpSpPr>
            <p:nvPr/>
          </p:nvGrpSpPr>
          <p:grpSpPr bwMode="auto">
            <a:xfrm>
              <a:off x="1394045" y="2084825"/>
              <a:ext cx="6403975" cy="3995738"/>
              <a:chOff x="896" y="624"/>
              <a:chExt cx="4034" cy="2517"/>
            </a:xfrm>
          </p:grpSpPr>
          <p:sp useBgFill="1">
            <p:nvSpPr>
              <p:cNvPr id="59" name="Rectangle 4"/>
              <p:cNvSpPr>
                <a:spLocks noChangeArrowheads="1"/>
              </p:cNvSpPr>
              <p:nvPr/>
            </p:nvSpPr>
            <p:spPr bwMode="auto">
              <a:xfrm>
                <a:off x="1712" y="1123"/>
                <a:ext cx="407" cy="1108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5"/>
              <p:cNvSpPr>
                <a:spLocks noChangeArrowheads="1"/>
              </p:cNvSpPr>
              <p:nvPr/>
            </p:nvSpPr>
            <p:spPr bwMode="auto">
              <a:xfrm rot="16200000">
                <a:off x="1357" y="1464"/>
                <a:ext cx="1123" cy="3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 dirty="0">
                    <a:solidFill>
                      <a:srgbClr val="56127A"/>
                    </a:solidFill>
                    <a:latin typeface="Verdana" charset="0"/>
                  </a:rPr>
                  <a:t>Row Address Decoder</a:t>
                </a:r>
              </a:p>
            </p:txBody>
          </p:sp>
          <p:sp>
            <p:nvSpPr>
              <p:cNvPr id="61" name="Line 6"/>
              <p:cNvSpPr>
                <a:spLocks noChangeShapeType="1"/>
              </p:cNvSpPr>
              <p:nvPr/>
            </p:nvSpPr>
            <p:spPr bwMode="auto">
              <a:xfrm>
                <a:off x="2123" y="1239"/>
                <a:ext cx="163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Line 7"/>
              <p:cNvSpPr>
                <a:spLocks noChangeShapeType="1"/>
              </p:cNvSpPr>
              <p:nvPr/>
            </p:nvSpPr>
            <p:spPr bwMode="auto">
              <a:xfrm>
                <a:off x="2123" y="1478"/>
                <a:ext cx="163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3" name="Group 8"/>
              <p:cNvGrpSpPr>
                <a:grpSpLocks/>
              </p:cNvGrpSpPr>
              <p:nvPr/>
            </p:nvGrpSpPr>
            <p:grpSpPr bwMode="auto">
              <a:xfrm>
                <a:off x="2282" y="1239"/>
                <a:ext cx="155" cy="156"/>
                <a:chOff x="1776" y="1584"/>
                <a:chExt cx="188" cy="188"/>
              </a:xfrm>
            </p:grpSpPr>
            <p:sp useBgFill="1">
              <p:nvSpPr>
                <p:cNvPr id="187" name="Rectangle 9"/>
                <p:cNvSpPr>
                  <a:spLocks noChangeArrowheads="1"/>
                </p:cNvSpPr>
                <p:nvPr/>
              </p:nvSpPr>
              <p:spPr bwMode="auto">
                <a:xfrm>
                  <a:off x="1876" y="1684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8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920" y="158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1776" y="1728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4" name="Line 12"/>
              <p:cNvSpPr>
                <a:spLocks noChangeShapeType="1"/>
              </p:cNvSpPr>
              <p:nvPr/>
            </p:nvSpPr>
            <p:spPr bwMode="auto">
              <a:xfrm>
                <a:off x="2282" y="1080"/>
                <a:ext cx="0" cy="135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13"/>
              <p:cNvSpPr>
                <a:spLocks noChangeShapeType="1"/>
              </p:cNvSpPr>
              <p:nvPr/>
            </p:nvSpPr>
            <p:spPr bwMode="auto">
              <a:xfrm>
                <a:off x="2520" y="1080"/>
                <a:ext cx="0" cy="135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Line 14"/>
              <p:cNvSpPr>
                <a:spLocks noChangeShapeType="1"/>
              </p:cNvSpPr>
              <p:nvPr/>
            </p:nvSpPr>
            <p:spPr bwMode="auto">
              <a:xfrm>
                <a:off x="2759" y="1080"/>
                <a:ext cx="0" cy="135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Line 15"/>
              <p:cNvSpPr>
                <a:spLocks noChangeShapeType="1"/>
              </p:cNvSpPr>
              <p:nvPr/>
            </p:nvSpPr>
            <p:spPr bwMode="auto">
              <a:xfrm>
                <a:off x="2998" y="1080"/>
                <a:ext cx="0" cy="135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Line 16"/>
              <p:cNvSpPr>
                <a:spLocks noChangeShapeType="1"/>
              </p:cNvSpPr>
              <p:nvPr/>
            </p:nvSpPr>
            <p:spPr bwMode="auto">
              <a:xfrm>
                <a:off x="3237" y="1080"/>
                <a:ext cx="0" cy="135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Line 17"/>
              <p:cNvSpPr>
                <a:spLocks noChangeShapeType="1"/>
              </p:cNvSpPr>
              <p:nvPr/>
            </p:nvSpPr>
            <p:spPr bwMode="auto">
              <a:xfrm>
                <a:off x="3475" y="1080"/>
                <a:ext cx="0" cy="1353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Line 18"/>
              <p:cNvSpPr>
                <a:spLocks noChangeShapeType="1"/>
              </p:cNvSpPr>
              <p:nvPr/>
            </p:nvSpPr>
            <p:spPr bwMode="auto">
              <a:xfrm>
                <a:off x="2123" y="1717"/>
                <a:ext cx="163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1" name="Group 19"/>
              <p:cNvGrpSpPr>
                <a:grpSpLocks/>
              </p:cNvGrpSpPr>
              <p:nvPr/>
            </p:nvGrpSpPr>
            <p:grpSpPr bwMode="auto">
              <a:xfrm>
                <a:off x="2282" y="1478"/>
                <a:ext cx="155" cy="156"/>
                <a:chOff x="1776" y="1872"/>
                <a:chExt cx="188" cy="188"/>
              </a:xfrm>
            </p:grpSpPr>
            <p:sp useBgFill="1">
              <p:nvSpPr>
                <p:cNvPr id="184" name="Rectangle 20"/>
                <p:cNvSpPr>
                  <a:spLocks noChangeArrowheads="1"/>
                </p:cNvSpPr>
                <p:nvPr/>
              </p:nvSpPr>
              <p:spPr bwMode="auto">
                <a:xfrm>
                  <a:off x="1876" y="1972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920" y="187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6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776" y="2016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2" name="Group 23"/>
              <p:cNvGrpSpPr>
                <a:grpSpLocks/>
              </p:cNvGrpSpPr>
              <p:nvPr/>
            </p:nvGrpSpPr>
            <p:grpSpPr bwMode="auto">
              <a:xfrm>
                <a:off x="2282" y="1717"/>
                <a:ext cx="155" cy="156"/>
                <a:chOff x="1776" y="2160"/>
                <a:chExt cx="188" cy="188"/>
              </a:xfrm>
            </p:grpSpPr>
            <p:sp useBgFill="1">
              <p:nvSpPr>
                <p:cNvPr id="181" name="Rectangle 24"/>
                <p:cNvSpPr>
                  <a:spLocks noChangeArrowheads="1"/>
                </p:cNvSpPr>
                <p:nvPr/>
              </p:nvSpPr>
              <p:spPr bwMode="auto">
                <a:xfrm>
                  <a:off x="1876" y="2260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2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920" y="216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3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776" y="2304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27"/>
              <p:cNvGrpSpPr>
                <a:grpSpLocks/>
              </p:cNvGrpSpPr>
              <p:nvPr/>
            </p:nvGrpSpPr>
            <p:grpSpPr bwMode="auto">
              <a:xfrm>
                <a:off x="2282" y="1955"/>
                <a:ext cx="155" cy="156"/>
                <a:chOff x="1776" y="2448"/>
                <a:chExt cx="188" cy="188"/>
              </a:xfrm>
            </p:grpSpPr>
            <p:sp useBgFill="1">
              <p:nvSpPr>
                <p:cNvPr id="178" name="Rectangle 28"/>
                <p:cNvSpPr>
                  <a:spLocks noChangeArrowheads="1"/>
                </p:cNvSpPr>
                <p:nvPr/>
              </p:nvSpPr>
              <p:spPr bwMode="auto">
                <a:xfrm>
                  <a:off x="1876" y="2548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1920" y="2448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0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776" y="259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31"/>
              <p:cNvGrpSpPr>
                <a:grpSpLocks/>
              </p:cNvGrpSpPr>
              <p:nvPr/>
            </p:nvGrpSpPr>
            <p:grpSpPr bwMode="auto">
              <a:xfrm>
                <a:off x="2520" y="1239"/>
                <a:ext cx="156" cy="156"/>
                <a:chOff x="2064" y="1584"/>
                <a:chExt cx="188" cy="188"/>
              </a:xfrm>
            </p:grpSpPr>
            <p:sp useBgFill="1">
              <p:nvSpPr>
                <p:cNvPr id="175" name="Rectangle 32"/>
                <p:cNvSpPr>
                  <a:spLocks noChangeArrowheads="1"/>
                </p:cNvSpPr>
                <p:nvPr/>
              </p:nvSpPr>
              <p:spPr bwMode="auto">
                <a:xfrm>
                  <a:off x="2164" y="1684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208" y="158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2064" y="1728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5" name="Group 35"/>
              <p:cNvGrpSpPr>
                <a:grpSpLocks/>
              </p:cNvGrpSpPr>
              <p:nvPr/>
            </p:nvGrpSpPr>
            <p:grpSpPr bwMode="auto">
              <a:xfrm>
                <a:off x="2520" y="1478"/>
                <a:ext cx="156" cy="156"/>
                <a:chOff x="2064" y="1872"/>
                <a:chExt cx="188" cy="188"/>
              </a:xfrm>
            </p:grpSpPr>
            <p:sp useBgFill="1">
              <p:nvSpPr>
                <p:cNvPr id="1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164" y="1972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208" y="187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2064" y="2016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6" name="Group 39"/>
              <p:cNvGrpSpPr>
                <a:grpSpLocks/>
              </p:cNvGrpSpPr>
              <p:nvPr/>
            </p:nvGrpSpPr>
            <p:grpSpPr bwMode="auto">
              <a:xfrm>
                <a:off x="2520" y="1717"/>
                <a:ext cx="156" cy="156"/>
                <a:chOff x="2064" y="2160"/>
                <a:chExt cx="188" cy="188"/>
              </a:xfrm>
            </p:grpSpPr>
            <p:sp useBgFill="1">
              <p:nvSpPr>
                <p:cNvPr id="169" name="Rectangle 40"/>
                <p:cNvSpPr>
                  <a:spLocks noChangeArrowheads="1"/>
                </p:cNvSpPr>
                <p:nvPr/>
              </p:nvSpPr>
              <p:spPr bwMode="auto">
                <a:xfrm>
                  <a:off x="2164" y="2260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208" y="216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2064" y="2304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7" name="Group 43"/>
              <p:cNvGrpSpPr>
                <a:grpSpLocks/>
              </p:cNvGrpSpPr>
              <p:nvPr/>
            </p:nvGrpSpPr>
            <p:grpSpPr bwMode="auto">
              <a:xfrm>
                <a:off x="2520" y="1955"/>
                <a:ext cx="156" cy="156"/>
                <a:chOff x="2064" y="2448"/>
                <a:chExt cx="188" cy="188"/>
              </a:xfrm>
            </p:grpSpPr>
            <p:sp useBgFill="1">
              <p:nvSpPr>
                <p:cNvPr id="166" name="Rectangle 44"/>
                <p:cNvSpPr>
                  <a:spLocks noChangeArrowheads="1"/>
                </p:cNvSpPr>
                <p:nvPr/>
              </p:nvSpPr>
              <p:spPr bwMode="auto">
                <a:xfrm>
                  <a:off x="2164" y="2548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7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208" y="2448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2064" y="259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8" name="Group 47"/>
              <p:cNvGrpSpPr>
                <a:grpSpLocks/>
              </p:cNvGrpSpPr>
              <p:nvPr/>
            </p:nvGrpSpPr>
            <p:grpSpPr bwMode="auto">
              <a:xfrm>
                <a:off x="2759" y="1239"/>
                <a:ext cx="156" cy="156"/>
                <a:chOff x="2352" y="1584"/>
                <a:chExt cx="188" cy="188"/>
              </a:xfrm>
            </p:grpSpPr>
            <p:sp useBgFill="1">
              <p:nvSpPr>
                <p:cNvPr id="163" name="Rectangle 48"/>
                <p:cNvSpPr>
                  <a:spLocks noChangeArrowheads="1"/>
                </p:cNvSpPr>
                <p:nvPr/>
              </p:nvSpPr>
              <p:spPr bwMode="auto">
                <a:xfrm>
                  <a:off x="2452" y="1684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2496" y="158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2352" y="1728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9" name="Group 51"/>
              <p:cNvGrpSpPr>
                <a:grpSpLocks/>
              </p:cNvGrpSpPr>
              <p:nvPr/>
            </p:nvGrpSpPr>
            <p:grpSpPr bwMode="auto">
              <a:xfrm>
                <a:off x="2759" y="1478"/>
                <a:ext cx="156" cy="156"/>
                <a:chOff x="2352" y="1872"/>
                <a:chExt cx="188" cy="188"/>
              </a:xfrm>
            </p:grpSpPr>
            <p:sp useBgFill="1">
              <p:nvSpPr>
                <p:cNvPr id="160" name="Rectangle 52"/>
                <p:cNvSpPr>
                  <a:spLocks noChangeArrowheads="1"/>
                </p:cNvSpPr>
                <p:nvPr/>
              </p:nvSpPr>
              <p:spPr bwMode="auto">
                <a:xfrm>
                  <a:off x="2452" y="1972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496" y="187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2352" y="2016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0" name="Group 55"/>
              <p:cNvGrpSpPr>
                <a:grpSpLocks/>
              </p:cNvGrpSpPr>
              <p:nvPr/>
            </p:nvGrpSpPr>
            <p:grpSpPr bwMode="auto">
              <a:xfrm>
                <a:off x="2759" y="1717"/>
                <a:ext cx="156" cy="156"/>
                <a:chOff x="2352" y="2160"/>
                <a:chExt cx="188" cy="188"/>
              </a:xfrm>
            </p:grpSpPr>
            <p:sp useBgFill="1">
              <p:nvSpPr>
                <p:cNvPr id="157" name="Rectangle 56"/>
                <p:cNvSpPr>
                  <a:spLocks noChangeArrowheads="1"/>
                </p:cNvSpPr>
                <p:nvPr/>
              </p:nvSpPr>
              <p:spPr bwMode="auto">
                <a:xfrm>
                  <a:off x="2452" y="2260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496" y="216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2352" y="2304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1" name="Group 59"/>
              <p:cNvGrpSpPr>
                <a:grpSpLocks/>
              </p:cNvGrpSpPr>
              <p:nvPr/>
            </p:nvGrpSpPr>
            <p:grpSpPr bwMode="auto">
              <a:xfrm>
                <a:off x="2759" y="1955"/>
                <a:ext cx="156" cy="156"/>
                <a:chOff x="2352" y="2448"/>
                <a:chExt cx="188" cy="188"/>
              </a:xfrm>
            </p:grpSpPr>
            <p:sp useBgFill="1">
              <p:nvSpPr>
                <p:cNvPr id="154" name="Rectangle 60"/>
                <p:cNvSpPr>
                  <a:spLocks noChangeArrowheads="1"/>
                </p:cNvSpPr>
                <p:nvPr/>
              </p:nvSpPr>
              <p:spPr bwMode="auto">
                <a:xfrm>
                  <a:off x="2452" y="2548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496" y="2448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2352" y="259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2" name="Group 63"/>
              <p:cNvGrpSpPr>
                <a:grpSpLocks/>
              </p:cNvGrpSpPr>
              <p:nvPr/>
            </p:nvGrpSpPr>
            <p:grpSpPr bwMode="auto">
              <a:xfrm>
                <a:off x="2998" y="1239"/>
                <a:ext cx="156" cy="156"/>
                <a:chOff x="2640" y="1584"/>
                <a:chExt cx="188" cy="188"/>
              </a:xfrm>
            </p:grpSpPr>
            <p:sp useBgFill="1">
              <p:nvSpPr>
                <p:cNvPr id="151" name="Rectangle 64"/>
                <p:cNvSpPr>
                  <a:spLocks noChangeArrowheads="1"/>
                </p:cNvSpPr>
                <p:nvPr/>
              </p:nvSpPr>
              <p:spPr bwMode="auto">
                <a:xfrm>
                  <a:off x="2740" y="1684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2784" y="158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2640" y="1728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3" name="Group 67"/>
              <p:cNvGrpSpPr>
                <a:grpSpLocks/>
              </p:cNvGrpSpPr>
              <p:nvPr/>
            </p:nvGrpSpPr>
            <p:grpSpPr bwMode="auto">
              <a:xfrm>
                <a:off x="2998" y="1478"/>
                <a:ext cx="156" cy="156"/>
                <a:chOff x="2640" y="1872"/>
                <a:chExt cx="188" cy="188"/>
              </a:xfrm>
            </p:grpSpPr>
            <p:sp useBgFill="1">
              <p:nvSpPr>
                <p:cNvPr id="148" name="Rectangle 68"/>
                <p:cNvSpPr>
                  <a:spLocks noChangeArrowheads="1"/>
                </p:cNvSpPr>
                <p:nvPr/>
              </p:nvSpPr>
              <p:spPr bwMode="auto">
                <a:xfrm>
                  <a:off x="2740" y="1972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784" y="187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2640" y="2016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4" name="Group 71"/>
              <p:cNvGrpSpPr>
                <a:grpSpLocks/>
              </p:cNvGrpSpPr>
              <p:nvPr/>
            </p:nvGrpSpPr>
            <p:grpSpPr bwMode="auto">
              <a:xfrm>
                <a:off x="2998" y="1717"/>
                <a:ext cx="156" cy="156"/>
                <a:chOff x="2640" y="2160"/>
                <a:chExt cx="188" cy="188"/>
              </a:xfrm>
            </p:grpSpPr>
            <p:sp useBgFill="1">
              <p:nvSpPr>
                <p:cNvPr id="145" name="Rectangle 72"/>
                <p:cNvSpPr>
                  <a:spLocks noChangeArrowheads="1"/>
                </p:cNvSpPr>
                <p:nvPr/>
              </p:nvSpPr>
              <p:spPr bwMode="auto">
                <a:xfrm>
                  <a:off x="2740" y="2260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2784" y="216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2640" y="2304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5" name="Group 75"/>
              <p:cNvGrpSpPr>
                <a:grpSpLocks/>
              </p:cNvGrpSpPr>
              <p:nvPr/>
            </p:nvGrpSpPr>
            <p:grpSpPr bwMode="auto">
              <a:xfrm>
                <a:off x="2998" y="1955"/>
                <a:ext cx="156" cy="156"/>
                <a:chOff x="2640" y="2448"/>
                <a:chExt cx="188" cy="188"/>
              </a:xfrm>
            </p:grpSpPr>
            <p:sp useBgFill="1">
              <p:nvSpPr>
                <p:cNvPr id="142" name="Rectangle 76"/>
                <p:cNvSpPr>
                  <a:spLocks noChangeArrowheads="1"/>
                </p:cNvSpPr>
                <p:nvPr/>
              </p:nvSpPr>
              <p:spPr bwMode="auto">
                <a:xfrm>
                  <a:off x="2740" y="2548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2784" y="2448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2640" y="259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6" name="Group 79"/>
              <p:cNvGrpSpPr>
                <a:grpSpLocks/>
              </p:cNvGrpSpPr>
              <p:nvPr/>
            </p:nvGrpSpPr>
            <p:grpSpPr bwMode="auto">
              <a:xfrm>
                <a:off x="3237" y="1239"/>
                <a:ext cx="155" cy="156"/>
                <a:chOff x="2928" y="1584"/>
                <a:chExt cx="188" cy="188"/>
              </a:xfrm>
            </p:grpSpPr>
            <p:sp useBgFill="1">
              <p:nvSpPr>
                <p:cNvPr id="139" name="Rectangle 80"/>
                <p:cNvSpPr>
                  <a:spLocks noChangeArrowheads="1"/>
                </p:cNvSpPr>
                <p:nvPr/>
              </p:nvSpPr>
              <p:spPr bwMode="auto">
                <a:xfrm>
                  <a:off x="3028" y="1684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3072" y="158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2928" y="1728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7" name="Group 83"/>
              <p:cNvGrpSpPr>
                <a:grpSpLocks/>
              </p:cNvGrpSpPr>
              <p:nvPr/>
            </p:nvGrpSpPr>
            <p:grpSpPr bwMode="auto">
              <a:xfrm>
                <a:off x="3237" y="1478"/>
                <a:ext cx="155" cy="156"/>
                <a:chOff x="2928" y="1872"/>
                <a:chExt cx="188" cy="188"/>
              </a:xfrm>
            </p:grpSpPr>
            <p:sp useBgFill="1">
              <p:nvSpPr>
                <p:cNvPr id="136" name="Rectangle 84"/>
                <p:cNvSpPr>
                  <a:spLocks noChangeArrowheads="1"/>
                </p:cNvSpPr>
                <p:nvPr/>
              </p:nvSpPr>
              <p:spPr bwMode="auto">
                <a:xfrm>
                  <a:off x="3028" y="1972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3072" y="187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2928" y="2016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8" name="Group 87"/>
              <p:cNvGrpSpPr>
                <a:grpSpLocks/>
              </p:cNvGrpSpPr>
              <p:nvPr/>
            </p:nvGrpSpPr>
            <p:grpSpPr bwMode="auto">
              <a:xfrm>
                <a:off x="3237" y="1717"/>
                <a:ext cx="155" cy="156"/>
                <a:chOff x="2928" y="2160"/>
                <a:chExt cx="188" cy="188"/>
              </a:xfrm>
            </p:grpSpPr>
            <p:sp useBgFill="1">
              <p:nvSpPr>
                <p:cNvPr id="133" name="Rectangle 88"/>
                <p:cNvSpPr>
                  <a:spLocks noChangeArrowheads="1"/>
                </p:cNvSpPr>
                <p:nvPr/>
              </p:nvSpPr>
              <p:spPr bwMode="auto">
                <a:xfrm>
                  <a:off x="3028" y="2260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3072" y="216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2928" y="2304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9" name="Group 91"/>
              <p:cNvGrpSpPr>
                <a:grpSpLocks/>
              </p:cNvGrpSpPr>
              <p:nvPr/>
            </p:nvGrpSpPr>
            <p:grpSpPr bwMode="auto">
              <a:xfrm>
                <a:off x="3237" y="1955"/>
                <a:ext cx="155" cy="156"/>
                <a:chOff x="2928" y="2448"/>
                <a:chExt cx="188" cy="188"/>
              </a:xfrm>
            </p:grpSpPr>
            <p:sp useBgFill="1">
              <p:nvSpPr>
                <p:cNvPr id="130" name="Rectangle 92"/>
                <p:cNvSpPr>
                  <a:spLocks noChangeArrowheads="1"/>
                </p:cNvSpPr>
                <p:nvPr/>
              </p:nvSpPr>
              <p:spPr bwMode="auto">
                <a:xfrm>
                  <a:off x="3028" y="2548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3072" y="2448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" name="Line 94"/>
                <p:cNvSpPr>
                  <a:spLocks noChangeShapeType="1"/>
                </p:cNvSpPr>
                <p:nvPr/>
              </p:nvSpPr>
              <p:spPr bwMode="auto">
                <a:xfrm flipH="1">
                  <a:off x="2928" y="259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0" name="Group 95"/>
              <p:cNvGrpSpPr>
                <a:grpSpLocks/>
              </p:cNvGrpSpPr>
              <p:nvPr/>
            </p:nvGrpSpPr>
            <p:grpSpPr bwMode="auto">
              <a:xfrm>
                <a:off x="3475" y="1239"/>
                <a:ext cx="156" cy="156"/>
                <a:chOff x="3216" y="1584"/>
                <a:chExt cx="188" cy="188"/>
              </a:xfrm>
            </p:grpSpPr>
            <p:sp useBgFill="1">
              <p:nvSpPr>
                <p:cNvPr id="127" name="Rectangle 96"/>
                <p:cNvSpPr>
                  <a:spLocks noChangeArrowheads="1"/>
                </p:cNvSpPr>
                <p:nvPr/>
              </p:nvSpPr>
              <p:spPr bwMode="auto">
                <a:xfrm>
                  <a:off x="3316" y="1684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3360" y="158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3216" y="1728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1" name="Group 99"/>
              <p:cNvGrpSpPr>
                <a:grpSpLocks/>
              </p:cNvGrpSpPr>
              <p:nvPr/>
            </p:nvGrpSpPr>
            <p:grpSpPr bwMode="auto">
              <a:xfrm>
                <a:off x="3475" y="1478"/>
                <a:ext cx="156" cy="156"/>
                <a:chOff x="3216" y="1872"/>
                <a:chExt cx="188" cy="188"/>
              </a:xfrm>
            </p:grpSpPr>
            <p:sp useBgFill="1">
              <p:nvSpPr>
                <p:cNvPr id="124" name="Rectangle 100"/>
                <p:cNvSpPr>
                  <a:spLocks noChangeArrowheads="1"/>
                </p:cNvSpPr>
                <p:nvPr/>
              </p:nvSpPr>
              <p:spPr bwMode="auto">
                <a:xfrm>
                  <a:off x="3316" y="1972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5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3360" y="187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Line 102"/>
                <p:cNvSpPr>
                  <a:spLocks noChangeShapeType="1"/>
                </p:cNvSpPr>
                <p:nvPr/>
              </p:nvSpPr>
              <p:spPr bwMode="auto">
                <a:xfrm flipH="1">
                  <a:off x="3216" y="2016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2" name="Group 103"/>
              <p:cNvGrpSpPr>
                <a:grpSpLocks/>
              </p:cNvGrpSpPr>
              <p:nvPr/>
            </p:nvGrpSpPr>
            <p:grpSpPr bwMode="auto">
              <a:xfrm>
                <a:off x="3475" y="1717"/>
                <a:ext cx="156" cy="156"/>
                <a:chOff x="3216" y="2160"/>
                <a:chExt cx="188" cy="188"/>
              </a:xfrm>
            </p:grpSpPr>
            <p:sp useBgFill="1">
              <p:nvSpPr>
                <p:cNvPr id="121" name="Rectangle 104"/>
                <p:cNvSpPr>
                  <a:spLocks noChangeArrowheads="1"/>
                </p:cNvSpPr>
                <p:nvPr/>
              </p:nvSpPr>
              <p:spPr bwMode="auto">
                <a:xfrm>
                  <a:off x="3316" y="2260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3360" y="216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3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3216" y="2304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107"/>
              <p:cNvGrpSpPr>
                <a:grpSpLocks/>
              </p:cNvGrpSpPr>
              <p:nvPr/>
            </p:nvGrpSpPr>
            <p:grpSpPr bwMode="auto">
              <a:xfrm>
                <a:off x="3475" y="1955"/>
                <a:ext cx="156" cy="156"/>
                <a:chOff x="3216" y="2448"/>
                <a:chExt cx="188" cy="188"/>
              </a:xfrm>
            </p:grpSpPr>
            <p:sp useBgFill="1">
              <p:nvSpPr>
                <p:cNvPr id="118" name="Rectangle 108"/>
                <p:cNvSpPr>
                  <a:spLocks noChangeArrowheads="1"/>
                </p:cNvSpPr>
                <p:nvPr/>
              </p:nvSpPr>
              <p:spPr bwMode="auto">
                <a:xfrm>
                  <a:off x="3316" y="2548"/>
                  <a:ext cx="88" cy="88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9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3360" y="2448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0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3216" y="259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4" name="Line 111"/>
              <p:cNvSpPr>
                <a:spLocks noChangeShapeType="1"/>
              </p:cNvSpPr>
              <p:nvPr/>
            </p:nvSpPr>
            <p:spPr bwMode="auto">
              <a:xfrm>
                <a:off x="2123" y="1955"/>
                <a:ext cx="163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112"/>
              <p:cNvSpPr>
                <a:spLocks noChangeArrowheads="1"/>
              </p:cNvSpPr>
              <p:nvPr/>
            </p:nvSpPr>
            <p:spPr bwMode="auto">
              <a:xfrm>
                <a:off x="2084" y="760"/>
                <a:ext cx="396" cy="3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Col.</a:t>
                </a:r>
              </a:p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1</a:t>
                </a:r>
              </a:p>
            </p:txBody>
          </p:sp>
          <p:sp>
            <p:nvSpPr>
              <p:cNvPr id="96" name="Rectangle 113"/>
              <p:cNvSpPr>
                <a:spLocks noChangeArrowheads="1"/>
              </p:cNvSpPr>
              <p:nvPr/>
            </p:nvSpPr>
            <p:spPr bwMode="auto">
              <a:xfrm>
                <a:off x="3316" y="760"/>
                <a:ext cx="396" cy="3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Col.</a:t>
                </a:r>
                <a:br>
                  <a:rPr lang="en-US" sz="1800">
                    <a:solidFill>
                      <a:schemeClr val="tx1"/>
                    </a:solidFill>
                    <a:latin typeface="Verdana" charset="0"/>
                  </a:rPr>
                </a:b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2</a:t>
                </a:r>
                <a:r>
                  <a:rPr lang="en-US" sz="1800" baseline="30000">
                    <a:solidFill>
                      <a:schemeClr val="tx1"/>
                    </a:solidFill>
                    <a:latin typeface="Verdana" charset="0"/>
                  </a:rPr>
                  <a:t>M</a:t>
                </a:r>
              </a:p>
            </p:txBody>
          </p:sp>
          <p:sp>
            <p:nvSpPr>
              <p:cNvPr id="97" name="Rectangle 114"/>
              <p:cNvSpPr>
                <a:spLocks noChangeArrowheads="1"/>
              </p:cNvSpPr>
              <p:nvPr/>
            </p:nvSpPr>
            <p:spPr bwMode="auto">
              <a:xfrm>
                <a:off x="3784" y="1129"/>
                <a:ext cx="564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Row 1</a:t>
                </a:r>
              </a:p>
            </p:txBody>
          </p:sp>
          <p:sp>
            <p:nvSpPr>
              <p:cNvPr id="98" name="Rectangle 115"/>
              <p:cNvSpPr>
                <a:spLocks noChangeArrowheads="1"/>
              </p:cNvSpPr>
              <p:nvPr/>
            </p:nvSpPr>
            <p:spPr bwMode="auto">
              <a:xfrm>
                <a:off x="3784" y="1837"/>
                <a:ext cx="635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Row 2</a:t>
                </a:r>
                <a:r>
                  <a:rPr lang="en-US" sz="1800" baseline="30000">
                    <a:solidFill>
                      <a:schemeClr val="tx1"/>
                    </a:solidFill>
                    <a:latin typeface="Verdana" charset="0"/>
                  </a:rPr>
                  <a:t>N</a:t>
                </a:r>
              </a:p>
            </p:txBody>
          </p:sp>
          <p:sp useBgFill="1">
            <p:nvSpPr>
              <p:cNvPr id="99" name="Rectangle 116"/>
              <p:cNvSpPr>
                <a:spLocks noChangeArrowheads="1"/>
              </p:cNvSpPr>
              <p:nvPr/>
            </p:nvSpPr>
            <p:spPr bwMode="auto">
              <a:xfrm>
                <a:off x="2144" y="2436"/>
                <a:ext cx="1487" cy="34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117"/>
              <p:cNvSpPr>
                <a:spLocks noChangeArrowheads="1"/>
              </p:cNvSpPr>
              <p:nvPr/>
            </p:nvSpPr>
            <p:spPr bwMode="auto">
              <a:xfrm>
                <a:off x="2096" y="2424"/>
                <a:ext cx="1584" cy="3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charset="0"/>
                  </a:rPr>
                  <a:t>Column Decoder &amp; Sense Amplifiers</a:t>
                </a:r>
              </a:p>
            </p:txBody>
          </p:sp>
          <p:sp>
            <p:nvSpPr>
              <p:cNvPr id="101" name="Line 118"/>
              <p:cNvSpPr>
                <a:spLocks noChangeShapeType="1"/>
              </p:cNvSpPr>
              <p:nvPr/>
            </p:nvSpPr>
            <p:spPr bwMode="auto">
              <a:xfrm>
                <a:off x="1225" y="2571"/>
                <a:ext cx="9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19"/>
              <p:cNvSpPr>
                <a:spLocks/>
              </p:cNvSpPr>
              <p:nvPr/>
            </p:nvSpPr>
            <p:spPr bwMode="auto">
              <a:xfrm>
                <a:off x="1424" y="1576"/>
                <a:ext cx="279" cy="996"/>
              </a:xfrm>
              <a:custGeom>
                <a:avLst/>
                <a:gdLst/>
                <a:ahLst/>
                <a:cxnLst>
                  <a:cxn ang="0">
                    <a:pos x="0" y="1200"/>
                  </a:cxn>
                  <a:cxn ang="0">
                    <a:pos x="0" y="0"/>
                  </a:cxn>
                  <a:cxn ang="0">
                    <a:pos x="336" y="0"/>
                  </a:cxn>
                </a:cxnLst>
                <a:rect l="0" t="0" r="r" b="b"/>
                <a:pathLst>
                  <a:path w="337" h="1201">
                    <a:moveTo>
                      <a:pt x="0" y="1200"/>
                    </a:moveTo>
                    <a:lnTo>
                      <a:pt x="0" y="0"/>
                    </a:lnTo>
                    <a:lnTo>
                      <a:pt x="33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Rectangle 120"/>
              <p:cNvSpPr>
                <a:spLocks noChangeArrowheads="1"/>
              </p:cNvSpPr>
              <p:nvPr/>
            </p:nvSpPr>
            <p:spPr bwMode="auto">
              <a:xfrm>
                <a:off x="1520" y="2344"/>
                <a:ext cx="237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M</a:t>
                </a:r>
              </a:p>
            </p:txBody>
          </p:sp>
          <p:sp>
            <p:nvSpPr>
              <p:cNvPr id="104" name="Rectangle 121"/>
              <p:cNvSpPr>
                <a:spLocks noChangeArrowheads="1"/>
              </p:cNvSpPr>
              <p:nvPr/>
            </p:nvSpPr>
            <p:spPr bwMode="auto">
              <a:xfrm>
                <a:off x="1328" y="1384"/>
                <a:ext cx="224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N</a:t>
                </a:r>
              </a:p>
            </p:txBody>
          </p:sp>
          <p:sp>
            <p:nvSpPr>
              <p:cNvPr id="105" name="Rectangle 122"/>
              <p:cNvSpPr>
                <a:spLocks noChangeArrowheads="1"/>
              </p:cNvSpPr>
              <p:nvPr/>
            </p:nvSpPr>
            <p:spPr bwMode="auto">
              <a:xfrm>
                <a:off x="896" y="2392"/>
                <a:ext cx="463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N+M</a:t>
                </a:r>
              </a:p>
            </p:txBody>
          </p:sp>
          <p:sp>
            <p:nvSpPr>
              <p:cNvPr id="106" name="Line 123"/>
              <p:cNvSpPr>
                <a:spLocks noChangeShapeType="1"/>
              </p:cNvSpPr>
              <p:nvPr/>
            </p:nvSpPr>
            <p:spPr bwMode="auto">
              <a:xfrm flipH="1">
                <a:off x="1702" y="2527"/>
                <a:ext cx="40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Line 124"/>
              <p:cNvSpPr>
                <a:spLocks noChangeShapeType="1"/>
              </p:cNvSpPr>
              <p:nvPr/>
            </p:nvSpPr>
            <p:spPr bwMode="auto">
              <a:xfrm flipH="1">
                <a:off x="1503" y="1532"/>
                <a:ext cx="40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Rectangle 125"/>
              <p:cNvSpPr>
                <a:spLocks noChangeArrowheads="1"/>
              </p:cNvSpPr>
              <p:nvPr/>
            </p:nvSpPr>
            <p:spPr bwMode="auto">
              <a:xfrm>
                <a:off x="2768" y="624"/>
                <a:ext cx="763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 b="1">
                    <a:solidFill>
                      <a:srgbClr val="009900"/>
                    </a:solidFill>
                    <a:latin typeface="Verdana" charset="0"/>
                  </a:rPr>
                  <a:t>bit lines</a:t>
                </a:r>
              </a:p>
            </p:txBody>
          </p:sp>
          <p:sp>
            <p:nvSpPr>
              <p:cNvPr id="109" name="Line 126"/>
              <p:cNvSpPr>
                <a:spLocks noChangeShapeType="1"/>
              </p:cNvSpPr>
              <p:nvPr/>
            </p:nvSpPr>
            <p:spPr bwMode="auto">
              <a:xfrm flipH="1">
                <a:off x="2534" y="762"/>
                <a:ext cx="232" cy="302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127"/>
              <p:cNvSpPr>
                <a:spLocks noChangeArrowheads="1"/>
              </p:cNvSpPr>
              <p:nvPr/>
            </p:nvSpPr>
            <p:spPr bwMode="auto">
              <a:xfrm>
                <a:off x="3971" y="748"/>
                <a:ext cx="959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 b="1">
                    <a:solidFill>
                      <a:srgbClr val="FF0000"/>
                    </a:solidFill>
                    <a:latin typeface="Verdana" charset="0"/>
                  </a:rPr>
                  <a:t>word lines</a:t>
                </a:r>
              </a:p>
            </p:txBody>
          </p:sp>
          <p:sp>
            <p:nvSpPr>
              <p:cNvPr id="111" name="Line 128"/>
              <p:cNvSpPr>
                <a:spLocks noChangeShapeType="1"/>
              </p:cNvSpPr>
              <p:nvPr/>
            </p:nvSpPr>
            <p:spPr bwMode="auto">
              <a:xfrm flipH="1">
                <a:off x="3674" y="898"/>
                <a:ext cx="335" cy="341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Rectangle 129"/>
              <p:cNvSpPr>
                <a:spLocks noChangeArrowheads="1"/>
              </p:cNvSpPr>
              <p:nvPr/>
            </p:nvSpPr>
            <p:spPr bwMode="auto">
              <a:xfrm>
                <a:off x="3696" y="2152"/>
                <a:ext cx="1020" cy="3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Memory cell</a:t>
                </a:r>
                <a:br>
                  <a:rPr lang="en-US" sz="1800">
                    <a:solidFill>
                      <a:schemeClr val="tx1"/>
                    </a:solidFill>
                    <a:latin typeface="Verdana" charset="0"/>
                  </a:rPr>
                </a:b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(one bit)</a:t>
                </a:r>
              </a:p>
            </p:txBody>
          </p:sp>
          <p:sp>
            <p:nvSpPr>
              <p:cNvPr id="113" name="Line 130"/>
              <p:cNvSpPr>
                <a:spLocks noChangeShapeType="1"/>
              </p:cNvSpPr>
              <p:nvPr/>
            </p:nvSpPr>
            <p:spPr bwMode="auto">
              <a:xfrm flipH="1" flipV="1">
                <a:off x="3634" y="2115"/>
                <a:ext cx="12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Line 131"/>
              <p:cNvSpPr>
                <a:spLocks noChangeShapeType="1"/>
              </p:cNvSpPr>
              <p:nvPr/>
            </p:nvSpPr>
            <p:spPr bwMode="auto">
              <a:xfrm>
                <a:off x="2878" y="2751"/>
                <a:ext cx="0" cy="3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Line 132"/>
              <p:cNvSpPr>
                <a:spLocks noChangeShapeType="1"/>
              </p:cNvSpPr>
              <p:nvPr/>
            </p:nvSpPr>
            <p:spPr bwMode="auto">
              <a:xfrm flipH="1" flipV="1">
                <a:off x="2831" y="2895"/>
                <a:ext cx="99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Rectangle 133"/>
              <p:cNvSpPr>
                <a:spLocks noChangeArrowheads="1"/>
              </p:cNvSpPr>
              <p:nvPr/>
            </p:nvSpPr>
            <p:spPr bwMode="auto">
              <a:xfrm>
                <a:off x="2910" y="2865"/>
                <a:ext cx="227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D</a:t>
                </a:r>
              </a:p>
            </p:txBody>
          </p:sp>
          <p:sp>
            <p:nvSpPr>
              <p:cNvPr id="117" name="Rectangle 134"/>
              <p:cNvSpPr>
                <a:spLocks noChangeArrowheads="1"/>
              </p:cNvSpPr>
              <p:nvPr/>
            </p:nvSpPr>
            <p:spPr bwMode="auto">
              <a:xfrm>
                <a:off x="2423" y="2927"/>
                <a:ext cx="457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charset="0"/>
                  </a:rPr>
                  <a:t>Data</a:t>
                </a:r>
              </a:p>
            </p:txBody>
          </p:sp>
        </p:grpSp>
      </p:grpSp>
      <p:sp>
        <p:nvSpPr>
          <p:cNvPr id="194" name="TextBox 193"/>
          <p:cNvSpPr txBox="1"/>
          <p:nvPr/>
        </p:nvSpPr>
        <p:spPr>
          <a:xfrm>
            <a:off x="769905" y="2315255"/>
            <a:ext cx="146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Bank 1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06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Caches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Caches exploit predictable patterns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Temporal Locality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Caches remember the contents of recently accessed locations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Spatial Locality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Caches fetch blocks of data nearby recently accessed locations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72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Placement Policy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09600" y="1066800"/>
            <a:ext cx="7735888" cy="5083175"/>
            <a:chOff x="609600" y="1325563"/>
            <a:chExt cx="7735888" cy="5083175"/>
          </a:xfrm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2763838" y="3657600"/>
              <a:ext cx="1219200" cy="1066800"/>
            </a:xfrm>
            <a:prstGeom prst="rect">
              <a:avLst/>
            </a:prstGeom>
            <a:solidFill>
              <a:schemeClr val="accent2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2776538" y="3663950"/>
              <a:ext cx="1193800" cy="1054100"/>
              <a:chOff x="1749" y="2308"/>
              <a:chExt cx="752" cy="664"/>
            </a:xfrm>
          </p:grpSpPr>
          <p:sp>
            <p:nvSpPr>
              <p:cNvPr id="78" name="Rectangle 5"/>
              <p:cNvSpPr>
                <a:spLocks noChangeArrowheads="1"/>
              </p:cNvSpPr>
              <p:nvPr/>
            </p:nvSpPr>
            <p:spPr bwMode="auto">
              <a:xfrm>
                <a:off x="1749" y="2312"/>
                <a:ext cx="752" cy="65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Line 6"/>
              <p:cNvSpPr>
                <a:spLocks noChangeShapeType="1"/>
              </p:cNvSpPr>
              <p:nvPr/>
            </p:nvSpPr>
            <p:spPr bwMode="auto">
              <a:xfrm>
                <a:off x="1837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Line 7"/>
              <p:cNvSpPr>
                <a:spLocks noChangeShapeType="1"/>
              </p:cNvSpPr>
              <p:nvPr/>
            </p:nvSpPr>
            <p:spPr bwMode="auto">
              <a:xfrm>
                <a:off x="1933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Line 8"/>
              <p:cNvSpPr>
                <a:spLocks noChangeShapeType="1"/>
              </p:cNvSpPr>
              <p:nvPr/>
            </p:nvSpPr>
            <p:spPr bwMode="auto">
              <a:xfrm>
                <a:off x="2029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Line 9"/>
              <p:cNvSpPr>
                <a:spLocks noChangeShapeType="1"/>
              </p:cNvSpPr>
              <p:nvPr/>
            </p:nvSpPr>
            <p:spPr bwMode="auto">
              <a:xfrm>
                <a:off x="2125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Line 10"/>
              <p:cNvSpPr>
                <a:spLocks noChangeShapeType="1"/>
              </p:cNvSpPr>
              <p:nvPr/>
            </p:nvSpPr>
            <p:spPr bwMode="auto">
              <a:xfrm>
                <a:off x="2221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Line 11"/>
              <p:cNvSpPr>
                <a:spLocks noChangeShapeType="1"/>
              </p:cNvSpPr>
              <p:nvPr/>
            </p:nvSpPr>
            <p:spPr bwMode="auto">
              <a:xfrm>
                <a:off x="2317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Line 12"/>
              <p:cNvSpPr>
                <a:spLocks noChangeShapeType="1"/>
              </p:cNvSpPr>
              <p:nvPr/>
            </p:nvSpPr>
            <p:spPr bwMode="auto">
              <a:xfrm>
                <a:off x="2413" y="2308"/>
                <a:ext cx="0" cy="664"/>
              </a:xfrm>
              <a:prstGeom prst="lin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183438" y="3657600"/>
              <a:ext cx="152400" cy="1066800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6586538" y="3663950"/>
              <a:ext cx="1193800" cy="1054100"/>
              <a:chOff x="4149" y="2308"/>
              <a:chExt cx="752" cy="664"/>
            </a:xfrm>
          </p:grpSpPr>
          <p:sp>
            <p:nvSpPr>
              <p:cNvPr id="70" name="Rectangle 15"/>
              <p:cNvSpPr>
                <a:spLocks noChangeArrowheads="1"/>
              </p:cNvSpPr>
              <p:nvPr/>
            </p:nvSpPr>
            <p:spPr bwMode="auto">
              <a:xfrm>
                <a:off x="4149" y="2312"/>
                <a:ext cx="752" cy="65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Line 16"/>
              <p:cNvSpPr>
                <a:spLocks noChangeShapeType="1"/>
              </p:cNvSpPr>
              <p:nvPr/>
            </p:nvSpPr>
            <p:spPr bwMode="auto">
              <a:xfrm>
                <a:off x="4237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Line 17"/>
              <p:cNvSpPr>
                <a:spLocks noChangeShapeType="1"/>
              </p:cNvSpPr>
              <p:nvPr/>
            </p:nvSpPr>
            <p:spPr bwMode="auto">
              <a:xfrm>
                <a:off x="4333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Line 18"/>
              <p:cNvSpPr>
                <a:spLocks noChangeShapeType="1"/>
              </p:cNvSpPr>
              <p:nvPr/>
            </p:nvSpPr>
            <p:spPr bwMode="auto">
              <a:xfrm>
                <a:off x="4429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19"/>
              <p:cNvSpPr>
                <a:spLocks noChangeShapeType="1"/>
              </p:cNvSpPr>
              <p:nvPr/>
            </p:nvSpPr>
            <p:spPr bwMode="auto">
              <a:xfrm>
                <a:off x="4525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Line 20"/>
              <p:cNvSpPr>
                <a:spLocks noChangeShapeType="1"/>
              </p:cNvSpPr>
              <p:nvPr/>
            </p:nvSpPr>
            <p:spPr bwMode="auto">
              <a:xfrm>
                <a:off x="4621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Line 21"/>
              <p:cNvSpPr>
                <a:spLocks noChangeShapeType="1"/>
              </p:cNvSpPr>
              <p:nvPr/>
            </p:nvSpPr>
            <p:spPr bwMode="auto">
              <a:xfrm>
                <a:off x="4717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Line 22"/>
              <p:cNvSpPr>
                <a:spLocks noChangeShapeType="1"/>
              </p:cNvSpPr>
              <p:nvPr/>
            </p:nvSpPr>
            <p:spPr bwMode="auto">
              <a:xfrm>
                <a:off x="4813" y="2308"/>
                <a:ext cx="0" cy="6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6510338" y="3392488"/>
              <a:ext cx="1520825" cy="27146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defTabSz="911225"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charset="0"/>
                </a:rPr>
                <a:t>0 1 2 3 4 5 6 7</a:t>
              </a:r>
            </a:p>
          </p:txBody>
        </p:sp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4529138" y="3405188"/>
              <a:ext cx="1458912" cy="27146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defTabSz="911225"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charset="0"/>
                </a:rPr>
                <a:t>0     1      2     3</a:t>
              </a:r>
            </a:p>
          </p:txBody>
        </p:sp>
        <p:sp>
          <p:nvSpPr>
            <p:cNvPr id="17" name="Rectangle 25"/>
            <p:cNvSpPr>
              <a:spLocks noChangeArrowheads="1"/>
            </p:cNvSpPr>
            <p:nvPr/>
          </p:nvSpPr>
          <p:spPr bwMode="auto">
            <a:xfrm>
              <a:off x="4516438" y="3657600"/>
              <a:ext cx="304800" cy="1066800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529138" y="3670300"/>
              <a:ext cx="279400" cy="1041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7"/>
            <p:cNvSpPr>
              <a:spLocks noChangeShapeType="1"/>
            </p:cNvSpPr>
            <p:nvPr/>
          </p:nvSpPr>
          <p:spPr bwMode="auto">
            <a:xfrm>
              <a:off x="4668838" y="36639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4910138" y="3670300"/>
              <a:ext cx="279400" cy="1041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>
              <a:off x="5049838" y="36639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5291138" y="3670300"/>
              <a:ext cx="279400" cy="1041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31"/>
            <p:cNvSpPr>
              <a:spLocks noChangeShapeType="1"/>
            </p:cNvSpPr>
            <p:nvPr/>
          </p:nvSpPr>
          <p:spPr bwMode="auto">
            <a:xfrm>
              <a:off x="5430838" y="36639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5672138" y="3670300"/>
              <a:ext cx="279400" cy="1041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33"/>
            <p:cNvSpPr>
              <a:spLocks noChangeShapeType="1"/>
            </p:cNvSpPr>
            <p:nvPr/>
          </p:nvSpPr>
          <p:spPr bwMode="auto">
            <a:xfrm>
              <a:off x="5811838" y="36639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1174750" y="3392488"/>
              <a:ext cx="1404938" cy="3333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Verdana" charset="0"/>
                </a:rPr>
                <a:t>Set Number</a:t>
              </a:r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auto">
            <a:xfrm>
              <a:off x="1149350" y="3948113"/>
              <a:ext cx="1109663" cy="4540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Verdana" charset="0"/>
                </a:rPr>
                <a:t>Cache</a:t>
              </a:r>
            </a:p>
          </p:txBody>
        </p:sp>
        <p:sp>
          <p:nvSpPr>
            <p:cNvPr id="28" name="Rectangle 36"/>
            <p:cNvSpPr>
              <a:spLocks noChangeArrowheads="1"/>
            </p:cNvSpPr>
            <p:nvPr/>
          </p:nvSpPr>
          <p:spPr bwMode="auto">
            <a:xfrm>
              <a:off x="2678113" y="4795838"/>
              <a:ext cx="5667375" cy="16129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Verdana" charset="0"/>
                </a:rPr>
                <a:t>     Fully	 (2-way) Set        Direct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  <a:latin typeface="Verdana" charset="0"/>
                </a:rPr>
                <a:t>Associative	Associative         Mapped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Verdana" charset="0"/>
                </a:rPr>
                <a:t>anywhere	anywhere in          only into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Verdana" charset="0"/>
                </a:rPr>
                <a:t>		      set 0                block 4	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Verdana" charset="0"/>
                </a:rPr>
                <a:t>        		 </a:t>
              </a:r>
              <a:r>
                <a:rPr lang="en-US" sz="2000" i="1">
                  <a:solidFill>
                    <a:srgbClr val="56127A"/>
                  </a:solidFill>
                  <a:latin typeface="Verdana" charset="0"/>
                </a:rPr>
                <a:t>(12 mod 4)	   (12 mod 8)</a:t>
              </a:r>
            </a:p>
          </p:txBody>
        </p:sp>
        <p:sp>
          <p:nvSpPr>
            <p:cNvPr id="29" name="Rectangle 37"/>
            <p:cNvSpPr>
              <a:spLocks noChangeArrowheads="1"/>
            </p:cNvSpPr>
            <p:nvPr/>
          </p:nvSpPr>
          <p:spPr bwMode="auto">
            <a:xfrm>
              <a:off x="4600575" y="1790700"/>
              <a:ext cx="152400" cy="1066800"/>
            </a:xfrm>
            <a:prstGeom prst="rect">
              <a:avLst/>
            </a:prstGeom>
            <a:solidFill>
              <a:schemeClr val="accent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8"/>
            <p:cNvSpPr>
              <a:spLocks noChangeArrowheads="1"/>
            </p:cNvSpPr>
            <p:nvPr/>
          </p:nvSpPr>
          <p:spPr bwMode="auto">
            <a:xfrm>
              <a:off x="2784475" y="1803400"/>
              <a:ext cx="4851400" cy="1041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9"/>
            <p:cNvSpPr>
              <a:spLocks noChangeShapeType="1"/>
            </p:cNvSpPr>
            <p:nvPr/>
          </p:nvSpPr>
          <p:spPr bwMode="auto">
            <a:xfrm>
              <a:off x="29241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40"/>
            <p:cNvSpPr>
              <a:spLocks noChangeShapeType="1"/>
            </p:cNvSpPr>
            <p:nvPr/>
          </p:nvSpPr>
          <p:spPr bwMode="auto">
            <a:xfrm>
              <a:off x="30765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41"/>
            <p:cNvSpPr>
              <a:spLocks noChangeShapeType="1"/>
            </p:cNvSpPr>
            <p:nvPr/>
          </p:nvSpPr>
          <p:spPr bwMode="auto">
            <a:xfrm>
              <a:off x="32289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>
              <a:off x="33813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43"/>
            <p:cNvSpPr>
              <a:spLocks noChangeShapeType="1"/>
            </p:cNvSpPr>
            <p:nvPr/>
          </p:nvSpPr>
          <p:spPr bwMode="auto">
            <a:xfrm>
              <a:off x="35337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44"/>
            <p:cNvSpPr>
              <a:spLocks noChangeShapeType="1"/>
            </p:cNvSpPr>
            <p:nvPr/>
          </p:nvSpPr>
          <p:spPr bwMode="auto">
            <a:xfrm>
              <a:off x="36861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45"/>
            <p:cNvSpPr>
              <a:spLocks noChangeShapeType="1"/>
            </p:cNvSpPr>
            <p:nvPr/>
          </p:nvSpPr>
          <p:spPr bwMode="auto">
            <a:xfrm>
              <a:off x="38385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>
              <a:off x="39909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47"/>
            <p:cNvSpPr>
              <a:spLocks noChangeShapeType="1"/>
            </p:cNvSpPr>
            <p:nvPr/>
          </p:nvSpPr>
          <p:spPr bwMode="auto">
            <a:xfrm>
              <a:off x="41433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48"/>
            <p:cNvSpPr>
              <a:spLocks noChangeShapeType="1"/>
            </p:cNvSpPr>
            <p:nvPr/>
          </p:nvSpPr>
          <p:spPr bwMode="auto">
            <a:xfrm>
              <a:off x="42957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44481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50"/>
            <p:cNvSpPr>
              <a:spLocks noChangeShapeType="1"/>
            </p:cNvSpPr>
            <p:nvPr/>
          </p:nvSpPr>
          <p:spPr bwMode="auto">
            <a:xfrm>
              <a:off x="46005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51"/>
            <p:cNvSpPr>
              <a:spLocks noChangeShapeType="1"/>
            </p:cNvSpPr>
            <p:nvPr/>
          </p:nvSpPr>
          <p:spPr bwMode="auto">
            <a:xfrm>
              <a:off x="47529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2"/>
            <p:cNvSpPr>
              <a:spLocks noChangeShapeType="1"/>
            </p:cNvSpPr>
            <p:nvPr/>
          </p:nvSpPr>
          <p:spPr bwMode="auto">
            <a:xfrm>
              <a:off x="49053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53"/>
            <p:cNvSpPr>
              <a:spLocks noChangeShapeType="1"/>
            </p:cNvSpPr>
            <p:nvPr/>
          </p:nvSpPr>
          <p:spPr bwMode="auto">
            <a:xfrm>
              <a:off x="50577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54"/>
            <p:cNvSpPr>
              <a:spLocks noChangeShapeType="1"/>
            </p:cNvSpPr>
            <p:nvPr/>
          </p:nvSpPr>
          <p:spPr bwMode="auto">
            <a:xfrm>
              <a:off x="52101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55"/>
            <p:cNvSpPr>
              <a:spLocks noChangeShapeType="1"/>
            </p:cNvSpPr>
            <p:nvPr/>
          </p:nvSpPr>
          <p:spPr bwMode="auto">
            <a:xfrm>
              <a:off x="53625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56"/>
            <p:cNvSpPr>
              <a:spLocks noChangeShapeType="1"/>
            </p:cNvSpPr>
            <p:nvPr/>
          </p:nvSpPr>
          <p:spPr bwMode="auto">
            <a:xfrm>
              <a:off x="55149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57"/>
            <p:cNvSpPr>
              <a:spLocks noChangeShapeType="1"/>
            </p:cNvSpPr>
            <p:nvPr/>
          </p:nvSpPr>
          <p:spPr bwMode="auto">
            <a:xfrm>
              <a:off x="56673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>
              <a:off x="58197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9"/>
            <p:cNvSpPr>
              <a:spLocks noChangeShapeType="1"/>
            </p:cNvSpPr>
            <p:nvPr/>
          </p:nvSpPr>
          <p:spPr bwMode="auto">
            <a:xfrm>
              <a:off x="59721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60"/>
            <p:cNvSpPr>
              <a:spLocks noChangeShapeType="1"/>
            </p:cNvSpPr>
            <p:nvPr/>
          </p:nvSpPr>
          <p:spPr bwMode="auto">
            <a:xfrm>
              <a:off x="61245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61"/>
            <p:cNvSpPr>
              <a:spLocks noChangeShapeType="1"/>
            </p:cNvSpPr>
            <p:nvPr/>
          </p:nvSpPr>
          <p:spPr bwMode="auto">
            <a:xfrm>
              <a:off x="62769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62"/>
            <p:cNvSpPr>
              <a:spLocks noChangeShapeType="1"/>
            </p:cNvSpPr>
            <p:nvPr/>
          </p:nvSpPr>
          <p:spPr bwMode="auto">
            <a:xfrm>
              <a:off x="64293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63"/>
            <p:cNvSpPr>
              <a:spLocks noChangeShapeType="1"/>
            </p:cNvSpPr>
            <p:nvPr/>
          </p:nvSpPr>
          <p:spPr bwMode="auto">
            <a:xfrm>
              <a:off x="65817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64"/>
            <p:cNvSpPr>
              <a:spLocks noChangeShapeType="1"/>
            </p:cNvSpPr>
            <p:nvPr/>
          </p:nvSpPr>
          <p:spPr bwMode="auto">
            <a:xfrm>
              <a:off x="67341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65"/>
            <p:cNvSpPr>
              <a:spLocks noChangeShapeType="1"/>
            </p:cNvSpPr>
            <p:nvPr/>
          </p:nvSpPr>
          <p:spPr bwMode="auto">
            <a:xfrm>
              <a:off x="68865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66"/>
            <p:cNvSpPr>
              <a:spLocks noChangeShapeType="1"/>
            </p:cNvSpPr>
            <p:nvPr/>
          </p:nvSpPr>
          <p:spPr bwMode="auto">
            <a:xfrm>
              <a:off x="70389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67"/>
            <p:cNvSpPr>
              <a:spLocks noChangeShapeType="1"/>
            </p:cNvSpPr>
            <p:nvPr/>
          </p:nvSpPr>
          <p:spPr bwMode="auto">
            <a:xfrm>
              <a:off x="71913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68"/>
            <p:cNvSpPr>
              <a:spLocks noChangeShapeType="1"/>
            </p:cNvSpPr>
            <p:nvPr/>
          </p:nvSpPr>
          <p:spPr bwMode="auto">
            <a:xfrm>
              <a:off x="73437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69"/>
            <p:cNvSpPr>
              <a:spLocks noChangeShapeType="1"/>
            </p:cNvSpPr>
            <p:nvPr/>
          </p:nvSpPr>
          <p:spPr bwMode="auto">
            <a:xfrm>
              <a:off x="7496175" y="1797050"/>
              <a:ext cx="0" cy="1054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70"/>
            <p:cNvSpPr>
              <a:spLocks noChangeArrowheads="1"/>
            </p:cNvSpPr>
            <p:nvPr/>
          </p:nvSpPr>
          <p:spPr bwMode="auto">
            <a:xfrm>
              <a:off x="2733675" y="1538288"/>
              <a:ext cx="1712913" cy="27146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defTabSz="911225"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charset="0"/>
                </a:rPr>
                <a:t>0 1 2 3 4 5 6 7 8 9</a:t>
              </a:r>
            </a:p>
          </p:txBody>
        </p:sp>
        <p:sp>
          <p:nvSpPr>
            <p:cNvPr id="64" name="Rectangle 71"/>
            <p:cNvSpPr>
              <a:spLocks noChangeArrowheads="1"/>
            </p:cNvSpPr>
            <p:nvPr/>
          </p:nvSpPr>
          <p:spPr bwMode="auto">
            <a:xfrm>
              <a:off x="4257675" y="1325563"/>
              <a:ext cx="1712913" cy="4540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defTabSz="911225"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charset="0"/>
                </a:rPr>
                <a:t>1 1 1 1 1 1 1 1 1 1 0 1 2 3 4 5 6 7 8 9</a:t>
              </a:r>
            </a:p>
          </p:txBody>
        </p:sp>
        <p:sp>
          <p:nvSpPr>
            <p:cNvPr id="65" name="Rectangle 72"/>
            <p:cNvSpPr>
              <a:spLocks noChangeArrowheads="1"/>
            </p:cNvSpPr>
            <p:nvPr/>
          </p:nvSpPr>
          <p:spPr bwMode="auto">
            <a:xfrm>
              <a:off x="5756275" y="1325563"/>
              <a:ext cx="1712913" cy="4540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defTabSz="911225"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charset="0"/>
                </a:rPr>
                <a:t>2 2 2 2 2 2 2 2 2 2 0 1 2 3 4 5 6 7 8 9</a:t>
              </a:r>
            </a:p>
          </p:txBody>
        </p:sp>
        <p:sp>
          <p:nvSpPr>
            <p:cNvPr id="66" name="Rectangle 73"/>
            <p:cNvSpPr>
              <a:spLocks noChangeArrowheads="1"/>
            </p:cNvSpPr>
            <p:nvPr/>
          </p:nvSpPr>
          <p:spPr bwMode="auto">
            <a:xfrm>
              <a:off x="7127875" y="1325563"/>
              <a:ext cx="811213" cy="4540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defTabSz="911225"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charset="0"/>
                </a:rPr>
                <a:t>3 3</a:t>
              </a:r>
            </a:p>
            <a:p>
              <a:pPr algn="ctr" defTabSz="911225"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charset="0"/>
                </a:rPr>
                <a:t>0 1</a:t>
              </a:r>
            </a:p>
          </p:txBody>
        </p:sp>
        <p:sp>
          <p:nvSpPr>
            <p:cNvPr id="67" name="Rectangle 74"/>
            <p:cNvSpPr>
              <a:spLocks noChangeArrowheads="1"/>
            </p:cNvSpPr>
            <p:nvPr/>
          </p:nvSpPr>
          <p:spPr bwMode="auto">
            <a:xfrm>
              <a:off x="1098550" y="2005013"/>
              <a:ext cx="1411288" cy="4540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Verdana" charset="0"/>
                </a:rPr>
                <a:t>Memory</a:t>
              </a:r>
            </a:p>
          </p:txBody>
        </p:sp>
        <p:sp>
          <p:nvSpPr>
            <p:cNvPr id="68" name="Rectangle 75"/>
            <p:cNvSpPr>
              <a:spLocks noChangeArrowheads="1"/>
            </p:cNvSpPr>
            <p:nvPr/>
          </p:nvSpPr>
          <p:spPr bwMode="auto">
            <a:xfrm>
              <a:off x="1098550" y="1409700"/>
              <a:ext cx="1663918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smtClean="0">
                  <a:solidFill>
                    <a:schemeClr val="tx1"/>
                  </a:solidFill>
                  <a:latin typeface="Verdana" charset="0"/>
                </a:rPr>
                <a:t>Line Number</a:t>
              </a:r>
              <a:endParaRPr lang="en-US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69" name="Rectangle 76"/>
            <p:cNvSpPr>
              <a:spLocks noChangeArrowheads="1"/>
            </p:cNvSpPr>
            <p:nvPr/>
          </p:nvSpPr>
          <p:spPr bwMode="auto">
            <a:xfrm>
              <a:off x="609600" y="5562600"/>
              <a:ext cx="1780938" cy="6437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 smtClean="0">
                  <a:solidFill>
                    <a:schemeClr val="tx1"/>
                  </a:solidFill>
                  <a:latin typeface="Verdana" charset="0"/>
                </a:rPr>
                <a:t>Line 12 </a:t>
              </a:r>
              <a:endParaRPr lang="en-US" sz="1800" dirty="0">
                <a:solidFill>
                  <a:schemeClr val="tx1"/>
                </a:solidFill>
                <a:latin typeface="Verdana" charset="0"/>
              </a:endParaRPr>
            </a:p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chemeClr val="tx1"/>
                  </a:solidFill>
                  <a:latin typeface="Verdana" charset="0"/>
                </a:rPr>
                <a:t>can be placed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26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 December 2011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Project Status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Please submit project reports to Blackboard by midnight</a:t>
            </a:r>
            <a:endParaRPr lang="en-US" sz="1600" b="0" dirty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Final Exam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Wednesday, Dec 14, 2-5pm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Closed book, closed notes exam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Cumulative, with emphasis on latter half. 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6-7 Questions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1/3 on earlier material, 2/3 on later material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1/3 extended design questions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2/3 short answer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Direct-Mapped Cache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6" name="Line 2"/>
          <p:cNvSpPr>
            <a:spLocks noChangeShapeType="1"/>
          </p:cNvSpPr>
          <p:nvPr/>
        </p:nvSpPr>
        <p:spPr bwMode="auto">
          <a:xfrm>
            <a:off x="2438400" y="5105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3" descr="Large confetti"/>
          <p:cNvSpPr>
            <a:spLocks noChangeArrowheads="1"/>
          </p:cNvSpPr>
          <p:nvPr/>
        </p:nvSpPr>
        <p:spPr bwMode="auto">
          <a:xfrm>
            <a:off x="1758950" y="3511550"/>
            <a:ext cx="4864100" cy="368300"/>
          </a:xfrm>
          <a:prstGeom prst="rect">
            <a:avLst/>
          </a:prstGeom>
          <a:pattFill prst="lgConfetti">
            <a:fgClr>
              <a:schemeClr val="hlink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1765300" y="2755900"/>
            <a:ext cx="4851400" cy="149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Line 6"/>
          <p:cNvSpPr>
            <a:spLocks noChangeShapeType="1"/>
          </p:cNvSpPr>
          <p:nvPr/>
        </p:nvSpPr>
        <p:spPr bwMode="auto">
          <a:xfrm>
            <a:off x="1752600" y="3124200"/>
            <a:ext cx="487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Line 7"/>
          <p:cNvSpPr>
            <a:spLocks noChangeShapeType="1"/>
          </p:cNvSpPr>
          <p:nvPr/>
        </p:nvSpPr>
        <p:spPr bwMode="auto">
          <a:xfrm>
            <a:off x="1752600" y="3505200"/>
            <a:ext cx="487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Line 8"/>
          <p:cNvSpPr>
            <a:spLocks noChangeShapeType="1"/>
          </p:cNvSpPr>
          <p:nvPr/>
        </p:nvSpPr>
        <p:spPr bwMode="auto">
          <a:xfrm>
            <a:off x="1752600" y="3886200"/>
            <a:ext cx="487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Line 9"/>
          <p:cNvSpPr>
            <a:spLocks noChangeShapeType="1"/>
          </p:cNvSpPr>
          <p:nvPr/>
        </p:nvSpPr>
        <p:spPr bwMode="auto">
          <a:xfrm>
            <a:off x="2971800" y="2590800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10"/>
          <p:cNvSpPr>
            <a:spLocks noChangeShapeType="1"/>
          </p:cNvSpPr>
          <p:nvPr/>
        </p:nvSpPr>
        <p:spPr bwMode="auto">
          <a:xfrm>
            <a:off x="3886200" y="27432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11"/>
          <p:cNvSpPr>
            <a:spLocks noChangeShapeType="1"/>
          </p:cNvSpPr>
          <p:nvPr/>
        </p:nvSpPr>
        <p:spPr bwMode="auto">
          <a:xfrm>
            <a:off x="2057400" y="2590800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12"/>
          <p:cNvSpPr>
            <a:spLocks noChangeArrowheads="1"/>
          </p:cNvSpPr>
          <p:nvPr/>
        </p:nvSpPr>
        <p:spPr bwMode="auto">
          <a:xfrm>
            <a:off x="2041525" y="2392363"/>
            <a:ext cx="830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  Tag</a:t>
            </a:r>
          </a:p>
        </p:txBody>
      </p:sp>
      <p:sp>
        <p:nvSpPr>
          <p:cNvPr id="96" name="Rectangle 13"/>
          <p:cNvSpPr>
            <a:spLocks noChangeArrowheads="1"/>
          </p:cNvSpPr>
          <p:nvPr/>
        </p:nvSpPr>
        <p:spPr bwMode="auto">
          <a:xfrm>
            <a:off x="4098925" y="2392363"/>
            <a:ext cx="140904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Verdana" charset="0"/>
              </a:rPr>
              <a:t>Data </a:t>
            </a:r>
            <a:r>
              <a:rPr lang="en-US" sz="2000" dirty="0" smtClean="0">
                <a:solidFill>
                  <a:schemeClr val="tx1"/>
                </a:solidFill>
                <a:latin typeface="Verdana" charset="0"/>
              </a:rPr>
              <a:t>Line</a:t>
            </a:r>
            <a:endParaRPr lang="en-US" sz="2000" dirty="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97" name="Rectangle 14"/>
          <p:cNvSpPr>
            <a:spLocks noChangeArrowheads="1"/>
          </p:cNvSpPr>
          <p:nvPr/>
        </p:nvSpPr>
        <p:spPr bwMode="auto">
          <a:xfrm>
            <a:off x="1584325" y="2392363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  V</a:t>
            </a:r>
          </a:p>
        </p:txBody>
      </p:sp>
      <p:sp>
        <p:nvSpPr>
          <p:cNvPr id="98" name="Line 15"/>
          <p:cNvSpPr>
            <a:spLocks noChangeShapeType="1"/>
          </p:cNvSpPr>
          <p:nvPr/>
        </p:nvSpPr>
        <p:spPr bwMode="auto">
          <a:xfrm>
            <a:off x="4800600" y="27432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16"/>
          <p:cNvSpPr>
            <a:spLocks noChangeShapeType="1"/>
          </p:cNvSpPr>
          <p:nvPr/>
        </p:nvSpPr>
        <p:spPr bwMode="auto">
          <a:xfrm>
            <a:off x="5715000" y="27432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17"/>
          <p:cNvSpPr>
            <a:spLocks noChangeArrowheads="1"/>
          </p:cNvSpPr>
          <p:nvPr/>
        </p:nvSpPr>
        <p:spPr bwMode="auto">
          <a:xfrm>
            <a:off x="1079500" y="1308100"/>
            <a:ext cx="4318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1" name="Group 18"/>
          <p:cNvGrpSpPr>
            <a:grpSpLocks/>
          </p:cNvGrpSpPr>
          <p:nvPr/>
        </p:nvGrpSpPr>
        <p:grpSpPr bwMode="auto">
          <a:xfrm>
            <a:off x="1827213" y="5419725"/>
            <a:ext cx="325437" cy="473075"/>
            <a:chOff x="1151" y="3414"/>
            <a:chExt cx="205" cy="298"/>
          </a:xfrm>
        </p:grpSpPr>
        <p:sp>
          <p:nvSpPr>
            <p:cNvPr id="102" name="Line 19"/>
            <p:cNvSpPr>
              <a:spLocks noChangeShapeType="1"/>
            </p:cNvSpPr>
            <p:nvPr/>
          </p:nvSpPr>
          <p:spPr bwMode="auto">
            <a:xfrm>
              <a:off x="1354" y="3414"/>
              <a:ext cx="0" cy="2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>
              <a:off x="1152" y="3414"/>
              <a:ext cx="0" cy="2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flipH="1">
              <a:off x="1153" y="3416"/>
              <a:ext cx="20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Arc 22"/>
            <p:cNvSpPr>
              <a:spLocks/>
            </p:cNvSpPr>
            <p:nvPr/>
          </p:nvSpPr>
          <p:spPr bwMode="auto">
            <a:xfrm>
              <a:off x="1249" y="3617"/>
              <a:ext cx="107" cy="94"/>
            </a:xfrm>
            <a:custGeom>
              <a:avLst/>
              <a:gdLst>
                <a:gd name="G0" fmla="+- 205 0 0"/>
                <a:gd name="G1" fmla="+- 0 0 0"/>
                <a:gd name="G2" fmla="+- 21600 0 0"/>
                <a:gd name="T0" fmla="*/ 21805 w 21805"/>
                <a:gd name="T1" fmla="*/ 0 h 21600"/>
                <a:gd name="T2" fmla="*/ 0 w 21805"/>
                <a:gd name="T3" fmla="*/ 21599 h 21600"/>
                <a:gd name="T4" fmla="*/ 205 w 218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05" h="21600" fill="none" extrusionOk="0">
                  <a:moveTo>
                    <a:pt x="21805" y="0"/>
                  </a:moveTo>
                  <a:cubicBezTo>
                    <a:pt x="21805" y="11929"/>
                    <a:pt x="12134" y="21600"/>
                    <a:pt x="205" y="21600"/>
                  </a:cubicBezTo>
                  <a:cubicBezTo>
                    <a:pt x="136" y="21599"/>
                    <a:pt x="68" y="21599"/>
                    <a:pt x="-1" y="21599"/>
                  </a:cubicBezTo>
                </a:path>
                <a:path w="21805" h="21600" stroke="0" extrusionOk="0">
                  <a:moveTo>
                    <a:pt x="21805" y="0"/>
                  </a:moveTo>
                  <a:cubicBezTo>
                    <a:pt x="21805" y="11929"/>
                    <a:pt x="12134" y="21600"/>
                    <a:pt x="205" y="21600"/>
                  </a:cubicBezTo>
                  <a:cubicBezTo>
                    <a:pt x="136" y="21599"/>
                    <a:pt x="68" y="21599"/>
                    <a:pt x="-1" y="21599"/>
                  </a:cubicBezTo>
                  <a:lnTo>
                    <a:pt x="205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Arc 23"/>
            <p:cNvSpPr>
              <a:spLocks/>
            </p:cNvSpPr>
            <p:nvPr/>
          </p:nvSpPr>
          <p:spPr bwMode="auto">
            <a:xfrm>
              <a:off x="1151" y="3618"/>
              <a:ext cx="106" cy="9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395 w 21600"/>
                <a:gd name="T1" fmla="*/ 21599 h 21599"/>
                <a:gd name="T2" fmla="*/ 0 w 21600"/>
                <a:gd name="T3" fmla="*/ 0 h 21599"/>
                <a:gd name="T4" fmla="*/ 21600 w 21600"/>
                <a:gd name="T5" fmla="*/ 0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21394" y="21599"/>
                  </a:moveTo>
                  <a:cubicBezTo>
                    <a:pt x="9546" y="21486"/>
                    <a:pt x="-1" y="11849"/>
                    <a:pt x="-1" y="-1"/>
                  </a:cubicBezTo>
                </a:path>
                <a:path w="21600" h="21599" stroke="0" extrusionOk="0">
                  <a:moveTo>
                    <a:pt x="21394" y="21599"/>
                  </a:moveTo>
                  <a:cubicBezTo>
                    <a:pt x="9546" y="21486"/>
                    <a:pt x="-1" y="11849"/>
                    <a:pt x="-1" y="-1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7" name="AutoShape 24"/>
          <p:cNvSpPr>
            <a:spLocks noChangeArrowheads="1"/>
          </p:cNvSpPr>
          <p:nvPr/>
        </p:nvSpPr>
        <p:spPr bwMode="auto">
          <a:xfrm rot="-10800000" flipH="1" flipV="1">
            <a:off x="4279900" y="5576888"/>
            <a:ext cx="1117600" cy="277812"/>
          </a:xfrm>
          <a:custGeom>
            <a:avLst/>
            <a:gdLst>
              <a:gd name="G0" fmla="+- 5399 0 0"/>
              <a:gd name="G1" fmla="+- 21600 0 5399"/>
              <a:gd name="G2" fmla="*/ 5399 1 2"/>
              <a:gd name="G3" fmla="+- 21600 0 G2"/>
              <a:gd name="G4" fmla="+/ 5399 21600 2"/>
              <a:gd name="G5" fmla="+/ G1 0 2"/>
              <a:gd name="G6" fmla="*/ 21600 21600 5399"/>
              <a:gd name="G7" fmla="*/ G6 1 2"/>
              <a:gd name="G8" fmla="+- 21600 0 G7"/>
              <a:gd name="G9" fmla="*/ 21600 1 2"/>
              <a:gd name="G10" fmla="+- 5399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Oval 25"/>
          <p:cNvSpPr>
            <a:spLocks noChangeArrowheads="1"/>
          </p:cNvSpPr>
          <p:nvPr/>
        </p:nvSpPr>
        <p:spPr bwMode="auto">
          <a:xfrm>
            <a:off x="2173288" y="4660900"/>
            <a:ext cx="508000" cy="50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26"/>
          <p:cNvSpPr>
            <a:spLocks noChangeArrowheads="1"/>
          </p:cNvSpPr>
          <p:nvPr/>
        </p:nvSpPr>
        <p:spPr bwMode="auto">
          <a:xfrm>
            <a:off x="2206625" y="4716463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 =</a:t>
            </a:r>
          </a:p>
        </p:txBody>
      </p:sp>
      <p:sp>
        <p:nvSpPr>
          <p:cNvPr id="110" name="Rectangle 27"/>
          <p:cNvSpPr>
            <a:spLocks noChangeArrowheads="1"/>
          </p:cNvSpPr>
          <p:nvPr/>
        </p:nvSpPr>
        <p:spPr bwMode="auto">
          <a:xfrm>
            <a:off x="4632325" y="1293813"/>
            <a:ext cx="793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Verdana" charset="0"/>
              </a:rPr>
              <a:t>Line</a:t>
            </a:r>
            <a:endParaRPr lang="en-US" sz="1600" dirty="0">
              <a:solidFill>
                <a:schemeClr val="tx1"/>
              </a:solidFill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Verdana" charset="0"/>
              </a:rPr>
              <a:t>Offset</a:t>
            </a:r>
          </a:p>
        </p:txBody>
      </p:sp>
      <p:sp>
        <p:nvSpPr>
          <p:cNvPr id="111" name="Line 28"/>
          <p:cNvSpPr>
            <a:spLocks noChangeShapeType="1"/>
          </p:cNvSpPr>
          <p:nvPr/>
        </p:nvSpPr>
        <p:spPr bwMode="auto">
          <a:xfrm>
            <a:off x="4648200" y="1295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Line 29"/>
          <p:cNvSpPr>
            <a:spLocks noChangeShapeType="1"/>
          </p:cNvSpPr>
          <p:nvPr/>
        </p:nvSpPr>
        <p:spPr bwMode="auto">
          <a:xfrm>
            <a:off x="2514600" y="1295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30"/>
          <p:cNvSpPr>
            <a:spLocks noChangeArrowheads="1"/>
          </p:cNvSpPr>
          <p:nvPr/>
        </p:nvSpPr>
        <p:spPr bwMode="auto">
          <a:xfrm>
            <a:off x="1355725" y="1338263"/>
            <a:ext cx="68448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Verdana" charset="0"/>
              </a:rPr>
              <a:t>  Tag</a:t>
            </a:r>
          </a:p>
        </p:txBody>
      </p:sp>
      <p:sp>
        <p:nvSpPr>
          <p:cNvPr id="114" name="Rectangle 31"/>
          <p:cNvSpPr>
            <a:spLocks noChangeArrowheads="1"/>
          </p:cNvSpPr>
          <p:nvPr/>
        </p:nvSpPr>
        <p:spPr bwMode="auto">
          <a:xfrm>
            <a:off x="3057525" y="1338263"/>
            <a:ext cx="774251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Verdana" charset="0"/>
              </a:rPr>
              <a:t>Index</a:t>
            </a:r>
          </a:p>
        </p:txBody>
      </p:sp>
      <p:sp>
        <p:nvSpPr>
          <p:cNvPr id="115" name="Line 32"/>
          <p:cNvSpPr>
            <a:spLocks noChangeShapeType="1"/>
          </p:cNvSpPr>
          <p:nvPr/>
        </p:nvSpPr>
        <p:spPr bwMode="auto">
          <a:xfrm>
            <a:off x="1905000" y="3733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Line 33"/>
          <p:cNvSpPr>
            <a:spLocks noChangeShapeType="1"/>
          </p:cNvSpPr>
          <p:nvPr/>
        </p:nvSpPr>
        <p:spPr bwMode="auto">
          <a:xfrm>
            <a:off x="2438400" y="37338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Line 34"/>
          <p:cNvSpPr>
            <a:spLocks noChangeShapeType="1"/>
          </p:cNvSpPr>
          <p:nvPr/>
        </p:nvSpPr>
        <p:spPr bwMode="auto">
          <a:xfrm>
            <a:off x="1981200" y="5867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Line 35"/>
          <p:cNvSpPr>
            <a:spLocks noChangeShapeType="1"/>
          </p:cNvSpPr>
          <p:nvPr/>
        </p:nvSpPr>
        <p:spPr bwMode="auto">
          <a:xfrm flipH="1">
            <a:off x="1447800" y="6019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Line 36"/>
          <p:cNvSpPr>
            <a:spLocks noChangeShapeType="1"/>
          </p:cNvSpPr>
          <p:nvPr/>
        </p:nvSpPr>
        <p:spPr bwMode="auto">
          <a:xfrm flipH="1">
            <a:off x="2057400" y="5257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Line 37"/>
          <p:cNvSpPr>
            <a:spLocks noChangeShapeType="1"/>
          </p:cNvSpPr>
          <p:nvPr/>
        </p:nvSpPr>
        <p:spPr bwMode="auto">
          <a:xfrm>
            <a:off x="2057400" y="5257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Line 38"/>
          <p:cNvSpPr>
            <a:spLocks noChangeShapeType="1"/>
          </p:cNvSpPr>
          <p:nvPr/>
        </p:nvSpPr>
        <p:spPr bwMode="auto">
          <a:xfrm>
            <a:off x="3440113" y="37338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Line 39"/>
          <p:cNvSpPr>
            <a:spLocks noChangeShapeType="1"/>
          </p:cNvSpPr>
          <p:nvPr/>
        </p:nvSpPr>
        <p:spPr bwMode="auto">
          <a:xfrm flipH="1">
            <a:off x="3429000" y="51054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Line 40"/>
          <p:cNvSpPr>
            <a:spLocks noChangeShapeType="1"/>
          </p:cNvSpPr>
          <p:nvPr/>
        </p:nvSpPr>
        <p:spPr bwMode="auto">
          <a:xfrm>
            <a:off x="4343400" y="5105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Line 41"/>
          <p:cNvSpPr>
            <a:spLocks noChangeShapeType="1"/>
          </p:cNvSpPr>
          <p:nvPr/>
        </p:nvSpPr>
        <p:spPr bwMode="auto">
          <a:xfrm>
            <a:off x="4327525" y="3733800"/>
            <a:ext cx="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Line 42"/>
          <p:cNvSpPr>
            <a:spLocks noChangeShapeType="1"/>
          </p:cNvSpPr>
          <p:nvPr/>
        </p:nvSpPr>
        <p:spPr bwMode="auto">
          <a:xfrm flipH="1">
            <a:off x="4343400" y="4876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Line 43"/>
          <p:cNvSpPr>
            <a:spLocks noChangeShapeType="1"/>
          </p:cNvSpPr>
          <p:nvPr/>
        </p:nvSpPr>
        <p:spPr bwMode="auto">
          <a:xfrm>
            <a:off x="4648200" y="48768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Line 44"/>
          <p:cNvSpPr>
            <a:spLocks noChangeShapeType="1"/>
          </p:cNvSpPr>
          <p:nvPr/>
        </p:nvSpPr>
        <p:spPr bwMode="auto">
          <a:xfrm>
            <a:off x="5029200" y="48768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Line 45"/>
          <p:cNvSpPr>
            <a:spLocks noChangeShapeType="1"/>
          </p:cNvSpPr>
          <p:nvPr/>
        </p:nvSpPr>
        <p:spPr bwMode="auto">
          <a:xfrm>
            <a:off x="5334000" y="5105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Line 46"/>
          <p:cNvSpPr>
            <a:spLocks noChangeShapeType="1"/>
          </p:cNvSpPr>
          <p:nvPr/>
        </p:nvSpPr>
        <p:spPr bwMode="auto">
          <a:xfrm flipH="1">
            <a:off x="5029200" y="4876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Line 47"/>
          <p:cNvSpPr>
            <a:spLocks noChangeShapeType="1"/>
          </p:cNvSpPr>
          <p:nvPr/>
        </p:nvSpPr>
        <p:spPr bwMode="auto">
          <a:xfrm flipH="1">
            <a:off x="5334000" y="51054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Line 48"/>
          <p:cNvSpPr>
            <a:spLocks noChangeShapeType="1"/>
          </p:cNvSpPr>
          <p:nvPr/>
        </p:nvSpPr>
        <p:spPr bwMode="auto">
          <a:xfrm>
            <a:off x="5357813" y="3733800"/>
            <a:ext cx="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Line 49"/>
          <p:cNvSpPr>
            <a:spLocks noChangeShapeType="1"/>
          </p:cNvSpPr>
          <p:nvPr/>
        </p:nvSpPr>
        <p:spPr bwMode="auto">
          <a:xfrm>
            <a:off x="6178550" y="37338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Line 50"/>
          <p:cNvSpPr>
            <a:spLocks noChangeShapeType="1"/>
          </p:cNvSpPr>
          <p:nvPr/>
        </p:nvSpPr>
        <p:spPr bwMode="auto">
          <a:xfrm>
            <a:off x="4876800" y="58674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Line 51"/>
          <p:cNvSpPr>
            <a:spLocks noChangeShapeType="1"/>
          </p:cNvSpPr>
          <p:nvPr/>
        </p:nvSpPr>
        <p:spPr bwMode="auto">
          <a:xfrm flipH="1">
            <a:off x="4876800" y="60960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Line 52"/>
          <p:cNvSpPr>
            <a:spLocks noChangeShapeType="1"/>
          </p:cNvSpPr>
          <p:nvPr/>
        </p:nvSpPr>
        <p:spPr bwMode="auto">
          <a:xfrm>
            <a:off x="3581400" y="1828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Line 53"/>
          <p:cNvSpPr>
            <a:spLocks noChangeShapeType="1"/>
          </p:cNvSpPr>
          <p:nvPr/>
        </p:nvSpPr>
        <p:spPr bwMode="auto">
          <a:xfrm flipH="1">
            <a:off x="1524000" y="21336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54"/>
          <p:cNvSpPr>
            <a:spLocks noChangeShapeType="1"/>
          </p:cNvSpPr>
          <p:nvPr/>
        </p:nvSpPr>
        <p:spPr bwMode="auto">
          <a:xfrm>
            <a:off x="1752600" y="1828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Line 55"/>
          <p:cNvSpPr>
            <a:spLocks noChangeShapeType="1"/>
          </p:cNvSpPr>
          <p:nvPr/>
        </p:nvSpPr>
        <p:spPr bwMode="auto">
          <a:xfrm>
            <a:off x="1524000" y="21336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Line 56"/>
          <p:cNvSpPr>
            <a:spLocks noChangeShapeType="1"/>
          </p:cNvSpPr>
          <p:nvPr/>
        </p:nvSpPr>
        <p:spPr bwMode="auto">
          <a:xfrm flipH="1">
            <a:off x="1524000" y="36576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Line 57"/>
          <p:cNvSpPr>
            <a:spLocks noChangeShapeType="1"/>
          </p:cNvSpPr>
          <p:nvPr/>
        </p:nvSpPr>
        <p:spPr bwMode="auto">
          <a:xfrm flipH="1">
            <a:off x="1066800" y="1981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Line 58"/>
          <p:cNvSpPr>
            <a:spLocks noChangeShapeType="1"/>
          </p:cNvSpPr>
          <p:nvPr/>
        </p:nvSpPr>
        <p:spPr bwMode="auto">
          <a:xfrm>
            <a:off x="1066800" y="1981200"/>
            <a:ext cx="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Line 59"/>
          <p:cNvSpPr>
            <a:spLocks noChangeShapeType="1"/>
          </p:cNvSpPr>
          <p:nvPr/>
        </p:nvSpPr>
        <p:spPr bwMode="auto">
          <a:xfrm flipH="1">
            <a:off x="1066800" y="48768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Line 60"/>
          <p:cNvSpPr>
            <a:spLocks noChangeShapeType="1"/>
          </p:cNvSpPr>
          <p:nvPr/>
        </p:nvSpPr>
        <p:spPr bwMode="auto">
          <a:xfrm flipH="1">
            <a:off x="1752600" y="4876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Oval 61"/>
          <p:cNvSpPr>
            <a:spLocks noChangeArrowheads="1"/>
          </p:cNvSpPr>
          <p:nvPr/>
        </p:nvSpPr>
        <p:spPr bwMode="auto">
          <a:xfrm>
            <a:off x="1874838" y="367030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Oval 62"/>
          <p:cNvSpPr>
            <a:spLocks noChangeArrowheads="1"/>
          </p:cNvSpPr>
          <p:nvPr/>
        </p:nvSpPr>
        <p:spPr bwMode="auto">
          <a:xfrm>
            <a:off x="2403475" y="367030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Oval 63"/>
          <p:cNvSpPr>
            <a:spLocks noChangeArrowheads="1"/>
          </p:cNvSpPr>
          <p:nvPr/>
        </p:nvSpPr>
        <p:spPr bwMode="auto">
          <a:xfrm>
            <a:off x="3408363" y="367030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Oval 64"/>
          <p:cNvSpPr>
            <a:spLocks noChangeArrowheads="1"/>
          </p:cNvSpPr>
          <p:nvPr/>
        </p:nvSpPr>
        <p:spPr bwMode="auto">
          <a:xfrm>
            <a:off x="4295775" y="367030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Oval 65"/>
          <p:cNvSpPr>
            <a:spLocks noChangeArrowheads="1"/>
          </p:cNvSpPr>
          <p:nvPr/>
        </p:nvSpPr>
        <p:spPr bwMode="auto">
          <a:xfrm>
            <a:off x="5326063" y="367030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Oval 66"/>
          <p:cNvSpPr>
            <a:spLocks noChangeArrowheads="1"/>
          </p:cNvSpPr>
          <p:nvPr/>
        </p:nvSpPr>
        <p:spPr bwMode="auto">
          <a:xfrm>
            <a:off x="6146800" y="367030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Line 67"/>
          <p:cNvSpPr>
            <a:spLocks noChangeShapeType="1"/>
          </p:cNvSpPr>
          <p:nvPr/>
        </p:nvSpPr>
        <p:spPr bwMode="auto">
          <a:xfrm>
            <a:off x="1905000" y="4953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Line 68"/>
          <p:cNvSpPr>
            <a:spLocks noChangeShapeType="1"/>
          </p:cNvSpPr>
          <p:nvPr/>
        </p:nvSpPr>
        <p:spPr bwMode="auto">
          <a:xfrm>
            <a:off x="5029200" y="1828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Line 69"/>
          <p:cNvSpPr>
            <a:spLocks noChangeShapeType="1"/>
          </p:cNvSpPr>
          <p:nvPr/>
        </p:nvSpPr>
        <p:spPr bwMode="auto">
          <a:xfrm flipH="1">
            <a:off x="5029200" y="21336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Line 70"/>
          <p:cNvSpPr>
            <a:spLocks noChangeShapeType="1"/>
          </p:cNvSpPr>
          <p:nvPr/>
        </p:nvSpPr>
        <p:spPr bwMode="auto">
          <a:xfrm>
            <a:off x="7620000" y="21336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71"/>
          <p:cNvSpPr>
            <a:spLocks noChangeShapeType="1"/>
          </p:cNvSpPr>
          <p:nvPr/>
        </p:nvSpPr>
        <p:spPr bwMode="auto">
          <a:xfrm flipH="1">
            <a:off x="5257800" y="5715000"/>
            <a:ext cx="236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72"/>
          <p:cNvSpPr>
            <a:spLocks noChangeShapeType="1"/>
          </p:cNvSpPr>
          <p:nvPr/>
        </p:nvSpPr>
        <p:spPr bwMode="auto">
          <a:xfrm flipH="1">
            <a:off x="1143000" y="19050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Line 73"/>
          <p:cNvSpPr>
            <a:spLocks noChangeShapeType="1"/>
          </p:cNvSpPr>
          <p:nvPr/>
        </p:nvSpPr>
        <p:spPr bwMode="auto">
          <a:xfrm flipH="1">
            <a:off x="3200400" y="20574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Line 74"/>
          <p:cNvSpPr>
            <a:spLocks noChangeShapeType="1"/>
          </p:cNvSpPr>
          <p:nvPr/>
        </p:nvSpPr>
        <p:spPr bwMode="auto">
          <a:xfrm flipH="1">
            <a:off x="5715000" y="20574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Line 75"/>
          <p:cNvSpPr>
            <a:spLocks noChangeShapeType="1"/>
          </p:cNvSpPr>
          <p:nvPr/>
        </p:nvSpPr>
        <p:spPr bwMode="auto">
          <a:xfrm flipH="1">
            <a:off x="2362200" y="43434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Rectangle 76"/>
          <p:cNvSpPr>
            <a:spLocks noChangeArrowheads="1"/>
          </p:cNvSpPr>
          <p:nvPr/>
        </p:nvSpPr>
        <p:spPr bwMode="auto">
          <a:xfrm>
            <a:off x="1050925" y="2011363"/>
            <a:ext cx="373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 t</a:t>
            </a:r>
          </a:p>
        </p:txBody>
      </p:sp>
      <p:sp>
        <p:nvSpPr>
          <p:cNvPr id="160" name="Rectangle 77"/>
          <p:cNvSpPr>
            <a:spLocks noChangeArrowheads="1"/>
          </p:cNvSpPr>
          <p:nvPr/>
        </p:nvSpPr>
        <p:spPr bwMode="auto">
          <a:xfrm>
            <a:off x="3108325" y="2163763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 k</a:t>
            </a:r>
          </a:p>
        </p:txBody>
      </p:sp>
      <p:sp>
        <p:nvSpPr>
          <p:cNvPr id="161" name="Rectangle 78"/>
          <p:cNvSpPr>
            <a:spLocks noChangeArrowheads="1"/>
          </p:cNvSpPr>
          <p:nvPr/>
        </p:nvSpPr>
        <p:spPr bwMode="auto">
          <a:xfrm>
            <a:off x="5622925" y="21637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 b</a:t>
            </a:r>
          </a:p>
        </p:txBody>
      </p:sp>
      <p:sp>
        <p:nvSpPr>
          <p:cNvPr id="162" name="Rectangle 79"/>
          <p:cNvSpPr>
            <a:spLocks noChangeArrowheads="1"/>
          </p:cNvSpPr>
          <p:nvPr/>
        </p:nvSpPr>
        <p:spPr bwMode="auto">
          <a:xfrm>
            <a:off x="2498725" y="4297363"/>
            <a:ext cx="373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 t</a:t>
            </a:r>
          </a:p>
        </p:txBody>
      </p:sp>
      <p:sp>
        <p:nvSpPr>
          <p:cNvPr id="163" name="Rectangle 80"/>
          <p:cNvSpPr>
            <a:spLocks noChangeArrowheads="1"/>
          </p:cNvSpPr>
          <p:nvPr/>
        </p:nvSpPr>
        <p:spPr bwMode="auto">
          <a:xfrm>
            <a:off x="898525" y="5821363"/>
            <a:ext cx="63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HIT</a:t>
            </a:r>
          </a:p>
        </p:txBody>
      </p:sp>
      <p:sp>
        <p:nvSpPr>
          <p:cNvPr id="164" name="Rectangle 81"/>
          <p:cNvSpPr>
            <a:spLocks noChangeArrowheads="1"/>
          </p:cNvSpPr>
          <p:nvPr/>
        </p:nvSpPr>
        <p:spPr bwMode="auto">
          <a:xfrm>
            <a:off x="5851525" y="5897563"/>
            <a:ext cx="2563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Data Word or Byte</a:t>
            </a:r>
          </a:p>
        </p:txBody>
      </p:sp>
      <p:sp>
        <p:nvSpPr>
          <p:cNvPr id="165" name="Line 82"/>
          <p:cNvSpPr>
            <a:spLocks noChangeShapeType="1"/>
          </p:cNvSpPr>
          <p:nvPr/>
        </p:nvSpPr>
        <p:spPr bwMode="auto">
          <a:xfrm>
            <a:off x="6781800" y="2743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83"/>
          <p:cNvSpPr>
            <a:spLocks noChangeArrowheads="1"/>
          </p:cNvSpPr>
          <p:nvPr/>
        </p:nvSpPr>
        <p:spPr bwMode="auto">
          <a:xfrm>
            <a:off x="6765925" y="3306763"/>
            <a:ext cx="768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  2</a:t>
            </a:r>
            <a:r>
              <a:rPr lang="en-US" sz="2000" baseline="30000">
                <a:solidFill>
                  <a:schemeClr val="tx1"/>
                </a:solidFill>
                <a:latin typeface="Verdana" charset="0"/>
              </a:rPr>
              <a:t>k</a:t>
            </a:r>
          </a:p>
          <a:p>
            <a:pPr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Verdana" charset="0"/>
              </a:rPr>
              <a:t>lines</a:t>
            </a:r>
          </a:p>
        </p:txBody>
      </p:sp>
    </p:spTree>
    <p:extLst>
      <p:ext uri="{BB962C8B-B14F-4D97-AF65-F5344CB8AC3E}">
        <p14:creationId xmlns:p14="http://schemas.microsoft.com/office/powerpoint/2010/main" val="19487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Average Memory Access Time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AMAT = [Hit Time] + [Miss Prob.] x [Miss Penalty]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Miss Penalty equals AMAT of next cache/memory/storage level.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AMAT is recursively defined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To improve performance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Reduce the hit time (e.g., smaller cache)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Reduce the miss rate (e.g., larger cache)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Reduce the miss penalty (e.g., optimize the next level)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Simple design strategy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Observe that hit time increases with cache size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Design the largest possible cache with a hit time of 1-2 cycles.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For example, design 8-32KB of cache in modern technology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Design trade-offs are more complex with superscalar architectures and multi-ported memories</a:t>
            </a:r>
          </a:p>
        </p:txBody>
      </p:sp>
    </p:spTree>
    <p:extLst>
      <p:ext uri="{BB962C8B-B14F-4D97-AF65-F5344CB8AC3E}">
        <p14:creationId xmlns:p14="http://schemas.microsoft.com/office/powerpoint/2010/main" val="14904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Caches and Code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Restructuring code affects data access sequences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Group data accesses together to improve spatial locality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Re-order data accesses to improve temporal locality</a:t>
            </a:r>
          </a:p>
          <a:p>
            <a:pPr marL="3486150" lvl="7" indent="-285750">
              <a:buFontTx/>
              <a:buChar char="-"/>
            </a:pPr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Prevent data from entering the cache</a:t>
            </a:r>
          </a:p>
          <a:p>
            <a:pPr marL="742950" lvl="3" indent="-285750"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Useful for variables that are only accessed once</a:t>
            </a:r>
          </a:p>
          <a:p>
            <a:pPr marL="742950" lvl="3" indent="-285750"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Requires SW to communicate hints to HW. </a:t>
            </a:r>
          </a:p>
          <a:p>
            <a:pPr marL="742950" lvl="3" indent="-285750"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Example: “no-allocate” instruction hints</a:t>
            </a:r>
          </a:p>
          <a:p>
            <a:pPr marL="742950" lvl="3" indent="-285750">
              <a:buFontTx/>
              <a:buChar char="-"/>
            </a:pPr>
            <a:endParaRPr lang="en-US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Kill data that will never be used again</a:t>
            </a:r>
            <a:endParaRPr lang="en-US" dirty="0">
              <a:solidFill>
                <a:schemeClr val="tx1"/>
              </a:solidFill>
            </a:endParaRPr>
          </a:p>
          <a:p>
            <a:pPr marL="742950" lvl="3" indent="-285750"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Streaming data provides spatial locality but not temporal locality</a:t>
            </a:r>
          </a:p>
          <a:p>
            <a:pPr marL="742950" lvl="3" indent="-285750"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If particular lines contain dead data, use them in replacement policy.</a:t>
            </a:r>
          </a:p>
          <a:p>
            <a:pPr marL="742950" lvl="3" indent="-285750"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Toward software-managed caches</a:t>
            </a:r>
          </a:p>
          <a:p>
            <a:pPr marL="742950" lvl="3" indent="-285750">
              <a:buFontTx/>
              <a:buChar char="-"/>
            </a:pPr>
            <a:endParaRPr lang="en-US" b="0" dirty="0">
              <a:solidFill>
                <a:schemeClr val="tx1"/>
              </a:solidFill>
            </a:endParaRPr>
          </a:p>
          <a:p>
            <a:pPr marL="742950" lvl="3" indent="-285750">
              <a:buFontTx/>
              <a:buChar char="-"/>
            </a:pPr>
            <a:endParaRPr lang="en-US" b="0" dirty="0" smtClean="0">
              <a:solidFill>
                <a:schemeClr val="tx1"/>
              </a:solidFill>
            </a:endParaRPr>
          </a:p>
          <a:p>
            <a:pPr marL="742950" lvl="3" indent="-285750">
              <a:buFontTx/>
              <a:buChar char="-"/>
            </a:pPr>
            <a:endParaRPr lang="en-US" b="0" dirty="0" smtClean="0">
              <a:solidFill>
                <a:schemeClr val="tx1"/>
              </a:solidFill>
            </a:endParaRPr>
          </a:p>
          <a:p>
            <a:pPr marL="742950" lvl="3" indent="-285750">
              <a:buFontTx/>
              <a:buChar char="-"/>
            </a:pPr>
            <a:endParaRPr lang="en-US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Caches and Code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272440"/>
            <a:ext cx="8147325" cy="921719"/>
          </a:xfrm>
        </p:spPr>
        <p:txBody>
          <a:bodyPr anchor="t"/>
          <a:lstStyle/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What type of locality does this improve?</a:t>
            </a: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5257800" cy="1752600"/>
          </a:xfrm>
          <a:ln/>
        </p:spPr>
        <p:txBody>
          <a:bodyPr/>
          <a:lstStyle/>
          <a:p>
            <a:pPr lvl="1">
              <a:buFontTx/>
              <a:buNone/>
            </a:pPr>
            <a:r>
              <a:rPr lang="en-US" altLang="ko-KR" sz="2000" b="1" dirty="0">
                <a:solidFill>
                  <a:schemeClr val="tx1"/>
                </a:solidFill>
                <a:latin typeface="Courier New" charset="0"/>
                <a:ea typeface="굴림" charset="-127"/>
                <a:cs typeface="굴림" charset="-127"/>
              </a:rPr>
              <a:t>for(i=0; i &lt; N; i++)</a:t>
            </a:r>
            <a:br>
              <a:rPr lang="en-US" altLang="ko-KR" sz="2000" b="1" dirty="0">
                <a:solidFill>
                  <a:schemeClr val="tx1"/>
                </a:solidFill>
                <a:latin typeface="Courier New" charset="0"/>
                <a:ea typeface="굴림" charset="-127"/>
                <a:cs typeface="굴림" charset="-127"/>
              </a:rPr>
            </a:br>
            <a:r>
              <a:rPr lang="en-US" altLang="ko-KR" sz="2000" b="1" dirty="0">
                <a:solidFill>
                  <a:schemeClr val="tx1"/>
                </a:solidFill>
                <a:latin typeface="Courier New" charset="0"/>
                <a:ea typeface="굴림" charset="-127"/>
                <a:cs typeface="굴림" charset="-127"/>
              </a:rPr>
              <a:t>    a[i] = b[i] * c[i];</a:t>
            </a:r>
            <a:br>
              <a:rPr lang="en-US" altLang="ko-KR" sz="2000" b="1" dirty="0">
                <a:solidFill>
                  <a:schemeClr val="tx1"/>
                </a:solidFill>
                <a:latin typeface="Courier New" charset="0"/>
                <a:ea typeface="굴림" charset="-127"/>
                <a:cs typeface="굴림" charset="-127"/>
              </a:rPr>
            </a:br>
            <a:endParaRPr lang="en-US" altLang="ko-KR" sz="2000" b="1" dirty="0">
              <a:solidFill>
                <a:schemeClr val="tx1"/>
              </a:solidFill>
              <a:latin typeface="Courier New" charset="0"/>
              <a:ea typeface="굴림" charset="-127"/>
              <a:cs typeface="굴림" charset="-127"/>
            </a:endParaRPr>
          </a:p>
          <a:p>
            <a:pPr lvl="1">
              <a:buFontTx/>
              <a:buNone/>
            </a:pPr>
            <a:r>
              <a:rPr lang="en-US" altLang="ko-KR" sz="2000" b="1" dirty="0">
                <a:solidFill>
                  <a:schemeClr val="tx1"/>
                </a:solidFill>
                <a:latin typeface="Courier New" charset="0"/>
                <a:ea typeface="굴림" charset="-127"/>
                <a:cs typeface="굴림" charset="-127"/>
              </a:rPr>
              <a:t>for(i=0; i &lt; N; i++)</a:t>
            </a:r>
          </a:p>
          <a:p>
            <a:pPr lvl="1">
              <a:buFontTx/>
              <a:buNone/>
            </a:pPr>
            <a:r>
              <a:rPr lang="en-US" altLang="ko-KR" sz="2000" b="1" dirty="0">
                <a:solidFill>
                  <a:schemeClr val="tx1"/>
                </a:solidFill>
                <a:latin typeface="Courier New" charset="0"/>
                <a:ea typeface="굴림" charset="-127"/>
                <a:cs typeface="굴림" charset="-127"/>
              </a:rPr>
              <a:t>     d[i] = a[i] * c[i];</a:t>
            </a:r>
            <a:endParaRPr lang="en-US" altLang="ko-KR" sz="2000" i="1" dirty="0">
              <a:solidFill>
                <a:schemeClr val="tx1"/>
              </a:solidFill>
              <a:ea typeface="굴림" charset="-127"/>
              <a:cs typeface="굴림" charset="-127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3657600" y="3048000"/>
            <a:ext cx="485775" cy="4429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272855" y="3733800"/>
            <a:ext cx="525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685800" lvl="1" indent="-228600" algn="l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2000" b="1" dirty="0">
                <a:latin typeface="Courier New" charset="0"/>
                <a:ea typeface="굴림" charset="-127"/>
                <a:cs typeface="굴림" charset="-127"/>
              </a:rPr>
              <a:t>  for(i=0; i &lt; N; i++)</a:t>
            </a:r>
            <a:br>
              <a:rPr lang="en-US" altLang="ko-KR" sz="2000" b="1" dirty="0">
                <a:latin typeface="Courier New" charset="0"/>
                <a:ea typeface="굴림" charset="-127"/>
                <a:cs typeface="굴림" charset="-127"/>
              </a:rPr>
            </a:br>
            <a:r>
              <a:rPr lang="en-US" altLang="ko-KR" sz="2000" b="1" dirty="0">
                <a:latin typeface="Courier New" charset="0"/>
                <a:ea typeface="굴림" charset="-127"/>
                <a:cs typeface="굴림" charset="-127"/>
              </a:rPr>
              <a:t>{</a:t>
            </a:r>
            <a:br>
              <a:rPr lang="en-US" altLang="ko-KR" sz="2000" b="1" dirty="0">
                <a:latin typeface="Courier New" charset="0"/>
                <a:ea typeface="굴림" charset="-127"/>
                <a:cs typeface="굴림" charset="-127"/>
              </a:rPr>
            </a:br>
            <a:r>
              <a:rPr lang="en-US" altLang="ko-KR" sz="2000" b="1" dirty="0">
                <a:latin typeface="Courier New" charset="0"/>
                <a:ea typeface="굴림" charset="-127"/>
                <a:cs typeface="굴림" charset="-127"/>
              </a:rPr>
              <a:t>       a[i] = b[i] * c[i]; </a:t>
            </a:r>
            <a:br>
              <a:rPr lang="en-US" altLang="ko-KR" sz="2000" b="1" dirty="0">
                <a:latin typeface="Courier New" charset="0"/>
                <a:ea typeface="굴림" charset="-127"/>
                <a:cs typeface="굴림" charset="-127"/>
              </a:rPr>
            </a:br>
            <a:r>
              <a:rPr lang="en-US" altLang="ko-KR" sz="2000" b="1" dirty="0">
                <a:latin typeface="Courier New" charset="0"/>
                <a:ea typeface="굴림" charset="-127"/>
                <a:cs typeface="굴림" charset="-127"/>
              </a:rPr>
              <a:t>       d[i] = a[i] * c[i];</a:t>
            </a:r>
            <a:endParaRPr lang="en-US" altLang="ko-KR" sz="2000" b="1" dirty="0">
              <a:ea typeface="굴림" charset="-127"/>
              <a:cs typeface="굴림" charset="-127"/>
            </a:endParaRPr>
          </a:p>
          <a:p>
            <a:pPr marL="685800" lvl="1" indent="-228600" algn="l"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altLang="ko-KR" sz="2000" b="1" dirty="0">
                <a:latin typeface="Courier New" charset="0"/>
                <a:ea typeface="굴림" charset="-127"/>
                <a:cs typeface="굴림" charset="-127"/>
              </a:rPr>
              <a:t>  }</a:t>
            </a:r>
            <a:endParaRPr lang="en-US" altLang="ko-KR" sz="2000" i="1" dirty="0">
              <a:ea typeface="굴림" charset="-127"/>
              <a:cs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939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Virtual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6" name="Line 4"/>
          <p:cNvSpPr>
            <a:spLocks noChangeShapeType="1"/>
          </p:cNvSpPr>
          <p:nvPr/>
        </p:nvSpPr>
        <p:spPr bwMode="auto">
          <a:xfrm>
            <a:off x="5410200" y="2859087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>
            <a:off x="685800" y="2859087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grpSp>
        <p:nvGrpSpPr>
          <p:cNvPr id="38" name="Group 6"/>
          <p:cNvGrpSpPr>
            <a:grpSpLocks/>
          </p:cNvGrpSpPr>
          <p:nvPr/>
        </p:nvGrpSpPr>
        <p:grpSpPr bwMode="auto">
          <a:xfrm>
            <a:off x="381000" y="2249487"/>
            <a:ext cx="304800" cy="1219200"/>
            <a:chOff x="336" y="1200"/>
            <a:chExt cx="144" cy="720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PC</a:t>
              </a:r>
            </a:p>
          </p:txBody>
        </p:sp>
        <p:sp>
          <p:nvSpPr>
            <p:cNvPr id="40" name="Freeform 8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990600" y="2325687"/>
            <a:ext cx="762000" cy="990600"/>
          </a:xfrm>
          <a:prstGeom prst="rect">
            <a:avLst/>
          </a:prstGeom>
          <a:solidFill>
            <a:srgbClr val="FFA74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Inst. TLB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981200" y="2478087"/>
            <a:ext cx="914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Inst. Cache</a:t>
            </a:r>
          </a:p>
        </p:txBody>
      </p:sp>
      <p:grpSp>
        <p:nvGrpSpPr>
          <p:cNvPr id="43" name="Group 11"/>
          <p:cNvGrpSpPr>
            <a:grpSpLocks/>
          </p:cNvGrpSpPr>
          <p:nvPr/>
        </p:nvGrpSpPr>
        <p:grpSpPr bwMode="auto">
          <a:xfrm>
            <a:off x="3048000" y="2249487"/>
            <a:ext cx="304800" cy="1219200"/>
            <a:chOff x="336" y="1200"/>
            <a:chExt cx="144" cy="720"/>
          </a:xfrm>
        </p:grpSpPr>
        <p:sp>
          <p:nvSpPr>
            <p:cNvPr id="44" name="Rectangle 1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D</a:t>
              </a:r>
            </a:p>
          </p:txBody>
        </p:sp>
        <p:sp>
          <p:nvSpPr>
            <p:cNvPr id="45" name="Freeform 1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3429000" y="2325687"/>
            <a:ext cx="10668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Decode</a:t>
            </a:r>
          </a:p>
        </p:txBody>
      </p:sp>
      <p:grpSp>
        <p:nvGrpSpPr>
          <p:cNvPr id="47" name="Group 15"/>
          <p:cNvGrpSpPr>
            <a:grpSpLocks/>
          </p:cNvGrpSpPr>
          <p:nvPr/>
        </p:nvGrpSpPr>
        <p:grpSpPr bwMode="auto">
          <a:xfrm>
            <a:off x="4572000" y="2249487"/>
            <a:ext cx="304800" cy="1219200"/>
            <a:chOff x="336" y="1200"/>
            <a:chExt cx="144" cy="720"/>
          </a:xfrm>
        </p:grpSpPr>
        <p:sp>
          <p:nvSpPr>
            <p:cNvPr id="48" name="Rectangle 1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E</a:t>
              </a:r>
            </a:p>
          </p:txBody>
        </p:sp>
        <p:sp>
          <p:nvSpPr>
            <p:cNvPr id="49" name="Freeform 1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0" name="Freeform 18"/>
          <p:cNvSpPr>
            <a:spLocks/>
          </p:cNvSpPr>
          <p:nvPr/>
        </p:nvSpPr>
        <p:spPr bwMode="auto">
          <a:xfrm>
            <a:off x="5029200" y="2325687"/>
            <a:ext cx="3810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grpSp>
        <p:nvGrpSpPr>
          <p:cNvPr id="51" name="Group 19"/>
          <p:cNvGrpSpPr>
            <a:grpSpLocks/>
          </p:cNvGrpSpPr>
          <p:nvPr/>
        </p:nvGrpSpPr>
        <p:grpSpPr bwMode="auto">
          <a:xfrm>
            <a:off x="5486400" y="2249487"/>
            <a:ext cx="304800" cy="1219200"/>
            <a:chOff x="336" y="1200"/>
            <a:chExt cx="144" cy="720"/>
          </a:xfrm>
        </p:grpSpPr>
        <p:sp>
          <p:nvSpPr>
            <p:cNvPr id="52" name="Rectangle 2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M</a:t>
              </a:r>
            </a:p>
          </p:txBody>
        </p:sp>
        <p:sp>
          <p:nvSpPr>
            <p:cNvPr id="53" name="Freeform 2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7162800" y="2478087"/>
            <a:ext cx="914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Data Cache</a:t>
            </a:r>
          </a:p>
        </p:txBody>
      </p:sp>
      <p:grpSp>
        <p:nvGrpSpPr>
          <p:cNvPr id="55" name="Group 24"/>
          <p:cNvGrpSpPr>
            <a:grpSpLocks/>
          </p:cNvGrpSpPr>
          <p:nvPr/>
        </p:nvGrpSpPr>
        <p:grpSpPr bwMode="auto">
          <a:xfrm>
            <a:off x="8229600" y="2249487"/>
            <a:ext cx="304800" cy="1219200"/>
            <a:chOff x="336" y="1200"/>
            <a:chExt cx="144" cy="720"/>
          </a:xfrm>
        </p:grpSpPr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W</a:t>
              </a:r>
            </a:p>
          </p:txBody>
        </p:sp>
        <p:sp>
          <p:nvSpPr>
            <p:cNvPr id="57" name="Freeform 2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8" name="Line 27"/>
          <p:cNvSpPr>
            <a:spLocks noChangeShapeType="1"/>
          </p:cNvSpPr>
          <p:nvPr/>
        </p:nvSpPr>
        <p:spPr bwMode="auto">
          <a:xfrm>
            <a:off x="4876800" y="2554287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59" name="Line 28"/>
          <p:cNvSpPr>
            <a:spLocks noChangeShapeType="1"/>
          </p:cNvSpPr>
          <p:nvPr/>
        </p:nvSpPr>
        <p:spPr bwMode="auto">
          <a:xfrm>
            <a:off x="4876800" y="3163887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0" name="Text Box 29"/>
          <p:cNvSpPr txBox="1">
            <a:spLocks noChangeArrowheads="1"/>
          </p:cNvSpPr>
          <p:nvPr/>
        </p:nvSpPr>
        <p:spPr bwMode="auto">
          <a:xfrm>
            <a:off x="5081588" y="2721073"/>
            <a:ext cx="29367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+mj-lt"/>
              </a:rPr>
              <a:t>+</a:t>
            </a:r>
          </a:p>
        </p:txBody>
      </p:sp>
      <p:sp>
        <p:nvSpPr>
          <p:cNvPr id="61" name="Line 30"/>
          <p:cNvSpPr>
            <a:spLocks noChangeShapeType="1"/>
          </p:cNvSpPr>
          <p:nvPr/>
        </p:nvSpPr>
        <p:spPr bwMode="auto">
          <a:xfrm flipV="1">
            <a:off x="1295400" y="1716087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2" name="Line 31"/>
          <p:cNvSpPr>
            <a:spLocks noChangeShapeType="1"/>
          </p:cNvSpPr>
          <p:nvPr/>
        </p:nvSpPr>
        <p:spPr bwMode="auto">
          <a:xfrm flipV="1">
            <a:off x="6477000" y="1716087"/>
            <a:ext cx="0" cy="650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309045" y="1177555"/>
            <a:ext cx="196560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Page Fault?</a:t>
            </a:r>
          </a:p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Protection violation?</a:t>
            </a:r>
          </a:p>
        </p:txBody>
      </p:sp>
      <p:sp>
        <p:nvSpPr>
          <p:cNvPr id="64" name="Text Box 33"/>
          <p:cNvSpPr txBox="1">
            <a:spLocks noChangeArrowheads="1"/>
          </p:cNvSpPr>
          <p:nvPr/>
        </p:nvSpPr>
        <p:spPr bwMode="auto">
          <a:xfrm>
            <a:off x="5493720" y="1201510"/>
            <a:ext cx="196560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Page Fault?</a:t>
            </a:r>
          </a:p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Protection violation?</a:t>
            </a:r>
          </a:p>
        </p:txBody>
      </p:sp>
      <p:sp>
        <p:nvSpPr>
          <p:cNvPr id="66" name="Rectangle 22"/>
          <p:cNvSpPr>
            <a:spLocks noChangeArrowheads="1"/>
          </p:cNvSpPr>
          <p:nvPr/>
        </p:nvSpPr>
        <p:spPr bwMode="auto">
          <a:xfrm>
            <a:off x="6096000" y="2325687"/>
            <a:ext cx="762000" cy="990600"/>
          </a:xfrm>
          <a:prstGeom prst="rect">
            <a:avLst/>
          </a:prstGeom>
          <a:solidFill>
            <a:srgbClr val="FFA74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Data TLB</a:t>
            </a:r>
          </a:p>
        </p:txBody>
      </p:sp>
      <p:sp>
        <p:nvSpPr>
          <p:cNvPr id="67" name="Rectangle 35"/>
          <p:cNvSpPr>
            <a:spLocks noChangeArrowheads="1"/>
          </p:cNvSpPr>
          <p:nvPr/>
        </p:nvSpPr>
        <p:spPr bwMode="auto">
          <a:xfrm>
            <a:off x="3429000" y="5526087"/>
            <a:ext cx="3276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Main Memory (DRAM)</a:t>
            </a:r>
          </a:p>
        </p:txBody>
      </p:sp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3733800" y="4459287"/>
            <a:ext cx="2667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Memory Controller</a:t>
            </a:r>
          </a:p>
        </p:txBody>
      </p:sp>
      <p:sp>
        <p:nvSpPr>
          <p:cNvPr id="69" name="Freeform 37"/>
          <p:cNvSpPr>
            <a:spLocks/>
          </p:cNvSpPr>
          <p:nvPr/>
        </p:nvSpPr>
        <p:spPr bwMode="auto">
          <a:xfrm>
            <a:off x="6400800" y="3163887"/>
            <a:ext cx="1371600" cy="16002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0" name="Freeform 38"/>
          <p:cNvSpPr>
            <a:spLocks/>
          </p:cNvSpPr>
          <p:nvPr/>
        </p:nvSpPr>
        <p:spPr bwMode="auto">
          <a:xfrm flipH="1">
            <a:off x="2438400" y="3163887"/>
            <a:ext cx="1295400" cy="16002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>
            <a:off x="5105400" y="5068887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7696200" y="4478665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3" name="Text Box 41"/>
          <p:cNvSpPr txBox="1">
            <a:spLocks noChangeArrowheads="1"/>
          </p:cNvSpPr>
          <p:nvPr/>
        </p:nvSpPr>
        <p:spPr bwMode="auto">
          <a:xfrm>
            <a:off x="1474787" y="4554865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4" name="Text Box 42"/>
          <p:cNvSpPr txBox="1">
            <a:spLocks noChangeArrowheads="1"/>
          </p:cNvSpPr>
          <p:nvPr/>
        </p:nvSpPr>
        <p:spPr bwMode="auto">
          <a:xfrm>
            <a:off x="4724400" y="5134868"/>
            <a:ext cx="2438400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5" name="Text Box 46"/>
          <p:cNvSpPr txBox="1">
            <a:spLocks noChangeArrowheads="1"/>
          </p:cNvSpPr>
          <p:nvPr/>
        </p:nvSpPr>
        <p:spPr bwMode="auto">
          <a:xfrm>
            <a:off x="1676400" y="19735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3429000" y="3544887"/>
            <a:ext cx="1635125" cy="4572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Page-Table </a:t>
            </a: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sz="1400" dirty="0">
              <a:latin typeface="+mj-lt"/>
            </a:endParaRPr>
          </a:p>
        </p:txBody>
      </p:sp>
      <p:sp>
        <p:nvSpPr>
          <p:cNvPr id="77" name="Line 50"/>
          <p:cNvSpPr>
            <a:spLocks noChangeShapeType="1"/>
          </p:cNvSpPr>
          <p:nvPr/>
        </p:nvSpPr>
        <p:spPr bwMode="auto">
          <a:xfrm flipH="1">
            <a:off x="1828800" y="2478087"/>
            <a:ext cx="7620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8" name="Text Box 51"/>
          <p:cNvSpPr txBox="1">
            <a:spLocks noChangeArrowheads="1"/>
          </p:cNvSpPr>
          <p:nvPr/>
        </p:nvSpPr>
        <p:spPr bwMode="auto">
          <a:xfrm>
            <a:off x="76200" y="17449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Virtual Address</a:t>
            </a:r>
          </a:p>
        </p:txBody>
      </p:sp>
      <p:sp>
        <p:nvSpPr>
          <p:cNvPr id="79" name="Line 52"/>
          <p:cNvSpPr>
            <a:spLocks noChangeShapeType="1"/>
          </p:cNvSpPr>
          <p:nvPr/>
        </p:nvSpPr>
        <p:spPr bwMode="auto">
          <a:xfrm flipH="1" flipV="1">
            <a:off x="762000" y="2249487"/>
            <a:ext cx="7620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0" name="Text Box 53"/>
          <p:cNvSpPr txBox="1">
            <a:spLocks noChangeArrowheads="1"/>
          </p:cNvSpPr>
          <p:nvPr/>
        </p:nvSpPr>
        <p:spPr bwMode="auto">
          <a:xfrm>
            <a:off x="6781800" y="19735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 flipH="1">
            <a:off x="6961188" y="2478087"/>
            <a:ext cx="49212" cy="4095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2" name="Text Box 55"/>
          <p:cNvSpPr txBox="1">
            <a:spLocks noChangeArrowheads="1"/>
          </p:cNvSpPr>
          <p:nvPr/>
        </p:nvSpPr>
        <p:spPr bwMode="auto">
          <a:xfrm>
            <a:off x="5029200" y="17449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Virtual Address</a:t>
            </a:r>
          </a:p>
        </p:txBody>
      </p:sp>
      <p:sp>
        <p:nvSpPr>
          <p:cNvPr id="83" name="Line 56"/>
          <p:cNvSpPr>
            <a:spLocks noChangeShapeType="1"/>
          </p:cNvSpPr>
          <p:nvPr/>
        </p:nvSpPr>
        <p:spPr bwMode="auto">
          <a:xfrm flipH="1" flipV="1">
            <a:off x="5867400" y="2173287"/>
            <a:ext cx="7620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4" name="Rectangle 57"/>
          <p:cNvSpPr>
            <a:spLocks noChangeArrowheads="1"/>
          </p:cNvSpPr>
          <p:nvPr/>
        </p:nvSpPr>
        <p:spPr bwMode="auto">
          <a:xfrm>
            <a:off x="5257800" y="3621087"/>
            <a:ext cx="2057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Hardware Page Table Walker</a:t>
            </a:r>
          </a:p>
        </p:txBody>
      </p:sp>
      <p:sp>
        <p:nvSpPr>
          <p:cNvPr id="85" name="Line 58"/>
          <p:cNvSpPr>
            <a:spLocks noChangeShapeType="1"/>
          </p:cNvSpPr>
          <p:nvPr/>
        </p:nvSpPr>
        <p:spPr bwMode="auto">
          <a:xfrm>
            <a:off x="5029200" y="3697287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6" name="Line 59"/>
          <p:cNvSpPr>
            <a:spLocks noChangeShapeType="1"/>
          </p:cNvSpPr>
          <p:nvPr/>
        </p:nvSpPr>
        <p:spPr bwMode="auto">
          <a:xfrm>
            <a:off x="6629400" y="3316287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7" name="Text Box 60"/>
          <p:cNvSpPr txBox="1">
            <a:spLocks noChangeArrowheads="1"/>
          </p:cNvSpPr>
          <p:nvPr/>
        </p:nvSpPr>
        <p:spPr bwMode="auto">
          <a:xfrm>
            <a:off x="762000" y="3345755"/>
            <a:ext cx="628698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56127A"/>
                </a:solidFill>
                <a:latin typeface="+mj-lt"/>
              </a:rPr>
              <a:t>Miss?</a:t>
            </a:r>
            <a:endParaRPr lang="en-US" sz="1400">
              <a:latin typeface="+mj-lt"/>
            </a:endParaRPr>
          </a:p>
        </p:txBody>
      </p:sp>
      <p:sp>
        <p:nvSpPr>
          <p:cNvPr id="88" name="Freeform 62"/>
          <p:cNvSpPr>
            <a:spLocks/>
          </p:cNvSpPr>
          <p:nvPr/>
        </p:nvSpPr>
        <p:spPr bwMode="auto">
          <a:xfrm>
            <a:off x="7315200" y="3163887"/>
            <a:ext cx="3048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96" y="432"/>
              </a:cxn>
              <a:cxn ang="0">
                <a:pos x="96" y="0"/>
              </a:cxn>
            </a:cxnLst>
            <a:rect l="0" t="0" r="r" b="b"/>
            <a:pathLst>
              <a:path w="96" h="432">
                <a:moveTo>
                  <a:pt x="0" y="432"/>
                </a:moveTo>
                <a:lnTo>
                  <a:pt x="96" y="432"/>
                </a:lnTo>
                <a:lnTo>
                  <a:pt x="9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05" name="Line 63"/>
          <p:cNvSpPr>
            <a:spLocks noChangeShapeType="1"/>
          </p:cNvSpPr>
          <p:nvPr/>
        </p:nvSpPr>
        <p:spPr bwMode="auto">
          <a:xfrm flipV="1">
            <a:off x="6781800" y="3316287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0" name="Freeform 64"/>
          <p:cNvSpPr>
            <a:spLocks/>
          </p:cNvSpPr>
          <p:nvPr/>
        </p:nvSpPr>
        <p:spPr bwMode="auto">
          <a:xfrm>
            <a:off x="1524000" y="3316287"/>
            <a:ext cx="3733800" cy="914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2304" y="528"/>
              </a:cxn>
            </a:cxnLst>
            <a:rect l="0" t="0" r="r" b="b"/>
            <a:pathLst>
              <a:path w="2304" h="528">
                <a:moveTo>
                  <a:pt x="0" y="0"/>
                </a:moveTo>
                <a:lnTo>
                  <a:pt x="0" y="528"/>
                </a:lnTo>
                <a:lnTo>
                  <a:pt x="2304" y="52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1" name="Text Box 65"/>
          <p:cNvSpPr txBox="1">
            <a:spLocks noChangeArrowheads="1"/>
          </p:cNvSpPr>
          <p:nvPr/>
        </p:nvSpPr>
        <p:spPr bwMode="auto">
          <a:xfrm>
            <a:off x="5867400" y="3269555"/>
            <a:ext cx="628698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56127A"/>
                </a:solidFill>
                <a:latin typeface="+mj-lt"/>
              </a:rPr>
              <a:t>Miss?</a:t>
            </a:r>
            <a:endParaRPr lang="en-US" sz="1400">
              <a:latin typeface="+mj-lt"/>
            </a:endParaRPr>
          </a:p>
        </p:txBody>
      </p:sp>
      <p:sp>
        <p:nvSpPr>
          <p:cNvPr id="122" name="Freeform 66"/>
          <p:cNvSpPr>
            <a:spLocks/>
          </p:cNvSpPr>
          <p:nvPr/>
        </p:nvSpPr>
        <p:spPr bwMode="auto">
          <a:xfrm>
            <a:off x="1676400" y="3316287"/>
            <a:ext cx="35814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2304" y="528"/>
              </a:cxn>
            </a:cxnLst>
            <a:rect l="0" t="0" r="r" b="b"/>
            <a:pathLst>
              <a:path w="2304" h="528">
                <a:moveTo>
                  <a:pt x="0" y="0"/>
                </a:moveTo>
                <a:lnTo>
                  <a:pt x="0" y="528"/>
                </a:lnTo>
                <a:lnTo>
                  <a:pt x="2304" y="52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3" name="Line 63"/>
          <p:cNvSpPr>
            <a:spLocks noChangeShapeType="1"/>
          </p:cNvSpPr>
          <p:nvPr/>
        </p:nvSpPr>
        <p:spPr bwMode="auto">
          <a:xfrm flipV="1">
            <a:off x="7010400" y="3124200"/>
            <a:ext cx="381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4" name="Line 54"/>
          <p:cNvSpPr>
            <a:spLocks noChangeShapeType="1"/>
          </p:cNvSpPr>
          <p:nvPr/>
        </p:nvSpPr>
        <p:spPr bwMode="auto">
          <a:xfrm>
            <a:off x="7086600" y="2514600"/>
            <a:ext cx="0" cy="914399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281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Parallelism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Instruction-level Parallelism (ILP)</a:t>
            </a:r>
            <a:endParaRPr lang="en-US" sz="1000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multiple instructions in-flight</a:t>
            </a:r>
            <a:endParaRPr lang="en-US" sz="1600" b="0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hardware-scheduled: (1) pipelining, (2) out-of-order execution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software-scheduled: (3) VLIW</a:t>
            </a:r>
          </a:p>
          <a:p>
            <a:pPr marL="0" lvl="1"/>
            <a:r>
              <a:rPr lang="en-US" sz="1600" dirty="0">
                <a:solidFill>
                  <a:schemeClr val="tx1"/>
                </a:solidFill>
              </a:rPr>
              <a:t>	</a:t>
            </a:r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Data-level Parallelism (DLP)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multiple, identical operations on data </a:t>
            </a:r>
            <a:r>
              <a:rPr lang="en-US" sz="1600" b="0" dirty="0" err="1" smtClean="0">
                <a:solidFill>
                  <a:schemeClr val="tx1"/>
                </a:solidFill>
              </a:rPr>
              <a:t>arrrays</a:t>
            </a:r>
            <a:r>
              <a:rPr lang="en-US" sz="1600" b="0" dirty="0" smtClean="0">
                <a:solidFill>
                  <a:schemeClr val="tx1"/>
                </a:solidFill>
              </a:rPr>
              <a:t>/streams</a:t>
            </a:r>
            <a:endParaRPr lang="en-US" sz="1600" b="0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(1) vector processors, (2) GPUs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(3) single-instruction, multiple-data (SIMD) extensions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Thread-level Parallelism (TLP)</a:t>
            </a:r>
            <a:endParaRPr lang="en-US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multiple threads of control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if a thread stalls, issue instructions from other threads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(1) multi-threading, (2) multiprocessors</a:t>
            </a:r>
          </a:p>
          <a:p>
            <a:pPr marL="0" lvl="1"/>
            <a:endParaRPr lang="en-US" sz="1600" dirty="0">
              <a:solidFill>
                <a:schemeClr val="tx1"/>
              </a:solidFill>
            </a:endParaRPr>
          </a:p>
          <a:p>
            <a:pPr marL="0" lvl="1"/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and ILP (SW-managed)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350720"/>
            <a:ext cx="8147326" cy="1843439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Multiple operations packed into one instruction format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Instruction format is fixed, each slot supports particular instruction type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Constant operation latencies are specified (e.g., 1 cycle integer op)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Software schedules operations into instruction format, guaranteeing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Parallelism within an instruction – no RAW checks between ops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No data use before ready – no data interlocks/stalls</a:t>
            </a:r>
          </a:p>
        </p:txBody>
      </p:sp>
      <p:grpSp>
        <p:nvGrpSpPr>
          <p:cNvPr id="60" name="Group 4"/>
          <p:cNvGrpSpPr>
            <a:grpSpLocks/>
          </p:cNvGrpSpPr>
          <p:nvPr/>
        </p:nvGrpSpPr>
        <p:grpSpPr bwMode="auto">
          <a:xfrm>
            <a:off x="5126044" y="1927225"/>
            <a:ext cx="338138" cy="946150"/>
            <a:chOff x="2941" y="1550"/>
            <a:chExt cx="213" cy="596"/>
          </a:xfrm>
        </p:grpSpPr>
        <p:sp>
          <p:nvSpPr>
            <p:cNvPr id="61" name="Rectangle 5"/>
            <p:cNvSpPr>
              <a:spLocks noChangeArrowheads="1"/>
            </p:cNvSpPr>
            <p:nvPr/>
          </p:nvSpPr>
          <p:spPr bwMode="auto">
            <a:xfrm rot="5400000">
              <a:off x="2990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2" name="Rectangle 6"/>
            <p:cNvSpPr>
              <a:spLocks noChangeArrowheads="1"/>
            </p:cNvSpPr>
            <p:nvPr/>
          </p:nvSpPr>
          <p:spPr bwMode="auto">
            <a:xfrm rot="5400000">
              <a:off x="2990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3" name="Rectangle 7"/>
            <p:cNvSpPr>
              <a:spLocks noChangeArrowheads="1"/>
            </p:cNvSpPr>
            <p:nvPr/>
          </p:nvSpPr>
          <p:spPr bwMode="auto">
            <a:xfrm rot="5400000">
              <a:off x="2990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grpSp>
        <p:nvGrpSpPr>
          <p:cNvPr id="64" name="Group 8"/>
          <p:cNvGrpSpPr>
            <a:grpSpLocks/>
          </p:cNvGrpSpPr>
          <p:nvPr/>
        </p:nvGrpSpPr>
        <p:grpSpPr bwMode="auto">
          <a:xfrm>
            <a:off x="3830644" y="1927225"/>
            <a:ext cx="338138" cy="946150"/>
            <a:chOff x="2701" y="1550"/>
            <a:chExt cx="213" cy="596"/>
          </a:xfrm>
        </p:grpSpPr>
        <p:sp>
          <p:nvSpPr>
            <p:cNvPr id="65" name="Rectangle 9"/>
            <p:cNvSpPr>
              <a:spLocks noChangeArrowheads="1"/>
            </p:cNvSpPr>
            <p:nvPr/>
          </p:nvSpPr>
          <p:spPr bwMode="auto">
            <a:xfrm rot="5400000">
              <a:off x="2750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 rot="5400000">
              <a:off x="2750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7" name="Rectangle 11"/>
            <p:cNvSpPr>
              <a:spLocks noChangeArrowheads="1"/>
            </p:cNvSpPr>
            <p:nvPr/>
          </p:nvSpPr>
          <p:spPr bwMode="auto">
            <a:xfrm rot="5400000">
              <a:off x="2750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sp>
        <p:nvSpPr>
          <p:cNvPr id="68" name="Rectangle 12"/>
          <p:cNvSpPr>
            <a:spLocks noChangeArrowheads="1"/>
          </p:cNvSpPr>
          <p:nvPr/>
        </p:nvSpPr>
        <p:spPr bwMode="auto">
          <a:xfrm rot="5400000">
            <a:off x="2536534" y="1850023"/>
            <a:ext cx="184731" cy="33855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69" name="Rectangle 13"/>
          <p:cNvSpPr>
            <a:spLocks noChangeArrowheads="1"/>
          </p:cNvSpPr>
          <p:nvPr/>
        </p:nvSpPr>
        <p:spPr bwMode="auto">
          <a:xfrm rot="5400000">
            <a:off x="1393534" y="1850023"/>
            <a:ext cx="184731" cy="33855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grpSp>
        <p:nvGrpSpPr>
          <p:cNvPr id="70" name="Group 14"/>
          <p:cNvGrpSpPr>
            <a:grpSpLocks/>
          </p:cNvGrpSpPr>
          <p:nvPr/>
        </p:nvGrpSpPr>
        <p:grpSpPr bwMode="auto">
          <a:xfrm>
            <a:off x="7716846" y="1851025"/>
            <a:ext cx="338138" cy="1327150"/>
            <a:chOff x="3805" y="1550"/>
            <a:chExt cx="213" cy="836"/>
          </a:xfrm>
        </p:grpSpPr>
        <p:sp>
          <p:nvSpPr>
            <p:cNvPr id="71" name="Rectangle 15"/>
            <p:cNvSpPr>
              <a:spLocks noChangeArrowheads="1"/>
            </p:cNvSpPr>
            <p:nvPr/>
          </p:nvSpPr>
          <p:spPr bwMode="auto">
            <a:xfrm rot="5400000">
              <a:off x="3854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2" name="Rectangle 16"/>
            <p:cNvSpPr>
              <a:spLocks noChangeArrowheads="1"/>
            </p:cNvSpPr>
            <p:nvPr/>
          </p:nvSpPr>
          <p:spPr bwMode="auto">
            <a:xfrm rot="5400000">
              <a:off x="3854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3" name="Rectangle 17"/>
            <p:cNvSpPr>
              <a:spLocks noChangeArrowheads="1"/>
            </p:cNvSpPr>
            <p:nvPr/>
          </p:nvSpPr>
          <p:spPr bwMode="auto">
            <a:xfrm rot="5400000">
              <a:off x="3854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4" name="Rectangle 18"/>
            <p:cNvSpPr>
              <a:spLocks noChangeArrowheads="1"/>
            </p:cNvSpPr>
            <p:nvPr/>
          </p:nvSpPr>
          <p:spPr bwMode="auto">
            <a:xfrm rot="5400000">
              <a:off x="3854" y="222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grpSp>
        <p:nvGrpSpPr>
          <p:cNvPr id="75" name="Group 19"/>
          <p:cNvGrpSpPr>
            <a:grpSpLocks/>
          </p:cNvGrpSpPr>
          <p:nvPr/>
        </p:nvGrpSpPr>
        <p:grpSpPr bwMode="auto">
          <a:xfrm>
            <a:off x="6573846" y="1927225"/>
            <a:ext cx="338138" cy="1327150"/>
            <a:chOff x="3565" y="1550"/>
            <a:chExt cx="213" cy="836"/>
          </a:xfrm>
        </p:grpSpPr>
        <p:sp>
          <p:nvSpPr>
            <p:cNvPr id="76" name="Rectangle 20"/>
            <p:cNvSpPr>
              <a:spLocks noChangeArrowheads="1"/>
            </p:cNvSpPr>
            <p:nvPr/>
          </p:nvSpPr>
          <p:spPr bwMode="auto">
            <a:xfrm rot="5400000">
              <a:off x="3614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7" name="Rectangle 21"/>
            <p:cNvSpPr>
              <a:spLocks noChangeArrowheads="1"/>
            </p:cNvSpPr>
            <p:nvPr/>
          </p:nvSpPr>
          <p:spPr bwMode="auto">
            <a:xfrm rot="5400000">
              <a:off x="3614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8" name="Rectangle 22"/>
            <p:cNvSpPr>
              <a:spLocks noChangeArrowheads="1"/>
            </p:cNvSpPr>
            <p:nvPr/>
          </p:nvSpPr>
          <p:spPr bwMode="auto">
            <a:xfrm rot="5400000">
              <a:off x="3614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9" name="Rectangle 23"/>
            <p:cNvSpPr>
              <a:spLocks noChangeArrowheads="1"/>
            </p:cNvSpPr>
            <p:nvPr/>
          </p:nvSpPr>
          <p:spPr bwMode="auto">
            <a:xfrm rot="5400000">
              <a:off x="3614" y="222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sp>
        <p:nvSpPr>
          <p:cNvPr id="80" name="Text Box 24"/>
          <p:cNvSpPr txBox="1">
            <a:spLocks noChangeArrowheads="1"/>
          </p:cNvSpPr>
          <p:nvPr/>
        </p:nvSpPr>
        <p:spPr bwMode="auto">
          <a:xfrm>
            <a:off x="822325" y="2361150"/>
            <a:ext cx="2310248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Integer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Single Cycle Latency</a:t>
            </a:r>
          </a:p>
        </p:txBody>
      </p:sp>
      <p:sp>
        <p:nvSpPr>
          <p:cNvPr id="81" name="Text Box 25"/>
          <p:cNvSpPr txBox="1">
            <a:spLocks noChangeArrowheads="1"/>
          </p:cNvSpPr>
          <p:nvPr/>
        </p:nvSpPr>
        <p:spPr bwMode="auto">
          <a:xfrm>
            <a:off x="3146425" y="3123150"/>
            <a:ext cx="2488182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Load/Store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Three Cycle Latency</a:t>
            </a:r>
          </a:p>
        </p:txBody>
      </p:sp>
      <p:sp>
        <p:nvSpPr>
          <p:cNvPr id="82" name="Text Box 26"/>
          <p:cNvSpPr txBox="1">
            <a:spLocks noChangeArrowheads="1"/>
          </p:cNvSpPr>
          <p:nvPr/>
        </p:nvSpPr>
        <p:spPr bwMode="auto">
          <a:xfrm>
            <a:off x="5902325" y="3421600"/>
            <a:ext cx="2773516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Floating-Point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Four Cycle Latency</a:t>
            </a:r>
          </a:p>
        </p:txBody>
      </p:sp>
      <p:sp>
        <p:nvSpPr>
          <p:cNvPr id="83" name="Line 27"/>
          <p:cNvSpPr>
            <a:spLocks noChangeShapeType="1"/>
          </p:cNvSpPr>
          <p:nvPr/>
        </p:nvSpPr>
        <p:spPr bwMode="auto">
          <a:xfrm>
            <a:off x="14478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4" name="Line 28"/>
          <p:cNvSpPr>
            <a:spLocks noChangeShapeType="1"/>
          </p:cNvSpPr>
          <p:nvPr/>
        </p:nvSpPr>
        <p:spPr bwMode="auto">
          <a:xfrm>
            <a:off x="26670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5" name="Line 29"/>
          <p:cNvSpPr>
            <a:spLocks noChangeShapeType="1"/>
          </p:cNvSpPr>
          <p:nvPr/>
        </p:nvSpPr>
        <p:spPr bwMode="auto">
          <a:xfrm>
            <a:off x="39624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6" name="Line 30"/>
          <p:cNvSpPr>
            <a:spLocks noChangeShapeType="1"/>
          </p:cNvSpPr>
          <p:nvPr/>
        </p:nvSpPr>
        <p:spPr bwMode="auto">
          <a:xfrm>
            <a:off x="53340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7" name="Line 31"/>
          <p:cNvSpPr>
            <a:spLocks noChangeShapeType="1"/>
          </p:cNvSpPr>
          <p:nvPr/>
        </p:nvSpPr>
        <p:spPr bwMode="auto">
          <a:xfrm>
            <a:off x="67818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8" name="Line 32"/>
          <p:cNvSpPr>
            <a:spLocks noChangeShapeType="1"/>
          </p:cNvSpPr>
          <p:nvPr/>
        </p:nvSpPr>
        <p:spPr bwMode="auto">
          <a:xfrm>
            <a:off x="7924800" y="1447800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grpSp>
        <p:nvGrpSpPr>
          <p:cNvPr id="89" name="Group 33"/>
          <p:cNvGrpSpPr>
            <a:grpSpLocks/>
          </p:cNvGrpSpPr>
          <p:nvPr/>
        </p:nvGrpSpPr>
        <p:grpSpPr bwMode="auto">
          <a:xfrm>
            <a:off x="838200" y="1114427"/>
            <a:ext cx="7620000" cy="338138"/>
            <a:chOff x="528" y="990"/>
            <a:chExt cx="4800" cy="213"/>
          </a:xfrm>
        </p:grpSpPr>
        <p:grpSp>
          <p:nvGrpSpPr>
            <p:cNvPr id="90" name="Group 34"/>
            <p:cNvGrpSpPr>
              <a:grpSpLocks/>
            </p:cNvGrpSpPr>
            <p:nvPr/>
          </p:nvGrpSpPr>
          <p:grpSpPr bwMode="auto">
            <a:xfrm>
              <a:off x="1248" y="990"/>
              <a:ext cx="4080" cy="213"/>
              <a:chOff x="1248" y="990"/>
              <a:chExt cx="4080" cy="213"/>
            </a:xfrm>
          </p:grpSpPr>
          <p:sp>
            <p:nvSpPr>
              <p:cNvPr id="92" name="Rectangle 35"/>
              <p:cNvSpPr>
                <a:spLocks noChangeArrowheads="1"/>
              </p:cNvSpPr>
              <p:nvPr/>
            </p:nvSpPr>
            <p:spPr bwMode="auto">
              <a:xfrm>
                <a:off x="1248" y="990"/>
                <a:ext cx="720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Int Op 2</a:t>
                </a:r>
              </a:p>
            </p:txBody>
          </p:sp>
          <p:sp>
            <p:nvSpPr>
              <p:cNvPr id="93" name="Rectangle 36"/>
              <p:cNvSpPr>
                <a:spLocks noChangeArrowheads="1"/>
              </p:cNvSpPr>
              <p:nvPr/>
            </p:nvSpPr>
            <p:spPr bwMode="auto">
              <a:xfrm>
                <a:off x="1968" y="990"/>
                <a:ext cx="912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Mem Op 1</a:t>
                </a:r>
              </a:p>
            </p:txBody>
          </p:sp>
          <p:sp>
            <p:nvSpPr>
              <p:cNvPr id="94" name="Rectangle 37"/>
              <p:cNvSpPr>
                <a:spLocks noChangeArrowheads="1"/>
              </p:cNvSpPr>
              <p:nvPr/>
            </p:nvSpPr>
            <p:spPr bwMode="auto">
              <a:xfrm>
                <a:off x="2880" y="990"/>
                <a:ext cx="912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Mem Op 2</a:t>
                </a:r>
              </a:p>
            </p:txBody>
          </p:sp>
          <p:sp>
            <p:nvSpPr>
              <p:cNvPr id="95" name="Rectangle 38"/>
              <p:cNvSpPr>
                <a:spLocks noChangeArrowheads="1"/>
              </p:cNvSpPr>
              <p:nvPr/>
            </p:nvSpPr>
            <p:spPr bwMode="auto">
              <a:xfrm>
                <a:off x="3792" y="990"/>
                <a:ext cx="768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FP Op 1</a:t>
                </a:r>
              </a:p>
            </p:txBody>
          </p:sp>
          <p:sp>
            <p:nvSpPr>
              <p:cNvPr id="96" name="Rectangle 39"/>
              <p:cNvSpPr>
                <a:spLocks noChangeArrowheads="1"/>
              </p:cNvSpPr>
              <p:nvPr/>
            </p:nvSpPr>
            <p:spPr bwMode="auto">
              <a:xfrm>
                <a:off x="4560" y="990"/>
                <a:ext cx="768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FP Op 2</a:t>
                </a:r>
              </a:p>
            </p:txBody>
          </p:sp>
        </p:grp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528" y="990"/>
              <a:ext cx="720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Int Op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62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Vectors and DLP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630" y="2430470"/>
            <a:ext cx="49911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4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Multithreading and TLP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160" name="Group 3"/>
          <p:cNvGrpSpPr>
            <a:grpSpLocks/>
          </p:cNvGrpSpPr>
          <p:nvPr/>
        </p:nvGrpSpPr>
        <p:grpSpPr bwMode="auto">
          <a:xfrm>
            <a:off x="1039813" y="1736725"/>
            <a:ext cx="1143000" cy="3581400"/>
            <a:chOff x="528" y="912"/>
            <a:chExt cx="720" cy="2256"/>
          </a:xfrm>
        </p:grpSpPr>
        <p:sp>
          <p:nvSpPr>
            <p:cNvPr id="161" name="Rectangle 4"/>
            <p:cNvSpPr>
              <a:spLocks noChangeArrowheads="1"/>
            </p:cNvSpPr>
            <p:nvPr/>
          </p:nvSpPr>
          <p:spPr bwMode="auto">
            <a:xfrm>
              <a:off x="528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5"/>
            <p:cNvSpPr>
              <a:spLocks noChangeArrowheads="1"/>
            </p:cNvSpPr>
            <p:nvPr/>
          </p:nvSpPr>
          <p:spPr bwMode="auto">
            <a:xfrm>
              <a:off x="720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912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7"/>
            <p:cNvSpPr>
              <a:spLocks noChangeArrowheads="1"/>
            </p:cNvSpPr>
            <p:nvPr/>
          </p:nvSpPr>
          <p:spPr bwMode="auto">
            <a:xfrm>
              <a:off x="1104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8"/>
            <p:cNvSpPr>
              <a:spLocks noChangeArrowheads="1"/>
            </p:cNvSpPr>
            <p:nvPr/>
          </p:nvSpPr>
          <p:spPr bwMode="auto">
            <a:xfrm>
              <a:off x="528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Rectangle 9"/>
            <p:cNvSpPr>
              <a:spLocks noChangeArrowheads="1"/>
            </p:cNvSpPr>
            <p:nvPr/>
          </p:nvSpPr>
          <p:spPr bwMode="auto">
            <a:xfrm>
              <a:off x="720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10"/>
            <p:cNvSpPr>
              <a:spLocks noChangeArrowheads="1"/>
            </p:cNvSpPr>
            <p:nvPr/>
          </p:nvSpPr>
          <p:spPr bwMode="auto">
            <a:xfrm>
              <a:off x="912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Rectangle 11"/>
            <p:cNvSpPr>
              <a:spLocks noChangeArrowheads="1"/>
            </p:cNvSpPr>
            <p:nvPr/>
          </p:nvSpPr>
          <p:spPr bwMode="auto">
            <a:xfrm>
              <a:off x="1104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12"/>
            <p:cNvSpPr>
              <a:spLocks noChangeArrowheads="1"/>
            </p:cNvSpPr>
            <p:nvPr/>
          </p:nvSpPr>
          <p:spPr bwMode="auto">
            <a:xfrm>
              <a:off x="528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13"/>
            <p:cNvSpPr>
              <a:spLocks noChangeArrowheads="1"/>
            </p:cNvSpPr>
            <p:nvPr/>
          </p:nvSpPr>
          <p:spPr bwMode="auto">
            <a:xfrm>
              <a:off x="720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14"/>
            <p:cNvSpPr>
              <a:spLocks noChangeArrowheads="1"/>
            </p:cNvSpPr>
            <p:nvPr/>
          </p:nvSpPr>
          <p:spPr bwMode="auto">
            <a:xfrm>
              <a:off x="912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Rectangle 15"/>
            <p:cNvSpPr>
              <a:spLocks noChangeArrowheads="1"/>
            </p:cNvSpPr>
            <p:nvPr/>
          </p:nvSpPr>
          <p:spPr bwMode="auto">
            <a:xfrm>
              <a:off x="1104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6"/>
            <p:cNvSpPr>
              <a:spLocks noChangeArrowheads="1"/>
            </p:cNvSpPr>
            <p:nvPr/>
          </p:nvSpPr>
          <p:spPr bwMode="auto">
            <a:xfrm>
              <a:off x="528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Rectangle 17"/>
            <p:cNvSpPr>
              <a:spLocks noChangeArrowheads="1"/>
            </p:cNvSpPr>
            <p:nvPr/>
          </p:nvSpPr>
          <p:spPr bwMode="auto">
            <a:xfrm>
              <a:off x="720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Rectangle 18"/>
            <p:cNvSpPr>
              <a:spLocks noChangeArrowheads="1"/>
            </p:cNvSpPr>
            <p:nvPr/>
          </p:nvSpPr>
          <p:spPr bwMode="auto">
            <a:xfrm>
              <a:off x="912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19"/>
            <p:cNvSpPr>
              <a:spLocks noChangeArrowheads="1"/>
            </p:cNvSpPr>
            <p:nvPr/>
          </p:nvSpPr>
          <p:spPr bwMode="auto">
            <a:xfrm>
              <a:off x="1104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Rectangle 20"/>
            <p:cNvSpPr>
              <a:spLocks noChangeArrowheads="1"/>
            </p:cNvSpPr>
            <p:nvPr/>
          </p:nvSpPr>
          <p:spPr bwMode="auto">
            <a:xfrm>
              <a:off x="52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21"/>
            <p:cNvSpPr>
              <a:spLocks noChangeArrowheads="1"/>
            </p:cNvSpPr>
            <p:nvPr/>
          </p:nvSpPr>
          <p:spPr bwMode="auto">
            <a:xfrm>
              <a:off x="72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22"/>
            <p:cNvSpPr>
              <a:spLocks noChangeArrowheads="1"/>
            </p:cNvSpPr>
            <p:nvPr/>
          </p:nvSpPr>
          <p:spPr bwMode="auto">
            <a:xfrm>
              <a:off x="912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23"/>
            <p:cNvSpPr>
              <a:spLocks noChangeArrowheads="1"/>
            </p:cNvSpPr>
            <p:nvPr/>
          </p:nvSpPr>
          <p:spPr bwMode="auto">
            <a:xfrm>
              <a:off x="1104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24"/>
            <p:cNvSpPr>
              <a:spLocks noChangeArrowheads="1"/>
            </p:cNvSpPr>
            <p:nvPr/>
          </p:nvSpPr>
          <p:spPr bwMode="auto">
            <a:xfrm>
              <a:off x="528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25"/>
            <p:cNvSpPr>
              <a:spLocks noChangeArrowheads="1"/>
            </p:cNvSpPr>
            <p:nvPr/>
          </p:nvSpPr>
          <p:spPr bwMode="auto">
            <a:xfrm>
              <a:off x="720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26"/>
            <p:cNvSpPr>
              <a:spLocks noChangeArrowheads="1"/>
            </p:cNvSpPr>
            <p:nvPr/>
          </p:nvSpPr>
          <p:spPr bwMode="auto">
            <a:xfrm>
              <a:off x="912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27"/>
            <p:cNvSpPr>
              <a:spLocks noChangeArrowheads="1"/>
            </p:cNvSpPr>
            <p:nvPr/>
          </p:nvSpPr>
          <p:spPr bwMode="auto">
            <a:xfrm>
              <a:off x="1104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28"/>
            <p:cNvSpPr>
              <a:spLocks noChangeArrowheads="1"/>
            </p:cNvSpPr>
            <p:nvPr/>
          </p:nvSpPr>
          <p:spPr bwMode="auto">
            <a:xfrm>
              <a:off x="528" y="206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Rectangle 29"/>
            <p:cNvSpPr>
              <a:spLocks noChangeArrowheads="1"/>
            </p:cNvSpPr>
            <p:nvPr/>
          </p:nvSpPr>
          <p:spPr bwMode="auto">
            <a:xfrm>
              <a:off x="720" y="206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30"/>
            <p:cNvSpPr>
              <a:spLocks noChangeArrowheads="1"/>
            </p:cNvSpPr>
            <p:nvPr/>
          </p:nvSpPr>
          <p:spPr bwMode="auto">
            <a:xfrm>
              <a:off x="912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31"/>
            <p:cNvSpPr>
              <a:spLocks noChangeArrowheads="1"/>
            </p:cNvSpPr>
            <p:nvPr/>
          </p:nvSpPr>
          <p:spPr bwMode="auto">
            <a:xfrm>
              <a:off x="1104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Rectangle 32"/>
            <p:cNvSpPr>
              <a:spLocks noChangeArrowheads="1"/>
            </p:cNvSpPr>
            <p:nvPr/>
          </p:nvSpPr>
          <p:spPr bwMode="auto">
            <a:xfrm>
              <a:off x="528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33"/>
            <p:cNvSpPr>
              <a:spLocks noChangeArrowheads="1"/>
            </p:cNvSpPr>
            <p:nvPr/>
          </p:nvSpPr>
          <p:spPr bwMode="auto">
            <a:xfrm>
              <a:off x="720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Rectangle 34"/>
            <p:cNvSpPr>
              <a:spLocks noChangeArrowheads="1"/>
            </p:cNvSpPr>
            <p:nvPr/>
          </p:nvSpPr>
          <p:spPr bwMode="auto">
            <a:xfrm>
              <a:off x="912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Rectangle 35"/>
            <p:cNvSpPr>
              <a:spLocks noChangeArrowheads="1"/>
            </p:cNvSpPr>
            <p:nvPr/>
          </p:nvSpPr>
          <p:spPr bwMode="auto">
            <a:xfrm>
              <a:off x="1104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Rectangle 36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Rectangle 37"/>
            <p:cNvSpPr>
              <a:spLocks noChangeArrowheads="1"/>
            </p:cNvSpPr>
            <p:nvPr/>
          </p:nvSpPr>
          <p:spPr bwMode="auto">
            <a:xfrm>
              <a:off x="720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38"/>
            <p:cNvSpPr>
              <a:spLocks noChangeArrowheads="1"/>
            </p:cNvSpPr>
            <p:nvPr/>
          </p:nvSpPr>
          <p:spPr bwMode="auto">
            <a:xfrm>
              <a:off x="912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Rectangle 39"/>
            <p:cNvSpPr>
              <a:spLocks noChangeArrowheads="1"/>
            </p:cNvSpPr>
            <p:nvPr/>
          </p:nvSpPr>
          <p:spPr bwMode="auto">
            <a:xfrm>
              <a:off x="1104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40"/>
            <p:cNvSpPr>
              <a:spLocks noChangeArrowheads="1"/>
            </p:cNvSpPr>
            <p:nvPr/>
          </p:nvSpPr>
          <p:spPr bwMode="auto">
            <a:xfrm>
              <a:off x="528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41"/>
            <p:cNvSpPr>
              <a:spLocks noChangeArrowheads="1"/>
            </p:cNvSpPr>
            <p:nvPr/>
          </p:nvSpPr>
          <p:spPr bwMode="auto">
            <a:xfrm>
              <a:off x="720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Rectangle 42"/>
            <p:cNvSpPr>
              <a:spLocks noChangeArrowheads="1"/>
            </p:cNvSpPr>
            <p:nvPr/>
          </p:nvSpPr>
          <p:spPr bwMode="auto">
            <a:xfrm>
              <a:off x="912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Rectangle 43"/>
            <p:cNvSpPr>
              <a:spLocks noChangeArrowheads="1"/>
            </p:cNvSpPr>
            <p:nvPr/>
          </p:nvSpPr>
          <p:spPr bwMode="auto">
            <a:xfrm>
              <a:off x="1104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Rectangle 44"/>
            <p:cNvSpPr>
              <a:spLocks noChangeArrowheads="1"/>
            </p:cNvSpPr>
            <p:nvPr/>
          </p:nvSpPr>
          <p:spPr bwMode="auto">
            <a:xfrm>
              <a:off x="528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Rectangle 45"/>
            <p:cNvSpPr>
              <a:spLocks noChangeArrowheads="1"/>
            </p:cNvSpPr>
            <p:nvPr/>
          </p:nvSpPr>
          <p:spPr bwMode="auto">
            <a:xfrm>
              <a:off x="720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Rectangle 46"/>
            <p:cNvSpPr>
              <a:spLocks noChangeArrowheads="1"/>
            </p:cNvSpPr>
            <p:nvPr/>
          </p:nvSpPr>
          <p:spPr bwMode="auto">
            <a:xfrm>
              <a:off x="912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Rectangle 47"/>
            <p:cNvSpPr>
              <a:spLocks noChangeArrowheads="1"/>
            </p:cNvSpPr>
            <p:nvPr/>
          </p:nvSpPr>
          <p:spPr bwMode="auto">
            <a:xfrm>
              <a:off x="1104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Rectangle 48"/>
            <p:cNvSpPr>
              <a:spLocks noChangeArrowheads="1"/>
            </p:cNvSpPr>
            <p:nvPr/>
          </p:nvSpPr>
          <p:spPr bwMode="auto">
            <a:xfrm>
              <a:off x="528" y="302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Rectangle 49"/>
            <p:cNvSpPr>
              <a:spLocks noChangeArrowheads="1"/>
            </p:cNvSpPr>
            <p:nvPr/>
          </p:nvSpPr>
          <p:spPr bwMode="auto">
            <a:xfrm>
              <a:off x="720" y="302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Rectangle 50"/>
            <p:cNvSpPr>
              <a:spLocks noChangeArrowheads="1"/>
            </p:cNvSpPr>
            <p:nvPr/>
          </p:nvSpPr>
          <p:spPr bwMode="auto">
            <a:xfrm>
              <a:off x="912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Rectangle 51"/>
            <p:cNvSpPr>
              <a:spLocks noChangeArrowheads="1"/>
            </p:cNvSpPr>
            <p:nvPr/>
          </p:nvSpPr>
          <p:spPr bwMode="auto">
            <a:xfrm>
              <a:off x="1104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9" name="Group 52"/>
          <p:cNvGrpSpPr>
            <a:grpSpLocks/>
          </p:cNvGrpSpPr>
          <p:nvPr/>
        </p:nvGrpSpPr>
        <p:grpSpPr bwMode="auto">
          <a:xfrm>
            <a:off x="2563813" y="1736725"/>
            <a:ext cx="1143000" cy="3581400"/>
            <a:chOff x="1584" y="912"/>
            <a:chExt cx="720" cy="2256"/>
          </a:xfrm>
        </p:grpSpPr>
        <p:sp>
          <p:nvSpPr>
            <p:cNvPr id="210" name="Rectangle 53"/>
            <p:cNvSpPr>
              <a:spLocks noChangeArrowheads="1"/>
            </p:cNvSpPr>
            <p:nvPr/>
          </p:nvSpPr>
          <p:spPr bwMode="auto">
            <a:xfrm>
              <a:off x="1584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Rectangle 54"/>
            <p:cNvSpPr>
              <a:spLocks noChangeArrowheads="1"/>
            </p:cNvSpPr>
            <p:nvPr/>
          </p:nvSpPr>
          <p:spPr bwMode="auto">
            <a:xfrm>
              <a:off x="1776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Rectangle 55"/>
            <p:cNvSpPr>
              <a:spLocks noChangeArrowheads="1"/>
            </p:cNvSpPr>
            <p:nvPr/>
          </p:nvSpPr>
          <p:spPr bwMode="auto">
            <a:xfrm>
              <a:off x="1968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Rectangle 56"/>
            <p:cNvSpPr>
              <a:spLocks noChangeArrowheads="1"/>
            </p:cNvSpPr>
            <p:nvPr/>
          </p:nvSpPr>
          <p:spPr bwMode="auto">
            <a:xfrm>
              <a:off x="2160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Rectangle 57"/>
            <p:cNvSpPr>
              <a:spLocks noChangeArrowheads="1"/>
            </p:cNvSpPr>
            <p:nvPr/>
          </p:nvSpPr>
          <p:spPr bwMode="auto">
            <a:xfrm>
              <a:off x="1584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Rectangle 58"/>
            <p:cNvSpPr>
              <a:spLocks noChangeArrowheads="1"/>
            </p:cNvSpPr>
            <p:nvPr/>
          </p:nvSpPr>
          <p:spPr bwMode="auto">
            <a:xfrm>
              <a:off x="1776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Rectangle 59"/>
            <p:cNvSpPr>
              <a:spLocks noChangeArrowheads="1"/>
            </p:cNvSpPr>
            <p:nvPr/>
          </p:nvSpPr>
          <p:spPr bwMode="auto">
            <a:xfrm>
              <a:off x="1968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Rectangle 60"/>
            <p:cNvSpPr>
              <a:spLocks noChangeArrowheads="1"/>
            </p:cNvSpPr>
            <p:nvPr/>
          </p:nvSpPr>
          <p:spPr bwMode="auto">
            <a:xfrm>
              <a:off x="2160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Rectangle 61"/>
            <p:cNvSpPr>
              <a:spLocks noChangeArrowheads="1"/>
            </p:cNvSpPr>
            <p:nvPr/>
          </p:nvSpPr>
          <p:spPr bwMode="auto">
            <a:xfrm>
              <a:off x="1584" y="129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Rectangle 62"/>
            <p:cNvSpPr>
              <a:spLocks noChangeArrowheads="1"/>
            </p:cNvSpPr>
            <p:nvPr/>
          </p:nvSpPr>
          <p:spPr bwMode="auto">
            <a:xfrm>
              <a:off x="1776" y="129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Rectangle 63"/>
            <p:cNvSpPr>
              <a:spLocks noChangeArrowheads="1"/>
            </p:cNvSpPr>
            <p:nvPr/>
          </p:nvSpPr>
          <p:spPr bwMode="auto">
            <a:xfrm>
              <a:off x="1968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Rectangle 64"/>
            <p:cNvSpPr>
              <a:spLocks noChangeArrowheads="1"/>
            </p:cNvSpPr>
            <p:nvPr/>
          </p:nvSpPr>
          <p:spPr bwMode="auto">
            <a:xfrm>
              <a:off x="2160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Rectangle 65"/>
            <p:cNvSpPr>
              <a:spLocks noChangeArrowheads="1"/>
            </p:cNvSpPr>
            <p:nvPr/>
          </p:nvSpPr>
          <p:spPr bwMode="auto">
            <a:xfrm>
              <a:off x="1584" y="148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Rectangle 66"/>
            <p:cNvSpPr>
              <a:spLocks noChangeArrowheads="1"/>
            </p:cNvSpPr>
            <p:nvPr/>
          </p:nvSpPr>
          <p:spPr bwMode="auto">
            <a:xfrm>
              <a:off x="1776" y="148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Rectangle 67"/>
            <p:cNvSpPr>
              <a:spLocks noChangeArrowheads="1"/>
            </p:cNvSpPr>
            <p:nvPr/>
          </p:nvSpPr>
          <p:spPr bwMode="auto">
            <a:xfrm>
              <a:off x="1968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Rectangle 68"/>
            <p:cNvSpPr>
              <a:spLocks noChangeArrowheads="1"/>
            </p:cNvSpPr>
            <p:nvPr/>
          </p:nvSpPr>
          <p:spPr bwMode="auto">
            <a:xfrm>
              <a:off x="2160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Rectangle 69"/>
            <p:cNvSpPr>
              <a:spLocks noChangeArrowheads="1"/>
            </p:cNvSpPr>
            <p:nvPr/>
          </p:nvSpPr>
          <p:spPr bwMode="auto">
            <a:xfrm>
              <a:off x="1584" y="168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Rectangle 70"/>
            <p:cNvSpPr>
              <a:spLocks noChangeArrowheads="1"/>
            </p:cNvSpPr>
            <p:nvPr/>
          </p:nvSpPr>
          <p:spPr bwMode="auto">
            <a:xfrm>
              <a:off x="1776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Rectangle 71"/>
            <p:cNvSpPr>
              <a:spLocks noChangeArrowheads="1"/>
            </p:cNvSpPr>
            <p:nvPr/>
          </p:nvSpPr>
          <p:spPr bwMode="auto">
            <a:xfrm>
              <a:off x="196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72"/>
            <p:cNvSpPr>
              <a:spLocks noChangeArrowheads="1"/>
            </p:cNvSpPr>
            <p:nvPr/>
          </p:nvSpPr>
          <p:spPr bwMode="auto">
            <a:xfrm>
              <a:off x="216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Rectangle 73"/>
            <p:cNvSpPr>
              <a:spLocks noChangeArrowheads="1"/>
            </p:cNvSpPr>
            <p:nvPr/>
          </p:nvSpPr>
          <p:spPr bwMode="auto">
            <a:xfrm>
              <a:off x="1584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Rectangle 74"/>
            <p:cNvSpPr>
              <a:spLocks noChangeArrowheads="1"/>
            </p:cNvSpPr>
            <p:nvPr/>
          </p:nvSpPr>
          <p:spPr bwMode="auto">
            <a:xfrm>
              <a:off x="1776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Rectangle 75"/>
            <p:cNvSpPr>
              <a:spLocks noChangeArrowheads="1"/>
            </p:cNvSpPr>
            <p:nvPr/>
          </p:nvSpPr>
          <p:spPr bwMode="auto">
            <a:xfrm>
              <a:off x="1968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Rectangle 76"/>
            <p:cNvSpPr>
              <a:spLocks noChangeArrowheads="1"/>
            </p:cNvSpPr>
            <p:nvPr/>
          </p:nvSpPr>
          <p:spPr bwMode="auto">
            <a:xfrm>
              <a:off x="2160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Rectangle 77"/>
            <p:cNvSpPr>
              <a:spLocks noChangeArrowheads="1"/>
            </p:cNvSpPr>
            <p:nvPr/>
          </p:nvSpPr>
          <p:spPr bwMode="auto">
            <a:xfrm>
              <a:off x="1584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78"/>
            <p:cNvSpPr>
              <a:spLocks noChangeArrowheads="1"/>
            </p:cNvSpPr>
            <p:nvPr/>
          </p:nvSpPr>
          <p:spPr bwMode="auto">
            <a:xfrm>
              <a:off x="1776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Rectangle 79" descr="Wide downward diagonal"/>
            <p:cNvSpPr>
              <a:spLocks noChangeArrowheads="1"/>
            </p:cNvSpPr>
            <p:nvPr/>
          </p:nvSpPr>
          <p:spPr bwMode="auto">
            <a:xfrm>
              <a:off x="1968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Rectangle 80"/>
            <p:cNvSpPr>
              <a:spLocks noChangeArrowheads="1"/>
            </p:cNvSpPr>
            <p:nvPr/>
          </p:nvSpPr>
          <p:spPr bwMode="auto">
            <a:xfrm>
              <a:off x="2160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81"/>
            <p:cNvSpPr>
              <a:spLocks noChangeArrowheads="1"/>
            </p:cNvSpPr>
            <p:nvPr/>
          </p:nvSpPr>
          <p:spPr bwMode="auto">
            <a:xfrm>
              <a:off x="1584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Rectangle 82"/>
            <p:cNvSpPr>
              <a:spLocks noChangeArrowheads="1"/>
            </p:cNvSpPr>
            <p:nvPr/>
          </p:nvSpPr>
          <p:spPr bwMode="auto">
            <a:xfrm>
              <a:off x="1776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Rectangle 83"/>
            <p:cNvSpPr>
              <a:spLocks noChangeArrowheads="1"/>
            </p:cNvSpPr>
            <p:nvPr/>
          </p:nvSpPr>
          <p:spPr bwMode="auto">
            <a:xfrm>
              <a:off x="1968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Rectangle 84"/>
            <p:cNvSpPr>
              <a:spLocks noChangeArrowheads="1"/>
            </p:cNvSpPr>
            <p:nvPr/>
          </p:nvSpPr>
          <p:spPr bwMode="auto">
            <a:xfrm>
              <a:off x="2160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Rectangle 85" descr="Small checker board"/>
            <p:cNvSpPr>
              <a:spLocks noChangeArrowheads="1"/>
            </p:cNvSpPr>
            <p:nvPr/>
          </p:nvSpPr>
          <p:spPr bwMode="auto">
            <a:xfrm>
              <a:off x="1584" y="244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86"/>
            <p:cNvSpPr>
              <a:spLocks noChangeArrowheads="1"/>
            </p:cNvSpPr>
            <p:nvPr/>
          </p:nvSpPr>
          <p:spPr bwMode="auto">
            <a:xfrm>
              <a:off x="1776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87"/>
            <p:cNvSpPr>
              <a:spLocks noChangeArrowheads="1"/>
            </p:cNvSpPr>
            <p:nvPr/>
          </p:nvSpPr>
          <p:spPr bwMode="auto">
            <a:xfrm>
              <a:off x="1968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Rectangle 88"/>
            <p:cNvSpPr>
              <a:spLocks noChangeArrowheads="1"/>
            </p:cNvSpPr>
            <p:nvPr/>
          </p:nvSpPr>
          <p:spPr bwMode="auto">
            <a:xfrm>
              <a:off x="2160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Rectangle 89" descr="Small grid"/>
            <p:cNvSpPr>
              <a:spLocks noChangeArrowheads="1"/>
            </p:cNvSpPr>
            <p:nvPr/>
          </p:nvSpPr>
          <p:spPr bwMode="auto">
            <a:xfrm>
              <a:off x="1584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Rectangle 90" descr="Small grid"/>
            <p:cNvSpPr>
              <a:spLocks noChangeArrowheads="1"/>
            </p:cNvSpPr>
            <p:nvPr/>
          </p:nvSpPr>
          <p:spPr bwMode="auto">
            <a:xfrm>
              <a:off x="1776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Rectangle 91" descr="Small grid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Rectangle 92" descr="Small grid"/>
            <p:cNvSpPr>
              <a:spLocks noChangeArrowheads="1"/>
            </p:cNvSpPr>
            <p:nvPr/>
          </p:nvSpPr>
          <p:spPr bwMode="auto">
            <a:xfrm>
              <a:off x="2160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Rectangle 93"/>
            <p:cNvSpPr>
              <a:spLocks noChangeArrowheads="1"/>
            </p:cNvSpPr>
            <p:nvPr/>
          </p:nvSpPr>
          <p:spPr bwMode="auto">
            <a:xfrm>
              <a:off x="1584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Rectangle 94"/>
            <p:cNvSpPr>
              <a:spLocks noChangeArrowheads="1"/>
            </p:cNvSpPr>
            <p:nvPr/>
          </p:nvSpPr>
          <p:spPr bwMode="auto">
            <a:xfrm>
              <a:off x="1776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Rectangle 95"/>
            <p:cNvSpPr>
              <a:spLocks noChangeArrowheads="1"/>
            </p:cNvSpPr>
            <p:nvPr/>
          </p:nvSpPr>
          <p:spPr bwMode="auto">
            <a:xfrm>
              <a:off x="1968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Rectangle 96"/>
            <p:cNvSpPr>
              <a:spLocks noChangeArrowheads="1"/>
            </p:cNvSpPr>
            <p:nvPr/>
          </p:nvSpPr>
          <p:spPr bwMode="auto">
            <a:xfrm>
              <a:off x="2160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Rectangle 97" descr="Wide downward diagonal"/>
            <p:cNvSpPr>
              <a:spLocks noChangeArrowheads="1"/>
            </p:cNvSpPr>
            <p:nvPr/>
          </p:nvSpPr>
          <p:spPr bwMode="auto">
            <a:xfrm>
              <a:off x="1584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98"/>
            <p:cNvSpPr>
              <a:spLocks noChangeArrowheads="1"/>
            </p:cNvSpPr>
            <p:nvPr/>
          </p:nvSpPr>
          <p:spPr bwMode="auto">
            <a:xfrm>
              <a:off x="177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Rectangle 99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Rectangle 100"/>
            <p:cNvSpPr>
              <a:spLocks noChangeArrowheads="1"/>
            </p:cNvSpPr>
            <p:nvPr/>
          </p:nvSpPr>
          <p:spPr bwMode="auto">
            <a:xfrm>
              <a:off x="2160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8" name="Group 101"/>
          <p:cNvGrpSpPr>
            <a:grpSpLocks/>
          </p:cNvGrpSpPr>
          <p:nvPr/>
        </p:nvGrpSpPr>
        <p:grpSpPr bwMode="auto">
          <a:xfrm>
            <a:off x="4087813" y="1736725"/>
            <a:ext cx="1143000" cy="3581400"/>
            <a:chOff x="2640" y="912"/>
            <a:chExt cx="720" cy="2256"/>
          </a:xfrm>
        </p:grpSpPr>
        <p:sp>
          <p:nvSpPr>
            <p:cNvPr id="259" name="Rectangle 102" descr="Wide downward diagonal"/>
            <p:cNvSpPr>
              <a:spLocks noChangeArrowheads="1"/>
            </p:cNvSpPr>
            <p:nvPr/>
          </p:nvSpPr>
          <p:spPr bwMode="auto">
            <a:xfrm>
              <a:off x="2640" y="1680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Rectangle 103" descr="Wide downward diagonal"/>
            <p:cNvSpPr>
              <a:spLocks noChangeArrowheads="1"/>
            </p:cNvSpPr>
            <p:nvPr/>
          </p:nvSpPr>
          <p:spPr bwMode="auto">
            <a:xfrm>
              <a:off x="2832" y="1680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Rectangle 104"/>
            <p:cNvSpPr>
              <a:spLocks noChangeArrowheads="1"/>
            </p:cNvSpPr>
            <p:nvPr/>
          </p:nvSpPr>
          <p:spPr bwMode="auto">
            <a:xfrm>
              <a:off x="3024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Rectangle 105"/>
            <p:cNvSpPr>
              <a:spLocks noChangeArrowheads="1"/>
            </p:cNvSpPr>
            <p:nvPr/>
          </p:nvSpPr>
          <p:spPr bwMode="auto">
            <a:xfrm>
              <a:off x="3216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Rectangle 106" descr="Wide downward diagonal"/>
            <p:cNvSpPr>
              <a:spLocks noChangeArrowheads="1"/>
            </p:cNvSpPr>
            <p:nvPr/>
          </p:nvSpPr>
          <p:spPr bwMode="auto">
            <a:xfrm>
              <a:off x="2640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Rectangle 107" descr="Wide downward diagonal"/>
            <p:cNvSpPr>
              <a:spLocks noChangeArrowheads="1"/>
            </p:cNvSpPr>
            <p:nvPr/>
          </p:nvSpPr>
          <p:spPr bwMode="auto">
            <a:xfrm>
              <a:off x="2832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108" descr="Wide downward diagonal"/>
            <p:cNvSpPr>
              <a:spLocks noChangeArrowheads="1"/>
            </p:cNvSpPr>
            <p:nvPr/>
          </p:nvSpPr>
          <p:spPr bwMode="auto">
            <a:xfrm>
              <a:off x="3024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Rectangle 109"/>
            <p:cNvSpPr>
              <a:spLocks noChangeArrowheads="1"/>
            </p:cNvSpPr>
            <p:nvPr/>
          </p:nvSpPr>
          <p:spPr bwMode="auto">
            <a:xfrm>
              <a:off x="3216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Rectangle 110"/>
            <p:cNvSpPr>
              <a:spLocks noChangeArrowheads="1"/>
            </p:cNvSpPr>
            <p:nvPr/>
          </p:nvSpPr>
          <p:spPr bwMode="auto">
            <a:xfrm>
              <a:off x="2640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Rectangle 111"/>
            <p:cNvSpPr>
              <a:spLocks noChangeArrowheads="1"/>
            </p:cNvSpPr>
            <p:nvPr/>
          </p:nvSpPr>
          <p:spPr bwMode="auto">
            <a:xfrm>
              <a:off x="2832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Rectangle 112" descr="Wide downward diagonal"/>
            <p:cNvSpPr>
              <a:spLocks noChangeArrowheads="1"/>
            </p:cNvSpPr>
            <p:nvPr/>
          </p:nvSpPr>
          <p:spPr bwMode="auto">
            <a:xfrm>
              <a:off x="3024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Rectangle 113"/>
            <p:cNvSpPr>
              <a:spLocks noChangeArrowheads="1"/>
            </p:cNvSpPr>
            <p:nvPr/>
          </p:nvSpPr>
          <p:spPr bwMode="auto">
            <a:xfrm>
              <a:off x="3216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Rectangle 114"/>
            <p:cNvSpPr>
              <a:spLocks noChangeArrowheads="1"/>
            </p:cNvSpPr>
            <p:nvPr/>
          </p:nvSpPr>
          <p:spPr bwMode="auto">
            <a:xfrm>
              <a:off x="2640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Rectangle 115"/>
            <p:cNvSpPr>
              <a:spLocks noChangeArrowheads="1"/>
            </p:cNvSpPr>
            <p:nvPr/>
          </p:nvSpPr>
          <p:spPr bwMode="auto">
            <a:xfrm>
              <a:off x="2832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Rectangle 116"/>
            <p:cNvSpPr>
              <a:spLocks noChangeArrowheads="1"/>
            </p:cNvSpPr>
            <p:nvPr/>
          </p:nvSpPr>
          <p:spPr bwMode="auto">
            <a:xfrm>
              <a:off x="3024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Rectangle 117"/>
            <p:cNvSpPr>
              <a:spLocks noChangeArrowheads="1"/>
            </p:cNvSpPr>
            <p:nvPr/>
          </p:nvSpPr>
          <p:spPr bwMode="auto">
            <a:xfrm>
              <a:off x="3216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Rectangle 118"/>
            <p:cNvSpPr>
              <a:spLocks noChangeArrowheads="1"/>
            </p:cNvSpPr>
            <p:nvPr/>
          </p:nvSpPr>
          <p:spPr bwMode="auto">
            <a:xfrm>
              <a:off x="2640" y="2448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Rectangle 119"/>
            <p:cNvSpPr>
              <a:spLocks noChangeArrowheads="1"/>
            </p:cNvSpPr>
            <p:nvPr/>
          </p:nvSpPr>
          <p:spPr bwMode="auto">
            <a:xfrm>
              <a:off x="2832" y="2448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Rectangle 120"/>
            <p:cNvSpPr>
              <a:spLocks noChangeArrowheads="1"/>
            </p:cNvSpPr>
            <p:nvPr/>
          </p:nvSpPr>
          <p:spPr bwMode="auto">
            <a:xfrm>
              <a:off x="3024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Rectangle 121"/>
            <p:cNvSpPr>
              <a:spLocks noChangeArrowheads="1"/>
            </p:cNvSpPr>
            <p:nvPr/>
          </p:nvSpPr>
          <p:spPr bwMode="auto">
            <a:xfrm>
              <a:off x="3216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Rectangle 122"/>
            <p:cNvSpPr>
              <a:spLocks noChangeArrowheads="1"/>
            </p:cNvSpPr>
            <p:nvPr/>
          </p:nvSpPr>
          <p:spPr bwMode="auto">
            <a:xfrm>
              <a:off x="2640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123"/>
            <p:cNvSpPr>
              <a:spLocks noChangeArrowheads="1"/>
            </p:cNvSpPr>
            <p:nvPr/>
          </p:nvSpPr>
          <p:spPr bwMode="auto">
            <a:xfrm>
              <a:off x="2832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Rectangle 124"/>
            <p:cNvSpPr>
              <a:spLocks noChangeArrowheads="1"/>
            </p:cNvSpPr>
            <p:nvPr/>
          </p:nvSpPr>
          <p:spPr bwMode="auto">
            <a:xfrm>
              <a:off x="3024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Rectangle 125"/>
            <p:cNvSpPr>
              <a:spLocks noChangeArrowheads="1"/>
            </p:cNvSpPr>
            <p:nvPr/>
          </p:nvSpPr>
          <p:spPr bwMode="auto">
            <a:xfrm>
              <a:off x="3216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126" descr="Small checker board"/>
            <p:cNvSpPr>
              <a:spLocks noChangeArrowheads="1"/>
            </p:cNvSpPr>
            <p:nvPr/>
          </p:nvSpPr>
          <p:spPr bwMode="auto">
            <a:xfrm>
              <a:off x="2640" y="2832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Rectangle 127" descr="Small checker board"/>
            <p:cNvSpPr>
              <a:spLocks noChangeArrowheads="1"/>
            </p:cNvSpPr>
            <p:nvPr/>
          </p:nvSpPr>
          <p:spPr bwMode="auto">
            <a:xfrm>
              <a:off x="2832" y="2832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Rectangle 128"/>
            <p:cNvSpPr>
              <a:spLocks noChangeArrowheads="1"/>
            </p:cNvSpPr>
            <p:nvPr/>
          </p:nvSpPr>
          <p:spPr bwMode="auto">
            <a:xfrm>
              <a:off x="3024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129"/>
            <p:cNvSpPr>
              <a:spLocks noChangeArrowheads="1"/>
            </p:cNvSpPr>
            <p:nvPr/>
          </p:nvSpPr>
          <p:spPr bwMode="auto">
            <a:xfrm>
              <a:off x="3216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Rectangle 130" descr="Small checker board"/>
            <p:cNvSpPr>
              <a:spLocks noChangeArrowheads="1"/>
            </p:cNvSpPr>
            <p:nvPr/>
          </p:nvSpPr>
          <p:spPr bwMode="auto">
            <a:xfrm>
              <a:off x="2640" y="3024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Rectangle 131"/>
            <p:cNvSpPr>
              <a:spLocks noChangeArrowheads="1"/>
            </p:cNvSpPr>
            <p:nvPr/>
          </p:nvSpPr>
          <p:spPr bwMode="auto">
            <a:xfrm>
              <a:off x="2832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Rectangle 13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Rectangle 133"/>
            <p:cNvSpPr>
              <a:spLocks noChangeArrowheads="1"/>
            </p:cNvSpPr>
            <p:nvPr/>
          </p:nvSpPr>
          <p:spPr bwMode="auto">
            <a:xfrm>
              <a:off x="321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Rectangle 134"/>
            <p:cNvSpPr>
              <a:spLocks noChangeArrowheads="1"/>
            </p:cNvSpPr>
            <p:nvPr/>
          </p:nvSpPr>
          <p:spPr bwMode="auto">
            <a:xfrm>
              <a:off x="2640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Rectangle 135"/>
            <p:cNvSpPr>
              <a:spLocks noChangeArrowheads="1"/>
            </p:cNvSpPr>
            <p:nvPr/>
          </p:nvSpPr>
          <p:spPr bwMode="auto">
            <a:xfrm>
              <a:off x="2832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Rectangle 136"/>
            <p:cNvSpPr>
              <a:spLocks noChangeArrowheads="1"/>
            </p:cNvSpPr>
            <p:nvPr/>
          </p:nvSpPr>
          <p:spPr bwMode="auto">
            <a:xfrm>
              <a:off x="3024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Rectangle 137"/>
            <p:cNvSpPr>
              <a:spLocks noChangeArrowheads="1"/>
            </p:cNvSpPr>
            <p:nvPr/>
          </p:nvSpPr>
          <p:spPr bwMode="auto">
            <a:xfrm>
              <a:off x="3216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Rectangle 138"/>
            <p:cNvSpPr>
              <a:spLocks noChangeArrowheads="1"/>
            </p:cNvSpPr>
            <p:nvPr/>
          </p:nvSpPr>
          <p:spPr bwMode="auto">
            <a:xfrm>
              <a:off x="2640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Rectangle 139"/>
            <p:cNvSpPr>
              <a:spLocks noChangeArrowheads="1"/>
            </p:cNvSpPr>
            <p:nvPr/>
          </p:nvSpPr>
          <p:spPr bwMode="auto">
            <a:xfrm>
              <a:off x="2832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Rectangle 140"/>
            <p:cNvSpPr>
              <a:spLocks noChangeArrowheads="1"/>
            </p:cNvSpPr>
            <p:nvPr/>
          </p:nvSpPr>
          <p:spPr bwMode="auto">
            <a:xfrm>
              <a:off x="3024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Rectangle 141"/>
            <p:cNvSpPr>
              <a:spLocks noChangeArrowheads="1"/>
            </p:cNvSpPr>
            <p:nvPr/>
          </p:nvSpPr>
          <p:spPr bwMode="auto">
            <a:xfrm>
              <a:off x="3216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Rectangle 142"/>
            <p:cNvSpPr>
              <a:spLocks noChangeArrowheads="1"/>
            </p:cNvSpPr>
            <p:nvPr/>
          </p:nvSpPr>
          <p:spPr bwMode="auto">
            <a:xfrm>
              <a:off x="2640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Rectangle 143"/>
            <p:cNvSpPr>
              <a:spLocks noChangeArrowheads="1"/>
            </p:cNvSpPr>
            <p:nvPr/>
          </p:nvSpPr>
          <p:spPr bwMode="auto">
            <a:xfrm>
              <a:off x="2832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Rectangle 144"/>
            <p:cNvSpPr>
              <a:spLocks noChangeArrowheads="1"/>
            </p:cNvSpPr>
            <p:nvPr/>
          </p:nvSpPr>
          <p:spPr bwMode="auto">
            <a:xfrm>
              <a:off x="3024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Rectangle 145"/>
            <p:cNvSpPr>
              <a:spLocks noChangeArrowheads="1"/>
            </p:cNvSpPr>
            <p:nvPr/>
          </p:nvSpPr>
          <p:spPr bwMode="auto">
            <a:xfrm>
              <a:off x="3216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Rectangle 146"/>
            <p:cNvSpPr>
              <a:spLocks noChangeArrowheads="1"/>
            </p:cNvSpPr>
            <p:nvPr/>
          </p:nvSpPr>
          <p:spPr bwMode="auto">
            <a:xfrm>
              <a:off x="2640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Rectangle 147"/>
            <p:cNvSpPr>
              <a:spLocks noChangeArrowheads="1"/>
            </p:cNvSpPr>
            <p:nvPr/>
          </p:nvSpPr>
          <p:spPr bwMode="auto">
            <a:xfrm>
              <a:off x="2832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Rectangle 148"/>
            <p:cNvSpPr>
              <a:spLocks noChangeArrowheads="1"/>
            </p:cNvSpPr>
            <p:nvPr/>
          </p:nvSpPr>
          <p:spPr bwMode="auto">
            <a:xfrm>
              <a:off x="3024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Rectangle 149"/>
            <p:cNvSpPr>
              <a:spLocks noChangeArrowheads="1"/>
            </p:cNvSpPr>
            <p:nvPr/>
          </p:nvSpPr>
          <p:spPr bwMode="auto">
            <a:xfrm>
              <a:off x="3216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7" name="Group 150"/>
          <p:cNvGrpSpPr>
            <a:grpSpLocks/>
          </p:cNvGrpSpPr>
          <p:nvPr/>
        </p:nvGrpSpPr>
        <p:grpSpPr bwMode="auto">
          <a:xfrm>
            <a:off x="5688013" y="1584325"/>
            <a:ext cx="1143000" cy="3962400"/>
            <a:chOff x="3696" y="816"/>
            <a:chExt cx="720" cy="2496"/>
          </a:xfrm>
        </p:grpSpPr>
        <p:sp>
          <p:nvSpPr>
            <p:cNvPr id="308" name="Rectangle 151"/>
            <p:cNvSpPr>
              <a:spLocks noChangeArrowheads="1"/>
            </p:cNvSpPr>
            <p:nvPr/>
          </p:nvSpPr>
          <p:spPr bwMode="auto">
            <a:xfrm>
              <a:off x="3696" y="168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Rectangle 152"/>
            <p:cNvSpPr>
              <a:spLocks noChangeArrowheads="1"/>
            </p:cNvSpPr>
            <p:nvPr/>
          </p:nvSpPr>
          <p:spPr bwMode="auto">
            <a:xfrm>
              <a:off x="388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Rectangle 153"/>
            <p:cNvSpPr>
              <a:spLocks noChangeArrowheads="1"/>
            </p:cNvSpPr>
            <p:nvPr/>
          </p:nvSpPr>
          <p:spPr bwMode="auto">
            <a:xfrm>
              <a:off x="408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Rectangle 154"/>
            <p:cNvSpPr>
              <a:spLocks noChangeArrowheads="1"/>
            </p:cNvSpPr>
            <p:nvPr/>
          </p:nvSpPr>
          <p:spPr bwMode="auto">
            <a:xfrm>
              <a:off x="4272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Rectangle 155"/>
            <p:cNvSpPr>
              <a:spLocks noChangeArrowheads="1"/>
            </p:cNvSpPr>
            <p:nvPr/>
          </p:nvSpPr>
          <p:spPr bwMode="auto">
            <a:xfrm>
              <a:off x="3696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Rectangle 156"/>
            <p:cNvSpPr>
              <a:spLocks noChangeArrowheads="1"/>
            </p:cNvSpPr>
            <p:nvPr/>
          </p:nvSpPr>
          <p:spPr bwMode="auto">
            <a:xfrm>
              <a:off x="3888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Rectangle 157" descr="Wide downward diagonal"/>
            <p:cNvSpPr>
              <a:spLocks noChangeArrowheads="1"/>
            </p:cNvSpPr>
            <p:nvPr/>
          </p:nvSpPr>
          <p:spPr bwMode="auto">
            <a:xfrm>
              <a:off x="4080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Rectangle 158" descr="Wide downward diagonal"/>
            <p:cNvSpPr>
              <a:spLocks noChangeArrowheads="1"/>
            </p:cNvSpPr>
            <p:nvPr/>
          </p:nvSpPr>
          <p:spPr bwMode="auto">
            <a:xfrm>
              <a:off x="4272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Rectangle 159"/>
            <p:cNvSpPr>
              <a:spLocks noChangeArrowheads="1"/>
            </p:cNvSpPr>
            <p:nvPr/>
          </p:nvSpPr>
          <p:spPr bwMode="auto">
            <a:xfrm>
              <a:off x="3696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Rectangle 160"/>
            <p:cNvSpPr>
              <a:spLocks noChangeArrowheads="1"/>
            </p:cNvSpPr>
            <p:nvPr/>
          </p:nvSpPr>
          <p:spPr bwMode="auto">
            <a:xfrm>
              <a:off x="3888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Rectangle 161" descr="Wide downward diagonal"/>
            <p:cNvSpPr>
              <a:spLocks noChangeArrowheads="1"/>
            </p:cNvSpPr>
            <p:nvPr/>
          </p:nvSpPr>
          <p:spPr bwMode="auto">
            <a:xfrm>
              <a:off x="4080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Rectangle 162"/>
            <p:cNvSpPr>
              <a:spLocks noChangeArrowheads="1"/>
            </p:cNvSpPr>
            <p:nvPr/>
          </p:nvSpPr>
          <p:spPr bwMode="auto">
            <a:xfrm>
              <a:off x="4272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Rectangle 163"/>
            <p:cNvSpPr>
              <a:spLocks noChangeArrowheads="1"/>
            </p:cNvSpPr>
            <p:nvPr/>
          </p:nvSpPr>
          <p:spPr bwMode="auto">
            <a:xfrm>
              <a:off x="3696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Rectangle 164"/>
            <p:cNvSpPr>
              <a:spLocks noChangeArrowheads="1"/>
            </p:cNvSpPr>
            <p:nvPr/>
          </p:nvSpPr>
          <p:spPr bwMode="auto">
            <a:xfrm>
              <a:off x="3888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Rectangle 165" descr="Wide downward diagonal"/>
            <p:cNvSpPr>
              <a:spLocks noChangeArrowheads="1"/>
            </p:cNvSpPr>
            <p:nvPr/>
          </p:nvSpPr>
          <p:spPr bwMode="auto">
            <a:xfrm>
              <a:off x="4080" y="225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Rectangle 166" descr="Wide downward diagonal"/>
            <p:cNvSpPr>
              <a:spLocks noChangeArrowheads="1"/>
            </p:cNvSpPr>
            <p:nvPr/>
          </p:nvSpPr>
          <p:spPr bwMode="auto">
            <a:xfrm>
              <a:off x="4272" y="225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Rectangle 167"/>
            <p:cNvSpPr>
              <a:spLocks noChangeArrowheads="1"/>
            </p:cNvSpPr>
            <p:nvPr/>
          </p:nvSpPr>
          <p:spPr bwMode="auto">
            <a:xfrm>
              <a:off x="3696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Rectangle 168"/>
            <p:cNvSpPr>
              <a:spLocks noChangeArrowheads="1"/>
            </p:cNvSpPr>
            <p:nvPr/>
          </p:nvSpPr>
          <p:spPr bwMode="auto">
            <a:xfrm>
              <a:off x="3888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Rectangle 169" descr="Wide downward diagonal"/>
            <p:cNvSpPr>
              <a:spLocks noChangeArrowheads="1"/>
            </p:cNvSpPr>
            <p:nvPr/>
          </p:nvSpPr>
          <p:spPr bwMode="auto">
            <a:xfrm>
              <a:off x="4080" y="2448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Rectangle 170"/>
            <p:cNvSpPr>
              <a:spLocks noChangeArrowheads="1"/>
            </p:cNvSpPr>
            <p:nvPr/>
          </p:nvSpPr>
          <p:spPr bwMode="auto">
            <a:xfrm>
              <a:off x="4272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Rectangle 171"/>
            <p:cNvSpPr>
              <a:spLocks noChangeArrowheads="1"/>
            </p:cNvSpPr>
            <p:nvPr/>
          </p:nvSpPr>
          <p:spPr bwMode="auto">
            <a:xfrm>
              <a:off x="3696" y="264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Rectangle 172"/>
            <p:cNvSpPr>
              <a:spLocks noChangeArrowheads="1"/>
            </p:cNvSpPr>
            <p:nvPr/>
          </p:nvSpPr>
          <p:spPr bwMode="auto">
            <a:xfrm>
              <a:off x="3888" y="264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Rectangle 173"/>
            <p:cNvSpPr>
              <a:spLocks noChangeArrowheads="1"/>
            </p:cNvSpPr>
            <p:nvPr/>
          </p:nvSpPr>
          <p:spPr bwMode="auto">
            <a:xfrm>
              <a:off x="4080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Rectangle 174"/>
            <p:cNvSpPr>
              <a:spLocks noChangeArrowheads="1"/>
            </p:cNvSpPr>
            <p:nvPr/>
          </p:nvSpPr>
          <p:spPr bwMode="auto">
            <a:xfrm>
              <a:off x="4272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Rectangle 175"/>
            <p:cNvSpPr>
              <a:spLocks noChangeArrowheads="1"/>
            </p:cNvSpPr>
            <p:nvPr/>
          </p:nvSpPr>
          <p:spPr bwMode="auto">
            <a:xfrm>
              <a:off x="3696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Rectangle 176"/>
            <p:cNvSpPr>
              <a:spLocks noChangeArrowheads="1"/>
            </p:cNvSpPr>
            <p:nvPr/>
          </p:nvSpPr>
          <p:spPr bwMode="auto">
            <a:xfrm>
              <a:off x="3888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Rectangle 177" descr="Wide downward diagonal"/>
            <p:cNvSpPr>
              <a:spLocks noChangeArrowheads="1"/>
            </p:cNvSpPr>
            <p:nvPr/>
          </p:nvSpPr>
          <p:spPr bwMode="auto">
            <a:xfrm>
              <a:off x="4080" y="283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Rectangle 178"/>
            <p:cNvSpPr>
              <a:spLocks noChangeArrowheads="1"/>
            </p:cNvSpPr>
            <p:nvPr/>
          </p:nvSpPr>
          <p:spPr bwMode="auto">
            <a:xfrm>
              <a:off x="4272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Rectangle 179"/>
            <p:cNvSpPr>
              <a:spLocks noChangeArrowheads="1"/>
            </p:cNvSpPr>
            <p:nvPr/>
          </p:nvSpPr>
          <p:spPr bwMode="auto">
            <a:xfrm>
              <a:off x="369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Rectangle 180"/>
            <p:cNvSpPr>
              <a:spLocks noChangeArrowheads="1"/>
            </p:cNvSpPr>
            <p:nvPr/>
          </p:nvSpPr>
          <p:spPr bwMode="auto">
            <a:xfrm>
              <a:off x="3888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Rectangle 181" descr="Wide downward diagonal"/>
            <p:cNvSpPr>
              <a:spLocks noChangeArrowheads="1"/>
            </p:cNvSpPr>
            <p:nvPr/>
          </p:nvSpPr>
          <p:spPr bwMode="auto">
            <a:xfrm>
              <a:off x="4080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Rectangle 182" descr="Wide downward diagonal"/>
            <p:cNvSpPr>
              <a:spLocks noChangeArrowheads="1"/>
            </p:cNvSpPr>
            <p:nvPr/>
          </p:nvSpPr>
          <p:spPr bwMode="auto">
            <a:xfrm>
              <a:off x="4272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Rectangle 183"/>
            <p:cNvSpPr>
              <a:spLocks noChangeArrowheads="1"/>
            </p:cNvSpPr>
            <p:nvPr/>
          </p:nvSpPr>
          <p:spPr bwMode="auto">
            <a:xfrm>
              <a:off x="3696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Rectangle 184"/>
            <p:cNvSpPr>
              <a:spLocks noChangeArrowheads="1"/>
            </p:cNvSpPr>
            <p:nvPr/>
          </p:nvSpPr>
          <p:spPr bwMode="auto">
            <a:xfrm>
              <a:off x="3888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Rectangle 185" descr="Wide downward diagonal"/>
            <p:cNvSpPr>
              <a:spLocks noChangeArrowheads="1"/>
            </p:cNvSpPr>
            <p:nvPr/>
          </p:nvSpPr>
          <p:spPr bwMode="auto">
            <a:xfrm>
              <a:off x="4080" y="91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Rectangle 186" descr="Wide downward diagonal"/>
            <p:cNvSpPr>
              <a:spLocks noChangeArrowheads="1"/>
            </p:cNvSpPr>
            <p:nvPr/>
          </p:nvSpPr>
          <p:spPr bwMode="auto">
            <a:xfrm>
              <a:off x="4272" y="91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Rectangle 187"/>
            <p:cNvSpPr>
              <a:spLocks noChangeArrowheads="1"/>
            </p:cNvSpPr>
            <p:nvPr/>
          </p:nvSpPr>
          <p:spPr bwMode="auto">
            <a:xfrm>
              <a:off x="3696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Rectangle 188"/>
            <p:cNvSpPr>
              <a:spLocks noChangeArrowheads="1"/>
            </p:cNvSpPr>
            <p:nvPr/>
          </p:nvSpPr>
          <p:spPr bwMode="auto">
            <a:xfrm>
              <a:off x="3888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Rectangle 189" descr="Wide downward diagonal"/>
            <p:cNvSpPr>
              <a:spLocks noChangeArrowheads="1"/>
            </p:cNvSpPr>
            <p:nvPr/>
          </p:nvSpPr>
          <p:spPr bwMode="auto">
            <a:xfrm>
              <a:off x="4080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Rectangle 190" descr="Wide downward diagonal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Rectangle 191"/>
            <p:cNvSpPr>
              <a:spLocks noChangeArrowheads="1"/>
            </p:cNvSpPr>
            <p:nvPr/>
          </p:nvSpPr>
          <p:spPr bwMode="auto">
            <a:xfrm>
              <a:off x="3696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Rectangle 192"/>
            <p:cNvSpPr>
              <a:spLocks noChangeArrowheads="1"/>
            </p:cNvSpPr>
            <p:nvPr/>
          </p:nvSpPr>
          <p:spPr bwMode="auto">
            <a:xfrm>
              <a:off x="3888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Rectangle 193" descr="Wide downward diagonal"/>
            <p:cNvSpPr>
              <a:spLocks noChangeArrowheads="1"/>
            </p:cNvSpPr>
            <p:nvPr/>
          </p:nvSpPr>
          <p:spPr bwMode="auto">
            <a:xfrm>
              <a:off x="4080" y="129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Rectangle 194"/>
            <p:cNvSpPr>
              <a:spLocks noChangeArrowheads="1"/>
            </p:cNvSpPr>
            <p:nvPr/>
          </p:nvSpPr>
          <p:spPr bwMode="auto">
            <a:xfrm>
              <a:off x="4272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Rectangle 195"/>
            <p:cNvSpPr>
              <a:spLocks noChangeArrowheads="1"/>
            </p:cNvSpPr>
            <p:nvPr/>
          </p:nvSpPr>
          <p:spPr bwMode="auto">
            <a:xfrm>
              <a:off x="3696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Rectangle 196"/>
            <p:cNvSpPr>
              <a:spLocks noChangeArrowheads="1"/>
            </p:cNvSpPr>
            <p:nvPr/>
          </p:nvSpPr>
          <p:spPr bwMode="auto">
            <a:xfrm>
              <a:off x="3888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Rectangle 197" descr="Wide downward diagonal"/>
            <p:cNvSpPr>
              <a:spLocks noChangeArrowheads="1"/>
            </p:cNvSpPr>
            <p:nvPr/>
          </p:nvSpPr>
          <p:spPr bwMode="auto">
            <a:xfrm>
              <a:off x="4080" y="1488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Rectangle 198"/>
            <p:cNvSpPr>
              <a:spLocks noChangeArrowheads="1"/>
            </p:cNvSpPr>
            <p:nvPr/>
          </p:nvSpPr>
          <p:spPr bwMode="auto">
            <a:xfrm>
              <a:off x="4272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Line 199"/>
            <p:cNvSpPr>
              <a:spLocks noChangeShapeType="1"/>
            </p:cNvSpPr>
            <p:nvPr/>
          </p:nvSpPr>
          <p:spPr bwMode="auto">
            <a:xfrm>
              <a:off x="4056" y="816"/>
              <a:ext cx="0" cy="24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7" name="Rectangle 200" descr="Wide downward diagonal"/>
          <p:cNvSpPr>
            <a:spLocks noChangeArrowheads="1"/>
          </p:cNvSpPr>
          <p:nvPr/>
        </p:nvSpPr>
        <p:spPr bwMode="auto">
          <a:xfrm>
            <a:off x="7288213" y="2955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" name="Rectangle 201" descr="Small checker board"/>
          <p:cNvSpPr>
            <a:spLocks noChangeArrowheads="1"/>
          </p:cNvSpPr>
          <p:nvPr/>
        </p:nvSpPr>
        <p:spPr bwMode="auto">
          <a:xfrm>
            <a:off x="7593013" y="29559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" name="Rectangle 202" descr="Small checker board"/>
          <p:cNvSpPr>
            <a:spLocks noChangeArrowheads="1"/>
          </p:cNvSpPr>
          <p:nvPr/>
        </p:nvSpPr>
        <p:spPr bwMode="auto">
          <a:xfrm>
            <a:off x="7897813" y="29559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0" name="Rectangle 203" descr="Small grid"/>
          <p:cNvSpPr>
            <a:spLocks noChangeArrowheads="1"/>
          </p:cNvSpPr>
          <p:nvPr/>
        </p:nvSpPr>
        <p:spPr bwMode="auto">
          <a:xfrm>
            <a:off x="8202613" y="29559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1" name="Rectangle 204"/>
          <p:cNvSpPr>
            <a:spLocks noChangeArrowheads="1"/>
          </p:cNvSpPr>
          <p:nvPr/>
        </p:nvSpPr>
        <p:spPr bwMode="auto">
          <a:xfrm>
            <a:off x="72882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2" name="Rectangle 205"/>
          <p:cNvSpPr>
            <a:spLocks noChangeArrowheads="1"/>
          </p:cNvSpPr>
          <p:nvPr/>
        </p:nvSpPr>
        <p:spPr bwMode="auto">
          <a:xfrm>
            <a:off x="75930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3" name="Rectangle 206"/>
          <p:cNvSpPr>
            <a:spLocks noChangeArrowheads="1"/>
          </p:cNvSpPr>
          <p:nvPr/>
        </p:nvSpPr>
        <p:spPr bwMode="auto">
          <a:xfrm>
            <a:off x="78978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4" name="Rectangle 207"/>
          <p:cNvSpPr>
            <a:spLocks noChangeArrowheads="1"/>
          </p:cNvSpPr>
          <p:nvPr/>
        </p:nvSpPr>
        <p:spPr bwMode="auto">
          <a:xfrm>
            <a:off x="8202613" y="3260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5" name="Rectangle 208"/>
          <p:cNvSpPr>
            <a:spLocks noChangeArrowheads="1"/>
          </p:cNvSpPr>
          <p:nvPr/>
        </p:nvSpPr>
        <p:spPr bwMode="auto">
          <a:xfrm>
            <a:off x="7288213" y="3565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6" name="Rectangle 209"/>
          <p:cNvSpPr>
            <a:spLocks noChangeArrowheads="1"/>
          </p:cNvSpPr>
          <p:nvPr/>
        </p:nvSpPr>
        <p:spPr bwMode="auto">
          <a:xfrm>
            <a:off x="7593013" y="3565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7" name="Rectangle 210" descr="Small checker board"/>
          <p:cNvSpPr>
            <a:spLocks noChangeArrowheads="1"/>
          </p:cNvSpPr>
          <p:nvPr/>
        </p:nvSpPr>
        <p:spPr bwMode="auto">
          <a:xfrm>
            <a:off x="7897813" y="3565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" name="Rectangle 211"/>
          <p:cNvSpPr>
            <a:spLocks noChangeArrowheads="1"/>
          </p:cNvSpPr>
          <p:nvPr/>
        </p:nvSpPr>
        <p:spPr bwMode="auto">
          <a:xfrm>
            <a:off x="8202613" y="35655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9" name="Rectangle 212"/>
          <p:cNvSpPr>
            <a:spLocks noChangeArrowheads="1"/>
          </p:cNvSpPr>
          <p:nvPr/>
        </p:nvSpPr>
        <p:spPr bwMode="auto">
          <a:xfrm>
            <a:off x="7288213" y="38703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0" name="Rectangle 213" descr="Wide downward diagonal"/>
          <p:cNvSpPr>
            <a:spLocks noChangeArrowheads="1"/>
          </p:cNvSpPr>
          <p:nvPr/>
        </p:nvSpPr>
        <p:spPr bwMode="auto">
          <a:xfrm>
            <a:off x="7593013" y="3870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1" name="Rectangle 214"/>
          <p:cNvSpPr>
            <a:spLocks noChangeArrowheads="1"/>
          </p:cNvSpPr>
          <p:nvPr/>
        </p:nvSpPr>
        <p:spPr bwMode="auto">
          <a:xfrm>
            <a:off x="7897813" y="3870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2" name="Rectangle 215" descr="Small checker board"/>
          <p:cNvSpPr>
            <a:spLocks noChangeArrowheads="1"/>
          </p:cNvSpPr>
          <p:nvPr/>
        </p:nvSpPr>
        <p:spPr bwMode="auto">
          <a:xfrm>
            <a:off x="8202613" y="38703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3" name="Rectangle 216"/>
          <p:cNvSpPr>
            <a:spLocks noChangeArrowheads="1"/>
          </p:cNvSpPr>
          <p:nvPr/>
        </p:nvSpPr>
        <p:spPr bwMode="auto">
          <a:xfrm>
            <a:off x="7288213" y="4175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4" name="Rectangle 217"/>
          <p:cNvSpPr>
            <a:spLocks noChangeArrowheads="1"/>
          </p:cNvSpPr>
          <p:nvPr/>
        </p:nvSpPr>
        <p:spPr bwMode="auto">
          <a:xfrm>
            <a:off x="7593013" y="4175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" name="Rectangle 218" descr="Wide downward diagonal"/>
          <p:cNvSpPr>
            <a:spLocks noChangeArrowheads="1"/>
          </p:cNvSpPr>
          <p:nvPr/>
        </p:nvSpPr>
        <p:spPr bwMode="auto">
          <a:xfrm>
            <a:off x="7897813" y="41751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" name="Rectangle 219"/>
          <p:cNvSpPr>
            <a:spLocks noChangeArrowheads="1"/>
          </p:cNvSpPr>
          <p:nvPr/>
        </p:nvSpPr>
        <p:spPr bwMode="auto">
          <a:xfrm>
            <a:off x="8202613" y="41751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" name="Rectangle 220"/>
          <p:cNvSpPr>
            <a:spLocks noChangeArrowheads="1"/>
          </p:cNvSpPr>
          <p:nvPr/>
        </p:nvSpPr>
        <p:spPr bwMode="auto">
          <a:xfrm>
            <a:off x="7288213" y="44799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" name="Rectangle 221" descr="Wide downward diagonal"/>
          <p:cNvSpPr>
            <a:spLocks noChangeArrowheads="1"/>
          </p:cNvSpPr>
          <p:nvPr/>
        </p:nvSpPr>
        <p:spPr bwMode="auto">
          <a:xfrm>
            <a:off x="7593013" y="4479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" name="Rectangle 222" descr="Wide downward diagonal"/>
          <p:cNvSpPr>
            <a:spLocks noChangeArrowheads="1"/>
          </p:cNvSpPr>
          <p:nvPr/>
        </p:nvSpPr>
        <p:spPr bwMode="auto">
          <a:xfrm>
            <a:off x="7897813" y="44799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0" name="Rectangle 223"/>
          <p:cNvSpPr>
            <a:spLocks noChangeArrowheads="1"/>
          </p:cNvSpPr>
          <p:nvPr/>
        </p:nvSpPr>
        <p:spPr bwMode="auto">
          <a:xfrm>
            <a:off x="8202613" y="44799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1" name="Rectangle 224"/>
          <p:cNvSpPr>
            <a:spLocks noChangeArrowheads="1"/>
          </p:cNvSpPr>
          <p:nvPr/>
        </p:nvSpPr>
        <p:spPr bwMode="auto">
          <a:xfrm>
            <a:off x="7288213" y="4784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" name="Rectangle 225" descr="Small grid"/>
          <p:cNvSpPr>
            <a:spLocks noChangeArrowheads="1"/>
          </p:cNvSpPr>
          <p:nvPr/>
        </p:nvSpPr>
        <p:spPr bwMode="auto">
          <a:xfrm>
            <a:off x="7593013" y="47847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3" name="Rectangle 226" descr="Small grid"/>
          <p:cNvSpPr>
            <a:spLocks noChangeArrowheads="1"/>
          </p:cNvSpPr>
          <p:nvPr/>
        </p:nvSpPr>
        <p:spPr bwMode="auto">
          <a:xfrm>
            <a:off x="7897813" y="47847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4" name="Rectangle 227"/>
          <p:cNvSpPr>
            <a:spLocks noChangeArrowheads="1"/>
          </p:cNvSpPr>
          <p:nvPr/>
        </p:nvSpPr>
        <p:spPr bwMode="auto">
          <a:xfrm>
            <a:off x="8202613" y="47847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" name="Rectangle 228" descr="Wide downward diagonal"/>
          <p:cNvSpPr>
            <a:spLocks noChangeArrowheads="1"/>
          </p:cNvSpPr>
          <p:nvPr/>
        </p:nvSpPr>
        <p:spPr bwMode="auto">
          <a:xfrm>
            <a:off x="7288213" y="50895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6" name="Rectangle 229" descr="Small checker board"/>
          <p:cNvSpPr>
            <a:spLocks noChangeArrowheads="1"/>
          </p:cNvSpPr>
          <p:nvPr/>
        </p:nvSpPr>
        <p:spPr bwMode="auto">
          <a:xfrm>
            <a:off x="7593013" y="5089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7" name="Rectangle 230" descr="Small grid"/>
          <p:cNvSpPr>
            <a:spLocks noChangeArrowheads="1"/>
          </p:cNvSpPr>
          <p:nvPr/>
        </p:nvSpPr>
        <p:spPr bwMode="auto">
          <a:xfrm>
            <a:off x="7897813" y="50895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8" name="Rectangle 231"/>
          <p:cNvSpPr>
            <a:spLocks noChangeArrowheads="1"/>
          </p:cNvSpPr>
          <p:nvPr/>
        </p:nvSpPr>
        <p:spPr bwMode="auto">
          <a:xfrm>
            <a:off x="8202613" y="50895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" name="Rectangle 232"/>
          <p:cNvSpPr>
            <a:spLocks noChangeArrowheads="1"/>
          </p:cNvSpPr>
          <p:nvPr/>
        </p:nvSpPr>
        <p:spPr bwMode="auto">
          <a:xfrm>
            <a:off x="7288213" y="1736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0" name="Rectangle 233"/>
          <p:cNvSpPr>
            <a:spLocks noChangeArrowheads="1"/>
          </p:cNvSpPr>
          <p:nvPr/>
        </p:nvSpPr>
        <p:spPr bwMode="auto">
          <a:xfrm>
            <a:off x="7593013" y="17367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" name="Rectangle 234" descr="Wide downward diagonal"/>
          <p:cNvSpPr>
            <a:spLocks noChangeArrowheads="1"/>
          </p:cNvSpPr>
          <p:nvPr/>
        </p:nvSpPr>
        <p:spPr bwMode="auto">
          <a:xfrm>
            <a:off x="7897813" y="17367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2" name="Rectangle 235"/>
          <p:cNvSpPr>
            <a:spLocks noChangeArrowheads="1"/>
          </p:cNvSpPr>
          <p:nvPr/>
        </p:nvSpPr>
        <p:spPr bwMode="auto">
          <a:xfrm>
            <a:off x="8202613" y="17367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3" name="Rectangle 236"/>
          <p:cNvSpPr>
            <a:spLocks noChangeArrowheads="1"/>
          </p:cNvSpPr>
          <p:nvPr/>
        </p:nvSpPr>
        <p:spPr bwMode="auto">
          <a:xfrm>
            <a:off x="7288213" y="20415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4" name="Rectangle 237"/>
          <p:cNvSpPr>
            <a:spLocks noChangeArrowheads="1"/>
          </p:cNvSpPr>
          <p:nvPr/>
        </p:nvSpPr>
        <p:spPr bwMode="auto">
          <a:xfrm>
            <a:off x="7593013" y="20415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5" name="Rectangle 238" descr="Small checker board"/>
          <p:cNvSpPr>
            <a:spLocks noChangeArrowheads="1"/>
          </p:cNvSpPr>
          <p:nvPr/>
        </p:nvSpPr>
        <p:spPr bwMode="auto">
          <a:xfrm>
            <a:off x="7897813" y="2041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" name="Rectangle 239" descr="Small checker board"/>
          <p:cNvSpPr>
            <a:spLocks noChangeArrowheads="1"/>
          </p:cNvSpPr>
          <p:nvPr/>
        </p:nvSpPr>
        <p:spPr bwMode="auto">
          <a:xfrm>
            <a:off x="8202613" y="20415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7" name="Rectangle 240" descr="Wide downward diagonal"/>
          <p:cNvSpPr>
            <a:spLocks noChangeArrowheads="1"/>
          </p:cNvSpPr>
          <p:nvPr/>
        </p:nvSpPr>
        <p:spPr bwMode="auto">
          <a:xfrm>
            <a:off x="7288213" y="2346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8" name="Rectangle 241"/>
          <p:cNvSpPr>
            <a:spLocks noChangeArrowheads="1"/>
          </p:cNvSpPr>
          <p:nvPr/>
        </p:nvSpPr>
        <p:spPr bwMode="auto">
          <a:xfrm>
            <a:off x="7593013" y="2346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" name="Rectangle 242"/>
          <p:cNvSpPr>
            <a:spLocks noChangeArrowheads="1"/>
          </p:cNvSpPr>
          <p:nvPr/>
        </p:nvSpPr>
        <p:spPr bwMode="auto">
          <a:xfrm>
            <a:off x="7897813" y="2346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0" name="Rectangle 243" descr="Small grid"/>
          <p:cNvSpPr>
            <a:spLocks noChangeArrowheads="1"/>
          </p:cNvSpPr>
          <p:nvPr/>
        </p:nvSpPr>
        <p:spPr bwMode="auto">
          <a:xfrm>
            <a:off x="8202613" y="23463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" name="Rectangle 244"/>
          <p:cNvSpPr>
            <a:spLocks noChangeArrowheads="1"/>
          </p:cNvSpPr>
          <p:nvPr/>
        </p:nvSpPr>
        <p:spPr bwMode="auto">
          <a:xfrm>
            <a:off x="7288213" y="2651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2" name="Rectangle 245"/>
          <p:cNvSpPr>
            <a:spLocks noChangeArrowheads="1"/>
          </p:cNvSpPr>
          <p:nvPr/>
        </p:nvSpPr>
        <p:spPr bwMode="auto">
          <a:xfrm>
            <a:off x="7593013" y="26511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3" name="Rectangle 246" descr="Wide downward diagonal"/>
          <p:cNvSpPr>
            <a:spLocks noChangeArrowheads="1"/>
          </p:cNvSpPr>
          <p:nvPr/>
        </p:nvSpPr>
        <p:spPr bwMode="auto">
          <a:xfrm>
            <a:off x="7897813" y="26511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4" name="Rectangle 247"/>
          <p:cNvSpPr>
            <a:spLocks noChangeArrowheads="1"/>
          </p:cNvSpPr>
          <p:nvPr/>
        </p:nvSpPr>
        <p:spPr bwMode="auto">
          <a:xfrm>
            <a:off x="8202613" y="26511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5" name="Text Box 248"/>
          <p:cNvSpPr txBox="1">
            <a:spLocks noChangeArrowheads="1"/>
          </p:cNvSpPr>
          <p:nvPr/>
        </p:nvSpPr>
        <p:spPr bwMode="auto">
          <a:xfrm rot="10800000">
            <a:off x="381149" y="2163606"/>
            <a:ext cx="461665" cy="200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>
                <a:latin typeface="Arial Narrow" charset="0"/>
              </a:rPr>
              <a:t>Time (processor cycle)</a:t>
            </a:r>
          </a:p>
        </p:txBody>
      </p:sp>
      <p:sp>
        <p:nvSpPr>
          <p:cNvPr id="406" name="Line 249"/>
          <p:cNvSpPr>
            <a:spLocks noChangeShapeType="1"/>
          </p:cNvSpPr>
          <p:nvPr/>
        </p:nvSpPr>
        <p:spPr bwMode="auto">
          <a:xfrm>
            <a:off x="616285" y="415869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7" name="Text Box 250"/>
          <p:cNvSpPr txBox="1">
            <a:spLocks noChangeArrowheads="1"/>
          </p:cNvSpPr>
          <p:nvPr/>
        </p:nvSpPr>
        <p:spPr bwMode="auto">
          <a:xfrm>
            <a:off x="887413" y="1365250"/>
            <a:ext cx="1257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latin typeface="Arial Narrow" charset="0"/>
              </a:rPr>
              <a:t>Superscalar</a:t>
            </a:r>
          </a:p>
        </p:txBody>
      </p:sp>
      <p:sp>
        <p:nvSpPr>
          <p:cNvPr id="408" name="Text Box 251"/>
          <p:cNvSpPr txBox="1">
            <a:spLocks noChangeArrowheads="1"/>
          </p:cNvSpPr>
          <p:nvPr/>
        </p:nvSpPr>
        <p:spPr bwMode="auto">
          <a:xfrm>
            <a:off x="2487613" y="136525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Fine-Grained</a:t>
            </a:r>
          </a:p>
        </p:txBody>
      </p:sp>
      <p:sp>
        <p:nvSpPr>
          <p:cNvPr id="409" name="Text Box 252"/>
          <p:cNvSpPr txBox="1">
            <a:spLocks noChangeArrowheads="1"/>
          </p:cNvSpPr>
          <p:nvPr/>
        </p:nvSpPr>
        <p:spPr bwMode="auto">
          <a:xfrm>
            <a:off x="3783013" y="1365250"/>
            <a:ext cx="159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Coarse-Grained</a:t>
            </a:r>
          </a:p>
        </p:txBody>
      </p:sp>
      <p:sp>
        <p:nvSpPr>
          <p:cNvPr id="410" name="Text Box 253"/>
          <p:cNvSpPr txBox="1">
            <a:spLocks noChangeArrowheads="1"/>
          </p:cNvSpPr>
          <p:nvPr/>
        </p:nvSpPr>
        <p:spPr bwMode="auto">
          <a:xfrm>
            <a:off x="5426075" y="1344613"/>
            <a:ext cx="1620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Multiprocessing</a:t>
            </a:r>
          </a:p>
        </p:txBody>
      </p:sp>
      <p:sp>
        <p:nvSpPr>
          <p:cNvPr id="411" name="Text Box 254"/>
          <p:cNvSpPr txBox="1">
            <a:spLocks noChangeArrowheads="1"/>
          </p:cNvSpPr>
          <p:nvPr/>
        </p:nvSpPr>
        <p:spPr bwMode="auto">
          <a:xfrm>
            <a:off x="7135813" y="1136650"/>
            <a:ext cx="1474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Simultaneous</a:t>
            </a:r>
          </a:p>
          <a:p>
            <a:pPr algn="l">
              <a:spcBef>
                <a:spcPct val="0"/>
              </a:spcBef>
            </a:pPr>
            <a:r>
              <a:rPr lang="en-US" sz="1800" b="1">
                <a:latin typeface="Arial Narrow" charset="0"/>
              </a:rPr>
              <a:t>Multithreading</a:t>
            </a:r>
          </a:p>
        </p:txBody>
      </p:sp>
      <p:sp>
        <p:nvSpPr>
          <p:cNvPr id="412" name="Rectangle 255"/>
          <p:cNvSpPr>
            <a:spLocks noChangeArrowheads="1"/>
          </p:cNvSpPr>
          <p:nvPr/>
        </p:nvSpPr>
        <p:spPr bwMode="auto">
          <a:xfrm>
            <a:off x="2259013" y="5775325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3200">
              <a:latin typeface="Arial Narrow" charset="0"/>
            </a:endParaRPr>
          </a:p>
        </p:txBody>
      </p:sp>
      <p:sp>
        <p:nvSpPr>
          <p:cNvPr id="413" name="Rectangle 256" descr="Wide downward diagonal"/>
          <p:cNvSpPr>
            <a:spLocks noChangeArrowheads="1"/>
          </p:cNvSpPr>
          <p:nvPr/>
        </p:nvSpPr>
        <p:spPr bwMode="auto">
          <a:xfrm>
            <a:off x="2259013" y="6156325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" name="Rectangle 257"/>
          <p:cNvSpPr>
            <a:spLocks noChangeArrowheads="1"/>
          </p:cNvSpPr>
          <p:nvPr/>
        </p:nvSpPr>
        <p:spPr bwMode="auto">
          <a:xfrm>
            <a:off x="4468813" y="5775325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5" name="Rectangle 258" descr="Small checker board"/>
          <p:cNvSpPr>
            <a:spLocks noChangeArrowheads="1"/>
          </p:cNvSpPr>
          <p:nvPr/>
        </p:nvSpPr>
        <p:spPr bwMode="auto">
          <a:xfrm>
            <a:off x="4468813" y="6156325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6" name="Rectangle 259" descr="Small grid"/>
          <p:cNvSpPr>
            <a:spLocks noChangeArrowheads="1"/>
          </p:cNvSpPr>
          <p:nvPr/>
        </p:nvSpPr>
        <p:spPr bwMode="auto">
          <a:xfrm>
            <a:off x="6526213" y="5775325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" name="Rectangle 260"/>
          <p:cNvSpPr>
            <a:spLocks noChangeArrowheads="1"/>
          </p:cNvSpPr>
          <p:nvPr/>
        </p:nvSpPr>
        <p:spPr bwMode="auto">
          <a:xfrm>
            <a:off x="6526213" y="6156325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8" name="Text Box 261"/>
          <p:cNvSpPr txBox="1">
            <a:spLocks noChangeArrowheads="1"/>
          </p:cNvSpPr>
          <p:nvPr/>
        </p:nvSpPr>
        <p:spPr bwMode="auto">
          <a:xfrm>
            <a:off x="2547938" y="5683250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1</a:t>
            </a:r>
          </a:p>
        </p:txBody>
      </p:sp>
      <p:sp>
        <p:nvSpPr>
          <p:cNvPr id="419" name="Text Box 262"/>
          <p:cNvSpPr txBox="1">
            <a:spLocks noChangeArrowheads="1"/>
          </p:cNvSpPr>
          <p:nvPr/>
        </p:nvSpPr>
        <p:spPr bwMode="auto">
          <a:xfrm>
            <a:off x="2554288" y="6080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2</a:t>
            </a:r>
          </a:p>
        </p:txBody>
      </p:sp>
      <p:sp>
        <p:nvSpPr>
          <p:cNvPr id="420" name="Text Box 263"/>
          <p:cNvSpPr txBox="1">
            <a:spLocks noChangeArrowheads="1"/>
          </p:cNvSpPr>
          <p:nvPr/>
        </p:nvSpPr>
        <p:spPr bwMode="auto">
          <a:xfrm>
            <a:off x="4849813" y="5699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3</a:t>
            </a:r>
          </a:p>
        </p:txBody>
      </p:sp>
      <p:sp>
        <p:nvSpPr>
          <p:cNvPr id="421" name="Text Box 264"/>
          <p:cNvSpPr txBox="1">
            <a:spLocks noChangeArrowheads="1"/>
          </p:cNvSpPr>
          <p:nvPr/>
        </p:nvSpPr>
        <p:spPr bwMode="auto">
          <a:xfrm>
            <a:off x="4849813" y="6080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4</a:t>
            </a:r>
          </a:p>
        </p:txBody>
      </p:sp>
      <p:sp>
        <p:nvSpPr>
          <p:cNvPr id="422" name="Text Box 265"/>
          <p:cNvSpPr txBox="1">
            <a:spLocks noChangeArrowheads="1"/>
          </p:cNvSpPr>
          <p:nvPr/>
        </p:nvSpPr>
        <p:spPr bwMode="auto">
          <a:xfrm>
            <a:off x="6831013" y="5699125"/>
            <a:ext cx="1017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Thread 5</a:t>
            </a:r>
          </a:p>
        </p:txBody>
      </p:sp>
      <p:sp>
        <p:nvSpPr>
          <p:cNvPr id="423" name="Text Box 266"/>
          <p:cNvSpPr txBox="1">
            <a:spLocks noChangeArrowheads="1"/>
          </p:cNvSpPr>
          <p:nvPr/>
        </p:nvSpPr>
        <p:spPr bwMode="auto">
          <a:xfrm>
            <a:off x="6831013" y="6080125"/>
            <a:ext cx="90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Arial Narrow" charset="0"/>
              </a:rPr>
              <a:t>Idle slot</a:t>
            </a:r>
          </a:p>
        </p:txBody>
      </p:sp>
    </p:spTree>
    <p:extLst>
      <p:ext uri="{BB962C8B-B14F-4D97-AF65-F5344CB8AC3E}">
        <p14:creationId xmlns:p14="http://schemas.microsoft.com/office/powerpoint/2010/main" val="360150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Shared-memory Multiprocessors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Provide a shared-memory abstraction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familiar and efficient programmer interface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30" name="Line 3"/>
          <p:cNvSpPr>
            <a:spLocks noChangeShapeType="1"/>
          </p:cNvSpPr>
          <p:nvPr/>
        </p:nvSpPr>
        <p:spPr bwMode="auto">
          <a:xfrm>
            <a:off x="762000" y="3561318"/>
            <a:ext cx="7620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>
            <a:off x="1219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2" name="Group 5"/>
          <p:cNvGrpSpPr>
            <a:grpSpLocks/>
          </p:cNvGrpSpPr>
          <p:nvPr/>
        </p:nvGrpSpPr>
        <p:grpSpPr bwMode="auto">
          <a:xfrm>
            <a:off x="838200" y="2699305"/>
            <a:ext cx="762000" cy="709613"/>
            <a:chOff x="1296" y="1332"/>
            <a:chExt cx="384" cy="348"/>
          </a:xfrm>
        </p:grpSpPr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35" name="Line 8"/>
          <p:cNvSpPr>
            <a:spLocks noChangeShapeType="1"/>
          </p:cNvSpPr>
          <p:nvPr/>
        </p:nvSpPr>
        <p:spPr bwMode="auto">
          <a:xfrm>
            <a:off x="3124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" name="Group 9"/>
          <p:cNvGrpSpPr>
            <a:grpSpLocks/>
          </p:cNvGrpSpPr>
          <p:nvPr/>
        </p:nvGrpSpPr>
        <p:grpSpPr bwMode="auto">
          <a:xfrm>
            <a:off x="2743200" y="2699305"/>
            <a:ext cx="762000" cy="709613"/>
            <a:chOff x="1296" y="1332"/>
            <a:chExt cx="384" cy="348"/>
          </a:xfrm>
        </p:grpSpPr>
        <p:sp>
          <p:nvSpPr>
            <p:cNvPr id="37" name="Rectangle 10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5029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0" name="Group 13"/>
          <p:cNvGrpSpPr>
            <a:grpSpLocks/>
          </p:cNvGrpSpPr>
          <p:nvPr/>
        </p:nvGrpSpPr>
        <p:grpSpPr bwMode="auto">
          <a:xfrm>
            <a:off x="4648200" y="2699305"/>
            <a:ext cx="762000" cy="709613"/>
            <a:chOff x="1296" y="1332"/>
            <a:chExt cx="384" cy="348"/>
          </a:xfrm>
        </p:grpSpPr>
        <p:sp>
          <p:nvSpPr>
            <p:cNvPr id="41" name="Rectangle 14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Text Box 15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43" name="Line 16"/>
          <p:cNvSpPr>
            <a:spLocks noChangeShapeType="1"/>
          </p:cNvSpPr>
          <p:nvPr/>
        </p:nvSpPr>
        <p:spPr bwMode="auto">
          <a:xfrm>
            <a:off x="6934200" y="340891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4" name="Group 17"/>
          <p:cNvGrpSpPr>
            <a:grpSpLocks/>
          </p:cNvGrpSpPr>
          <p:nvPr/>
        </p:nvGrpSpPr>
        <p:grpSpPr bwMode="auto">
          <a:xfrm>
            <a:off x="6553200" y="2699305"/>
            <a:ext cx="762000" cy="709613"/>
            <a:chOff x="1296" y="1332"/>
            <a:chExt cx="384" cy="348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" name="Text Box 19"/>
            <p:cNvSpPr txBox="1">
              <a:spLocks noChangeArrowheads="1"/>
            </p:cNvSpPr>
            <p:nvPr/>
          </p:nvSpPr>
          <p:spPr bwMode="auto">
            <a:xfrm>
              <a:off x="1335" y="1332"/>
              <a:ext cx="332" cy="3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SzPct val="100000"/>
              </a:pPr>
              <a:r>
                <a:rPr lang="en-US" sz="3600" b="1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grpSp>
        <p:nvGrpSpPr>
          <p:cNvPr id="47" name="Group 20"/>
          <p:cNvGrpSpPr>
            <a:grpSpLocks/>
          </p:cNvGrpSpPr>
          <p:nvPr/>
        </p:nvGrpSpPr>
        <p:grpSpPr bwMode="auto">
          <a:xfrm>
            <a:off x="838200" y="3689905"/>
            <a:ext cx="7391400" cy="2057400"/>
            <a:chOff x="528" y="1968"/>
            <a:chExt cx="4656" cy="1296"/>
          </a:xfrm>
        </p:grpSpPr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528" y="1968"/>
              <a:ext cx="4656" cy="1296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9" name="Text Box 22"/>
            <p:cNvSpPr txBox="1">
              <a:spLocks noChangeArrowheads="1"/>
            </p:cNvSpPr>
            <p:nvPr/>
          </p:nvSpPr>
          <p:spPr bwMode="auto">
            <a:xfrm>
              <a:off x="528" y="2372"/>
              <a:ext cx="4656" cy="48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20000"/>
                </a:spcBef>
                <a:buSzPct val="100000"/>
              </a:pPr>
              <a:r>
                <a:rPr lang="en-US" sz="4400" b="1" dirty="0">
                  <a:solidFill>
                    <a:schemeClr val="bg1"/>
                  </a:solidFill>
                  <a:sym typeface="Zapf Dingbats" pitchFamily="25" charset="2"/>
                </a:rPr>
                <a:t>Memory System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2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Architecture: Abstractions/Metrics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Computer architecture defines HW/SW interface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Evaluate architectures quantitatively</a:t>
            </a:r>
            <a:endParaRPr lang="en-US" dirty="0">
              <a:solidFill>
                <a:schemeClr val="tx1"/>
              </a:solidFill>
            </a:endParaRPr>
          </a:p>
          <a:p>
            <a:pPr marL="0" lvl="1"/>
            <a:endParaRPr lang="en-US" sz="1600" dirty="0">
              <a:solidFill>
                <a:schemeClr val="tx1"/>
              </a:solidFill>
            </a:endParaRPr>
          </a:p>
          <a:p>
            <a:pPr marL="0" lvl="1"/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0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Shared-memory Multiprocessors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Provide a shared-memory abstraction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familiar and efficient programmer interface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762000" y="3362654"/>
            <a:ext cx="7620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838200" y="5039054"/>
            <a:ext cx="7391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838200" y="5007304"/>
            <a:ext cx="7391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  <a:buSzPct val="100000"/>
            </a:pPr>
            <a:r>
              <a:rPr lang="en-US" sz="2800" b="1" dirty="0">
                <a:solidFill>
                  <a:schemeClr val="tx1"/>
                </a:solidFill>
                <a:sym typeface="Zapf Dingbats" pitchFamily="25" charset="2"/>
              </a:rPr>
              <a:t>Interconnection Network</a:t>
            </a:r>
            <a:endParaRPr lang="en-US" sz="2400" b="1" dirty="0">
              <a:solidFill>
                <a:schemeClr val="tx1"/>
              </a:solidFill>
              <a:sym typeface="Zapf Dingbats" pitchFamily="25" charset="2"/>
            </a:endParaRPr>
          </a:p>
        </p:txBody>
      </p:sp>
      <p:sp>
        <p:nvSpPr>
          <p:cNvPr id="51" name="Line 7"/>
          <p:cNvSpPr>
            <a:spLocks noChangeShapeType="1"/>
          </p:cNvSpPr>
          <p:nvPr/>
        </p:nvSpPr>
        <p:spPr bwMode="auto">
          <a:xfrm>
            <a:off x="1219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8"/>
          <p:cNvGrpSpPr>
            <a:grpSpLocks/>
          </p:cNvGrpSpPr>
          <p:nvPr/>
        </p:nvGrpSpPr>
        <p:grpSpPr bwMode="auto">
          <a:xfrm>
            <a:off x="838200" y="2498601"/>
            <a:ext cx="762000" cy="711652"/>
            <a:chOff x="1296" y="1331"/>
            <a:chExt cx="384" cy="349"/>
          </a:xfrm>
        </p:grpSpPr>
        <p:sp>
          <p:nvSpPr>
            <p:cNvPr id="53" name="Rectangle 9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55" name="Rectangle 11"/>
          <p:cNvSpPr>
            <a:spLocks noChangeArrowheads="1"/>
          </p:cNvSpPr>
          <p:nvPr/>
        </p:nvSpPr>
        <p:spPr bwMode="auto">
          <a:xfrm>
            <a:off x="838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Line 12"/>
          <p:cNvSpPr>
            <a:spLocks noChangeShapeType="1"/>
          </p:cNvSpPr>
          <p:nvPr/>
        </p:nvSpPr>
        <p:spPr bwMode="auto">
          <a:xfrm>
            <a:off x="1676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Line 13"/>
          <p:cNvSpPr>
            <a:spLocks noChangeShapeType="1"/>
          </p:cNvSpPr>
          <p:nvPr/>
        </p:nvSpPr>
        <p:spPr bwMode="auto">
          <a:xfrm>
            <a:off x="1219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>
            <a:off x="2133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" name="Rectangle 15"/>
          <p:cNvSpPr>
            <a:spLocks noChangeArrowheads="1"/>
          </p:cNvSpPr>
          <p:nvPr/>
        </p:nvSpPr>
        <p:spPr bwMode="auto">
          <a:xfrm>
            <a:off x="838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" name="Text Box 16"/>
          <p:cNvSpPr txBox="1">
            <a:spLocks noChangeArrowheads="1"/>
          </p:cNvSpPr>
          <p:nvPr/>
        </p:nvSpPr>
        <p:spPr bwMode="auto">
          <a:xfrm>
            <a:off x="858209" y="3642639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  <a:endParaRPr lang="en-US" sz="2400" b="1" dirty="0">
              <a:solidFill>
                <a:schemeClr val="tx1"/>
              </a:solidFill>
              <a:sym typeface="Zapf Dingbats" pitchFamily="25" charset="2"/>
            </a:endParaRPr>
          </a:p>
        </p:txBody>
      </p: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1752600" y="3489201"/>
            <a:ext cx="808469" cy="711652"/>
            <a:chOff x="1296" y="1331"/>
            <a:chExt cx="407" cy="349"/>
          </a:xfrm>
        </p:grpSpPr>
        <p:sp>
          <p:nvSpPr>
            <p:cNvPr id="62" name="Rectangle 1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3" name="Text Box 19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1066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>
            <a:off x="3124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6" name="Group 22"/>
          <p:cNvGrpSpPr>
            <a:grpSpLocks/>
          </p:cNvGrpSpPr>
          <p:nvPr/>
        </p:nvGrpSpPr>
        <p:grpSpPr bwMode="auto">
          <a:xfrm>
            <a:off x="2743200" y="2498601"/>
            <a:ext cx="762000" cy="711652"/>
            <a:chOff x="1296" y="1331"/>
            <a:chExt cx="384" cy="349"/>
          </a:xfrm>
        </p:grpSpPr>
        <p:sp>
          <p:nvSpPr>
            <p:cNvPr id="67" name="Rectangle 23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8" name="Text Box 24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69" name="Rectangle 25"/>
          <p:cNvSpPr>
            <a:spLocks noChangeArrowheads="1"/>
          </p:cNvSpPr>
          <p:nvPr/>
        </p:nvSpPr>
        <p:spPr bwMode="auto">
          <a:xfrm>
            <a:off x="2743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" name="Line 26"/>
          <p:cNvSpPr>
            <a:spLocks noChangeShapeType="1"/>
          </p:cNvSpPr>
          <p:nvPr/>
        </p:nvSpPr>
        <p:spPr bwMode="auto">
          <a:xfrm>
            <a:off x="3124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" name="Line 27"/>
          <p:cNvSpPr>
            <a:spLocks noChangeShapeType="1"/>
          </p:cNvSpPr>
          <p:nvPr/>
        </p:nvSpPr>
        <p:spPr bwMode="auto">
          <a:xfrm>
            <a:off x="4038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2743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2775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74" name="Group 30"/>
          <p:cNvGrpSpPr>
            <a:grpSpLocks/>
          </p:cNvGrpSpPr>
          <p:nvPr/>
        </p:nvGrpSpPr>
        <p:grpSpPr bwMode="auto">
          <a:xfrm>
            <a:off x="3657600" y="3489201"/>
            <a:ext cx="808469" cy="711652"/>
            <a:chOff x="1296" y="1331"/>
            <a:chExt cx="407" cy="349"/>
          </a:xfrm>
        </p:grpSpPr>
        <p:sp>
          <p:nvSpPr>
            <p:cNvPr id="75" name="Rectangle 31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77" name="Text Box 33"/>
          <p:cNvSpPr txBox="1">
            <a:spLocks noChangeArrowheads="1"/>
          </p:cNvSpPr>
          <p:nvPr/>
        </p:nvSpPr>
        <p:spPr bwMode="auto">
          <a:xfrm>
            <a:off x="2971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78" name="Line 34"/>
          <p:cNvSpPr>
            <a:spLocks noChangeShapeType="1"/>
          </p:cNvSpPr>
          <p:nvPr/>
        </p:nvSpPr>
        <p:spPr bwMode="auto">
          <a:xfrm>
            <a:off x="5029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9" name="Group 35"/>
          <p:cNvGrpSpPr>
            <a:grpSpLocks/>
          </p:cNvGrpSpPr>
          <p:nvPr/>
        </p:nvGrpSpPr>
        <p:grpSpPr bwMode="auto">
          <a:xfrm>
            <a:off x="4648200" y="2498601"/>
            <a:ext cx="762000" cy="711652"/>
            <a:chOff x="1296" y="1331"/>
            <a:chExt cx="384" cy="349"/>
          </a:xfrm>
        </p:grpSpPr>
        <p:sp>
          <p:nvSpPr>
            <p:cNvPr id="80" name="Rectangle 36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81" name="Text Box 37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82" name="Rectangle 38"/>
          <p:cNvSpPr>
            <a:spLocks noChangeArrowheads="1"/>
          </p:cNvSpPr>
          <p:nvPr/>
        </p:nvSpPr>
        <p:spPr bwMode="auto">
          <a:xfrm>
            <a:off x="4648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>
            <a:off x="5486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4" name="Line 40"/>
          <p:cNvSpPr>
            <a:spLocks noChangeShapeType="1"/>
          </p:cNvSpPr>
          <p:nvPr/>
        </p:nvSpPr>
        <p:spPr bwMode="auto">
          <a:xfrm>
            <a:off x="5029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" name="Line 41"/>
          <p:cNvSpPr>
            <a:spLocks noChangeShapeType="1"/>
          </p:cNvSpPr>
          <p:nvPr/>
        </p:nvSpPr>
        <p:spPr bwMode="auto">
          <a:xfrm>
            <a:off x="5943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6" name="Rectangle 42"/>
          <p:cNvSpPr>
            <a:spLocks noChangeArrowheads="1"/>
          </p:cNvSpPr>
          <p:nvPr/>
        </p:nvSpPr>
        <p:spPr bwMode="auto">
          <a:xfrm>
            <a:off x="4648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" name="Text Box 43"/>
          <p:cNvSpPr txBox="1">
            <a:spLocks noChangeArrowheads="1"/>
          </p:cNvSpPr>
          <p:nvPr/>
        </p:nvSpPr>
        <p:spPr bwMode="auto">
          <a:xfrm>
            <a:off x="4680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88" name="Group 44"/>
          <p:cNvGrpSpPr>
            <a:grpSpLocks/>
          </p:cNvGrpSpPr>
          <p:nvPr/>
        </p:nvGrpSpPr>
        <p:grpSpPr bwMode="auto">
          <a:xfrm>
            <a:off x="5562600" y="3489201"/>
            <a:ext cx="808469" cy="711652"/>
            <a:chOff x="1296" y="1331"/>
            <a:chExt cx="407" cy="349"/>
          </a:xfrm>
        </p:grpSpPr>
        <p:sp>
          <p:nvSpPr>
            <p:cNvPr id="89" name="Rectangle 45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" name="Text Box 46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91" name="Text Box 47"/>
          <p:cNvSpPr txBox="1">
            <a:spLocks noChangeArrowheads="1"/>
          </p:cNvSpPr>
          <p:nvPr/>
        </p:nvSpPr>
        <p:spPr bwMode="auto">
          <a:xfrm>
            <a:off x="4876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92" name="Line 48"/>
          <p:cNvSpPr>
            <a:spLocks noChangeShapeType="1"/>
          </p:cNvSpPr>
          <p:nvPr/>
        </p:nvSpPr>
        <p:spPr bwMode="auto">
          <a:xfrm>
            <a:off x="6934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3" name="Group 49"/>
          <p:cNvGrpSpPr>
            <a:grpSpLocks/>
          </p:cNvGrpSpPr>
          <p:nvPr/>
        </p:nvGrpSpPr>
        <p:grpSpPr bwMode="auto">
          <a:xfrm>
            <a:off x="6553200" y="2498601"/>
            <a:ext cx="762000" cy="711652"/>
            <a:chOff x="1296" y="1331"/>
            <a:chExt cx="384" cy="349"/>
          </a:xfrm>
        </p:grpSpPr>
        <p:sp>
          <p:nvSpPr>
            <p:cNvPr id="94" name="Rectangle 50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5" name="Text Box 51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96" name="Rectangle 52"/>
          <p:cNvSpPr>
            <a:spLocks noChangeArrowheads="1"/>
          </p:cNvSpPr>
          <p:nvPr/>
        </p:nvSpPr>
        <p:spPr bwMode="auto">
          <a:xfrm>
            <a:off x="6553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7" name="Line 53"/>
          <p:cNvSpPr>
            <a:spLocks noChangeShapeType="1"/>
          </p:cNvSpPr>
          <p:nvPr/>
        </p:nvSpPr>
        <p:spPr bwMode="auto">
          <a:xfrm>
            <a:off x="6934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Line 54"/>
          <p:cNvSpPr>
            <a:spLocks noChangeShapeType="1"/>
          </p:cNvSpPr>
          <p:nvPr/>
        </p:nvSpPr>
        <p:spPr bwMode="auto">
          <a:xfrm>
            <a:off x="7848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" name="Rectangle 55"/>
          <p:cNvSpPr>
            <a:spLocks noChangeArrowheads="1"/>
          </p:cNvSpPr>
          <p:nvPr/>
        </p:nvSpPr>
        <p:spPr bwMode="auto">
          <a:xfrm>
            <a:off x="6553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" name="Text Box 56"/>
          <p:cNvSpPr txBox="1">
            <a:spLocks noChangeArrowheads="1"/>
          </p:cNvSpPr>
          <p:nvPr/>
        </p:nvSpPr>
        <p:spPr bwMode="auto">
          <a:xfrm>
            <a:off x="6585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101" name="Group 57"/>
          <p:cNvGrpSpPr>
            <a:grpSpLocks/>
          </p:cNvGrpSpPr>
          <p:nvPr/>
        </p:nvGrpSpPr>
        <p:grpSpPr bwMode="auto">
          <a:xfrm>
            <a:off x="7467600" y="3489201"/>
            <a:ext cx="808469" cy="711652"/>
            <a:chOff x="1296" y="1331"/>
            <a:chExt cx="407" cy="349"/>
          </a:xfrm>
        </p:grpSpPr>
        <p:sp>
          <p:nvSpPr>
            <p:cNvPr id="102" name="Rectangle 5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03" name="Text Box 59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104" name="Text Box 60"/>
          <p:cNvSpPr txBox="1">
            <a:spLocks noChangeArrowheads="1"/>
          </p:cNvSpPr>
          <p:nvPr/>
        </p:nvSpPr>
        <p:spPr bwMode="auto">
          <a:xfrm>
            <a:off x="6781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105" name="Line 61"/>
          <p:cNvSpPr>
            <a:spLocks noChangeShapeType="1"/>
          </p:cNvSpPr>
          <p:nvPr/>
        </p:nvSpPr>
        <p:spPr bwMode="auto">
          <a:xfrm>
            <a:off x="3581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" name="Line 62"/>
          <p:cNvSpPr>
            <a:spLocks noChangeShapeType="1"/>
          </p:cNvSpPr>
          <p:nvPr/>
        </p:nvSpPr>
        <p:spPr bwMode="auto">
          <a:xfrm>
            <a:off x="7391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Multiprocessors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Shared-memory Multiprocessors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Provide a shared-memory abstraction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Enables familiar and efficient programmer interface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762000" y="3362654"/>
            <a:ext cx="7620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838200" y="5039054"/>
            <a:ext cx="7391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838200" y="5007304"/>
            <a:ext cx="7391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  <a:buSzPct val="100000"/>
            </a:pPr>
            <a:r>
              <a:rPr lang="en-US" sz="2800" b="1" dirty="0">
                <a:solidFill>
                  <a:schemeClr val="tx1"/>
                </a:solidFill>
                <a:sym typeface="Zapf Dingbats" pitchFamily="25" charset="2"/>
              </a:rPr>
              <a:t>Interconnection Network</a:t>
            </a:r>
            <a:endParaRPr lang="en-US" sz="2400" b="1" dirty="0">
              <a:solidFill>
                <a:schemeClr val="tx1"/>
              </a:solidFill>
              <a:sym typeface="Zapf Dingbats" pitchFamily="25" charset="2"/>
            </a:endParaRPr>
          </a:p>
        </p:txBody>
      </p:sp>
      <p:sp>
        <p:nvSpPr>
          <p:cNvPr id="51" name="Line 7"/>
          <p:cNvSpPr>
            <a:spLocks noChangeShapeType="1"/>
          </p:cNvSpPr>
          <p:nvPr/>
        </p:nvSpPr>
        <p:spPr bwMode="auto">
          <a:xfrm>
            <a:off x="1219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8"/>
          <p:cNvGrpSpPr>
            <a:grpSpLocks/>
          </p:cNvGrpSpPr>
          <p:nvPr/>
        </p:nvGrpSpPr>
        <p:grpSpPr bwMode="auto">
          <a:xfrm>
            <a:off x="838200" y="2498601"/>
            <a:ext cx="762000" cy="711652"/>
            <a:chOff x="1296" y="1331"/>
            <a:chExt cx="384" cy="349"/>
          </a:xfrm>
        </p:grpSpPr>
        <p:sp>
          <p:nvSpPr>
            <p:cNvPr id="53" name="Rectangle 9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55" name="Rectangle 11"/>
          <p:cNvSpPr>
            <a:spLocks noChangeArrowheads="1"/>
          </p:cNvSpPr>
          <p:nvPr/>
        </p:nvSpPr>
        <p:spPr bwMode="auto">
          <a:xfrm>
            <a:off x="838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Line 12"/>
          <p:cNvSpPr>
            <a:spLocks noChangeShapeType="1"/>
          </p:cNvSpPr>
          <p:nvPr/>
        </p:nvSpPr>
        <p:spPr bwMode="auto">
          <a:xfrm>
            <a:off x="1676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Line 13"/>
          <p:cNvSpPr>
            <a:spLocks noChangeShapeType="1"/>
          </p:cNvSpPr>
          <p:nvPr/>
        </p:nvSpPr>
        <p:spPr bwMode="auto">
          <a:xfrm>
            <a:off x="1219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>
            <a:off x="2133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" name="Rectangle 15"/>
          <p:cNvSpPr>
            <a:spLocks noChangeArrowheads="1"/>
          </p:cNvSpPr>
          <p:nvPr/>
        </p:nvSpPr>
        <p:spPr bwMode="auto">
          <a:xfrm>
            <a:off x="838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" name="Text Box 16"/>
          <p:cNvSpPr txBox="1">
            <a:spLocks noChangeArrowheads="1"/>
          </p:cNvSpPr>
          <p:nvPr/>
        </p:nvSpPr>
        <p:spPr bwMode="auto">
          <a:xfrm>
            <a:off x="858209" y="3642639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  <a:endParaRPr lang="en-US" sz="2400" b="1" dirty="0">
              <a:solidFill>
                <a:schemeClr val="tx1"/>
              </a:solidFill>
              <a:sym typeface="Zapf Dingbats" pitchFamily="25" charset="2"/>
            </a:endParaRPr>
          </a:p>
        </p:txBody>
      </p: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1752600" y="3489201"/>
            <a:ext cx="808469" cy="711652"/>
            <a:chOff x="1296" y="1331"/>
            <a:chExt cx="407" cy="349"/>
          </a:xfrm>
        </p:grpSpPr>
        <p:sp>
          <p:nvSpPr>
            <p:cNvPr id="62" name="Rectangle 1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3" name="Text Box 19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1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1066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>
            <a:off x="3124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6" name="Group 22"/>
          <p:cNvGrpSpPr>
            <a:grpSpLocks/>
          </p:cNvGrpSpPr>
          <p:nvPr/>
        </p:nvGrpSpPr>
        <p:grpSpPr bwMode="auto">
          <a:xfrm>
            <a:off x="2743200" y="2498601"/>
            <a:ext cx="762000" cy="711652"/>
            <a:chOff x="1296" y="1331"/>
            <a:chExt cx="384" cy="349"/>
          </a:xfrm>
        </p:grpSpPr>
        <p:sp>
          <p:nvSpPr>
            <p:cNvPr id="67" name="Rectangle 23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8" name="Text Box 24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69" name="Rectangle 25"/>
          <p:cNvSpPr>
            <a:spLocks noChangeArrowheads="1"/>
          </p:cNvSpPr>
          <p:nvPr/>
        </p:nvSpPr>
        <p:spPr bwMode="auto">
          <a:xfrm>
            <a:off x="2743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" name="Line 26"/>
          <p:cNvSpPr>
            <a:spLocks noChangeShapeType="1"/>
          </p:cNvSpPr>
          <p:nvPr/>
        </p:nvSpPr>
        <p:spPr bwMode="auto">
          <a:xfrm>
            <a:off x="3124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" name="Line 27"/>
          <p:cNvSpPr>
            <a:spLocks noChangeShapeType="1"/>
          </p:cNvSpPr>
          <p:nvPr/>
        </p:nvSpPr>
        <p:spPr bwMode="auto">
          <a:xfrm>
            <a:off x="4038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2743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2775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74" name="Group 30"/>
          <p:cNvGrpSpPr>
            <a:grpSpLocks/>
          </p:cNvGrpSpPr>
          <p:nvPr/>
        </p:nvGrpSpPr>
        <p:grpSpPr bwMode="auto">
          <a:xfrm>
            <a:off x="3657600" y="3489201"/>
            <a:ext cx="808469" cy="711652"/>
            <a:chOff x="1296" y="1331"/>
            <a:chExt cx="407" cy="349"/>
          </a:xfrm>
        </p:grpSpPr>
        <p:sp>
          <p:nvSpPr>
            <p:cNvPr id="75" name="Rectangle 31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2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77" name="Text Box 33"/>
          <p:cNvSpPr txBox="1">
            <a:spLocks noChangeArrowheads="1"/>
          </p:cNvSpPr>
          <p:nvPr/>
        </p:nvSpPr>
        <p:spPr bwMode="auto">
          <a:xfrm>
            <a:off x="2971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78" name="Line 34"/>
          <p:cNvSpPr>
            <a:spLocks noChangeShapeType="1"/>
          </p:cNvSpPr>
          <p:nvPr/>
        </p:nvSpPr>
        <p:spPr bwMode="auto">
          <a:xfrm>
            <a:off x="5029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9" name="Group 35"/>
          <p:cNvGrpSpPr>
            <a:grpSpLocks/>
          </p:cNvGrpSpPr>
          <p:nvPr/>
        </p:nvGrpSpPr>
        <p:grpSpPr bwMode="auto">
          <a:xfrm>
            <a:off x="4648200" y="2498601"/>
            <a:ext cx="762000" cy="711652"/>
            <a:chOff x="1296" y="1331"/>
            <a:chExt cx="384" cy="349"/>
          </a:xfrm>
        </p:grpSpPr>
        <p:sp>
          <p:nvSpPr>
            <p:cNvPr id="80" name="Rectangle 36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81" name="Text Box 37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82" name="Rectangle 38"/>
          <p:cNvSpPr>
            <a:spLocks noChangeArrowheads="1"/>
          </p:cNvSpPr>
          <p:nvPr/>
        </p:nvSpPr>
        <p:spPr bwMode="auto">
          <a:xfrm>
            <a:off x="4648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>
            <a:off x="5486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4" name="Line 40"/>
          <p:cNvSpPr>
            <a:spLocks noChangeShapeType="1"/>
          </p:cNvSpPr>
          <p:nvPr/>
        </p:nvSpPr>
        <p:spPr bwMode="auto">
          <a:xfrm>
            <a:off x="5029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5" name="Line 41"/>
          <p:cNvSpPr>
            <a:spLocks noChangeShapeType="1"/>
          </p:cNvSpPr>
          <p:nvPr/>
        </p:nvSpPr>
        <p:spPr bwMode="auto">
          <a:xfrm>
            <a:off x="5943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6" name="Rectangle 42"/>
          <p:cNvSpPr>
            <a:spLocks noChangeArrowheads="1"/>
          </p:cNvSpPr>
          <p:nvPr/>
        </p:nvSpPr>
        <p:spPr bwMode="auto">
          <a:xfrm>
            <a:off x="4648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" name="Text Box 43"/>
          <p:cNvSpPr txBox="1">
            <a:spLocks noChangeArrowheads="1"/>
          </p:cNvSpPr>
          <p:nvPr/>
        </p:nvSpPr>
        <p:spPr bwMode="auto">
          <a:xfrm>
            <a:off x="4680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88" name="Group 44"/>
          <p:cNvGrpSpPr>
            <a:grpSpLocks/>
          </p:cNvGrpSpPr>
          <p:nvPr/>
        </p:nvGrpSpPr>
        <p:grpSpPr bwMode="auto">
          <a:xfrm>
            <a:off x="5562600" y="3489201"/>
            <a:ext cx="808469" cy="711652"/>
            <a:chOff x="1296" y="1331"/>
            <a:chExt cx="407" cy="349"/>
          </a:xfrm>
        </p:grpSpPr>
        <p:sp>
          <p:nvSpPr>
            <p:cNvPr id="89" name="Rectangle 45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0" name="Text Box 46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3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91" name="Text Box 47"/>
          <p:cNvSpPr txBox="1">
            <a:spLocks noChangeArrowheads="1"/>
          </p:cNvSpPr>
          <p:nvPr/>
        </p:nvSpPr>
        <p:spPr bwMode="auto">
          <a:xfrm>
            <a:off x="4876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92" name="Line 48"/>
          <p:cNvSpPr>
            <a:spLocks noChangeShapeType="1"/>
          </p:cNvSpPr>
          <p:nvPr/>
        </p:nvSpPr>
        <p:spPr bwMode="auto">
          <a:xfrm>
            <a:off x="6934200" y="3210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3" name="Group 49"/>
          <p:cNvGrpSpPr>
            <a:grpSpLocks/>
          </p:cNvGrpSpPr>
          <p:nvPr/>
        </p:nvGrpSpPr>
        <p:grpSpPr bwMode="auto">
          <a:xfrm>
            <a:off x="6553200" y="2498601"/>
            <a:ext cx="762000" cy="711652"/>
            <a:chOff x="1296" y="1331"/>
            <a:chExt cx="384" cy="349"/>
          </a:xfrm>
        </p:grpSpPr>
        <p:sp>
          <p:nvSpPr>
            <p:cNvPr id="94" name="Rectangle 50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5" name="Text Box 51"/>
            <p:cNvSpPr txBox="1">
              <a:spLocks noChangeArrowheads="1"/>
            </p:cNvSpPr>
            <p:nvPr/>
          </p:nvSpPr>
          <p:spPr bwMode="auto">
            <a:xfrm>
              <a:off x="1345" y="1331"/>
              <a:ext cx="31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P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96" name="Rectangle 52"/>
          <p:cNvSpPr>
            <a:spLocks noChangeArrowheads="1"/>
          </p:cNvSpPr>
          <p:nvPr/>
        </p:nvSpPr>
        <p:spPr bwMode="auto">
          <a:xfrm>
            <a:off x="6553200" y="4353254"/>
            <a:ext cx="16764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7" name="Line 53"/>
          <p:cNvSpPr>
            <a:spLocks noChangeShapeType="1"/>
          </p:cNvSpPr>
          <p:nvPr/>
        </p:nvSpPr>
        <p:spPr bwMode="auto">
          <a:xfrm>
            <a:off x="69342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Line 54"/>
          <p:cNvSpPr>
            <a:spLocks noChangeShapeType="1"/>
          </p:cNvSpPr>
          <p:nvPr/>
        </p:nvSpPr>
        <p:spPr bwMode="auto">
          <a:xfrm>
            <a:off x="7848600" y="4200854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" name="Rectangle 55"/>
          <p:cNvSpPr>
            <a:spLocks noChangeArrowheads="1"/>
          </p:cNvSpPr>
          <p:nvPr/>
        </p:nvSpPr>
        <p:spPr bwMode="auto">
          <a:xfrm>
            <a:off x="6553200" y="3515054"/>
            <a:ext cx="762000" cy="685800"/>
          </a:xfrm>
          <a:prstGeom prst="rect">
            <a:avLst/>
          </a:prstGeom>
          <a:solidFill>
            <a:schemeClr val="tx2">
              <a:alpha val="4901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" name="Text Box 56"/>
          <p:cNvSpPr txBox="1">
            <a:spLocks noChangeArrowheads="1"/>
          </p:cNvSpPr>
          <p:nvPr/>
        </p:nvSpPr>
        <p:spPr bwMode="auto">
          <a:xfrm>
            <a:off x="6585909" y="3637877"/>
            <a:ext cx="75373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buSzPct val="100000"/>
            </a:pPr>
            <a:r>
              <a:rPr lang="en-US" sz="1600" b="1" dirty="0">
                <a:solidFill>
                  <a:schemeClr val="tx1"/>
                </a:solidFill>
                <a:sym typeface="Zapf Dingbats" pitchFamily="25" charset="2"/>
              </a:rPr>
              <a:t>Cache</a:t>
            </a:r>
          </a:p>
        </p:txBody>
      </p:sp>
      <p:grpSp>
        <p:nvGrpSpPr>
          <p:cNvPr id="101" name="Group 57"/>
          <p:cNvGrpSpPr>
            <a:grpSpLocks/>
          </p:cNvGrpSpPr>
          <p:nvPr/>
        </p:nvGrpSpPr>
        <p:grpSpPr bwMode="auto">
          <a:xfrm>
            <a:off x="7467600" y="3489201"/>
            <a:ext cx="808469" cy="711652"/>
            <a:chOff x="1296" y="1331"/>
            <a:chExt cx="407" cy="349"/>
          </a:xfrm>
        </p:grpSpPr>
        <p:sp>
          <p:nvSpPr>
            <p:cNvPr id="102" name="Rectangle 58"/>
            <p:cNvSpPr>
              <a:spLocks noChangeArrowheads="1"/>
            </p:cNvSpPr>
            <p:nvPr/>
          </p:nvSpPr>
          <p:spPr bwMode="auto">
            <a:xfrm>
              <a:off x="1296" y="1344"/>
              <a:ext cx="384" cy="3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03" name="Text Box 59"/>
            <p:cNvSpPr txBox="1">
              <a:spLocks noChangeArrowheads="1"/>
            </p:cNvSpPr>
            <p:nvPr/>
          </p:nvSpPr>
          <p:spPr bwMode="auto">
            <a:xfrm>
              <a:off x="1300" y="1331"/>
              <a:ext cx="40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  <a:buSzPct val="100000"/>
              </a:pPr>
              <a:r>
                <a:rPr lang="en-US" sz="3600" b="1" dirty="0">
                  <a:solidFill>
                    <a:schemeClr val="tx1"/>
                  </a:solidFill>
                  <a:sym typeface="Zapf Dingbats" pitchFamily="25" charset="2"/>
                </a:rPr>
                <a:t>M</a:t>
              </a:r>
              <a:r>
                <a:rPr lang="en-US" sz="3600" b="1" baseline="-25000" dirty="0">
                  <a:solidFill>
                    <a:schemeClr val="tx1"/>
                  </a:solidFill>
                  <a:sym typeface="Zapf Dingbats" pitchFamily="25" charset="2"/>
                </a:rPr>
                <a:t>4</a:t>
              </a:r>
              <a:endParaRPr lang="en-US" sz="3600" b="1" dirty="0">
                <a:solidFill>
                  <a:schemeClr val="tx1"/>
                </a:solidFill>
                <a:sym typeface="Zapf Dingbats" pitchFamily="25" charset="2"/>
              </a:endParaRPr>
            </a:p>
          </p:txBody>
        </p:sp>
      </p:grpSp>
      <p:sp>
        <p:nvSpPr>
          <p:cNvPr id="104" name="Text Box 60"/>
          <p:cNvSpPr txBox="1">
            <a:spLocks noChangeArrowheads="1"/>
          </p:cNvSpPr>
          <p:nvPr/>
        </p:nvSpPr>
        <p:spPr bwMode="auto">
          <a:xfrm>
            <a:off x="6781800" y="4353254"/>
            <a:ext cx="12430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2000" b="1">
                <a:solidFill>
                  <a:schemeClr val="tx1"/>
                </a:solidFill>
                <a:sym typeface="Zapf Dingbats" pitchFamily="25" charset="2"/>
              </a:rPr>
              <a:t>Interface</a:t>
            </a:r>
          </a:p>
        </p:txBody>
      </p:sp>
      <p:sp>
        <p:nvSpPr>
          <p:cNvPr id="105" name="Line 61"/>
          <p:cNvSpPr>
            <a:spLocks noChangeShapeType="1"/>
          </p:cNvSpPr>
          <p:nvPr/>
        </p:nvSpPr>
        <p:spPr bwMode="auto">
          <a:xfrm>
            <a:off x="3581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" name="Line 62"/>
          <p:cNvSpPr>
            <a:spLocks noChangeShapeType="1"/>
          </p:cNvSpPr>
          <p:nvPr/>
        </p:nvSpPr>
        <p:spPr bwMode="auto">
          <a:xfrm>
            <a:off x="7391400" y="4734254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Challenges in Shared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300946" cy="5031055"/>
          </a:xfrm>
        </p:spPr>
        <p:txBody>
          <a:bodyPr anchor="t"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Cache Coherence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“Common Sense”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P1-Read[X]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 P1-Write[X]  P1-Read[X] 	Read returns X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P1-Write[X]  P2-Read[X] 		Read returns value written by P1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P1-Write[X]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 P2-Write[X]			Writes serialized</a:t>
            </a:r>
          </a:p>
          <a:p>
            <a:pPr marL="285750" indent="-285750"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						All P’s see writes in same order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Synchronization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Atomic read/write operations</a:t>
            </a:r>
            <a:endParaRPr lang="en-US" sz="1600" dirty="0">
              <a:solidFill>
                <a:schemeClr val="tx1"/>
              </a:solidFill>
            </a:endParaRPr>
          </a:p>
          <a:p>
            <a:pPr marL="3943350" lvl="8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Memory Consistency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What behavior should programmers expect from shared memory?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Provide a formal definition of memory behavior to programmer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When will a written value be seen?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Example: P1-Write[X] &lt;&lt;10ps&gt;&gt; P2-Read[X]. What happens?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30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Coherence Protocols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99" y="1931205"/>
            <a:ext cx="8265141" cy="422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691291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Implement protocol </a:t>
            </a:r>
            <a:r>
              <a:rPr lang="en-US" sz="1600" u="sng" dirty="0" smtClean="0">
                <a:solidFill>
                  <a:schemeClr val="tx1"/>
                </a:solidFill>
              </a:rPr>
              <a:t>for every cache line</a:t>
            </a:r>
            <a:r>
              <a:rPr lang="en-US" sz="1600" dirty="0" smtClean="0">
                <a:solidFill>
                  <a:schemeClr val="tx1"/>
                </a:solidFill>
              </a:rPr>
              <a:t>. 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Compare, contrast snoopy and directory protocols [[Stanford Dash]]</a:t>
            </a:r>
          </a:p>
        </p:txBody>
      </p:sp>
    </p:spTree>
    <p:extLst>
      <p:ext uri="{BB962C8B-B14F-4D97-AF65-F5344CB8AC3E}">
        <p14:creationId xmlns:p14="http://schemas.microsoft.com/office/powerpoint/2010/main" val="23535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Synchronization and Atomicity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marL="742950" lvl="1" indent="-285750"/>
            <a:endParaRPr lang="en-US" sz="1000" u="sng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Solution: Test-and-set instruction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Add single instruction for load-test-store (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 Test-and-set atomically executes</a:t>
            </a:r>
          </a:p>
          <a:p>
            <a:pPr lvl="2"/>
            <a:r>
              <a:rPr lang="en-US" sz="1400" b="0" dirty="0" smtClean="0">
                <a:solidFill>
                  <a:schemeClr val="tx1"/>
                </a:solidFill>
              </a:rPr>
              <a:t>ld R1, lock;	# load previous lock value</a:t>
            </a:r>
          </a:p>
          <a:p>
            <a:pPr lvl="2"/>
            <a:r>
              <a:rPr lang="en-US" sz="1400" b="0" dirty="0" err="1" smtClean="0">
                <a:solidFill>
                  <a:schemeClr val="tx1"/>
                </a:solidFill>
              </a:rPr>
              <a:t>st</a:t>
            </a:r>
            <a:r>
              <a:rPr lang="en-US" sz="1400" b="0" dirty="0" smtClean="0">
                <a:solidFill>
                  <a:schemeClr val="tx1"/>
                </a:solidFill>
              </a:rPr>
              <a:t> 1, lock;		# store 1 to set/acquire</a:t>
            </a:r>
          </a:p>
          <a:p>
            <a:pPr lvl="1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If lock initially free (0),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acquires lock (sets to 1)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If lock initially busy (1), 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does not change it </a:t>
            </a:r>
          </a:p>
          <a:p>
            <a:pPr lvl="1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Instruction is un-interruptible/atomic by definition</a:t>
            </a:r>
          </a:p>
          <a:p>
            <a:pPr lvl="1"/>
            <a:endParaRPr lang="en-US" sz="1000" b="0" dirty="0" smtClean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Inst-0	</a:t>
            </a:r>
            <a:r>
              <a:rPr lang="en-US" sz="1600" b="0" dirty="0" err="1" smtClean="0">
                <a:solidFill>
                  <a:schemeClr val="tx1"/>
                </a:solidFill>
              </a:rPr>
              <a:t>t&amp;s</a:t>
            </a:r>
            <a:r>
              <a:rPr lang="en-US" sz="1600" b="0" dirty="0" smtClean="0">
                <a:solidFill>
                  <a:schemeClr val="tx1"/>
                </a:solidFill>
              </a:rPr>
              <a:t> R1, lock	# atomically load, check, and set lock=1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Inst-1	</a:t>
            </a:r>
            <a:r>
              <a:rPr lang="en-US" sz="1600" b="0" dirty="0" err="1" smtClean="0">
                <a:solidFill>
                  <a:schemeClr val="tx1"/>
                </a:solidFill>
              </a:rPr>
              <a:t>bnez</a:t>
            </a:r>
            <a:r>
              <a:rPr lang="en-US" sz="1600" b="0" dirty="0" smtClean="0">
                <a:solidFill>
                  <a:schemeClr val="tx1"/>
                </a:solidFill>
              </a:rPr>
              <a:t> R1		# if previous value of R1 not 0, 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….				acquire unsuccessful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Inst-n	</a:t>
            </a:r>
            <a:r>
              <a:rPr lang="en-US" sz="1600" b="0" dirty="0" err="1" smtClean="0">
                <a:solidFill>
                  <a:schemeClr val="tx1"/>
                </a:solidFill>
              </a:rPr>
              <a:t>stw</a:t>
            </a:r>
            <a:r>
              <a:rPr lang="en-US" sz="1600" b="0" dirty="0" smtClean="0">
                <a:solidFill>
                  <a:schemeClr val="tx1"/>
                </a:solidFill>
              </a:rPr>
              <a:t> R1, 0		# atomically release lock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43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Sequential Consistency (SC)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7881" y="1163104"/>
            <a:ext cx="8141860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of Sequential Consistency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Formal definition of programmers’ expected view of memory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arenBoth"/>
            </a:pPr>
            <a:r>
              <a:rPr lang="en-US" sz="1600" dirty="0" smtClean="0">
                <a:solidFill>
                  <a:schemeClr val="tx1"/>
                </a:solidFill>
              </a:rPr>
              <a:t>Each processor P sees its own loads/stores in program order</a:t>
            </a:r>
          </a:p>
          <a:p>
            <a:pPr marL="342900" indent="-342900" algn="l">
              <a:buAutoNum type="arabicParenBoth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(2) Each processor P sees !P loads/stores in program order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(3) All processors see same global load/store ordering.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P and !P loads/stores may be interleaved into some order.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But all processors see the same interleaving/ordering.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of Multiprocessor Ordering [</a:t>
            </a:r>
            <a:r>
              <a:rPr lang="en-US" dirty="0" err="1" smtClean="0">
                <a:solidFill>
                  <a:schemeClr val="tx1"/>
                </a:solidFill>
              </a:rPr>
              <a:t>Lamport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Multi-processor ordering corresponds to some sequential interleaving of </a:t>
            </a:r>
            <a:r>
              <a:rPr lang="en-US" sz="1600" dirty="0" err="1" smtClean="0">
                <a:solidFill>
                  <a:schemeClr val="tx1"/>
                </a:solidFill>
              </a:rPr>
              <a:t>uni</a:t>
            </a:r>
            <a:r>
              <a:rPr lang="en-US" sz="1600" dirty="0" smtClean="0">
                <a:solidFill>
                  <a:schemeClr val="tx1"/>
                </a:solidFill>
              </a:rPr>
              <a:t>-processor orderings. Multiprocessor ordering should be indistinguishable from multi-programmed </a:t>
            </a:r>
            <a:r>
              <a:rPr lang="en-US" sz="1600" dirty="0" err="1" smtClean="0">
                <a:solidFill>
                  <a:schemeClr val="tx1"/>
                </a:solidFill>
              </a:rPr>
              <a:t>uni</a:t>
            </a:r>
            <a:r>
              <a:rPr lang="en-US" sz="1600" dirty="0" smtClean="0">
                <a:solidFill>
                  <a:schemeClr val="tx1"/>
                </a:solidFill>
              </a:rPr>
              <a:t>-processor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</a:t>
            </a:r>
          </a:p>
          <a:p>
            <a:pPr lvl="1"/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1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For More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ECE 259 (Spring 2012)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Advanced Computer Architecture II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Parallel computer architecture design and evaluation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Parallel programming, coherence, synchronization, consistency</a:t>
            </a:r>
          </a:p>
          <a:p>
            <a:pPr marL="4000500" lvl="8" indent="-342900">
              <a:buAutoNum type="arabicPeriod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ECE 299-01 (Spring 2012)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Energy Efficient Computer Systems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Technology, architecture, application strategies for energy efficiency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Datacenter computing</a:t>
            </a:r>
          </a:p>
          <a:p>
            <a:pPr marL="4000500" lvl="8" indent="-342900">
              <a:buAutoNum type="arabicPeriod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ECE 254 (</a:t>
            </a:r>
            <a:r>
              <a:rPr lang="en-US" dirty="0" err="1" smtClean="0">
                <a:solidFill>
                  <a:schemeClr val="tx1"/>
                </a:solidFill>
              </a:rPr>
              <a:t>tbd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sz="100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Fault-Tolerant and Testable Computer Systems</a:t>
            </a:r>
            <a:endParaRPr lang="en-US" sz="1600" b="0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Fault models, redundancy, recovery, testing</a:t>
            </a:r>
            <a:br>
              <a:rPr lang="en-US" sz="1600" b="0" dirty="0" smtClean="0">
                <a:solidFill>
                  <a:schemeClr val="tx1"/>
                </a:solidFill>
              </a:rPr>
            </a:b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Computer architecture is HW/SW interface.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Consider classes on both sides of this interface.</a:t>
            </a:r>
            <a:endParaRPr lang="en-US" sz="1600" b="0" dirty="0">
              <a:solidFill>
                <a:schemeClr val="tx1"/>
              </a:solidFill>
            </a:endParaRPr>
          </a:p>
          <a:p>
            <a:pPr marL="3086100" lvl="6" indent="-342900">
              <a:buFont typeface="Arial" pitchFamily="34" charset="0"/>
              <a:buChar char="•"/>
            </a:pPr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9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Looking Forward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Energy-efficiency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Technology limitations motivate new architectures for efficiency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Ex: specialization, heterogeneity, management</a:t>
            </a:r>
          </a:p>
          <a:p>
            <a:pPr marL="4000500" lvl="8" indent="-342900">
              <a:buAutoNum type="arabicPeriod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Emerging technologies motivate new architectures for capability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Ex: memory (phase change), networks (optical),</a:t>
            </a:r>
          </a:p>
          <a:p>
            <a:pPr marL="4000500" lvl="8" indent="-342900">
              <a:buAutoNum type="arabicPeriod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Reliability and Security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Variations in fabrication, design process motivate new safeguards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Ex: tunable structures, trusted bases</a:t>
            </a:r>
          </a:p>
          <a:p>
            <a:pPr marL="4000500" lvl="8" indent="-342900">
              <a:buFont typeface="Arial" pitchFamily="34" charset="0"/>
              <a:buChar char="•"/>
            </a:pPr>
            <a:endParaRPr lang="en-US" sz="12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Multiprocessors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Abundant transistors, performance goals motivate parallel computing</a:t>
            </a:r>
            <a:endParaRPr lang="en-US" sz="1600" b="0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Ex: parallel programming, coherence/consistency, management</a:t>
            </a:r>
            <a:endParaRPr lang="en-US" sz="1000" dirty="0">
              <a:solidFill>
                <a:schemeClr val="tx1"/>
              </a:solidFill>
            </a:endParaRPr>
          </a:p>
          <a:p>
            <a:pPr marL="3086100" lvl="6" indent="-342900">
              <a:buFont typeface="Arial" pitchFamily="34" charset="0"/>
              <a:buChar char="•"/>
            </a:pPr>
            <a:endParaRPr lang="en-US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252 / CPS 220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Computer Architecture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078038" y="1076325"/>
            <a:ext cx="4722812" cy="469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Application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057400" y="4419600"/>
            <a:ext cx="4722813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Physics</a:t>
            </a:r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4572000" y="1546225"/>
            <a:ext cx="2880376" cy="2873375"/>
            <a:chOff x="3072" y="1104"/>
            <a:chExt cx="2208" cy="2688"/>
          </a:xfrm>
        </p:grpSpPr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3072" y="1104"/>
              <a:ext cx="0" cy="26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165" tIns="45583" rIns="91165" bIns="45583">
              <a:spAutoFit/>
            </a:bodyPr>
            <a:lstStyle/>
            <a:p>
              <a:endParaRPr lang="en-US" sz="1600"/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3120" y="2187"/>
              <a:ext cx="2160" cy="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0C6FE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165" tIns="45583" rIns="91165" bIns="45583">
              <a:spAutoFit/>
            </a:bodyPr>
            <a:lstStyle>
              <a:lvl1pPr defTabSz="8207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1pPr>
              <a:lvl2pPr marL="409575" defTabSz="8207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2pPr>
              <a:lvl3pPr marL="820738" defTabSz="8207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3pPr>
              <a:lvl4pPr marL="1230313" defTabSz="8207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4pPr>
              <a:lvl5pPr marL="1641475" defTabSz="8207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" charset="0"/>
                </a:defRPr>
              </a:lvl9pPr>
            </a:lstStyle>
            <a:p>
              <a:r>
                <a:rPr lang="en-US" sz="1600" dirty="0" smtClean="0">
                  <a:latin typeface="+mj-lt"/>
                </a:rPr>
                <a:t>Gap too large to bridge in one step</a:t>
              </a:r>
              <a:endParaRPr lang="en-US" sz="1600" dirty="0">
                <a:latin typeface="+mj-lt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846715" y="5234035"/>
            <a:ext cx="7488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Computer architecture is the </a:t>
            </a:r>
            <a:r>
              <a:rPr lang="en-US" u="sng" dirty="0" smtClean="0">
                <a:latin typeface="+mj-lt"/>
              </a:rPr>
              <a:t>design of abstraction layers</a:t>
            </a:r>
            <a:r>
              <a:rPr lang="en-US" dirty="0" smtClean="0">
                <a:latin typeface="+mj-lt"/>
              </a:rPr>
              <a:t>, </a:t>
            </a:r>
          </a:p>
          <a:p>
            <a:r>
              <a:rPr lang="en-US" dirty="0" smtClean="0">
                <a:latin typeface="+mj-lt"/>
              </a:rPr>
              <a:t>which allow efficient implementations of computational applications on available technologies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77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+mj-lt"/>
              </a:rPr>
              <a:t>ECE 252 / CPS 220</a:t>
            </a:r>
            <a:endParaRPr lang="en-US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latin typeface="+mj-lt"/>
              </a:rPr>
              <a:pPr/>
              <a:t>5</a:t>
            </a:fld>
            <a:endParaRPr lang="en-US">
              <a:latin typeface="+mj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Abstraction Layers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468290" y="1943938"/>
            <a:ext cx="4225925" cy="4032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Algorithm</a:t>
            </a: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2468290" y="4028325"/>
            <a:ext cx="4225925" cy="392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Gates/Register-Transfer Level (RTL)</a:t>
            </a: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2468290" y="1540713"/>
            <a:ext cx="4217988" cy="4032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Application</a:t>
            </a: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2468290" y="3153613"/>
            <a:ext cx="4225925" cy="471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Instruction Set Architecture (ISA)</a:t>
            </a: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2468290" y="2750388"/>
            <a:ext cx="4214813" cy="403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Operating System/Virtual Machines</a:t>
            </a: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2468290" y="3625100"/>
            <a:ext cx="4225925" cy="403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Microarchitecture</a:t>
            </a:r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2468290" y="4834775"/>
            <a:ext cx="4225925" cy="4587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Devices</a:t>
            </a:r>
          </a:p>
        </p:txBody>
      </p:sp>
      <p:sp>
        <p:nvSpPr>
          <p:cNvPr id="24" name="AutoShape 10"/>
          <p:cNvSpPr>
            <a:spLocks noChangeArrowheads="1"/>
          </p:cNvSpPr>
          <p:nvPr/>
        </p:nvSpPr>
        <p:spPr bwMode="auto">
          <a:xfrm>
            <a:off x="2468290" y="2347163"/>
            <a:ext cx="4225925" cy="4032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Programming Language</a:t>
            </a: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2468290" y="4431550"/>
            <a:ext cx="4225925" cy="392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Circuits</a:t>
            </a:r>
          </a:p>
        </p:txBody>
      </p:sp>
      <p:sp>
        <p:nvSpPr>
          <p:cNvPr id="26" name="AutoShape 12"/>
          <p:cNvSpPr>
            <a:spLocks noChangeArrowheads="1"/>
          </p:cNvSpPr>
          <p:nvPr/>
        </p:nvSpPr>
        <p:spPr bwMode="auto">
          <a:xfrm>
            <a:off x="2468290" y="5274513"/>
            <a:ext cx="4225925" cy="4587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/>
          <a:lstStyle/>
          <a:p>
            <a:pPr algn="ctr" defTabSz="820738"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+mj-lt"/>
              </a:rPr>
              <a:t>Physics</a:t>
            </a:r>
          </a:p>
        </p:txBody>
      </p:sp>
      <p:grpSp>
        <p:nvGrpSpPr>
          <p:cNvPr id="27" name="Group 13"/>
          <p:cNvGrpSpPr>
            <a:grpSpLocks/>
          </p:cNvGrpSpPr>
          <p:nvPr/>
        </p:nvGrpSpPr>
        <p:grpSpPr bwMode="auto">
          <a:xfrm>
            <a:off x="563290" y="2396375"/>
            <a:ext cx="1600200" cy="2438400"/>
            <a:chOff x="0" y="1296"/>
            <a:chExt cx="1008" cy="1536"/>
          </a:xfrm>
        </p:grpSpPr>
        <p:sp>
          <p:nvSpPr>
            <p:cNvPr id="28" name="Line 14"/>
            <p:cNvSpPr>
              <a:spLocks noChangeShapeType="1"/>
            </p:cNvSpPr>
            <p:nvPr/>
          </p:nvSpPr>
          <p:spPr bwMode="auto">
            <a:xfrm>
              <a:off x="1008" y="1296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0" y="1622"/>
              <a:ext cx="960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Domain of early computer architecture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  <a:p>
              <a:pPr algn="ctr" eaLnBrk="1" hangingPunct="1">
                <a:spcBef>
                  <a:spcPct val="0"/>
                </a:spcBef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(‘50s-’80s)</a:t>
              </a:r>
            </a:p>
          </p:txBody>
        </p:sp>
      </p:grpSp>
      <p:grpSp>
        <p:nvGrpSpPr>
          <p:cNvPr id="32" name="Group 35"/>
          <p:cNvGrpSpPr>
            <a:grpSpLocks/>
          </p:cNvGrpSpPr>
          <p:nvPr/>
        </p:nvGrpSpPr>
        <p:grpSpPr bwMode="auto">
          <a:xfrm>
            <a:off x="6887890" y="3153611"/>
            <a:ext cx="1447800" cy="1323975"/>
            <a:chOff x="3984" y="1773"/>
            <a:chExt cx="912" cy="834"/>
          </a:xfrm>
        </p:grpSpPr>
        <p:sp>
          <p:nvSpPr>
            <p:cNvPr id="33" name="Line 19"/>
            <p:cNvSpPr>
              <a:spLocks noChangeShapeType="1"/>
            </p:cNvSpPr>
            <p:nvPr/>
          </p:nvSpPr>
          <p:spPr bwMode="auto">
            <a:xfrm>
              <a:off x="3984" y="1776"/>
              <a:ext cx="0" cy="8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3984" y="1773"/>
              <a:ext cx="912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Domain of recent 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computer architecture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  <a:p>
              <a:pPr algn="ctr" eaLnBrk="1" hangingPunct="1">
                <a:spcBef>
                  <a:spcPct val="0"/>
                </a:spcBef>
              </a:pP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(since ‘90s)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376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585560"/>
            <a:ext cx="4040188" cy="609600"/>
          </a:xfrm>
        </p:spPr>
        <p:txBody>
          <a:bodyPr/>
          <a:lstStyle/>
          <a:p>
            <a:r>
              <a:rPr lang="en-US" sz="1800" dirty="0" smtClean="0">
                <a:solidFill>
                  <a:schemeClr val="tx1"/>
                </a:solidFill>
              </a:rPr>
              <a:t>In-order Datapath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(built, ECE152)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8200" y="1585560"/>
            <a:ext cx="4186755" cy="609600"/>
          </a:xfrm>
        </p:spPr>
        <p:txBody>
          <a:bodyPr/>
          <a:lstStyle/>
          <a:p>
            <a:r>
              <a:rPr lang="en-US" sz="1800" dirty="0" smtClean="0">
                <a:solidFill>
                  <a:schemeClr val="tx1"/>
                </a:solidFill>
              </a:rPr>
              <a:t>Chip Multiprocessors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(understand, experiment ECE252)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 252 Executive 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345" y="2507280"/>
            <a:ext cx="3845180" cy="304462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344510" y="3851455"/>
            <a:ext cx="153620" cy="128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Performance Factors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Latency = (Instructions / Program) x (Cycles / Instruction) x (Seconds / Cycle)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Seconds </a:t>
            </a:r>
            <a:r>
              <a:rPr lang="en-US" dirty="0">
                <a:solidFill>
                  <a:schemeClr val="tx1"/>
                </a:solidFill>
              </a:rPr>
              <a:t>/ Cycle</a:t>
            </a:r>
            <a:endParaRPr lang="en-US" sz="1000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Technology and architecture</a:t>
            </a:r>
            <a:endParaRPr lang="en-US" sz="1600" b="0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Transistor scaling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- Processor </a:t>
            </a:r>
            <a:r>
              <a:rPr lang="en-US" sz="1600" b="0" dirty="0" smtClean="0">
                <a:solidFill>
                  <a:schemeClr val="tx1"/>
                </a:solidFill>
              </a:rPr>
              <a:t>microarchitecture</a:t>
            </a:r>
          </a:p>
          <a:p>
            <a:pPr marL="0" lvl="1"/>
            <a:r>
              <a:rPr lang="en-US" sz="1600" dirty="0">
                <a:solidFill>
                  <a:schemeClr val="tx1"/>
                </a:solidFill>
              </a:rPr>
              <a:t>	</a:t>
            </a:r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Cycles / Instruction (CPI)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Architecture and systems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</a:t>
            </a:r>
            <a:r>
              <a:rPr lang="en-US" sz="1600" b="0" dirty="0">
                <a:solidFill>
                  <a:schemeClr val="tx1"/>
                </a:solidFill>
              </a:rPr>
              <a:t>Processor microarchitecture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System balance (processor, memory, network, storage)</a:t>
            </a:r>
            <a:endParaRPr lang="en-US" sz="1600" b="0" dirty="0">
              <a:solidFill>
                <a:schemeClr val="tx1"/>
              </a:solidFill>
            </a:endParaRPr>
          </a:p>
          <a:p>
            <a:pPr marL="0" lvl="1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Instructions / Program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Algorithm and applications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Compiler transformations, optimizations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Instruction set architecture</a:t>
            </a:r>
          </a:p>
          <a:p>
            <a:pPr marL="0" lvl="1"/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1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Power and Energy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Energy (Joules) = a x C x V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Power (Watts) = a x C x V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 x f</a:t>
            </a:r>
            <a:endParaRPr lang="en-US" sz="1600" baseline="3000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Power Factors and Trends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activity (a): function of application resource usage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capacitance (C): function of design; scales with area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voltage (V): constrained by leakage, which increases as V falls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frequency (f): varies with pipelining and transistor speeds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Models in cycle-accurate simulators (e.g., Princeton </a:t>
            </a:r>
            <a:r>
              <a:rPr lang="en-US" sz="1600" dirty="0" err="1" smtClean="0">
                <a:solidFill>
                  <a:schemeClr val="tx1"/>
                </a:solidFill>
              </a:rPr>
              <a:t>Wattch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Dynamic Voltage and Frequency Scaling (DVFS)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P-states:  move between operational modes with different V, f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Intel </a:t>
            </a:r>
            <a:r>
              <a:rPr lang="en-US" sz="1600" b="0" dirty="0" err="1" smtClean="0">
                <a:solidFill>
                  <a:schemeClr val="tx1"/>
                </a:solidFill>
              </a:rPr>
              <a:t>TurboBoost</a:t>
            </a:r>
            <a:r>
              <a:rPr lang="en-US" sz="1600" b="0" dirty="0" smtClean="0">
                <a:solidFill>
                  <a:schemeClr val="tx1"/>
                </a:solidFill>
              </a:rPr>
              <a:t>: increase V, f for short durations without violating thermal design point (TDP)</a:t>
            </a:r>
          </a:p>
        </p:txBody>
      </p:sp>
    </p:spTree>
    <p:extLst>
      <p:ext uri="{BB962C8B-B14F-4D97-AF65-F5344CB8AC3E}">
        <p14:creationId xmlns:p14="http://schemas.microsoft.com/office/powerpoint/2010/main" val="309742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Datapath: CISC versus RISC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Complex Instruction Set Computing</a:t>
            </a:r>
            <a:endParaRPr lang="en-US" sz="1000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- </a:t>
            </a:r>
            <a:r>
              <a:rPr lang="en-US" sz="1600" b="0" dirty="0" smtClean="0">
                <a:solidFill>
                  <a:schemeClr val="tx1"/>
                </a:solidFill>
              </a:rPr>
              <a:t>microprogramming</a:t>
            </a:r>
            <a:endParaRPr lang="en-US" sz="1600" b="0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motivated by technology (slow instruction fetch)</a:t>
            </a:r>
          </a:p>
          <a:p>
            <a:pPr marL="0" lvl="1"/>
            <a:r>
              <a:rPr lang="en-US" sz="1600" dirty="0">
                <a:solidFill>
                  <a:schemeClr val="tx1"/>
                </a:solidFill>
              </a:rPr>
              <a:t>	</a:t>
            </a:r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Reduced Instruction Set Computing</a:t>
            </a:r>
            <a:endParaRPr lang="en-US" dirty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hard-wired datapath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motivated by technology (caches, fast memory)</a:t>
            </a:r>
          </a:p>
          <a:p>
            <a:pPr marL="0" lvl="1"/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- complex instructions rarely used</a:t>
            </a:r>
            <a:endParaRPr lang="en-US" sz="1600" b="0" dirty="0">
              <a:solidFill>
                <a:schemeClr val="tx1"/>
              </a:solidFill>
            </a:endParaRPr>
          </a:p>
          <a:p>
            <a:pPr marL="0" lvl="1"/>
            <a:endParaRPr lang="en-US" sz="1600" dirty="0">
              <a:solidFill>
                <a:schemeClr val="tx1"/>
              </a:solidFill>
            </a:endParaRPr>
          </a:p>
          <a:p>
            <a:pPr marL="0" lvl="1"/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4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7223</TotalTime>
  <Words>1691</Words>
  <Application>Microsoft Office PowerPoint</Application>
  <PresentationFormat>On-screen Show (4:3)</PresentationFormat>
  <Paragraphs>627</Paragraphs>
  <Slides>37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Executive</vt:lpstr>
      <vt:lpstr>ECE 252 / CPS 220  Advanced Computer Architecture I  Lecture 19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1625</cp:revision>
  <dcterms:created xsi:type="dcterms:W3CDTF">2011-07-23T19:26:49Z</dcterms:created>
  <dcterms:modified xsi:type="dcterms:W3CDTF">2011-12-02T16:11:36Z</dcterms:modified>
</cp:coreProperties>
</file>