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9"/>
  </p:notesMasterIdLst>
  <p:sldIdLst>
    <p:sldId id="256" r:id="rId2"/>
    <p:sldId id="510" r:id="rId3"/>
    <p:sldId id="755" r:id="rId4"/>
    <p:sldId id="742" r:id="rId5"/>
    <p:sldId id="743" r:id="rId6"/>
    <p:sldId id="744" r:id="rId7"/>
    <p:sldId id="745" r:id="rId8"/>
    <p:sldId id="746" r:id="rId9"/>
    <p:sldId id="749" r:id="rId10"/>
    <p:sldId id="748" r:id="rId11"/>
    <p:sldId id="747" r:id="rId12"/>
    <p:sldId id="750" r:id="rId13"/>
    <p:sldId id="751" r:id="rId14"/>
    <p:sldId id="753" r:id="rId15"/>
    <p:sldId id="754" r:id="rId16"/>
    <p:sldId id="757" r:id="rId17"/>
    <p:sldId id="758" r:id="rId18"/>
    <p:sldId id="760" r:id="rId19"/>
    <p:sldId id="761" r:id="rId20"/>
    <p:sldId id="762" r:id="rId21"/>
    <p:sldId id="763" r:id="rId22"/>
    <p:sldId id="765" r:id="rId23"/>
    <p:sldId id="764" r:id="rId24"/>
    <p:sldId id="766" r:id="rId25"/>
    <p:sldId id="767" r:id="rId26"/>
    <p:sldId id="768" r:id="rId27"/>
    <p:sldId id="770" r:id="rId28"/>
    <p:sldId id="769" r:id="rId29"/>
    <p:sldId id="679" r:id="rId30"/>
    <p:sldId id="771" r:id="rId31"/>
    <p:sldId id="705" r:id="rId32"/>
    <p:sldId id="772" r:id="rId33"/>
    <p:sldId id="773" r:id="rId34"/>
    <p:sldId id="774" r:id="rId35"/>
    <p:sldId id="775" r:id="rId36"/>
    <p:sldId id="776" r:id="rId37"/>
    <p:sldId id="70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78" d="100"/>
          <a:sy n="78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2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19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CISC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Microprograms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r>
              <a:rPr lang="en-US" sz="1600" dirty="0" smtClean="0">
                <a:solidFill>
                  <a:schemeClr val="tx1"/>
                </a:solidFill>
              </a:rPr>
              <a:t> fetch: 	MA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PC			# fetch current </a:t>
            </a:r>
            <a:r>
              <a:rPr lang="en-US" sz="1600" dirty="0" err="1" smtClean="0">
                <a:solidFill>
                  <a:schemeClr val="tx1"/>
                </a:solidFill>
              </a:rPr>
              <a:t>instr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   	A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PC				# next PC calculation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IR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Memory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PC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A + 4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dispatch on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		# start microcode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ALU: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	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	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[rd]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 </a:t>
            </a:r>
            <a:r>
              <a:rPr lang="en-US" b="0" dirty="0" err="1" smtClean="0">
                <a:solidFill>
                  <a:schemeClr val="tx1"/>
                </a:solidFill>
              </a:rPr>
              <a:t>func</a:t>
            </a:r>
            <a:r>
              <a:rPr lang="en-US" b="0" dirty="0" smtClean="0">
                <a:solidFill>
                  <a:schemeClr val="tx1"/>
                </a:solidFill>
              </a:rPr>
              <a:t>(A,B)		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		  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</a:rPr>
              <a:t>ALUi</a:t>
            </a:r>
            <a:r>
              <a:rPr lang="en-US" sz="1600" dirty="0" smtClean="0">
                <a:solidFill>
                  <a:schemeClr val="tx1"/>
                </a:solidFill>
              </a:rPr>
              <a:t>:  		A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Reg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rs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B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Imm</a:t>
            </a:r>
            <a:r>
              <a:rPr lang="en-US" b="0" dirty="0" smtClean="0">
                <a:solidFill>
                  <a:schemeClr val="tx1"/>
                </a:solidFill>
              </a:rPr>
              <a:t>				# sign extension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err="1" smtClean="0">
                <a:solidFill>
                  <a:schemeClr val="tx1"/>
                </a:solidFill>
              </a:rPr>
              <a:t>Reg</a:t>
            </a:r>
            <a:r>
              <a:rPr lang="en-US" b="0" dirty="0" smtClean="0">
                <a:solidFill>
                  <a:schemeClr val="tx1"/>
                </a:solidFill>
              </a:rPr>
              <a:t>[</a:t>
            </a:r>
            <a:r>
              <a:rPr lang="en-US" b="0" dirty="0" err="1" smtClean="0">
                <a:solidFill>
                  <a:schemeClr val="tx1"/>
                </a:solidFill>
              </a:rPr>
              <a:t>rt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b="0" dirty="0" smtClean="0">
                <a:solidFill>
                  <a:schemeClr val="tx1"/>
                </a:solidFill>
                <a:latin typeface="Symbol" pitchFamily="1" charset="2"/>
              </a:rPr>
              <a:t>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Opcode</a:t>
            </a:r>
            <a:r>
              <a:rPr lang="en-US" b="0" dirty="0" smtClean="0">
                <a:solidFill>
                  <a:schemeClr val="tx1"/>
                </a:solidFill>
              </a:rPr>
              <a:t>(A,B)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i="1" dirty="0" smtClean="0">
                <a:solidFill>
                  <a:schemeClr val="tx1"/>
                </a:solidFill>
              </a:rPr>
              <a:t>do</a:t>
            </a:r>
            <a:r>
              <a:rPr lang="en-US" b="0" dirty="0" smtClean="0">
                <a:solidFill>
                  <a:schemeClr val="tx1"/>
                </a:solidFill>
              </a:rPr>
              <a:t> instruction fetch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ECE 252 / CPS 220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  <a:latin typeface="+mj-lt"/>
              </a:rPr>
              <a:pPr/>
              <a:t>11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CISC Bus-Based MIPS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80" name="Rectangle 3"/>
          <p:cNvSpPr>
            <a:spLocks noChangeArrowheads="1"/>
          </p:cNvSpPr>
          <p:nvPr/>
        </p:nvSpPr>
        <p:spPr bwMode="auto">
          <a:xfrm>
            <a:off x="354013" y="5441927"/>
            <a:ext cx="702359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>
                <a:solidFill>
                  <a:schemeClr val="tx1"/>
                </a:solidFill>
                <a:latin typeface="Verdana" pitchFamily="1" charset="0"/>
              </a:rPr>
              <a:t>Microinstruction: register to register transfer  (17 control signals)</a:t>
            </a: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MA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PC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PC;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ldMA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yes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B </a:t>
            </a:r>
            <a:r>
              <a:rPr lang="en-US" sz="1600" dirty="0" smtClean="0">
                <a:solidFill>
                  <a:srgbClr val="56127A"/>
                </a:solidFill>
                <a:latin typeface="Symbol" pitchFamily="1" charset="2"/>
              </a:rPr>
              <a:t>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Reg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[</a:t>
            </a:r>
            <a:r>
              <a:rPr lang="en-US" sz="1600" dirty="0" err="1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>
                <a:solidFill>
                  <a:srgbClr val="56127A"/>
                </a:solidFill>
                <a:latin typeface="Verdana" pitchFamily="1" charset="0"/>
              </a:rPr>
              <a:t>] 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	</a:t>
            </a:r>
            <a:r>
              <a:rPr lang="en-US" sz="1600" i="1" dirty="0" smtClean="0">
                <a:solidFill>
                  <a:srgbClr val="56127A"/>
                </a:solidFill>
                <a:latin typeface="Verdana" pitchFamily="1" charset="0"/>
              </a:rPr>
              <a:t>means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RegSel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rt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enReg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=yes;    </a:t>
            </a:r>
            <a:r>
              <a:rPr lang="en-US" sz="1600" dirty="0" err="1" smtClean="0">
                <a:solidFill>
                  <a:srgbClr val="56127A"/>
                </a:solidFill>
                <a:latin typeface="Verdana" pitchFamily="1" charset="0"/>
              </a:rPr>
              <a:t>ldB</a:t>
            </a:r>
            <a:r>
              <a:rPr lang="en-US" sz="1600" dirty="0" smtClean="0">
                <a:solidFill>
                  <a:srgbClr val="56127A"/>
                </a:solidFill>
                <a:latin typeface="Verdana" pitchFamily="1" charset="0"/>
              </a:rPr>
              <a:t>   = yes</a:t>
            </a:r>
          </a:p>
        </p:txBody>
      </p:sp>
      <p:grpSp>
        <p:nvGrpSpPr>
          <p:cNvPr id="181" name="Group 4"/>
          <p:cNvGrpSpPr>
            <a:grpSpLocks/>
          </p:cNvGrpSpPr>
          <p:nvPr/>
        </p:nvGrpSpPr>
        <p:grpSpPr bwMode="auto">
          <a:xfrm>
            <a:off x="6659563" y="928665"/>
            <a:ext cx="2451100" cy="4506912"/>
            <a:chOff x="4195" y="725"/>
            <a:chExt cx="1544" cy="2839"/>
          </a:xfrm>
        </p:grpSpPr>
        <p:sp>
          <p:nvSpPr>
            <p:cNvPr id="182" name="Rectangle 5"/>
            <p:cNvSpPr>
              <a:spLocks noChangeArrowheads="1"/>
            </p:cNvSpPr>
            <p:nvPr/>
          </p:nvSpPr>
          <p:spPr bwMode="auto">
            <a:xfrm>
              <a:off x="4299" y="2035"/>
              <a:ext cx="800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3" name="Line 6"/>
            <p:cNvSpPr>
              <a:spLocks noChangeShapeType="1"/>
            </p:cNvSpPr>
            <p:nvPr/>
          </p:nvSpPr>
          <p:spPr bwMode="auto">
            <a:xfrm flipH="1">
              <a:off x="5103" y="2696"/>
              <a:ext cx="376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4" name="Line 7"/>
            <p:cNvSpPr>
              <a:spLocks noChangeShapeType="1"/>
            </p:cNvSpPr>
            <p:nvPr/>
          </p:nvSpPr>
          <p:spPr bwMode="auto">
            <a:xfrm flipH="1">
              <a:off x="5103" y="2888"/>
              <a:ext cx="384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5" name="Rectangle 8"/>
            <p:cNvSpPr>
              <a:spLocks noChangeArrowheads="1"/>
            </p:cNvSpPr>
            <p:nvPr/>
          </p:nvSpPr>
          <p:spPr bwMode="auto">
            <a:xfrm>
              <a:off x="5101" y="2907"/>
              <a:ext cx="58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enMem</a:t>
              </a:r>
            </a:p>
          </p:txBody>
        </p:sp>
        <p:sp>
          <p:nvSpPr>
            <p:cNvPr id="186" name="Rectangle 9"/>
            <p:cNvSpPr>
              <a:spLocks noChangeArrowheads="1"/>
            </p:cNvSpPr>
            <p:nvPr/>
          </p:nvSpPr>
          <p:spPr bwMode="auto">
            <a:xfrm>
              <a:off x="4347" y="1699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7" name="Rectangle 10"/>
            <p:cNvSpPr>
              <a:spLocks noChangeArrowheads="1"/>
            </p:cNvSpPr>
            <p:nvPr/>
          </p:nvSpPr>
          <p:spPr bwMode="auto">
            <a:xfrm>
              <a:off x="4450" y="1701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MA</a:t>
              </a:r>
            </a:p>
          </p:txBody>
        </p:sp>
        <p:sp>
          <p:nvSpPr>
            <p:cNvPr id="188" name="Line 11"/>
            <p:cNvSpPr>
              <a:spLocks noChangeShapeType="1"/>
            </p:cNvSpPr>
            <p:nvPr/>
          </p:nvSpPr>
          <p:spPr bwMode="auto">
            <a:xfrm>
              <a:off x="4723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9" name="Rectangle 12"/>
            <p:cNvSpPr>
              <a:spLocks noChangeArrowheads="1"/>
            </p:cNvSpPr>
            <p:nvPr/>
          </p:nvSpPr>
          <p:spPr bwMode="auto">
            <a:xfrm>
              <a:off x="4410" y="1995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190" name="Line 13"/>
            <p:cNvSpPr>
              <a:spLocks noChangeShapeType="1"/>
            </p:cNvSpPr>
            <p:nvPr/>
          </p:nvSpPr>
          <p:spPr bwMode="auto">
            <a:xfrm>
              <a:off x="4579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1" name="Freeform 14"/>
            <p:cNvSpPr>
              <a:spLocks/>
            </p:cNvSpPr>
            <p:nvPr/>
          </p:nvSpPr>
          <p:spPr bwMode="auto">
            <a:xfrm>
              <a:off x="4195" y="1451"/>
              <a:ext cx="289" cy="2113"/>
            </a:xfrm>
            <a:custGeom>
              <a:avLst/>
              <a:gdLst>
                <a:gd name="T0" fmla="*/ 0 w 289"/>
                <a:gd name="T1" fmla="*/ 2112 h 2113"/>
                <a:gd name="T2" fmla="*/ 0 w 289"/>
                <a:gd name="T3" fmla="*/ 0 h 2113"/>
                <a:gd name="T4" fmla="*/ 288 w 289"/>
                <a:gd name="T5" fmla="*/ 0 h 2113"/>
                <a:gd name="T6" fmla="*/ 288 w 289"/>
                <a:gd name="T7" fmla="*/ 240 h 2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113"/>
                <a:gd name="T14" fmla="*/ 289 w 289"/>
                <a:gd name="T15" fmla="*/ 2113 h 2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113">
                  <a:moveTo>
                    <a:pt x="0" y="2112"/>
                  </a:moveTo>
                  <a:lnTo>
                    <a:pt x="0" y="0"/>
                  </a:lnTo>
                  <a:lnTo>
                    <a:pt x="288" y="0"/>
                  </a:lnTo>
                  <a:lnTo>
                    <a:pt x="288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2" name="Rectangle 15"/>
            <p:cNvSpPr>
              <a:spLocks noChangeArrowheads="1"/>
            </p:cNvSpPr>
            <p:nvPr/>
          </p:nvSpPr>
          <p:spPr bwMode="auto">
            <a:xfrm>
              <a:off x="4538" y="2931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93" name="Line 16"/>
            <p:cNvSpPr>
              <a:spLocks noChangeShapeType="1"/>
            </p:cNvSpPr>
            <p:nvPr/>
          </p:nvSpPr>
          <p:spPr bwMode="auto">
            <a:xfrm>
              <a:off x="4675" y="1215"/>
              <a:ext cx="0" cy="4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4" name="Rectangle 17"/>
            <p:cNvSpPr>
              <a:spLocks noChangeArrowheads="1"/>
            </p:cNvSpPr>
            <p:nvPr/>
          </p:nvSpPr>
          <p:spPr bwMode="auto">
            <a:xfrm>
              <a:off x="4474" y="957"/>
              <a:ext cx="4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ldMA</a:t>
              </a:r>
            </a:p>
          </p:txBody>
        </p:sp>
        <p:sp>
          <p:nvSpPr>
            <p:cNvPr id="195" name="Rectangle 18"/>
            <p:cNvSpPr>
              <a:spLocks noChangeArrowheads="1"/>
            </p:cNvSpPr>
            <p:nvPr/>
          </p:nvSpPr>
          <p:spPr bwMode="auto">
            <a:xfrm>
              <a:off x="4378" y="2397"/>
              <a:ext cx="6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196" name="Freeform 19"/>
            <p:cNvSpPr>
              <a:spLocks/>
            </p:cNvSpPr>
            <p:nvPr/>
          </p:nvSpPr>
          <p:spPr bwMode="auto">
            <a:xfrm>
              <a:off x="4937" y="891"/>
              <a:ext cx="27" cy="1141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7" name="Rectangle 20"/>
            <p:cNvSpPr>
              <a:spLocks noChangeArrowheads="1"/>
            </p:cNvSpPr>
            <p:nvPr/>
          </p:nvSpPr>
          <p:spPr bwMode="auto">
            <a:xfrm>
              <a:off x="4714" y="725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busy</a:t>
              </a:r>
            </a:p>
          </p:txBody>
        </p:sp>
        <p:sp>
          <p:nvSpPr>
            <p:cNvPr id="198" name="Rectangle 21"/>
            <p:cNvSpPr>
              <a:spLocks noChangeArrowheads="1"/>
            </p:cNvSpPr>
            <p:nvPr/>
          </p:nvSpPr>
          <p:spPr bwMode="auto">
            <a:xfrm>
              <a:off x="5085" y="2451"/>
              <a:ext cx="65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MemWrt</a:t>
              </a:r>
            </a:p>
          </p:txBody>
        </p:sp>
      </p:grpSp>
      <p:grpSp>
        <p:nvGrpSpPr>
          <p:cNvPr id="199" name="Group 22"/>
          <p:cNvGrpSpPr>
            <a:grpSpLocks/>
          </p:cNvGrpSpPr>
          <p:nvPr/>
        </p:nvGrpSpPr>
        <p:grpSpPr bwMode="auto">
          <a:xfrm>
            <a:off x="576263" y="5078390"/>
            <a:ext cx="7977187" cy="469900"/>
            <a:chOff x="363" y="3339"/>
            <a:chExt cx="5025" cy="296"/>
          </a:xfrm>
        </p:grpSpPr>
        <p:sp>
          <p:nvSpPr>
            <p:cNvPr id="200" name="Freeform 23"/>
            <p:cNvSpPr>
              <a:spLocks/>
            </p:cNvSpPr>
            <p:nvPr/>
          </p:nvSpPr>
          <p:spPr bwMode="auto">
            <a:xfrm>
              <a:off x="363" y="3563"/>
              <a:ext cx="5025" cy="1"/>
            </a:xfrm>
            <a:custGeom>
              <a:avLst/>
              <a:gdLst>
                <a:gd name="T0" fmla="*/ 0 w 5025"/>
                <a:gd name="T1" fmla="*/ 0 h 1"/>
                <a:gd name="T2" fmla="*/ 5024 w 5025"/>
                <a:gd name="T3" fmla="*/ 0 h 1"/>
                <a:gd name="T4" fmla="*/ 0 60000 65536"/>
                <a:gd name="T5" fmla="*/ 0 60000 65536"/>
                <a:gd name="T6" fmla="*/ 0 w 5025"/>
                <a:gd name="T7" fmla="*/ 0 h 1"/>
                <a:gd name="T8" fmla="*/ 5025 w 502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25" h="1">
                  <a:moveTo>
                    <a:pt x="0" y="0"/>
                  </a:moveTo>
                  <a:lnTo>
                    <a:pt x="5024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1" name="Rectangle 24"/>
            <p:cNvSpPr>
              <a:spLocks noChangeArrowheads="1"/>
            </p:cNvSpPr>
            <p:nvPr/>
          </p:nvSpPr>
          <p:spPr bwMode="auto">
            <a:xfrm>
              <a:off x="2223" y="3339"/>
              <a:ext cx="35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Bus</a:t>
              </a:r>
            </a:p>
          </p:txBody>
        </p:sp>
        <p:sp>
          <p:nvSpPr>
            <p:cNvPr id="202" name="Line 25"/>
            <p:cNvSpPr>
              <a:spLocks noChangeShapeType="1"/>
            </p:cNvSpPr>
            <p:nvPr/>
          </p:nvSpPr>
          <p:spPr bwMode="auto">
            <a:xfrm flipH="1">
              <a:off x="2550" y="3494"/>
              <a:ext cx="94" cy="141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3" name="Text Box 26"/>
            <p:cNvSpPr txBox="1">
              <a:spLocks noChangeArrowheads="1"/>
            </p:cNvSpPr>
            <p:nvPr/>
          </p:nvSpPr>
          <p:spPr bwMode="auto">
            <a:xfrm>
              <a:off x="2615" y="3352"/>
              <a:ext cx="279" cy="212"/>
            </a:xfrm>
            <a:prstGeom prst="rect">
              <a:avLst/>
            </a:prstGeom>
            <a:noFill/>
            <a:ln w="25400" cap="rnd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</a:t>
              </a:r>
            </a:p>
          </p:txBody>
        </p:sp>
      </p:grpSp>
      <p:sp>
        <p:nvSpPr>
          <p:cNvPr id="204" name="Line 27"/>
          <p:cNvSpPr>
            <a:spLocks noChangeShapeType="1"/>
          </p:cNvSpPr>
          <p:nvPr/>
        </p:nvSpPr>
        <p:spPr bwMode="auto">
          <a:xfrm>
            <a:off x="3230563" y="498949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05" name="Group 28"/>
          <p:cNvGrpSpPr>
            <a:grpSpLocks/>
          </p:cNvGrpSpPr>
          <p:nvPr/>
        </p:nvGrpSpPr>
        <p:grpSpPr bwMode="auto">
          <a:xfrm>
            <a:off x="1122363" y="928665"/>
            <a:ext cx="3281362" cy="4506912"/>
            <a:chOff x="707" y="725"/>
            <a:chExt cx="2067" cy="2839"/>
          </a:xfrm>
        </p:grpSpPr>
        <p:sp>
          <p:nvSpPr>
            <p:cNvPr id="206" name="Rectangle 29"/>
            <p:cNvSpPr>
              <a:spLocks noChangeArrowheads="1"/>
            </p:cNvSpPr>
            <p:nvPr/>
          </p:nvSpPr>
          <p:spPr bwMode="auto">
            <a:xfrm>
              <a:off x="2314" y="725"/>
              <a:ext cx="4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zero?</a:t>
              </a:r>
            </a:p>
          </p:txBody>
        </p:sp>
        <p:sp>
          <p:nvSpPr>
            <p:cNvPr id="207" name="Freeform 30"/>
            <p:cNvSpPr>
              <a:spLocks/>
            </p:cNvSpPr>
            <p:nvPr/>
          </p:nvSpPr>
          <p:spPr bwMode="auto">
            <a:xfrm>
              <a:off x="707" y="2304"/>
              <a:ext cx="529" cy="209"/>
            </a:xfrm>
            <a:custGeom>
              <a:avLst/>
              <a:gdLst>
                <a:gd name="T0" fmla="*/ 0 w 529"/>
                <a:gd name="T1" fmla="*/ 0 h 209"/>
                <a:gd name="T2" fmla="*/ 528 w 529"/>
                <a:gd name="T3" fmla="*/ 0 h 209"/>
                <a:gd name="T4" fmla="*/ 528 w 529"/>
                <a:gd name="T5" fmla="*/ 208 h 209"/>
                <a:gd name="T6" fmla="*/ 0 60000 65536"/>
                <a:gd name="T7" fmla="*/ 0 60000 65536"/>
                <a:gd name="T8" fmla="*/ 0 60000 65536"/>
                <a:gd name="T9" fmla="*/ 0 w 529"/>
                <a:gd name="T10" fmla="*/ 0 h 209"/>
                <a:gd name="T11" fmla="*/ 529 w 529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9" h="209">
                  <a:moveTo>
                    <a:pt x="0" y="0"/>
                  </a:moveTo>
                  <a:lnTo>
                    <a:pt x="528" y="0"/>
                  </a:lnTo>
                  <a:lnTo>
                    <a:pt x="528" y="2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8" name="Freeform 31"/>
            <p:cNvSpPr>
              <a:spLocks/>
            </p:cNvSpPr>
            <p:nvPr/>
          </p:nvSpPr>
          <p:spPr bwMode="auto">
            <a:xfrm>
              <a:off x="1699" y="2467"/>
              <a:ext cx="673" cy="385"/>
            </a:xfrm>
            <a:custGeom>
              <a:avLst/>
              <a:gdLst>
                <a:gd name="T0" fmla="*/ 0 w 673"/>
                <a:gd name="T1" fmla="*/ 0 h 385"/>
                <a:gd name="T2" fmla="*/ 288 w 673"/>
                <a:gd name="T3" fmla="*/ 0 h 385"/>
                <a:gd name="T4" fmla="*/ 336 w 673"/>
                <a:gd name="T5" fmla="*/ 144 h 385"/>
                <a:gd name="T6" fmla="*/ 384 w 673"/>
                <a:gd name="T7" fmla="*/ 0 h 385"/>
                <a:gd name="T8" fmla="*/ 672 w 673"/>
                <a:gd name="T9" fmla="*/ 0 h 385"/>
                <a:gd name="T10" fmla="*/ 528 w 673"/>
                <a:gd name="T11" fmla="*/ 384 h 385"/>
                <a:gd name="T12" fmla="*/ 144 w 673"/>
                <a:gd name="T13" fmla="*/ 384 h 385"/>
                <a:gd name="T14" fmla="*/ 0 w 673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3"/>
                <a:gd name="T25" fmla="*/ 0 h 385"/>
                <a:gd name="T26" fmla="*/ 673 w 673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3" h="385">
                  <a:moveTo>
                    <a:pt x="0" y="0"/>
                  </a:moveTo>
                  <a:lnTo>
                    <a:pt x="288" y="0"/>
                  </a:lnTo>
                  <a:lnTo>
                    <a:pt x="336" y="144"/>
                  </a:lnTo>
                  <a:lnTo>
                    <a:pt x="384" y="0"/>
                  </a:lnTo>
                  <a:lnTo>
                    <a:pt x="672" y="0"/>
                  </a:lnTo>
                  <a:lnTo>
                    <a:pt x="528" y="384"/>
                  </a:lnTo>
                  <a:lnTo>
                    <a:pt x="144" y="38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9" name="Rectangle 32"/>
            <p:cNvSpPr>
              <a:spLocks noChangeArrowheads="1"/>
            </p:cNvSpPr>
            <p:nvPr/>
          </p:nvSpPr>
          <p:spPr bwMode="auto">
            <a:xfrm>
              <a:off x="1515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0" name="Rectangle 33"/>
            <p:cNvSpPr>
              <a:spLocks noChangeArrowheads="1"/>
            </p:cNvSpPr>
            <p:nvPr/>
          </p:nvSpPr>
          <p:spPr bwMode="auto">
            <a:xfrm>
              <a:off x="1618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A</a:t>
              </a:r>
            </a:p>
          </p:txBody>
        </p:sp>
        <p:sp>
          <p:nvSpPr>
            <p:cNvPr id="211" name="Rectangle 34"/>
            <p:cNvSpPr>
              <a:spLocks noChangeArrowheads="1"/>
            </p:cNvSpPr>
            <p:nvPr/>
          </p:nvSpPr>
          <p:spPr bwMode="auto">
            <a:xfrm>
              <a:off x="2091" y="2043"/>
              <a:ext cx="464" cy="224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2" name="Rectangle 35"/>
            <p:cNvSpPr>
              <a:spLocks noChangeArrowheads="1"/>
            </p:cNvSpPr>
            <p:nvPr/>
          </p:nvSpPr>
          <p:spPr bwMode="auto">
            <a:xfrm>
              <a:off x="2194" y="2045"/>
              <a:ext cx="2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 B</a:t>
              </a:r>
            </a:p>
          </p:txBody>
        </p:sp>
        <p:sp>
          <p:nvSpPr>
            <p:cNvPr id="213" name="Freeform 36"/>
            <p:cNvSpPr>
              <a:spLocks/>
            </p:cNvSpPr>
            <p:nvPr/>
          </p:nvSpPr>
          <p:spPr bwMode="auto">
            <a:xfrm>
              <a:off x="1891" y="3043"/>
              <a:ext cx="289" cy="241"/>
            </a:xfrm>
            <a:custGeom>
              <a:avLst/>
              <a:gdLst>
                <a:gd name="T0" fmla="*/ 0 w 289"/>
                <a:gd name="T1" fmla="*/ 0 h 241"/>
                <a:gd name="T2" fmla="*/ 288 w 289"/>
                <a:gd name="T3" fmla="*/ 0 h 241"/>
                <a:gd name="T4" fmla="*/ 144 w 289"/>
                <a:gd name="T5" fmla="*/ 240 h 241"/>
                <a:gd name="T6" fmla="*/ 0 w 289"/>
                <a:gd name="T7" fmla="*/ 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9"/>
                <a:gd name="T13" fmla="*/ 0 h 241"/>
                <a:gd name="T14" fmla="*/ 289 w 289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9" h="241">
                  <a:moveTo>
                    <a:pt x="0" y="0"/>
                  </a:moveTo>
                  <a:lnTo>
                    <a:pt x="288" y="0"/>
                  </a:lnTo>
                  <a:lnTo>
                    <a:pt x="144" y="24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4" name="Line 37"/>
            <p:cNvSpPr>
              <a:spLocks noChangeShapeType="1"/>
            </p:cNvSpPr>
            <p:nvPr/>
          </p:nvSpPr>
          <p:spPr bwMode="auto">
            <a:xfrm>
              <a:off x="179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5" name="Line 38"/>
            <p:cNvSpPr>
              <a:spLocks noChangeShapeType="1"/>
            </p:cNvSpPr>
            <p:nvPr/>
          </p:nvSpPr>
          <p:spPr bwMode="auto">
            <a:xfrm>
              <a:off x="2275" y="2283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6" name="Line 39"/>
            <p:cNvSpPr>
              <a:spLocks noChangeShapeType="1"/>
            </p:cNvSpPr>
            <p:nvPr/>
          </p:nvSpPr>
          <p:spPr bwMode="auto">
            <a:xfrm>
              <a:off x="2035" y="2859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7" name="Rectangle 40"/>
            <p:cNvSpPr>
              <a:spLocks noChangeArrowheads="1"/>
            </p:cNvSpPr>
            <p:nvPr/>
          </p:nvSpPr>
          <p:spPr bwMode="auto">
            <a:xfrm>
              <a:off x="1127" y="970"/>
              <a:ext cx="49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OpSel</a:t>
              </a:r>
            </a:p>
          </p:txBody>
        </p:sp>
        <p:sp>
          <p:nvSpPr>
            <p:cNvPr id="218" name="Line 41"/>
            <p:cNvSpPr>
              <a:spLocks noChangeShapeType="1"/>
            </p:cNvSpPr>
            <p:nvPr/>
          </p:nvSpPr>
          <p:spPr bwMode="auto">
            <a:xfrm>
              <a:off x="1843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9" name="Rectangle 42"/>
            <p:cNvSpPr>
              <a:spLocks noChangeArrowheads="1"/>
            </p:cNvSpPr>
            <p:nvPr/>
          </p:nvSpPr>
          <p:spPr bwMode="auto">
            <a:xfrm>
              <a:off x="1690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Verdana" pitchFamily="1" charset="0"/>
                </a:rPr>
                <a:t>l</a:t>
              </a:r>
              <a:r>
                <a:rPr lang="en-US" sz="1600" dirty="0" err="1" smtClean="0">
                  <a:solidFill>
                    <a:srgbClr val="56127A"/>
                  </a:solidFill>
                  <a:latin typeface="Verdana" pitchFamily="1" charset="0"/>
                </a:rPr>
                <a:t>dA</a:t>
              </a:r>
              <a:endParaRPr lang="en-US" sz="1600" dirty="0">
                <a:solidFill>
                  <a:srgbClr val="56127A"/>
                </a:solidFill>
                <a:latin typeface="Verdana" pitchFamily="1" charset="0"/>
              </a:endParaRPr>
            </a:p>
          </p:txBody>
        </p:sp>
        <p:sp>
          <p:nvSpPr>
            <p:cNvPr id="220" name="Line 43"/>
            <p:cNvSpPr>
              <a:spLocks noChangeShapeType="1"/>
            </p:cNvSpPr>
            <p:nvPr/>
          </p:nvSpPr>
          <p:spPr bwMode="auto">
            <a:xfrm>
              <a:off x="2419" y="1223"/>
              <a:ext cx="0" cy="8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1" name="Rectangle 44"/>
            <p:cNvSpPr>
              <a:spLocks noChangeArrowheads="1"/>
            </p:cNvSpPr>
            <p:nvPr/>
          </p:nvSpPr>
          <p:spPr bwMode="auto">
            <a:xfrm>
              <a:off x="2266" y="965"/>
              <a:ext cx="32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ldB</a:t>
              </a:r>
            </a:p>
          </p:txBody>
        </p:sp>
        <p:sp>
          <p:nvSpPr>
            <p:cNvPr id="222" name="Rectangle 45"/>
            <p:cNvSpPr>
              <a:spLocks noChangeArrowheads="1"/>
            </p:cNvSpPr>
            <p:nvPr/>
          </p:nvSpPr>
          <p:spPr bwMode="auto">
            <a:xfrm>
              <a:off x="1834" y="2645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223" name="Line 46"/>
            <p:cNvSpPr>
              <a:spLocks noChangeShapeType="1"/>
            </p:cNvSpPr>
            <p:nvPr/>
          </p:nvSpPr>
          <p:spPr bwMode="auto">
            <a:xfrm>
              <a:off x="1703" y="3139"/>
              <a:ext cx="2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4" name="Rectangle 47"/>
            <p:cNvSpPr>
              <a:spLocks noChangeArrowheads="1"/>
            </p:cNvSpPr>
            <p:nvPr/>
          </p:nvSpPr>
          <p:spPr bwMode="auto">
            <a:xfrm>
              <a:off x="1306" y="2933"/>
              <a:ext cx="52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enALU</a:t>
              </a:r>
            </a:p>
          </p:txBody>
        </p:sp>
        <p:grpSp>
          <p:nvGrpSpPr>
            <p:cNvPr id="225" name="Group 48"/>
            <p:cNvGrpSpPr>
              <a:grpSpLocks/>
            </p:cNvGrpSpPr>
            <p:nvPr/>
          </p:nvGrpSpPr>
          <p:grpSpPr bwMode="auto">
            <a:xfrm>
              <a:off x="1061" y="1739"/>
              <a:ext cx="1175" cy="1825"/>
              <a:chOff x="1061" y="1739"/>
              <a:chExt cx="1175" cy="1825"/>
            </a:xfrm>
          </p:grpSpPr>
          <p:sp>
            <p:nvSpPr>
              <p:cNvPr id="233" name="Freeform 49"/>
              <p:cNvSpPr>
                <a:spLocks/>
              </p:cNvSpPr>
              <p:nvPr/>
            </p:nvSpPr>
            <p:spPr bwMode="auto">
              <a:xfrm>
                <a:off x="1659" y="1739"/>
                <a:ext cx="577" cy="289"/>
              </a:xfrm>
              <a:custGeom>
                <a:avLst/>
                <a:gdLst>
                  <a:gd name="T0" fmla="*/ 0 w 577"/>
                  <a:gd name="T1" fmla="*/ 0 h 289"/>
                  <a:gd name="T2" fmla="*/ 576 w 577"/>
                  <a:gd name="T3" fmla="*/ 0 h 289"/>
                  <a:gd name="T4" fmla="*/ 576 w 577"/>
                  <a:gd name="T5" fmla="*/ 288 h 289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289"/>
                  <a:gd name="T11" fmla="*/ 577 w 577"/>
                  <a:gd name="T12" fmla="*/ 289 h 2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289">
                    <a:moveTo>
                      <a:pt x="0" y="0"/>
                    </a:moveTo>
                    <a:lnTo>
                      <a:pt x="576" y="0"/>
                    </a:lnTo>
                    <a:lnTo>
                      <a:pt x="576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234" name="Freeform 50"/>
              <p:cNvSpPr>
                <a:spLocks/>
              </p:cNvSpPr>
              <p:nvPr/>
            </p:nvSpPr>
            <p:spPr bwMode="auto">
              <a:xfrm flipH="1">
                <a:off x="1061" y="1739"/>
                <a:ext cx="577" cy="1825"/>
              </a:xfrm>
              <a:custGeom>
                <a:avLst/>
                <a:gdLst>
                  <a:gd name="T0" fmla="*/ 240 w 241"/>
                  <a:gd name="T1" fmla="*/ 1824 h 1825"/>
                  <a:gd name="T2" fmla="*/ 240 w 241"/>
                  <a:gd name="T3" fmla="*/ 0 h 1825"/>
                  <a:gd name="T4" fmla="*/ 0 w 241"/>
                  <a:gd name="T5" fmla="*/ 0 h 1825"/>
                  <a:gd name="T6" fmla="*/ 0 w 241"/>
                  <a:gd name="T7" fmla="*/ 288 h 18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1"/>
                  <a:gd name="T13" fmla="*/ 0 h 1825"/>
                  <a:gd name="T14" fmla="*/ 241 w 241"/>
                  <a:gd name="T15" fmla="*/ 1825 h 18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1" h="1825">
                    <a:moveTo>
                      <a:pt x="240" y="1824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26" name="Freeform 51"/>
            <p:cNvSpPr>
              <a:spLocks/>
            </p:cNvSpPr>
            <p:nvPr/>
          </p:nvSpPr>
          <p:spPr bwMode="auto">
            <a:xfrm>
              <a:off x="2131" y="943"/>
              <a:ext cx="481" cy="2005"/>
            </a:xfrm>
            <a:custGeom>
              <a:avLst/>
              <a:gdLst>
                <a:gd name="T0" fmla="*/ 0 w 481"/>
                <a:gd name="T1" fmla="*/ 2112 h 2209"/>
                <a:gd name="T2" fmla="*/ 0 w 481"/>
                <a:gd name="T3" fmla="*/ 2208 h 2209"/>
                <a:gd name="T4" fmla="*/ 480 w 481"/>
                <a:gd name="T5" fmla="*/ 2208 h 2209"/>
                <a:gd name="T6" fmla="*/ 480 w 481"/>
                <a:gd name="T7" fmla="*/ 0 h 22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1"/>
                <a:gd name="T13" fmla="*/ 0 h 2209"/>
                <a:gd name="T14" fmla="*/ 481 w 481"/>
                <a:gd name="T15" fmla="*/ 2209 h 22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1" h="2209">
                  <a:moveTo>
                    <a:pt x="0" y="2112"/>
                  </a:moveTo>
                  <a:lnTo>
                    <a:pt x="0" y="2208"/>
                  </a:lnTo>
                  <a:lnTo>
                    <a:pt x="480" y="2208"/>
                  </a:lnTo>
                  <a:lnTo>
                    <a:pt x="48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7" name="Line 52"/>
            <p:cNvSpPr>
              <a:spLocks noChangeShapeType="1"/>
            </p:cNvSpPr>
            <p:nvPr/>
          </p:nvSpPr>
          <p:spPr bwMode="auto">
            <a:xfrm flipH="1">
              <a:off x="1464" y="1196"/>
              <a:ext cx="3" cy="13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8" name="Rectangle 53"/>
            <p:cNvSpPr>
              <a:spLocks noChangeArrowheads="1"/>
            </p:cNvSpPr>
            <p:nvPr/>
          </p:nvSpPr>
          <p:spPr bwMode="auto">
            <a:xfrm>
              <a:off x="1087" y="2485"/>
              <a:ext cx="56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control</a:t>
              </a:r>
            </a:p>
          </p:txBody>
        </p:sp>
        <p:sp>
          <p:nvSpPr>
            <p:cNvPr id="229" name="Rectangle 54"/>
            <p:cNvSpPr>
              <a:spLocks noChangeArrowheads="1"/>
            </p:cNvSpPr>
            <p:nvPr/>
          </p:nvSpPr>
          <p:spPr bwMode="auto">
            <a:xfrm>
              <a:off x="1107" y="2523"/>
              <a:ext cx="52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0" name="Line 55"/>
            <p:cNvSpPr>
              <a:spLocks noChangeShapeType="1"/>
            </p:cNvSpPr>
            <p:nvPr/>
          </p:nvSpPr>
          <p:spPr bwMode="auto">
            <a:xfrm>
              <a:off x="1643" y="2696"/>
              <a:ext cx="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1" name="Rectangle 56"/>
            <p:cNvSpPr>
              <a:spLocks noChangeArrowheads="1"/>
            </p:cNvSpPr>
            <p:nvPr/>
          </p:nvSpPr>
          <p:spPr bwMode="auto">
            <a:xfrm>
              <a:off x="1248" y="1301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2</a:t>
              </a:r>
            </a:p>
          </p:txBody>
        </p:sp>
        <p:sp>
          <p:nvSpPr>
            <p:cNvPr id="232" name="Line 57"/>
            <p:cNvSpPr>
              <a:spLocks noChangeShapeType="1"/>
            </p:cNvSpPr>
            <p:nvPr/>
          </p:nvSpPr>
          <p:spPr bwMode="auto">
            <a:xfrm flipV="1">
              <a:off x="1416" y="1328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35" name="Group 58"/>
          <p:cNvGrpSpPr>
            <a:grpSpLocks/>
          </p:cNvGrpSpPr>
          <p:nvPr/>
        </p:nvGrpSpPr>
        <p:grpSpPr bwMode="auto">
          <a:xfrm>
            <a:off x="4284663" y="1285852"/>
            <a:ext cx="2371725" cy="4135438"/>
            <a:chOff x="2699" y="950"/>
            <a:chExt cx="1494" cy="2605"/>
          </a:xfrm>
        </p:grpSpPr>
        <p:sp>
          <p:nvSpPr>
            <p:cNvPr id="236" name="Rectangle 59"/>
            <p:cNvSpPr>
              <a:spLocks noChangeArrowheads="1"/>
            </p:cNvSpPr>
            <p:nvPr/>
          </p:nvSpPr>
          <p:spPr bwMode="auto">
            <a:xfrm>
              <a:off x="2715" y="2035"/>
              <a:ext cx="752" cy="1088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7" name="Freeform 60"/>
            <p:cNvSpPr>
              <a:spLocks/>
            </p:cNvSpPr>
            <p:nvPr/>
          </p:nvSpPr>
          <p:spPr bwMode="auto">
            <a:xfrm>
              <a:off x="2707" y="1739"/>
              <a:ext cx="577" cy="193"/>
            </a:xfrm>
            <a:custGeom>
              <a:avLst/>
              <a:gdLst>
                <a:gd name="T0" fmla="*/ 0 w 577"/>
                <a:gd name="T1" fmla="*/ 0 h 193"/>
                <a:gd name="T2" fmla="*/ 576 w 577"/>
                <a:gd name="T3" fmla="*/ 0 h 193"/>
                <a:gd name="T4" fmla="*/ 480 w 577"/>
                <a:gd name="T5" fmla="*/ 192 h 193"/>
                <a:gd name="T6" fmla="*/ 96 w 577"/>
                <a:gd name="T7" fmla="*/ 192 h 193"/>
                <a:gd name="T8" fmla="*/ 0 w 577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193"/>
                <a:gd name="T17" fmla="*/ 577 w 577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193">
                  <a:moveTo>
                    <a:pt x="0" y="0"/>
                  </a:moveTo>
                  <a:lnTo>
                    <a:pt x="576" y="0"/>
                  </a:lnTo>
                  <a:lnTo>
                    <a:pt x="480" y="192"/>
                  </a:lnTo>
                  <a:lnTo>
                    <a:pt x="96" y="19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8" name="Line 61"/>
            <p:cNvSpPr>
              <a:spLocks noChangeShapeType="1"/>
            </p:cNvSpPr>
            <p:nvPr/>
          </p:nvSpPr>
          <p:spPr bwMode="auto">
            <a:xfrm flipH="1">
              <a:off x="3471" y="2699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9" name="Line 62"/>
            <p:cNvSpPr>
              <a:spLocks noChangeShapeType="1"/>
            </p:cNvSpPr>
            <p:nvPr/>
          </p:nvSpPr>
          <p:spPr bwMode="auto">
            <a:xfrm flipH="1">
              <a:off x="3471" y="2891"/>
              <a:ext cx="2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0" name="Rectangle 63"/>
            <p:cNvSpPr>
              <a:spLocks noChangeArrowheads="1"/>
            </p:cNvSpPr>
            <p:nvPr/>
          </p:nvSpPr>
          <p:spPr bwMode="auto">
            <a:xfrm>
              <a:off x="3602" y="2518"/>
              <a:ext cx="59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RegWrt</a:t>
              </a:r>
            </a:p>
          </p:txBody>
        </p:sp>
        <p:sp>
          <p:nvSpPr>
            <p:cNvPr id="241" name="Rectangle 64"/>
            <p:cNvSpPr>
              <a:spLocks noChangeArrowheads="1"/>
            </p:cNvSpPr>
            <p:nvPr/>
          </p:nvSpPr>
          <p:spPr bwMode="auto">
            <a:xfrm>
              <a:off x="3602" y="2714"/>
              <a:ext cx="51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enReg</a:t>
              </a:r>
            </a:p>
          </p:txBody>
        </p:sp>
        <p:sp>
          <p:nvSpPr>
            <p:cNvPr id="242" name="Line 65"/>
            <p:cNvSpPr>
              <a:spLocks noChangeShapeType="1"/>
            </p:cNvSpPr>
            <p:nvPr/>
          </p:nvSpPr>
          <p:spPr bwMode="auto">
            <a:xfrm>
              <a:off x="3091" y="3139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3" name="Rectangle 66"/>
            <p:cNvSpPr>
              <a:spLocks noChangeArrowheads="1"/>
            </p:cNvSpPr>
            <p:nvPr/>
          </p:nvSpPr>
          <p:spPr bwMode="auto">
            <a:xfrm>
              <a:off x="2825" y="1997"/>
              <a:ext cx="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44" name="Line 67"/>
            <p:cNvSpPr>
              <a:spLocks noChangeShapeType="1"/>
            </p:cNvSpPr>
            <p:nvPr/>
          </p:nvSpPr>
          <p:spPr bwMode="auto">
            <a:xfrm>
              <a:off x="2995" y="1939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5" name="Rectangle 68"/>
            <p:cNvSpPr>
              <a:spLocks noChangeArrowheads="1"/>
            </p:cNvSpPr>
            <p:nvPr/>
          </p:nvSpPr>
          <p:spPr bwMode="auto">
            <a:xfrm>
              <a:off x="2914" y="2939"/>
              <a:ext cx="40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246" name="Freeform 69"/>
            <p:cNvSpPr>
              <a:spLocks/>
            </p:cNvSpPr>
            <p:nvPr/>
          </p:nvSpPr>
          <p:spPr bwMode="auto">
            <a:xfrm>
              <a:off x="2803" y="1067"/>
              <a:ext cx="481" cy="673"/>
            </a:xfrm>
            <a:custGeom>
              <a:avLst/>
              <a:gdLst>
                <a:gd name="T0" fmla="*/ 0 w 481"/>
                <a:gd name="T1" fmla="*/ 672 h 673"/>
                <a:gd name="T2" fmla="*/ 0 w 481"/>
                <a:gd name="T3" fmla="*/ 0 h 673"/>
                <a:gd name="T4" fmla="*/ 480 w 481"/>
                <a:gd name="T5" fmla="*/ 0 h 673"/>
                <a:gd name="T6" fmla="*/ 0 60000 65536"/>
                <a:gd name="T7" fmla="*/ 0 60000 65536"/>
                <a:gd name="T8" fmla="*/ 0 60000 65536"/>
                <a:gd name="T9" fmla="*/ 0 w 481"/>
                <a:gd name="T10" fmla="*/ 0 h 673"/>
                <a:gd name="T11" fmla="*/ 481 w 481"/>
                <a:gd name="T12" fmla="*/ 673 h 6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1" h="673">
                  <a:moveTo>
                    <a:pt x="0" y="672"/>
                  </a:move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7" name="Freeform 70"/>
            <p:cNvSpPr>
              <a:spLocks/>
            </p:cNvSpPr>
            <p:nvPr/>
          </p:nvSpPr>
          <p:spPr bwMode="auto">
            <a:xfrm>
              <a:off x="2899" y="1163"/>
              <a:ext cx="385" cy="577"/>
            </a:xfrm>
            <a:custGeom>
              <a:avLst/>
              <a:gdLst>
                <a:gd name="T0" fmla="*/ 0 w 385"/>
                <a:gd name="T1" fmla="*/ 576 h 577"/>
                <a:gd name="T2" fmla="*/ 0 w 385"/>
                <a:gd name="T3" fmla="*/ 0 h 577"/>
                <a:gd name="T4" fmla="*/ 384 w 385"/>
                <a:gd name="T5" fmla="*/ 0 h 577"/>
                <a:gd name="T6" fmla="*/ 0 60000 65536"/>
                <a:gd name="T7" fmla="*/ 0 60000 65536"/>
                <a:gd name="T8" fmla="*/ 0 60000 65536"/>
                <a:gd name="T9" fmla="*/ 0 w 385"/>
                <a:gd name="T10" fmla="*/ 0 h 577"/>
                <a:gd name="T11" fmla="*/ 385 w 385"/>
                <a:gd name="T12" fmla="*/ 577 h 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577">
                  <a:moveTo>
                    <a:pt x="0" y="576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8" name="Freeform 71"/>
            <p:cNvSpPr>
              <a:spLocks/>
            </p:cNvSpPr>
            <p:nvPr/>
          </p:nvSpPr>
          <p:spPr bwMode="auto">
            <a:xfrm>
              <a:off x="2995" y="1259"/>
              <a:ext cx="289" cy="481"/>
            </a:xfrm>
            <a:custGeom>
              <a:avLst/>
              <a:gdLst>
                <a:gd name="T0" fmla="*/ 0 w 289"/>
                <a:gd name="T1" fmla="*/ 480 h 481"/>
                <a:gd name="T2" fmla="*/ 0 w 289"/>
                <a:gd name="T3" fmla="*/ 0 h 481"/>
                <a:gd name="T4" fmla="*/ 288 w 289"/>
                <a:gd name="T5" fmla="*/ 0 h 481"/>
                <a:gd name="T6" fmla="*/ 0 60000 65536"/>
                <a:gd name="T7" fmla="*/ 0 60000 65536"/>
                <a:gd name="T8" fmla="*/ 0 60000 65536"/>
                <a:gd name="T9" fmla="*/ 0 w 289"/>
                <a:gd name="T10" fmla="*/ 0 h 481"/>
                <a:gd name="T11" fmla="*/ 289 w 289"/>
                <a:gd name="T12" fmla="*/ 481 h 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481">
                  <a:moveTo>
                    <a:pt x="0" y="480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9" name="Freeform 72"/>
            <p:cNvSpPr>
              <a:spLocks/>
            </p:cNvSpPr>
            <p:nvPr/>
          </p:nvSpPr>
          <p:spPr bwMode="auto">
            <a:xfrm>
              <a:off x="3091" y="1355"/>
              <a:ext cx="193" cy="385"/>
            </a:xfrm>
            <a:custGeom>
              <a:avLst/>
              <a:gdLst>
                <a:gd name="T0" fmla="*/ 0 w 193"/>
                <a:gd name="T1" fmla="*/ 384 h 385"/>
                <a:gd name="T2" fmla="*/ 0 w 193"/>
                <a:gd name="T3" fmla="*/ 0 h 385"/>
                <a:gd name="T4" fmla="*/ 192 w 193"/>
                <a:gd name="T5" fmla="*/ 0 h 385"/>
                <a:gd name="T6" fmla="*/ 0 60000 65536"/>
                <a:gd name="T7" fmla="*/ 0 60000 65536"/>
                <a:gd name="T8" fmla="*/ 0 60000 65536"/>
                <a:gd name="T9" fmla="*/ 0 w 193"/>
                <a:gd name="T10" fmla="*/ 0 h 385"/>
                <a:gd name="T11" fmla="*/ 193 w 193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385">
                  <a:moveTo>
                    <a:pt x="0" y="384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0" name="Freeform 73"/>
            <p:cNvSpPr>
              <a:spLocks/>
            </p:cNvSpPr>
            <p:nvPr/>
          </p:nvSpPr>
          <p:spPr bwMode="auto">
            <a:xfrm>
              <a:off x="3187" y="1451"/>
              <a:ext cx="97" cy="289"/>
            </a:xfrm>
            <a:custGeom>
              <a:avLst/>
              <a:gdLst>
                <a:gd name="T0" fmla="*/ 0 w 97"/>
                <a:gd name="T1" fmla="*/ 288 h 289"/>
                <a:gd name="T2" fmla="*/ 0 w 97"/>
                <a:gd name="T3" fmla="*/ 0 h 289"/>
                <a:gd name="T4" fmla="*/ 96 w 97"/>
                <a:gd name="T5" fmla="*/ 0 h 289"/>
                <a:gd name="T6" fmla="*/ 0 60000 65536"/>
                <a:gd name="T7" fmla="*/ 0 60000 65536"/>
                <a:gd name="T8" fmla="*/ 0 60000 65536"/>
                <a:gd name="T9" fmla="*/ 0 w 97"/>
                <a:gd name="T10" fmla="*/ 0 h 289"/>
                <a:gd name="T11" fmla="*/ 97 w 97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289">
                  <a:moveTo>
                    <a:pt x="0" y="288"/>
                  </a:move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1" name="Rectangle 74"/>
            <p:cNvSpPr>
              <a:spLocks noChangeArrowheads="1"/>
            </p:cNvSpPr>
            <p:nvPr/>
          </p:nvSpPr>
          <p:spPr bwMode="auto">
            <a:xfrm>
              <a:off x="3283" y="1334"/>
              <a:ext cx="2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rs</a:t>
              </a:r>
            </a:p>
          </p:txBody>
        </p:sp>
        <p:sp>
          <p:nvSpPr>
            <p:cNvPr id="252" name="Rectangle 75"/>
            <p:cNvSpPr>
              <a:spLocks noChangeArrowheads="1"/>
            </p:cNvSpPr>
            <p:nvPr/>
          </p:nvSpPr>
          <p:spPr bwMode="auto">
            <a:xfrm>
              <a:off x="3283" y="1238"/>
              <a:ext cx="22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rt</a:t>
              </a:r>
            </a:p>
          </p:txBody>
        </p:sp>
        <p:sp>
          <p:nvSpPr>
            <p:cNvPr id="253" name="Rectangle 76"/>
            <p:cNvSpPr>
              <a:spLocks noChangeArrowheads="1"/>
            </p:cNvSpPr>
            <p:nvPr/>
          </p:nvSpPr>
          <p:spPr bwMode="auto">
            <a:xfrm>
              <a:off x="3283" y="1142"/>
              <a:ext cx="25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rd</a:t>
              </a:r>
            </a:p>
          </p:txBody>
        </p:sp>
        <p:sp>
          <p:nvSpPr>
            <p:cNvPr id="254" name="Rectangle 77"/>
            <p:cNvSpPr>
              <a:spLocks noChangeArrowheads="1"/>
            </p:cNvSpPr>
            <p:nvPr/>
          </p:nvSpPr>
          <p:spPr bwMode="auto">
            <a:xfrm>
              <a:off x="3283" y="950"/>
              <a:ext cx="56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32(PC)</a:t>
              </a:r>
            </a:p>
          </p:txBody>
        </p:sp>
        <p:sp>
          <p:nvSpPr>
            <p:cNvPr id="255" name="Rectangle 78"/>
            <p:cNvSpPr>
              <a:spLocks noChangeArrowheads="1"/>
            </p:cNvSpPr>
            <p:nvPr/>
          </p:nvSpPr>
          <p:spPr bwMode="auto">
            <a:xfrm>
              <a:off x="3283" y="1054"/>
              <a:ext cx="65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31(Link)</a:t>
              </a:r>
            </a:p>
          </p:txBody>
        </p:sp>
        <p:sp>
          <p:nvSpPr>
            <p:cNvPr id="256" name="Freeform 79"/>
            <p:cNvSpPr>
              <a:spLocks/>
            </p:cNvSpPr>
            <p:nvPr/>
          </p:nvSpPr>
          <p:spPr bwMode="auto">
            <a:xfrm>
              <a:off x="3235" y="1835"/>
              <a:ext cx="337" cy="1"/>
            </a:xfrm>
            <a:custGeom>
              <a:avLst/>
              <a:gdLst>
                <a:gd name="T0" fmla="*/ 336 w 337"/>
                <a:gd name="T1" fmla="*/ 0 h 1"/>
                <a:gd name="T2" fmla="*/ 0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336" y="0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7" name="Rectangle 80"/>
            <p:cNvSpPr>
              <a:spLocks noChangeArrowheads="1"/>
            </p:cNvSpPr>
            <p:nvPr/>
          </p:nvSpPr>
          <p:spPr bwMode="auto">
            <a:xfrm>
              <a:off x="3562" y="1677"/>
              <a:ext cx="55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RegSel</a:t>
              </a:r>
            </a:p>
          </p:txBody>
        </p:sp>
        <p:sp>
          <p:nvSpPr>
            <p:cNvPr id="258" name="Rectangle 81"/>
            <p:cNvSpPr>
              <a:spLocks noChangeArrowheads="1"/>
            </p:cNvSpPr>
            <p:nvPr/>
          </p:nvSpPr>
          <p:spPr bwMode="auto">
            <a:xfrm>
              <a:off x="2699" y="2216"/>
              <a:ext cx="79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 GPRs</a:t>
              </a: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+ PC ...</a:t>
              </a:r>
            </a:p>
            <a:p>
              <a:pPr algn="ctr"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1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32-bit Reg</a:t>
              </a:r>
            </a:p>
          </p:txBody>
        </p:sp>
        <p:sp>
          <p:nvSpPr>
            <p:cNvPr id="259" name="Rectangle 82"/>
            <p:cNvSpPr>
              <a:spLocks noChangeArrowheads="1"/>
            </p:cNvSpPr>
            <p:nvPr/>
          </p:nvSpPr>
          <p:spPr bwMode="auto">
            <a:xfrm>
              <a:off x="3368" y="1813"/>
              <a:ext cx="19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1" charset="0"/>
                </a:rPr>
                <a:t>3</a:t>
              </a:r>
            </a:p>
          </p:txBody>
        </p:sp>
        <p:sp>
          <p:nvSpPr>
            <p:cNvPr id="260" name="Line 83"/>
            <p:cNvSpPr>
              <a:spLocks noChangeShapeType="1"/>
            </p:cNvSpPr>
            <p:nvPr/>
          </p:nvSpPr>
          <p:spPr bwMode="auto">
            <a:xfrm flipV="1">
              <a:off x="3392" y="1784"/>
              <a:ext cx="96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61" name="Group 84"/>
          <p:cNvGrpSpPr>
            <a:grpSpLocks/>
          </p:cNvGrpSpPr>
          <p:nvPr/>
        </p:nvGrpSpPr>
        <p:grpSpPr bwMode="auto">
          <a:xfrm>
            <a:off x="-49213" y="928665"/>
            <a:ext cx="2378076" cy="4479925"/>
            <a:chOff x="-31" y="725"/>
            <a:chExt cx="1498" cy="2822"/>
          </a:xfrm>
        </p:grpSpPr>
        <p:sp>
          <p:nvSpPr>
            <p:cNvPr id="262" name="Freeform 85"/>
            <p:cNvSpPr>
              <a:spLocks/>
            </p:cNvSpPr>
            <p:nvPr/>
          </p:nvSpPr>
          <p:spPr bwMode="auto">
            <a:xfrm flipH="1">
              <a:off x="827" y="1736"/>
              <a:ext cx="249" cy="292"/>
            </a:xfrm>
            <a:custGeom>
              <a:avLst/>
              <a:gdLst>
                <a:gd name="T0" fmla="*/ 0 w 609"/>
                <a:gd name="T1" fmla="*/ 0 h 292"/>
                <a:gd name="T2" fmla="*/ 0 w 609"/>
                <a:gd name="T3" fmla="*/ 0 h 292"/>
                <a:gd name="T4" fmla="*/ 608 w 609"/>
                <a:gd name="T5" fmla="*/ 0 h 292"/>
                <a:gd name="T6" fmla="*/ 608 w 609"/>
                <a:gd name="T7" fmla="*/ 29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9"/>
                <a:gd name="T13" fmla="*/ 0 h 292"/>
                <a:gd name="T14" fmla="*/ 609 w 609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9" h="292">
                  <a:moveTo>
                    <a:pt x="0" y="0"/>
                  </a:moveTo>
                  <a:lnTo>
                    <a:pt x="0" y="0"/>
                  </a:lnTo>
                  <a:lnTo>
                    <a:pt x="608" y="0"/>
                  </a:lnTo>
                  <a:lnTo>
                    <a:pt x="608" y="29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263" name="Group 86"/>
            <p:cNvGrpSpPr>
              <a:grpSpLocks/>
            </p:cNvGrpSpPr>
            <p:nvPr/>
          </p:nvGrpSpPr>
          <p:grpSpPr bwMode="auto">
            <a:xfrm>
              <a:off x="-31" y="725"/>
              <a:ext cx="1498" cy="2822"/>
              <a:chOff x="-31" y="725"/>
              <a:chExt cx="1498" cy="2822"/>
            </a:xfrm>
          </p:grpSpPr>
          <p:grpSp>
            <p:nvGrpSpPr>
              <p:cNvPr id="264" name="Group 87"/>
              <p:cNvGrpSpPr>
                <a:grpSpLocks/>
              </p:cNvGrpSpPr>
              <p:nvPr/>
            </p:nvGrpSpPr>
            <p:grpSpPr bwMode="auto">
              <a:xfrm>
                <a:off x="1115" y="1866"/>
                <a:ext cx="352" cy="445"/>
                <a:chOff x="1115" y="1866"/>
                <a:chExt cx="352" cy="445"/>
              </a:xfrm>
            </p:grpSpPr>
            <p:sp>
              <p:nvSpPr>
                <p:cNvPr id="2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216" y="2088"/>
                  <a:ext cx="238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rs</a:t>
                  </a:r>
                </a:p>
              </p:txBody>
            </p:sp>
            <p:sp>
              <p:nvSpPr>
                <p:cNvPr id="28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120" y="1981"/>
                  <a:ext cx="0" cy="33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6" name="Line 90"/>
                <p:cNvSpPr>
                  <a:spLocks noChangeShapeType="1"/>
                </p:cNvSpPr>
                <p:nvPr/>
              </p:nvSpPr>
              <p:spPr bwMode="auto">
                <a:xfrm>
                  <a:off x="1115" y="1981"/>
                  <a:ext cx="14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7" name="Line 91"/>
                <p:cNvSpPr>
                  <a:spLocks noChangeShapeType="1"/>
                </p:cNvSpPr>
                <p:nvPr/>
              </p:nvSpPr>
              <p:spPr bwMode="auto">
                <a:xfrm>
                  <a:off x="1126" y="2096"/>
                  <a:ext cx="1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8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126" y="2201"/>
                  <a:ext cx="130" cy="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9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6" y="1984"/>
                  <a:ext cx="22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rt</a:t>
                  </a:r>
                </a:p>
              </p:txBody>
            </p:sp>
            <p:sp>
              <p:nvSpPr>
                <p:cNvPr id="290" name="Rectangle 94"/>
                <p:cNvSpPr>
                  <a:spLocks noChangeArrowheads="1"/>
                </p:cNvSpPr>
                <p:nvPr/>
              </p:nvSpPr>
              <p:spPr bwMode="auto">
                <a:xfrm>
                  <a:off x="1216" y="1866"/>
                  <a:ext cx="25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rd</a:t>
                  </a:r>
                </a:p>
              </p:txBody>
            </p:sp>
          </p:grpSp>
          <p:grpSp>
            <p:nvGrpSpPr>
              <p:cNvPr id="265" name="Group 95"/>
              <p:cNvGrpSpPr>
                <a:grpSpLocks/>
              </p:cNvGrpSpPr>
              <p:nvPr/>
            </p:nvGrpSpPr>
            <p:grpSpPr bwMode="auto">
              <a:xfrm>
                <a:off x="-31" y="725"/>
                <a:ext cx="1045" cy="2822"/>
                <a:chOff x="-31" y="725"/>
                <a:chExt cx="1045" cy="2822"/>
              </a:xfrm>
            </p:grpSpPr>
            <p:sp>
              <p:nvSpPr>
                <p:cNvPr id="266" name="Rectangle 96"/>
                <p:cNvSpPr>
                  <a:spLocks noChangeArrowheads="1"/>
                </p:cNvSpPr>
                <p:nvPr/>
              </p:nvSpPr>
              <p:spPr bwMode="auto">
                <a:xfrm>
                  <a:off x="-16" y="2376"/>
                  <a:ext cx="525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ExtSel</a:t>
                  </a:r>
                </a:p>
              </p:txBody>
            </p:sp>
            <p:sp>
              <p:nvSpPr>
                <p:cNvPr id="267" name="Rectangle 97"/>
                <p:cNvSpPr>
                  <a:spLocks noChangeArrowheads="1"/>
                </p:cNvSpPr>
                <p:nvPr/>
              </p:nvSpPr>
              <p:spPr bwMode="auto">
                <a:xfrm>
                  <a:off x="477" y="2027"/>
                  <a:ext cx="464" cy="224"/>
                </a:xfrm>
                <a:prstGeom prst="rect">
                  <a:avLst/>
                </a:prstGeom>
                <a:solidFill>
                  <a:srgbClr val="CFBDC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68" name="Rectangle 98"/>
                <p:cNvSpPr>
                  <a:spLocks noChangeArrowheads="1"/>
                </p:cNvSpPr>
                <p:nvPr/>
              </p:nvSpPr>
              <p:spPr bwMode="auto">
                <a:xfrm>
                  <a:off x="580" y="2029"/>
                  <a:ext cx="260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269" name="Freeform 99"/>
                <p:cNvSpPr>
                  <a:spLocks/>
                </p:cNvSpPr>
                <p:nvPr/>
              </p:nvSpPr>
              <p:spPr bwMode="auto">
                <a:xfrm>
                  <a:off x="565" y="3027"/>
                  <a:ext cx="289" cy="241"/>
                </a:xfrm>
                <a:custGeom>
                  <a:avLst/>
                  <a:gdLst>
                    <a:gd name="T0" fmla="*/ 0 w 289"/>
                    <a:gd name="T1" fmla="*/ 0 h 241"/>
                    <a:gd name="T2" fmla="*/ 288 w 289"/>
                    <a:gd name="T3" fmla="*/ 0 h 241"/>
                    <a:gd name="T4" fmla="*/ 144 w 289"/>
                    <a:gd name="T5" fmla="*/ 240 h 241"/>
                    <a:gd name="T6" fmla="*/ 0 w 289"/>
                    <a:gd name="T7" fmla="*/ 0 h 2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9"/>
                    <a:gd name="T13" fmla="*/ 0 h 241"/>
                    <a:gd name="T14" fmla="*/ 289 w 289"/>
                    <a:gd name="T15" fmla="*/ 241 h 2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9" h="241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144" y="24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0" name="Line 100"/>
                <p:cNvSpPr>
                  <a:spLocks noChangeShapeType="1"/>
                </p:cNvSpPr>
                <p:nvPr/>
              </p:nvSpPr>
              <p:spPr bwMode="auto">
                <a:xfrm>
                  <a:off x="709" y="3275"/>
                  <a:ext cx="0" cy="2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1" name="Line 101"/>
                <p:cNvSpPr>
                  <a:spLocks noChangeShapeType="1"/>
                </p:cNvSpPr>
                <p:nvPr/>
              </p:nvSpPr>
              <p:spPr bwMode="auto">
                <a:xfrm>
                  <a:off x="709" y="2843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2" name="Freeform 102"/>
                <p:cNvSpPr>
                  <a:spLocks/>
                </p:cNvSpPr>
                <p:nvPr/>
              </p:nvSpPr>
              <p:spPr bwMode="auto">
                <a:xfrm flipH="1">
                  <a:off x="682" y="927"/>
                  <a:ext cx="27" cy="1098"/>
                </a:xfrm>
                <a:custGeom>
                  <a:avLst/>
                  <a:gdLst>
                    <a:gd name="T0" fmla="*/ 0 w 1"/>
                    <a:gd name="T1" fmla="*/ 1296 h 1297"/>
                    <a:gd name="T2" fmla="*/ 0 w 1"/>
                    <a:gd name="T3" fmla="*/ 0 h 1297"/>
                    <a:gd name="T4" fmla="*/ 0 60000 65536"/>
                    <a:gd name="T5" fmla="*/ 0 60000 65536"/>
                    <a:gd name="T6" fmla="*/ 0 w 1"/>
                    <a:gd name="T7" fmla="*/ 0 h 1297"/>
                    <a:gd name="T8" fmla="*/ 1 w 1"/>
                    <a:gd name="T9" fmla="*/ 1297 h 129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297">
                      <a:moveTo>
                        <a:pt x="0" y="129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12" y="725"/>
                  <a:ext cx="602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Opcode</a:t>
                  </a:r>
                </a:p>
              </p:txBody>
            </p:sp>
            <p:sp>
              <p:nvSpPr>
                <p:cNvPr id="274" name="Freeform 104"/>
                <p:cNvSpPr>
                  <a:spLocks/>
                </p:cNvSpPr>
                <p:nvPr/>
              </p:nvSpPr>
              <p:spPr bwMode="auto">
                <a:xfrm>
                  <a:off x="565" y="1203"/>
                  <a:ext cx="1" cy="817"/>
                </a:xfrm>
                <a:custGeom>
                  <a:avLst/>
                  <a:gdLst>
                    <a:gd name="T0" fmla="*/ 0 w 1"/>
                    <a:gd name="T1" fmla="*/ 816 h 817"/>
                    <a:gd name="T2" fmla="*/ 0 w 1"/>
                    <a:gd name="T3" fmla="*/ 0 h 817"/>
                    <a:gd name="T4" fmla="*/ 0 60000 65536"/>
                    <a:gd name="T5" fmla="*/ 0 60000 65536"/>
                    <a:gd name="T6" fmla="*/ 0 w 1"/>
                    <a:gd name="T7" fmla="*/ 0 h 817"/>
                    <a:gd name="T8" fmla="*/ 1 w 1"/>
                    <a:gd name="T9" fmla="*/ 817 h 81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817">
                      <a:moveTo>
                        <a:pt x="0" y="81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75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6" y="949"/>
                  <a:ext cx="376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ldIR</a:t>
                  </a:r>
                </a:p>
              </p:txBody>
            </p:sp>
            <p:sp>
              <p:nvSpPr>
                <p:cNvPr id="276" name="Rectangle 106"/>
                <p:cNvSpPr>
                  <a:spLocks noChangeArrowheads="1"/>
                </p:cNvSpPr>
                <p:nvPr/>
              </p:nvSpPr>
              <p:spPr bwMode="auto">
                <a:xfrm>
                  <a:off x="477" y="2507"/>
                  <a:ext cx="464" cy="32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7" name="Rectangle 107"/>
                <p:cNvSpPr>
                  <a:spLocks noChangeArrowheads="1"/>
                </p:cNvSpPr>
                <p:nvPr/>
              </p:nvSpPr>
              <p:spPr bwMode="auto">
                <a:xfrm>
                  <a:off x="519" y="2485"/>
                  <a:ext cx="422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Imm</a:t>
                  </a: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Ext</a:t>
                  </a:r>
                </a:p>
              </p:txBody>
            </p:sp>
            <p:sp>
              <p:nvSpPr>
                <p:cNvPr id="278" name="Line 108"/>
                <p:cNvSpPr>
                  <a:spLocks noChangeShapeType="1"/>
                </p:cNvSpPr>
                <p:nvPr/>
              </p:nvSpPr>
              <p:spPr bwMode="auto">
                <a:xfrm>
                  <a:off x="377" y="3123"/>
                  <a:ext cx="232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79" name="Rectangle 109"/>
                <p:cNvSpPr>
                  <a:spLocks noChangeArrowheads="1"/>
                </p:cNvSpPr>
                <p:nvPr/>
              </p:nvSpPr>
              <p:spPr bwMode="auto">
                <a:xfrm>
                  <a:off x="-31" y="2917"/>
                  <a:ext cx="58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enImm</a:t>
                  </a:r>
                </a:p>
              </p:txBody>
            </p:sp>
            <p:sp>
              <p:nvSpPr>
                <p:cNvPr id="280" name="Line 110"/>
                <p:cNvSpPr>
                  <a:spLocks noChangeShapeType="1"/>
                </p:cNvSpPr>
                <p:nvPr/>
              </p:nvSpPr>
              <p:spPr bwMode="auto">
                <a:xfrm>
                  <a:off x="190" y="2640"/>
                  <a:ext cx="272" cy="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1" name="Line 111"/>
                <p:cNvSpPr>
                  <a:spLocks noChangeShapeType="1"/>
                </p:cNvSpPr>
                <p:nvPr/>
              </p:nvSpPr>
              <p:spPr bwMode="auto">
                <a:xfrm>
                  <a:off x="709" y="2267"/>
                  <a:ext cx="0" cy="22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28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08" y="2637"/>
                  <a:ext cx="197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600">
                      <a:solidFill>
                        <a:srgbClr val="56127A"/>
                      </a:solidFill>
                      <a:latin typeface="Verdana" pitchFamily="1" charset="0"/>
                    </a:rPr>
                    <a:t>2</a:t>
                  </a:r>
                </a:p>
              </p:txBody>
            </p:sp>
            <p:sp>
              <p:nvSpPr>
                <p:cNvPr id="28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24" y="2592"/>
                  <a:ext cx="96" cy="96"/>
                </a:xfrm>
                <a:prstGeom prst="line">
                  <a:avLst/>
                </a:prstGeom>
                <a:noFill/>
                <a:ln w="254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662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Benjamin C. Lee\Desktop\Appendix A\AppA-fig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634" y="1148775"/>
            <a:ext cx="6818632" cy="444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00009C"/>
                </a:solidFill>
                <a:latin typeface="+mj-lt"/>
              </a:rPr>
              <a:t>RISC Hard-wired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4" name="Text Placeholder 1"/>
          <p:cNvSpPr>
            <a:spLocks noGrp="1"/>
          </p:cNvSpPr>
          <p:nvPr>
            <p:ph type="body" idx="1"/>
          </p:nvPr>
        </p:nvSpPr>
        <p:spPr>
          <a:xfrm>
            <a:off x="1077145" y="817778"/>
            <a:ext cx="7450570" cy="34564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Figure A.17, Page A-29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1750" y="5080415"/>
            <a:ext cx="960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IF/ID</a:t>
            </a:r>
            <a:endParaRPr lang="en-US" sz="16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79975" y="5087506"/>
            <a:ext cx="960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ID/EX</a:t>
            </a:r>
            <a:endParaRPr lang="en-US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0530" y="5080415"/>
            <a:ext cx="111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EX/MEM</a:t>
            </a:r>
            <a:endParaRPr lang="en-US" sz="16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3110" y="5080415"/>
            <a:ext cx="111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MEM/WB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46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Visualizing the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4" name="Text Placeholder 1"/>
          <p:cNvSpPr>
            <a:spLocks noGrp="1"/>
          </p:cNvSpPr>
          <p:nvPr>
            <p:ph type="body" idx="1"/>
          </p:nvPr>
        </p:nvSpPr>
        <p:spPr>
          <a:xfrm>
            <a:off x="1077145" y="817778"/>
            <a:ext cx="7450570" cy="34564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Figure A.2, Page A-8</a:t>
            </a:r>
          </a:p>
        </p:txBody>
      </p:sp>
      <p:pic>
        <p:nvPicPr>
          <p:cNvPr id="3074" name="Picture 2" descr="C:\Users\Benjamin C. Lee\Desktop\Appendix A\AppA-fig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660" y="1355130"/>
            <a:ext cx="6785980" cy="458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9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Hazards and Limits to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Structural Hazards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Hardware cannot support this combination of instructions.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Solution: stall pipeline (interlocks)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Hazards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depends on result of prior instruction still in pipeline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Solution: forward data, stall pipeline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Control Hazards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fetch depends on decision about control flow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compute branches early in pipeline, predict branches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</a:t>
            </a:r>
            <a:r>
              <a:rPr lang="en-US" sz="3600" b="1" dirty="0">
                <a:solidFill>
                  <a:srgbClr val="00009C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&amp; Out-of-order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Execution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Dynamically schedule instructions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 instructions when dependences resolved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Tomasulo’s</a:t>
            </a:r>
            <a:r>
              <a:rPr lang="en-US" dirty="0" smtClean="0">
                <a:solidFill>
                  <a:schemeClr val="tx1"/>
                </a:solidFill>
              </a:rPr>
              <a:t> Algorithm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Queue instructions until operands ready (reservation stations, ROB)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Rename to eliminate write hazards (rename table, physical registers)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Precise Interrupts/Exceptions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execute/complete out-of-order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commit in-order via reorder buffer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for exceptions when committing instruction</a:t>
            </a:r>
          </a:p>
        </p:txBody>
      </p:sp>
    </p:spTree>
    <p:extLst>
      <p:ext uri="{BB962C8B-B14F-4D97-AF65-F5344CB8AC3E}">
        <p14:creationId xmlns:p14="http://schemas.microsoft.com/office/powerpoint/2010/main" val="9604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35505"/>
            <a:ext cx="8147325" cy="1997060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DRAM – access dense array of slow memory with a command protocol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SRAM – access smaller array of fast memory on processor die</a:t>
            </a:r>
          </a:p>
          <a:p>
            <a:pPr marL="457200" indent="-457200" algn="l"/>
            <a:endParaRPr lang="en-US" sz="16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Virtual Memory – translate applications’ virtual addresses into physical addresses, providing better memory management and protection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6285" y="1163105"/>
            <a:ext cx="7924800" cy="2514600"/>
            <a:chOff x="838200" y="762000"/>
            <a:chExt cx="7924800" cy="25146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2971800" y="1219200"/>
              <a:ext cx="1981200" cy="1524000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Small,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Fast 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(RF, SRAM)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38200" y="1600200"/>
              <a:ext cx="1016000" cy="8350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CPU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943600" y="762000"/>
              <a:ext cx="2819400" cy="2514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Big, Slow 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(DRAM)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2209800" y="1295400"/>
              <a:ext cx="355600" cy="31115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5257800" y="1295400"/>
              <a:ext cx="355600" cy="31115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B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752600" y="2743200"/>
              <a:ext cx="4191000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+mj-lt"/>
                </a:rPr>
                <a:t>holds frequently used data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953000" y="1981200"/>
              <a:ext cx="990600" cy="152400"/>
            </a:xfrm>
            <a:prstGeom prst="leftRightArrow">
              <a:avLst>
                <a:gd name="adj1" fmla="val 50000"/>
                <a:gd name="adj2" fmla="val 13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1828800" y="1600200"/>
              <a:ext cx="1143000" cy="838200"/>
            </a:xfrm>
            <a:prstGeom prst="leftRightArrow">
              <a:avLst>
                <a:gd name="adj1" fmla="val 50000"/>
                <a:gd name="adj2" fmla="val 2727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2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DRAM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8872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-- Chip organized into 4-8 logical banks, which can be accessed in parallel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-- Access DRAM with activate , read/write, </a:t>
            </a:r>
            <a:r>
              <a:rPr lang="en-US" sz="1600" dirty="0" err="1" smtClean="0">
                <a:solidFill>
                  <a:schemeClr val="tx1"/>
                </a:solidFill>
              </a:rPr>
              <a:t>precharge</a:t>
            </a:r>
            <a:r>
              <a:rPr lang="en-US" sz="1600" dirty="0" smtClean="0">
                <a:solidFill>
                  <a:schemeClr val="tx1"/>
                </a:solidFill>
              </a:rPr>
              <a:t> commands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31500" y="1892800"/>
            <a:ext cx="7703570" cy="4517613"/>
            <a:chOff x="923525" y="1638142"/>
            <a:chExt cx="7703570" cy="4517613"/>
          </a:xfrm>
        </p:grpSpPr>
        <p:sp>
          <p:nvSpPr>
            <p:cNvPr id="193" name="Rectangle 192"/>
            <p:cNvSpPr/>
            <p:nvPr/>
          </p:nvSpPr>
          <p:spPr>
            <a:xfrm>
              <a:off x="1330145" y="1638142"/>
              <a:ext cx="7296950" cy="4147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86011" y="1762960"/>
              <a:ext cx="7296950" cy="4147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044778" y="1882023"/>
              <a:ext cx="7296950" cy="4147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23525" y="2008015"/>
              <a:ext cx="7296950" cy="4147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3"/>
            <p:cNvGrpSpPr>
              <a:grpSpLocks/>
            </p:cNvGrpSpPr>
            <p:nvPr/>
          </p:nvGrpSpPr>
          <p:grpSpPr bwMode="auto">
            <a:xfrm>
              <a:off x="1394045" y="2084825"/>
              <a:ext cx="6403975" cy="3995738"/>
              <a:chOff x="896" y="624"/>
              <a:chExt cx="4034" cy="2517"/>
            </a:xfrm>
          </p:grpSpPr>
          <p:sp useBgFill="1">
            <p:nvSpPr>
              <p:cNvPr id="59" name="Rectangle 4"/>
              <p:cNvSpPr>
                <a:spLocks noChangeArrowheads="1"/>
              </p:cNvSpPr>
              <p:nvPr/>
            </p:nvSpPr>
            <p:spPr bwMode="auto">
              <a:xfrm>
                <a:off x="1712" y="1123"/>
                <a:ext cx="407" cy="1108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5"/>
              <p:cNvSpPr>
                <a:spLocks noChangeArrowheads="1"/>
              </p:cNvSpPr>
              <p:nvPr/>
            </p:nvSpPr>
            <p:spPr bwMode="auto">
              <a:xfrm rot="16200000">
                <a:off x="1357" y="1464"/>
                <a:ext cx="1123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Row Address Decoder</a:t>
                </a:r>
              </a:p>
            </p:txBody>
          </p:sp>
          <p:sp>
            <p:nvSpPr>
              <p:cNvPr id="61" name="Line 6"/>
              <p:cNvSpPr>
                <a:spLocks noChangeShapeType="1"/>
              </p:cNvSpPr>
              <p:nvPr/>
            </p:nvSpPr>
            <p:spPr bwMode="auto">
              <a:xfrm>
                <a:off x="2123" y="1239"/>
                <a:ext cx="163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7"/>
              <p:cNvSpPr>
                <a:spLocks noChangeShapeType="1"/>
              </p:cNvSpPr>
              <p:nvPr/>
            </p:nvSpPr>
            <p:spPr bwMode="auto">
              <a:xfrm>
                <a:off x="2123" y="1478"/>
                <a:ext cx="163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3" name="Group 8"/>
              <p:cNvGrpSpPr>
                <a:grpSpLocks/>
              </p:cNvGrpSpPr>
              <p:nvPr/>
            </p:nvGrpSpPr>
            <p:grpSpPr bwMode="auto">
              <a:xfrm>
                <a:off x="2282" y="1239"/>
                <a:ext cx="155" cy="156"/>
                <a:chOff x="1776" y="1584"/>
                <a:chExt cx="188" cy="188"/>
              </a:xfrm>
            </p:grpSpPr>
            <p:sp useBgFill="1">
              <p:nvSpPr>
                <p:cNvPr id="187" name="Rectangle 9"/>
                <p:cNvSpPr>
                  <a:spLocks noChangeArrowheads="1"/>
                </p:cNvSpPr>
                <p:nvPr/>
              </p:nvSpPr>
              <p:spPr bwMode="auto">
                <a:xfrm>
                  <a:off x="1876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776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4" name="Line 12"/>
              <p:cNvSpPr>
                <a:spLocks noChangeShapeType="1"/>
              </p:cNvSpPr>
              <p:nvPr/>
            </p:nvSpPr>
            <p:spPr bwMode="auto">
              <a:xfrm>
                <a:off x="2282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3"/>
              <p:cNvSpPr>
                <a:spLocks noChangeShapeType="1"/>
              </p:cNvSpPr>
              <p:nvPr/>
            </p:nvSpPr>
            <p:spPr bwMode="auto">
              <a:xfrm>
                <a:off x="2520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4"/>
              <p:cNvSpPr>
                <a:spLocks noChangeShapeType="1"/>
              </p:cNvSpPr>
              <p:nvPr/>
            </p:nvSpPr>
            <p:spPr bwMode="auto">
              <a:xfrm>
                <a:off x="2759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5"/>
              <p:cNvSpPr>
                <a:spLocks noChangeShapeType="1"/>
              </p:cNvSpPr>
              <p:nvPr/>
            </p:nvSpPr>
            <p:spPr bwMode="auto">
              <a:xfrm>
                <a:off x="2998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6"/>
              <p:cNvSpPr>
                <a:spLocks noChangeShapeType="1"/>
              </p:cNvSpPr>
              <p:nvPr/>
            </p:nvSpPr>
            <p:spPr bwMode="auto">
              <a:xfrm>
                <a:off x="3237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>
                <a:off x="3475" y="1080"/>
                <a:ext cx="0" cy="135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2123" y="1717"/>
                <a:ext cx="163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1" name="Group 19"/>
              <p:cNvGrpSpPr>
                <a:grpSpLocks/>
              </p:cNvGrpSpPr>
              <p:nvPr/>
            </p:nvGrpSpPr>
            <p:grpSpPr bwMode="auto">
              <a:xfrm>
                <a:off x="2282" y="1478"/>
                <a:ext cx="155" cy="156"/>
                <a:chOff x="1776" y="1872"/>
                <a:chExt cx="188" cy="188"/>
              </a:xfrm>
            </p:grpSpPr>
            <p:sp useBgFill="1">
              <p:nvSpPr>
                <p:cNvPr id="184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6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920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776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23"/>
              <p:cNvGrpSpPr>
                <a:grpSpLocks/>
              </p:cNvGrpSpPr>
              <p:nvPr/>
            </p:nvGrpSpPr>
            <p:grpSpPr bwMode="auto">
              <a:xfrm>
                <a:off x="2282" y="1717"/>
                <a:ext cx="155" cy="156"/>
                <a:chOff x="1776" y="2160"/>
                <a:chExt cx="188" cy="188"/>
              </a:xfrm>
            </p:grpSpPr>
            <p:sp useBgFill="1">
              <p:nvSpPr>
                <p:cNvPr id="181" name="Rectangle 24"/>
                <p:cNvSpPr>
                  <a:spLocks noChangeArrowheads="1"/>
                </p:cNvSpPr>
                <p:nvPr/>
              </p:nvSpPr>
              <p:spPr bwMode="auto">
                <a:xfrm>
                  <a:off x="1876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920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776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27"/>
              <p:cNvGrpSpPr>
                <a:grpSpLocks/>
              </p:cNvGrpSpPr>
              <p:nvPr/>
            </p:nvGrpSpPr>
            <p:grpSpPr bwMode="auto">
              <a:xfrm>
                <a:off x="2282" y="1955"/>
                <a:ext cx="155" cy="156"/>
                <a:chOff x="1776" y="2448"/>
                <a:chExt cx="188" cy="188"/>
              </a:xfrm>
            </p:grpSpPr>
            <p:sp useBgFill="1">
              <p:nvSpPr>
                <p:cNvPr id="178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6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920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776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31"/>
              <p:cNvGrpSpPr>
                <a:grpSpLocks/>
              </p:cNvGrpSpPr>
              <p:nvPr/>
            </p:nvGrpSpPr>
            <p:grpSpPr bwMode="auto">
              <a:xfrm>
                <a:off x="2520" y="1239"/>
                <a:ext cx="156" cy="156"/>
                <a:chOff x="2064" y="1584"/>
                <a:chExt cx="188" cy="188"/>
              </a:xfrm>
            </p:grpSpPr>
            <p:sp useBgFill="1">
              <p:nvSpPr>
                <p:cNvPr id="175" name="Rectangle 32"/>
                <p:cNvSpPr>
                  <a:spLocks noChangeArrowheads="1"/>
                </p:cNvSpPr>
                <p:nvPr/>
              </p:nvSpPr>
              <p:spPr bwMode="auto">
                <a:xfrm>
                  <a:off x="2164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208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064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35"/>
              <p:cNvGrpSpPr>
                <a:grpSpLocks/>
              </p:cNvGrpSpPr>
              <p:nvPr/>
            </p:nvGrpSpPr>
            <p:grpSpPr bwMode="auto">
              <a:xfrm>
                <a:off x="2520" y="1478"/>
                <a:ext cx="156" cy="156"/>
                <a:chOff x="2064" y="1872"/>
                <a:chExt cx="188" cy="188"/>
              </a:xfrm>
            </p:grpSpPr>
            <p:sp useBgFill="1">
              <p:nvSpPr>
                <p:cNvPr id="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164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208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2064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6" name="Group 39"/>
              <p:cNvGrpSpPr>
                <a:grpSpLocks/>
              </p:cNvGrpSpPr>
              <p:nvPr/>
            </p:nvGrpSpPr>
            <p:grpSpPr bwMode="auto">
              <a:xfrm>
                <a:off x="2520" y="1717"/>
                <a:ext cx="156" cy="156"/>
                <a:chOff x="2064" y="2160"/>
                <a:chExt cx="188" cy="188"/>
              </a:xfrm>
            </p:grpSpPr>
            <p:sp useBgFill="1">
              <p:nvSpPr>
                <p:cNvPr id="169" name="Rectangle 40"/>
                <p:cNvSpPr>
                  <a:spLocks noChangeArrowheads="1"/>
                </p:cNvSpPr>
                <p:nvPr/>
              </p:nvSpPr>
              <p:spPr bwMode="auto">
                <a:xfrm>
                  <a:off x="2164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208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064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7" name="Group 43"/>
              <p:cNvGrpSpPr>
                <a:grpSpLocks/>
              </p:cNvGrpSpPr>
              <p:nvPr/>
            </p:nvGrpSpPr>
            <p:grpSpPr bwMode="auto">
              <a:xfrm>
                <a:off x="2520" y="1955"/>
                <a:ext cx="156" cy="156"/>
                <a:chOff x="2064" y="2448"/>
                <a:chExt cx="188" cy="188"/>
              </a:xfrm>
            </p:grpSpPr>
            <p:sp useBgFill="1">
              <p:nvSpPr>
                <p:cNvPr id="166" name="Rectangle 44"/>
                <p:cNvSpPr>
                  <a:spLocks noChangeArrowheads="1"/>
                </p:cNvSpPr>
                <p:nvPr/>
              </p:nvSpPr>
              <p:spPr bwMode="auto">
                <a:xfrm>
                  <a:off x="2164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208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064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8" name="Group 47"/>
              <p:cNvGrpSpPr>
                <a:grpSpLocks/>
              </p:cNvGrpSpPr>
              <p:nvPr/>
            </p:nvGrpSpPr>
            <p:grpSpPr bwMode="auto">
              <a:xfrm>
                <a:off x="2759" y="1239"/>
                <a:ext cx="156" cy="156"/>
                <a:chOff x="2352" y="1584"/>
                <a:chExt cx="188" cy="188"/>
              </a:xfrm>
            </p:grpSpPr>
            <p:sp useBgFill="1">
              <p:nvSpPr>
                <p:cNvPr id="163" name="Rectangle 48"/>
                <p:cNvSpPr>
                  <a:spLocks noChangeArrowheads="1"/>
                </p:cNvSpPr>
                <p:nvPr/>
              </p:nvSpPr>
              <p:spPr bwMode="auto">
                <a:xfrm>
                  <a:off x="2452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496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352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51"/>
              <p:cNvGrpSpPr>
                <a:grpSpLocks/>
              </p:cNvGrpSpPr>
              <p:nvPr/>
            </p:nvGrpSpPr>
            <p:grpSpPr bwMode="auto">
              <a:xfrm>
                <a:off x="2759" y="1478"/>
                <a:ext cx="156" cy="156"/>
                <a:chOff x="2352" y="1872"/>
                <a:chExt cx="188" cy="188"/>
              </a:xfrm>
            </p:grpSpPr>
            <p:sp useBgFill="1">
              <p:nvSpPr>
                <p:cNvPr id="160" name="Rectangle 52"/>
                <p:cNvSpPr>
                  <a:spLocks noChangeArrowheads="1"/>
                </p:cNvSpPr>
                <p:nvPr/>
              </p:nvSpPr>
              <p:spPr bwMode="auto">
                <a:xfrm>
                  <a:off x="2452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496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2352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0" name="Group 55"/>
              <p:cNvGrpSpPr>
                <a:grpSpLocks/>
              </p:cNvGrpSpPr>
              <p:nvPr/>
            </p:nvGrpSpPr>
            <p:grpSpPr bwMode="auto">
              <a:xfrm>
                <a:off x="2759" y="1717"/>
                <a:ext cx="156" cy="156"/>
                <a:chOff x="2352" y="2160"/>
                <a:chExt cx="188" cy="188"/>
              </a:xfrm>
            </p:grpSpPr>
            <p:sp useBgFill="1">
              <p:nvSpPr>
                <p:cNvPr id="157" name="Rectangle 56"/>
                <p:cNvSpPr>
                  <a:spLocks noChangeArrowheads="1"/>
                </p:cNvSpPr>
                <p:nvPr/>
              </p:nvSpPr>
              <p:spPr bwMode="auto">
                <a:xfrm>
                  <a:off x="2452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496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352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1" name="Group 59"/>
              <p:cNvGrpSpPr>
                <a:grpSpLocks/>
              </p:cNvGrpSpPr>
              <p:nvPr/>
            </p:nvGrpSpPr>
            <p:grpSpPr bwMode="auto">
              <a:xfrm>
                <a:off x="2759" y="1955"/>
                <a:ext cx="156" cy="156"/>
                <a:chOff x="2352" y="2448"/>
                <a:chExt cx="188" cy="188"/>
              </a:xfrm>
            </p:grpSpPr>
            <p:sp useBgFill="1">
              <p:nvSpPr>
                <p:cNvPr id="154" name="Rectangle 60"/>
                <p:cNvSpPr>
                  <a:spLocks noChangeArrowheads="1"/>
                </p:cNvSpPr>
                <p:nvPr/>
              </p:nvSpPr>
              <p:spPr bwMode="auto">
                <a:xfrm>
                  <a:off x="2452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496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2352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63"/>
              <p:cNvGrpSpPr>
                <a:grpSpLocks/>
              </p:cNvGrpSpPr>
              <p:nvPr/>
            </p:nvGrpSpPr>
            <p:grpSpPr bwMode="auto">
              <a:xfrm>
                <a:off x="2998" y="1239"/>
                <a:ext cx="156" cy="156"/>
                <a:chOff x="2640" y="1584"/>
                <a:chExt cx="188" cy="188"/>
              </a:xfrm>
            </p:grpSpPr>
            <p:sp useBgFill="1">
              <p:nvSpPr>
                <p:cNvPr id="151" name="Rectangle 64"/>
                <p:cNvSpPr>
                  <a:spLocks noChangeArrowheads="1"/>
                </p:cNvSpPr>
                <p:nvPr/>
              </p:nvSpPr>
              <p:spPr bwMode="auto">
                <a:xfrm>
                  <a:off x="2740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784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640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67"/>
              <p:cNvGrpSpPr>
                <a:grpSpLocks/>
              </p:cNvGrpSpPr>
              <p:nvPr/>
            </p:nvGrpSpPr>
            <p:grpSpPr bwMode="auto">
              <a:xfrm>
                <a:off x="2998" y="1478"/>
                <a:ext cx="156" cy="156"/>
                <a:chOff x="2640" y="1872"/>
                <a:chExt cx="188" cy="188"/>
              </a:xfrm>
            </p:grpSpPr>
            <p:sp useBgFill="1">
              <p:nvSpPr>
                <p:cNvPr id="148" name="Rectangle 68"/>
                <p:cNvSpPr>
                  <a:spLocks noChangeArrowheads="1"/>
                </p:cNvSpPr>
                <p:nvPr/>
              </p:nvSpPr>
              <p:spPr bwMode="auto">
                <a:xfrm>
                  <a:off x="2740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84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2640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4" name="Group 71"/>
              <p:cNvGrpSpPr>
                <a:grpSpLocks/>
              </p:cNvGrpSpPr>
              <p:nvPr/>
            </p:nvGrpSpPr>
            <p:grpSpPr bwMode="auto">
              <a:xfrm>
                <a:off x="2998" y="1717"/>
                <a:ext cx="156" cy="156"/>
                <a:chOff x="2640" y="2160"/>
                <a:chExt cx="188" cy="188"/>
              </a:xfrm>
            </p:grpSpPr>
            <p:sp useBgFill="1">
              <p:nvSpPr>
                <p:cNvPr id="145" name="Rectangle 72"/>
                <p:cNvSpPr>
                  <a:spLocks noChangeArrowheads="1"/>
                </p:cNvSpPr>
                <p:nvPr/>
              </p:nvSpPr>
              <p:spPr bwMode="auto">
                <a:xfrm>
                  <a:off x="2740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784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2640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75"/>
              <p:cNvGrpSpPr>
                <a:grpSpLocks/>
              </p:cNvGrpSpPr>
              <p:nvPr/>
            </p:nvGrpSpPr>
            <p:grpSpPr bwMode="auto">
              <a:xfrm>
                <a:off x="2998" y="1955"/>
                <a:ext cx="156" cy="156"/>
                <a:chOff x="2640" y="2448"/>
                <a:chExt cx="188" cy="188"/>
              </a:xfrm>
            </p:grpSpPr>
            <p:sp useBgFill="1">
              <p:nvSpPr>
                <p:cNvPr id="142" name="Rectangle 76"/>
                <p:cNvSpPr>
                  <a:spLocks noChangeArrowheads="1"/>
                </p:cNvSpPr>
                <p:nvPr/>
              </p:nvSpPr>
              <p:spPr bwMode="auto">
                <a:xfrm>
                  <a:off x="2740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784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2640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79"/>
              <p:cNvGrpSpPr>
                <a:grpSpLocks/>
              </p:cNvGrpSpPr>
              <p:nvPr/>
            </p:nvGrpSpPr>
            <p:grpSpPr bwMode="auto">
              <a:xfrm>
                <a:off x="3237" y="1239"/>
                <a:ext cx="155" cy="156"/>
                <a:chOff x="2928" y="1584"/>
                <a:chExt cx="188" cy="188"/>
              </a:xfrm>
            </p:grpSpPr>
            <p:sp useBgFill="1">
              <p:nvSpPr>
                <p:cNvPr id="139" name="Rectangle 80"/>
                <p:cNvSpPr>
                  <a:spLocks noChangeArrowheads="1"/>
                </p:cNvSpPr>
                <p:nvPr/>
              </p:nvSpPr>
              <p:spPr bwMode="auto">
                <a:xfrm>
                  <a:off x="3028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3072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928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3"/>
              <p:cNvGrpSpPr>
                <a:grpSpLocks/>
              </p:cNvGrpSpPr>
              <p:nvPr/>
            </p:nvGrpSpPr>
            <p:grpSpPr bwMode="auto">
              <a:xfrm>
                <a:off x="3237" y="1478"/>
                <a:ext cx="155" cy="156"/>
                <a:chOff x="2928" y="1872"/>
                <a:chExt cx="188" cy="188"/>
              </a:xfrm>
            </p:grpSpPr>
            <p:sp useBgFill="1">
              <p:nvSpPr>
                <p:cNvPr id="136" name="Rectangle 84"/>
                <p:cNvSpPr>
                  <a:spLocks noChangeArrowheads="1"/>
                </p:cNvSpPr>
                <p:nvPr/>
              </p:nvSpPr>
              <p:spPr bwMode="auto">
                <a:xfrm>
                  <a:off x="3028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3072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2928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>
                <a:grpSpLocks/>
              </p:cNvGrpSpPr>
              <p:nvPr/>
            </p:nvGrpSpPr>
            <p:grpSpPr bwMode="auto">
              <a:xfrm>
                <a:off x="3237" y="1717"/>
                <a:ext cx="155" cy="156"/>
                <a:chOff x="2928" y="2160"/>
                <a:chExt cx="188" cy="188"/>
              </a:xfrm>
            </p:grpSpPr>
            <p:sp useBgFill="1">
              <p:nvSpPr>
                <p:cNvPr id="133" name="Rectangle 88"/>
                <p:cNvSpPr>
                  <a:spLocks noChangeArrowheads="1"/>
                </p:cNvSpPr>
                <p:nvPr/>
              </p:nvSpPr>
              <p:spPr bwMode="auto">
                <a:xfrm>
                  <a:off x="3028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072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2928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91"/>
              <p:cNvGrpSpPr>
                <a:grpSpLocks/>
              </p:cNvGrpSpPr>
              <p:nvPr/>
            </p:nvGrpSpPr>
            <p:grpSpPr bwMode="auto">
              <a:xfrm>
                <a:off x="3237" y="1955"/>
                <a:ext cx="155" cy="156"/>
                <a:chOff x="2928" y="2448"/>
                <a:chExt cx="188" cy="188"/>
              </a:xfrm>
            </p:grpSpPr>
            <p:sp useBgFill="1">
              <p:nvSpPr>
                <p:cNvPr id="130" name="Rectangle 92"/>
                <p:cNvSpPr>
                  <a:spLocks noChangeArrowheads="1"/>
                </p:cNvSpPr>
                <p:nvPr/>
              </p:nvSpPr>
              <p:spPr bwMode="auto">
                <a:xfrm>
                  <a:off x="3028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072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2928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95"/>
              <p:cNvGrpSpPr>
                <a:grpSpLocks/>
              </p:cNvGrpSpPr>
              <p:nvPr/>
            </p:nvGrpSpPr>
            <p:grpSpPr bwMode="auto">
              <a:xfrm>
                <a:off x="3475" y="1239"/>
                <a:ext cx="156" cy="156"/>
                <a:chOff x="3216" y="1584"/>
                <a:chExt cx="188" cy="188"/>
              </a:xfrm>
            </p:grpSpPr>
            <p:sp useBgFill="1">
              <p:nvSpPr>
                <p:cNvPr id="127" name="Rectangle 96"/>
                <p:cNvSpPr>
                  <a:spLocks noChangeArrowheads="1"/>
                </p:cNvSpPr>
                <p:nvPr/>
              </p:nvSpPr>
              <p:spPr bwMode="auto">
                <a:xfrm>
                  <a:off x="3316" y="1684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3360" y="158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3216" y="1728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9"/>
              <p:cNvGrpSpPr>
                <a:grpSpLocks/>
              </p:cNvGrpSpPr>
              <p:nvPr/>
            </p:nvGrpSpPr>
            <p:grpSpPr bwMode="auto">
              <a:xfrm>
                <a:off x="3475" y="1478"/>
                <a:ext cx="156" cy="156"/>
                <a:chOff x="3216" y="1872"/>
                <a:chExt cx="188" cy="188"/>
              </a:xfrm>
            </p:grpSpPr>
            <p:sp useBgFill="1">
              <p:nvSpPr>
                <p:cNvPr id="124" name="Rectangle 100"/>
                <p:cNvSpPr>
                  <a:spLocks noChangeArrowheads="1"/>
                </p:cNvSpPr>
                <p:nvPr/>
              </p:nvSpPr>
              <p:spPr bwMode="auto">
                <a:xfrm>
                  <a:off x="3316" y="1972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360" y="187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3216" y="201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103"/>
              <p:cNvGrpSpPr>
                <a:grpSpLocks/>
              </p:cNvGrpSpPr>
              <p:nvPr/>
            </p:nvGrpSpPr>
            <p:grpSpPr bwMode="auto">
              <a:xfrm>
                <a:off x="3475" y="1717"/>
                <a:ext cx="156" cy="156"/>
                <a:chOff x="3216" y="2160"/>
                <a:chExt cx="188" cy="188"/>
              </a:xfrm>
            </p:grpSpPr>
            <p:sp useBgFill="1">
              <p:nvSpPr>
                <p:cNvPr id="121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16" y="2260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360" y="216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3216" y="2304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107"/>
              <p:cNvGrpSpPr>
                <a:grpSpLocks/>
              </p:cNvGrpSpPr>
              <p:nvPr/>
            </p:nvGrpSpPr>
            <p:grpSpPr bwMode="auto">
              <a:xfrm>
                <a:off x="3475" y="1955"/>
                <a:ext cx="156" cy="156"/>
                <a:chOff x="3216" y="2448"/>
                <a:chExt cx="188" cy="188"/>
              </a:xfrm>
            </p:grpSpPr>
            <p:sp useBgFill="1">
              <p:nvSpPr>
                <p:cNvPr id="1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3316" y="2548"/>
                  <a:ext cx="88" cy="88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3360" y="244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216" y="259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4" name="Line 111"/>
              <p:cNvSpPr>
                <a:spLocks noChangeShapeType="1"/>
              </p:cNvSpPr>
              <p:nvPr/>
            </p:nvSpPr>
            <p:spPr bwMode="auto">
              <a:xfrm>
                <a:off x="2123" y="1955"/>
                <a:ext cx="163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112"/>
              <p:cNvSpPr>
                <a:spLocks noChangeArrowheads="1"/>
              </p:cNvSpPr>
              <p:nvPr/>
            </p:nvSpPr>
            <p:spPr bwMode="auto">
              <a:xfrm>
                <a:off x="2084" y="760"/>
                <a:ext cx="396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Col.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  <p:sp>
            <p:nvSpPr>
              <p:cNvPr id="96" name="Rectangle 113"/>
              <p:cNvSpPr>
                <a:spLocks noChangeArrowheads="1"/>
              </p:cNvSpPr>
              <p:nvPr/>
            </p:nvSpPr>
            <p:spPr bwMode="auto">
              <a:xfrm>
                <a:off x="3316" y="760"/>
                <a:ext cx="396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Col.</a:t>
                </a:r>
                <a:br>
                  <a:rPr lang="en-US" sz="1800">
                    <a:solidFill>
                      <a:schemeClr val="tx1"/>
                    </a:solidFill>
                    <a:latin typeface="Verdana" charset="0"/>
                  </a:rPr>
                </a:b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2</a:t>
                </a:r>
                <a:r>
                  <a:rPr lang="en-US" sz="1800" baseline="30000">
                    <a:solidFill>
                      <a:schemeClr val="tx1"/>
                    </a:solidFill>
                    <a:latin typeface="Verdana" charset="0"/>
                  </a:rPr>
                  <a:t>M</a:t>
                </a:r>
              </a:p>
            </p:txBody>
          </p:sp>
          <p:sp>
            <p:nvSpPr>
              <p:cNvPr id="97" name="Rectangle 114"/>
              <p:cNvSpPr>
                <a:spLocks noChangeArrowheads="1"/>
              </p:cNvSpPr>
              <p:nvPr/>
            </p:nvSpPr>
            <p:spPr bwMode="auto">
              <a:xfrm>
                <a:off x="3784" y="1129"/>
                <a:ext cx="564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Row 1</a:t>
                </a:r>
              </a:p>
            </p:txBody>
          </p:sp>
          <p:sp>
            <p:nvSpPr>
              <p:cNvPr id="98" name="Rectangle 115"/>
              <p:cNvSpPr>
                <a:spLocks noChangeArrowheads="1"/>
              </p:cNvSpPr>
              <p:nvPr/>
            </p:nvSpPr>
            <p:spPr bwMode="auto">
              <a:xfrm>
                <a:off x="3784" y="1837"/>
                <a:ext cx="635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Row 2</a:t>
                </a:r>
                <a:r>
                  <a:rPr lang="en-US" sz="1800" baseline="30000">
                    <a:solidFill>
                      <a:schemeClr val="tx1"/>
                    </a:solidFill>
                    <a:latin typeface="Verdana" charset="0"/>
                  </a:rPr>
                  <a:t>N</a:t>
                </a:r>
              </a:p>
            </p:txBody>
          </p:sp>
          <p:sp useBgFill="1">
            <p:nvSpPr>
              <p:cNvPr id="99" name="Rectangle 116"/>
              <p:cNvSpPr>
                <a:spLocks noChangeArrowheads="1"/>
              </p:cNvSpPr>
              <p:nvPr/>
            </p:nvSpPr>
            <p:spPr bwMode="auto">
              <a:xfrm>
                <a:off x="2144" y="2436"/>
                <a:ext cx="1487" cy="34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17"/>
              <p:cNvSpPr>
                <a:spLocks noChangeArrowheads="1"/>
              </p:cNvSpPr>
              <p:nvPr/>
            </p:nvSpPr>
            <p:spPr bwMode="auto">
              <a:xfrm>
                <a:off x="2096" y="2424"/>
                <a:ext cx="1584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Column Decoder &amp; Sense Amplifiers</a:t>
                </a:r>
              </a:p>
            </p:txBody>
          </p:sp>
          <p:sp>
            <p:nvSpPr>
              <p:cNvPr id="101" name="Line 118"/>
              <p:cNvSpPr>
                <a:spLocks noChangeShapeType="1"/>
              </p:cNvSpPr>
              <p:nvPr/>
            </p:nvSpPr>
            <p:spPr bwMode="auto">
              <a:xfrm>
                <a:off x="1225" y="2571"/>
                <a:ext cx="9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19"/>
              <p:cNvSpPr>
                <a:spLocks/>
              </p:cNvSpPr>
              <p:nvPr/>
            </p:nvSpPr>
            <p:spPr bwMode="auto">
              <a:xfrm>
                <a:off x="1424" y="1576"/>
                <a:ext cx="279" cy="996"/>
              </a:xfrm>
              <a:custGeom>
                <a:avLst/>
                <a:gdLst/>
                <a:ahLst/>
                <a:cxnLst>
                  <a:cxn ang="0">
                    <a:pos x="0" y="1200"/>
                  </a:cxn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201">
                    <a:moveTo>
                      <a:pt x="0" y="1200"/>
                    </a:moveTo>
                    <a:lnTo>
                      <a:pt x="0" y="0"/>
                    </a:lnTo>
                    <a:lnTo>
                      <a:pt x="33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120"/>
              <p:cNvSpPr>
                <a:spLocks noChangeArrowheads="1"/>
              </p:cNvSpPr>
              <p:nvPr/>
            </p:nvSpPr>
            <p:spPr bwMode="auto">
              <a:xfrm>
                <a:off x="1520" y="2344"/>
                <a:ext cx="23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M</a:t>
                </a:r>
              </a:p>
            </p:txBody>
          </p:sp>
          <p:sp>
            <p:nvSpPr>
              <p:cNvPr id="104" name="Rectangle 121"/>
              <p:cNvSpPr>
                <a:spLocks noChangeArrowheads="1"/>
              </p:cNvSpPr>
              <p:nvPr/>
            </p:nvSpPr>
            <p:spPr bwMode="auto">
              <a:xfrm>
                <a:off x="1328" y="1384"/>
                <a:ext cx="224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N</a:t>
                </a:r>
              </a:p>
            </p:txBody>
          </p:sp>
          <p:sp>
            <p:nvSpPr>
              <p:cNvPr id="105" name="Rectangle 122"/>
              <p:cNvSpPr>
                <a:spLocks noChangeArrowheads="1"/>
              </p:cNvSpPr>
              <p:nvPr/>
            </p:nvSpPr>
            <p:spPr bwMode="auto">
              <a:xfrm>
                <a:off x="896" y="2392"/>
                <a:ext cx="46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N+M</a:t>
                </a:r>
              </a:p>
            </p:txBody>
          </p:sp>
          <p:sp>
            <p:nvSpPr>
              <p:cNvPr id="106" name="Line 123"/>
              <p:cNvSpPr>
                <a:spLocks noChangeShapeType="1"/>
              </p:cNvSpPr>
              <p:nvPr/>
            </p:nvSpPr>
            <p:spPr bwMode="auto">
              <a:xfrm flipH="1">
                <a:off x="1702" y="2527"/>
                <a:ext cx="40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24"/>
              <p:cNvSpPr>
                <a:spLocks noChangeShapeType="1"/>
              </p:cNvSpPr>
              <p:nvPr/>
            </p:nvSpPr>
            <p:spPr bwMode="auto">
              <a:xfrm flipH="1">
                <a:off x="1503" y="1532"/>
                <a:ext cx="40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125"/>
              <p:cNvSpPr>
                <a:spLocks noChangeArrowheads="1"/>
              </p:cNvSpPr>
              <p:nvPr/>
            </p:nvSpPr>
            <p:spPr bwMode="auto">
              <a:xfrm>
                <a:off x="2768" y="624"/>
                <a:ext cx="76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 b="1">
                    <a:solidFill>
                      <a:srgbClr val="009900"/>
                    </a:solidFill>
                    <a:latin typeface="Verdana" charset="0"/>
                  </a:rPr>
                  <a:t>bit lines</a:t>
                </a:r>
              </a:p>
            </p:txBody>
          </p:sp>
          <p:sp>
            <p:nvSpPr>
              <p:cNvPr id="109" name="Line 126"/>
              <p:cNvSpPr>
                <a:spLocks noChangeShapeType="1"/>
              </p:cNvSpPr>
              <p:nvPr/>
            </p:nvSpPr>
            <p:spPr bwMode="auto">
              <a:xfrm flipH="1">
                <a:off x="2534" y="762"/>
                <a:ext cx="232" cy="30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27"/>
              <p:cNvSpPr>
                <a:spLocks noChangeArrowheads="1"/>
              </p:cNvSpPr>
              <p:nvPr/>
            </p:nvSpPr>
            <p:spPr bwMode="auto">
              <a:xfrm>
                <a:off x="3971" y="748"/>
                <a:ext cx="959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 b="1">
                    <a:solidFill>
                      <a:srgbClr val="FF0000"/>
                    </a:solidFill>
                    <a:latin typeface="Verdana" charset="0"/>
                  </a:rPr>
                  <a:t>word lines</a:t>
                </a:r>
              </a:p>
            </p:txBody>
          </p:sp>
          <p:sp>
            <p:nvSpPr>
              <p:cNvPr id="111" name="Line 128"/>
              <p:cNvSpPr>
                <a:spLocks noChangeShapeType="1"/>
              </p:cNvSpPr>
              <p:nvPr/>
            </p:nvSpPr>
            <p:spPr bwMode="auto">
              <a:xfrm flipH="1">
                <a:off x="3674" y="898"/>
                <a:ext cx="335" cy="3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29"/>
              <p:cNvSpPr>
                <a:spLocks noChangeArrowheads="1"/>
              </p:cNvSpPr>
              <p:nvPr/>
            </p:nvSpPr>
            <p:spPr bwMode="auto">
              <a:xfrm>
                <a:off x="3696" y="2152"/>
                <a:ext cx="1020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Memory cell</a:t>
                </a:r>
                <a:br>
                  <a:rPr lang="en-US" sz="1800">
                    <a:solidFill>
                      <a:schemeClr val="tx1"/>
                    </a:solidFill>
                    <a:latin typeface="Verdana" charset="0"/>
                  </a:rPr>
                </a:b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(one bit)</a:t>
                </a:r>
              </a:p>
            </p:txBody>
          </p:sp>
          <p:sp>
            <p:nvSpPr>
              <p:cNvPr id="113" name="Line 130"/>
              <p:cNvSpPr>
                <a:spLocks noChangeShapeType="1"/>
              </p:cNvSpPr>
              <p:nvPr/>
            </p:nvSpPr>
            <p:spPr bwMode="auto">
              <a:xfrm flipH="1" flipV="1">
                <a:off x="3634" y="2115"/>
                <a:ext cx="12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31"/>
              <p:cNvSpPr>
                <a:spLocks noChangeShapeType="1"/>
              </p:cNvSpPr>
              <p:nvPr/>
            </p:nvSpPr>
            <p:spPr bwMode="auto">
              <a:xfrm>
                <a:off x="2878" y="2751"/>
                <a:ext cx="0" cy="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32"/>
              <p:cNvSpPr>
                <a:spLocks noChangeShapeType="1"/>
              </p:cNvSpPr>
              <p:nvPr/>
            </p:nvSpPr>
            <p:spPr bwMode="auto">
              <a:xfrm flipH="1" flipV="1">
                <a:off x="2831" y="2895"/>
                <a:ext cx="99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33"/>
              <p:cNvSpPr>
                <a:spLocks noChangeArrowheads="1"/>
              </p:cNvSpPr>
              <p:nvPr/>
            </p:nvSpPr>
            <p:spPr bwMode="auto">
              <a:xfrm>
                <a:off x="2910" y="2865"/>
                <a:ext cx="22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D</a:t>
                </a:r>
              </a:p>
            </p:txBody>
          </p:sp>
          <p:sp>
            <p:nvSpPr>
              <p:cNvPr id="117" name="Rectangle 134"/>
              <p:cNvSpPr>
                <a:spLocks noChangeArrowheads="1"/>
              </p:cNvSpPr>
              <p:nvPr/>
            </p:nvSpPr>
            <p:spPr bwMode="auto">
              <a:xfrm>
                <a:off x="2423" y="2927"/>
                <a:ext cx="45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Data</a:t>
                </a:r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769905" y="2315255"/>
            <a:ext cx="146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Bank 1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Caches exploit predictable patterns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Temporal Locality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Caches remember the contents of recently accessed locations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Spatial Locality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Caches fetch blocks of data nearby recently accessed locations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Placement Policy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09600" y="1066800"/>
            <a:ext cx="7735888" cy="5083175"/>
            <a:chOff x="609600" y="1325563"/>
            <a:chExt cx="7735888" cy="5083175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2763838" y="3657600"/>
              <a:ext cx="1219200" cy="1066800"/>
            </a:xfrm>
            <a:prstGeom prst="rect">
              <a:avLst/>
            </a:prstGeom>
            <a:solidFill>
              <a:schemeClr val="accent2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2776538" y="3663950"/>
              <a:ext cx="1193800" cy="1054100"/>
              <a:chOff x="1749" y="2308"/>
              <a:chExt cx="752" cy="664"/>
            </a:xfrm>
          </p:grpSpPr>
          <p:sp>
            <p:nvSpPr>
              <p:cNvPr id="78" name="Rectangle 5"/>
              <p:cNvSpPr>
                <a:spLocks noChangeArrowheads="1"/>
              </p:cNvSpPr>
              <p:nvPr/>
            </p:nvSpPr>
            <p:spPr bwMode="auto">
              <a:xfrm>
                <a:off x="1749" y="2312"/>
                <a:ext cx="752" cy="65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6"/>
              <p:cNvSpPr>
                <a:spLocks noChangeShapeType="1"/>
              </p:cNvSpPr>
              <p:nvPr/>
            </p:nvSpPr>
            <p:spPr bwMode="auto">
              <a:xfrm>
                <a:off x="1837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7"/>
              <p:cNvSpPr>
                <a:spLocks noChangeShapeType="1"/>
              </p:cNvSpPr>
              <p:nvPr/>
            </p:nvSpPr>
            <p:spPr bwMode="auto">
              <a:xfrm>
                <a:off x="1933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8"/>
              <p:cNvSpPr>
                <a:spLocks noChangeShapeType="1"/>
              </p:cNvSpPr>
              <p:nvPr/>
            </p:nvSpPr>
            <p:spPr bwMode="auto">
              <a:xfrm>
                <a:off x="2029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9"/>
              <p:cNvSpPr>
                <a:spLocks noChangeShapeType="1"/>
              </p:cNvSpPr>
              <p:nvPr/>
            </p:nvSpPr>
            <p:spPr bwMode="auto">
              <a:xfrm>
                <a:off x="2125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10"/>
              <p:cNvSpPr>
                <a:spLocks noChangeShapeType="1"/>
              </p:cNvSpPr>
              <p:nvPr/>
            </p:nvSpPr>
            <p:spPr bwMode="auto">
              <a:xfrm>
                <a:off x="2221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11"/>
              <p:cNvSpPr>
                <a:spLocks noChangeShapeType="1"/>
              </p:cNvSpPr>
              <p:nvPr/>
            </p:nvSpPr>
            <p:spPr bwMode="auto">
              <a:xfrm>
                <a:off x="2317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2"/>
              <p:cNvSpPr>
                <a:spLocks noChangeShapeType="1"/>
              </p:cNvSpPr>
              <p:nvPr/>
            </p:nvSpPr>
            <p:spPr bwMode="auto">
              <a:xfrm>
                <a:off x="2413" y="2308"/>
                <a:ext cx="0" cy="664"/>
              </a:xfrm>
              <a:prstGeom prst="lin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183438" y="3657600"/>
              <a:ext cx="152400" cy="10668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6586538" y="3663950"/>
              <a:ext cx="1193800" cy="1054100"/>
              <a:chOff x="4149" y="2308"/>
              <a:chExt cx="752" cy="664"/>
            </a:xfrm>
          </p:grpSpPr>
          <p:sp>
            <p:nvSpPr>
              <p:cNvPr id="70" name="Rectangle 15"/>
              <p:cNvSpPr>
                <a:spLocks noChangeArrowheads="1"/>
              </p:cNvSpPr>
              <p:nvPr/>
            </p:nvSpPr>
            <p:spPr bwMode="auto">
              <a:xfrm>
                <a:off x="4149" y="2312"/>
                <a:ext cx="752" cy="65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16"/>
              <p:cNvSpPr>
                <a:spLocks noChangeShapeType="1"/>
              </p:cNvSpPr>
              <p:nvPr/>
            </p:nvSpPr>
            <p:spPr bwMode="auto">
              <a:xfrm>
                <a:off x="4237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4333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4429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9"/>
              <p:cNvSpPr>
                <a:spLocks noChangeShapeType="1"/>
              </p:cNvSpPr>
              <p:nvPr/>
            </p:nvSpPr>
            <p:spPr bwMode="auto">
              <a:xfrm>
                <a:off x="4525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20"/>
              <p:cNvSpPr>
                <a:spLocks noChangeShapeType="1"/>
              </p:cNvSpPr>
              <p:nvPr/>
            </p:nvSpPr>
            <p:spPr bwMode="auto">
              <a:xfrm>
                <a:off x="4621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21"/>
              <p:cNvSpPr>
                <a:spLocks noChangeShapeType="1"/>
              </p:cNvSpPr>
              <p:nvPr/>
            </p:nvSpPr>
            <p:spPr bwMode="auto">
              <a:xfrm>
                <a:off x="4717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22"/>
              <p:cNvSpPr>
                <a:spLocks noChangeShapeType="1"/>
              </p:cNvSpPr>
              <p:nvPr/>
            </p:nvSpPr>
            <p:spPr bwMode="auto">
              <a:xfrm>
                <a:off x="4813" y="2308"/>
                <a:ext cx="0" cy="6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6510338" y="3392488"/>
              <a:ext cx="1520825" cy="2714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0 1 2 3 4 5 6 7</a:t>
              </a: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4529138" y="3405188"/>
              <a:ext cx="1458912" cy="2714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0     1      2     3</a:t>
              </a: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4516438" y="3657600"/>
              <a:ext cx="304800" cy="10668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529138" y="3670300"/>
              <a:ext cx="2794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4668838" y="36639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910138" y="3670300"/>
              <a:ext cx="2794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>
              <a:off x="5049838" y="36639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5291138" y="3670300"/>
              <a:ext cx="2794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5430838" y="36639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5672138" y="3670300"/>
              <a:ext cx="2794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>
              <a:off x="5811838" y="36639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1174750" y="3392488"/>
              <a:ext cx="1404938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Set Number</a:t>
              </a:r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1149350" y="3948113"/>
              <a:ext cx="1109663" cy="454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Verdana" charset="0"/>
                </a:rPr>
                <a:t>Cache</a:t>
              </a:r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2678113" y="4795838"/>
              <a:ext cx="5667375" cy="16129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     Fully	 (2-way) Set        Direct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Associative	Associative         Mapped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anywhere	anywhere in          only into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	      set 0                block 4	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      		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(12 mod 4)	   (12 mod 8)</a:t>
              </a:r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4600575" y="1790700"/>
              <a:ext cx="152400" cy="10668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8"/>
            <p:cNvSpPr>
              <a:spLocks noChangeArrowheads="1"/>
            </p:cNvSpPr>
            <p:nvPr/>
          </p:nvSpPr>
          <p:spPr bwMode="auto">
            <a:xfrm>
              <a:off x="2784475" y="1803400"/>
              <a:ext cx="48514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>
              <a:off x="2924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40"/>
            <p:cNvSpPr>
              <a:spLocks noChangeShapeType="1"/>
            </p:cNvSpPr>
            <p:nvPr/>
          </p:nvSpPr>
          <p:spPr bwMode="auto">
            <a:xfrm>
              <a:off x="3076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41"/>
            <p:cNvSpPr>
              <a:spLocks noChangeShapeType="1"/>
            </p:cNvSpPr>
            <p:nvPr/>
          </p:nvSpPr>
          <p:spPr bwMode="auto">
            <a:xfrm>
              <a:off x="3228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381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3533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3686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3838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3990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4143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4295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4448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4600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4752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>
              <a:off x="4905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5057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5210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>
              <a:off x="5362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5514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5667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5819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/>
            <p:cNvSpPr>
              <a:spLocks noChangeShapeType="1"/>
            </p:cNvSpPr>
            <p:nvPr/>
          </p:nvSpPr>
          <p:spPr bwMode="auto">
            <a:xfrm>
              <a:off x="5972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>
              <a:off x="6124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1"/>
            <p:cNvSpPr>
              <a:spLocks noChangeShapeType="1"/>
            </p:cNvSpPr>
            <p:nvPr/>
          </p:nvSpPr>
          <p:spPr bwMode="auto">
            <a:xfrm>
              <a:off x="6276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62"/>
            <p:cNvSpPr>
              <a:spLocks noChangeShapeType="1"/>
            </p:cNvSpPr>
            <p:nvPr/>
          </p:nvSpPr>
          <p:spPr bwMode="auto">
            <a:xfrm>
              <a:off x="6429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63"/>
            <p:cNvSpPr>
              <a:spLocks noChangeShapeType="1"/>
            </p:cNvSpPr>
            <p:nvPr/>
          </p:nvSpPr>
          <p:spPr bwMode="auto">
            <a:xfrm>
              <a:off x="6581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>
              <a:off x="6734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5"/>
            <p:cNvSpPr>
              <a:spLocks noChangeShapeType="1"/>
            </p:cNvSpPr>
            <p:nvPr/>
          </p:nvSpPr>
          <p:spPr bwMode="auto">
            <a:xfrm>
              <a:off x="68865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66"/>
            <p:cNvSpPr>
              <a:spLocks noChangeShapeType="1"/>
            </p:cNvSpPr>
            <p:nvPr/>
          </p:nvSpPr>
          <p:spPr bwMode="auto">
            <a:xfrm>
              <a:off x="70389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7"/>
            <p:cNvSpPr>
              <a:spLocks noChangeShapeType="1"/>
            </p:cNvSpPr>
            <p:nvPr/>
          </p:nvSpPr>
          <p:spPr bwMode="auto">
            <a:xfrm>
              <a:off x="71913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73437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9"/>
            <p:cNvSpPr>
              <a:spLocks noChangeShapeType="1"/>
            </p:cNvSpPr>
            <p:nvPr/>
          </p:nvSpPr>
          <p:spPr bwMode="auto">
            <a:xfrm>
              <a:off x="7496175" y="1797050"/>
              <a:ext cx="0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70"/>
            <p:cNvSpPr>
              <a:spLocks noChangeArrowheads="1"/>
            </p:cNvSpPr>
            <p:nvPr/>
          </p:nvSpPr>
          <p:spPr bwMode="auto">
            <a:xfrm>
              <a:off x="2733675" y="1538288"/>
              <a:ext cx="1712913" cy="2714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0 1 2 3 4 5 6 7 8 9</a:t>
              </a:r>
            </a:p>
          </p:txBody>
        </p:sp>
        <p:sp>
          <p:nvSpPr>
            <p:cNvPr id="64" name="Rectangle 71"/>
            <p:cNvSpPr>
              <a:spLocks noChangeArrowheads="1"/>
            </p:cNvSpPr>
            <p:nvPr/>
          </p:nvSpPr>
          <p:spPr bwMode="auto">
            <a:xfrm>
              <a:off x="4257675" y="1325563"/>
              <a:ext cx="1712913" cy="454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1 1 1 1 1 1 1 1 1 1 0 1 2 3 4 5 6 7 8 9</a:t>
              </a:r>
            </a:p>
          </p:txBody>
        </p:sp>
        <p:sp>
          <p:nvSpPr>
            <p:cNvPr id="65" name="Rectangle 72"/>
            <p:cNvSpPr>
              <a:spLocks noChangeArrowheads="1"/>
            </p:cNvSpPr>
            <p:nvPr/>
          </p:nvSpPr>
          <p:spPr bwMode="auto">
            <a:xfrm>
              <a:off x="5756275" y="1325563"/>
              <a:ext cx="1712913" cy="454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2 2 2 2 2 2 2 2 2 2 0 1 2 3 4 5 6 7 8 9</a:t>
              </a:r>
            </a:p>
          </p:txBody>
        </p:sp>
        <p:sp>
          <p:nvSpPr>
            <p:cNvPr id="66" name="Rectangle 73"/>
            <p:cNvSpPr>
              <a:spLocks noChangeArrowheads="1"/>
            </p:cNvSpPr>
            <p:nvPr/>
          </p:nvSpPr>
          <p:spPr bwMode="auto">
            <a:xfrm>
              <a:off x="7127875" y="1325563"/>
              <a:ext cx="811213" cy="454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3 3</a:t>
              </a:r>
            </a:p>
            <a:p>
              <a:pPr algn="ctr" defTabSz="911225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0 1</a:t>
              </a:r>
            </a:p>
          </p:txBody>
        </p:sp>
        <p:sp>
          <p:nvSpPr>
            <p:cNvPr id="67" name="Rectangle 74"/>
            <p:cNvSpPr>
              <a:spLocks noChangeArrowheads="1"/>
            </p:cNvSpPr>
            <p:nvPr/>
          </p:nvSpPr>
          <p:spPr bwMode="auto">
            <a:xfrm>
              <a:off x="1098550" y="2005013"/>
              <a:ext cx="1411288" cy="454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68" name="Rectangle 75"/>
            <p:cNvSpPr>
              <a:spLocks noChangeArrowheads="1"/>
            </p:cNvSpPr>
            <p:nvPr/>
          </p:nvSpPr>
          <p:spPr bwMode="auto">
            <a:xfrm>
              <a:off x="1098550" y="1409700"/>
              <a:ext cx="1663918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Verdana" charset="0"/>
                </a:rPr>
                <a:t>Line Number</a:t>
              </a:r>
              <a:endParaRPr lang="en-US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609600" y="5562600"/>
              <a:ext cx="1780938" cy="6437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Verdana" charset="0"/>
                </a:rPr>
                <a:t>Line 12 </a:t>
              </a:r>
              <a:endParaRPr lang="en-US" sz="1800" dirty="0">
                <a:solidFill>
                  <a:schemeClr val="tx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can be placed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6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 December 2011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Status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Please submit project reports to Blackboard by midnight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Final Exam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Wednesday, Dec 14, 2-5pm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Closed book, closed notes exam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Cumulative, with emphasis on latter half. 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6-7 Questions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1/3 on earlier material, 2/3 on later material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1/3 extended design questions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2/3 short answer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Direct-Mapped Cache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6" name="Line 2"/>
          <p:cNvSpPr>
            <a:spLocks noChangeShapeType="1"/>
          </p:cNvSpPr>
          <p:nvPr/>
        </p:nvSpPr>
        <p:spPr bwMode="auto">
          <a:xfrm>
            <a:off x="2438400" y="5105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3" descr="Large confetti"/>
          <p:cNvSpPr>
            <a:spLocks noChangeArrowheads="1"/>
          </p:cNvSpPr>
          <p:nvPr/>
        </p:nvSpPr>
        <p:spPr bwMode="auto">
          <a:xfrm>
            <a:off x="1758950" y="3511550"/>
            <a:ext cx="4864100" cy="368300"/>
          </a:xfrm>
          <a:prstGeom prst="rect">
            <a:avLst/>
          </a:prstGeom>
          <a:pattFill prst="lgConfetti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765300" y="2755900"/>
            <a:ext cx="4851400" cy="149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>
            <a:off x="1752600" y="31242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"/>
          <p:cNvSpPr>
            <a:spLocks noChangeShapeType="1"/>
          </p:cNvSpPr>
          <p:nvPr/>
        </p:nvSpPr>
        <p:spPr bwMode="auto">
          <a:xfrm>
            <a:off x="1752600" y="35052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8"/>
          <p:cNvSpPr>
            <a:spLocks noChangeShapeType="1"/>
          </p:cNvSpPr>
          <p:nvPr/>
        </p:nvSpPr>
        <p:spPr bwMode="auto">
          <a:xfrm>
            <a:off x="1752600" y="38862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"/>
          <p:cNvSpPr>
            <a:spLocks noChangeShapeType="1"/>
          </p:cNvSpPr>
          <p:nvPr/>
        </p:nvSpPr>
        <p:spPr bwMode="auto">
          <a:xfrm>
            <a:off x="2971800" y="25908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10"/>
          <p:cNvSpPr>
            <a:spLocks noChangeShapeType="1"/>
          </p:cNvSpPr>
          <p:nvPr/>
        </p:nvSpPr>
        <p:spPr bwMode="auto">
          <a:xfrm>
            <a:off x="3886200" y="2743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11"/>
          <p:cNvSpPr>
            <a:spLocks noChangeShapeType="1"/>
          </p:cNvSpPr>
          <p:nvPr/>
        </p:nvSpPr>
        <p:spPr bwMode="auto">
          <a:xfrm>
            <a:off x="2057400" y="25908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2"/>
          <p:cNvSpPr>
            <a:spLocks noChangeArrowheads="1"/>
          </p:cNvSpPr>
          <p:nvPr/>
        </p:nvSpPr>
        <p:spPr bwMode="auto">
          <a:xfrm>
            <a:off x="2041525" y="2392363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Tag</a:t>
            </a: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4098925" y="2392363"/>
            <a:ext cx="140904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Data 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</a:rPr>
              <a:t>Line</a:t>
            </a:r>
            <a:endParaRPr lang="en-US" sz="20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7" name="Rectangle 14"/>
          <p:cNvSpPr>
            <a:spLocks noChangeArrowheads="1"/>
          </p:cNvSpPr>
          <p:nvPr/>
        </p:nvSpPr>
        <p:spPr bwMode="auto">
          <a:xfrm>
            <a:off x="1584325" y="23923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V</a:t>
            </a:r>
          </a:p>
        </p:txBody>
      </p:sp>
      <p:sp>
        <p:nvSpPr>
          <p:cNvPr id="98" name="Line 15"/>
          <p:cNvSpPr>
            <a:spLocks noChangeShapeType="1"/>
          </p:cNvSpPr>
          <p:nvPr/>
        </p:nvSpPr>
        <p:spPr bwMode="auto">
          <a:xfrm>
            <a:off x="4800600" y="2743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>
            <a:off x="5715000" y="2743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7"/>
          <p:cNvSpPr>
            <a:spLocks noChangeArrowheads="1"/>
          </p:cNvSpPr>
          <p:nvPr/>
        </p:nvSpPr>
        <p:spPr bwMode="auto">
          <a:xfrm>
            <a:off x="1079500" y="1308100"/>
            <a:ext cx="4318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1" name="Group 18"/>
          <p:cNvGrpSpPr>
            <a:grpSpLocks/>
          </p:cNvGrpSpPr>
          <p:nvPr/>
        </p:nvGrpSpPr>
        <p:grpSpPr bwMode="auto">
          <a:xfrm>
            <a:off x="1827213" y="5419725"/>
            <a:ext cx="325437" cy="473075"/>
            <a:chOff x="1151" y="3414"/>
            <a:chExt cx="205" cy="298"/>
          </a:xfrm>
        </p:grpSpPr>
        <p:sp>
          <p:nvSpPr>
            <p:cNvPr id="102" name="Line 19"/>
            <p:cNvSpPr>
              <a:spLocks noChangeShapeType="1"/>
            </p:cNvSpPr>
            <p:nvPr/>
          </p:nvSpPr>
          <p:spPr bwMode="auto">
            <a:xfrm>
              <a:off x="1354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>
              <a:off x="1152" y="3414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flipH="1">
              <a:off x="1153" y="341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Arc 22"/>
            <p:cNvSpPr>
              <a:spLocks/>
            </p:cNvSpPr>
            <p:nvPr/>
          </p:nvSpPr>
          <p:spPr bwMode="auto">
            <a:xfrm>
              <a:off x="1249" y="3617"/>
              <a:ext cx="107" cy="94"/>
            </a:xfrm>
            <a:custGeom>
              <a:avLst/>
              <a:gdLst>
                <a:gd name="G0" fmla="+- 205 0 0"/>
                <a:gd name="G1" fmla="+- 0 0 0"/>
                <a:gd name="G2" fmla="+- 21600 0 0"/>
                <a:gd name="T0" fmla="*/ 21805 w 21805"/>
                <a:gd name="T1" fmla="*/ 0 h 21600"/>
                <a:gd name="T2" fmla="*/ 0 w 21805"/>
                <a:gd name="T3" fmla="*/ 21599 h 21600"/>
                <a:gd name="T4" fmla="*/ 205 w 218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</a:path>
                <a:path w="21805" h="21600" stroke="0" extrusionOk="0">
                  <a:moveTo>
                    <a:pt x="21805" y="0"/>
                  </a:moveTo>
                  <a:cubicBezTo>
                    <a:pt x="21805" y="11929"/>
                    <a:pt x="12134" y="21600"/>
                    <a:pt x="205" y="21600"/>
                  </a:cubicBezTo>
                  <a:cubicBezTo>
                    <a:pt x="136" y="21599"/>
                    <a:pt x="68" y="21599"/>
                    <a:pt x="-1" y="21599"/>
                  </a:cubicBezTo>
                  <a:lnTo>
                    <a:pt x="205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Arc 23"/>
            <p:cNvSpPr>
              <a:spLocks/>
            </p:cNvSpPr>
            <p:nvPr/>
          </p:nvSpPr>
          <p:spPr bwMode="auto">
            <a:xfrm>
              <a:off x="1151" y="3618"/>
              <a:ext cx="106" cy="9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395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</a:path>
                <a:path w="21600" h="21599" stroke="0" extrusionOk="0">
                  <a:moveTo>
                    <a:pt x="21394" y="21599"/>
                  </a:moveTo>
                  <a:cubicBezTo>
                    <a:pt x="9546" y="21486"/>
                    <a:pt x="-1" y="1184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AutoShape 24"/>
          <p:cNvSpPr>
            <a:spLocks noChangeArrowheads="1"/>
          </p:cNvSpPr>
          <p:nvPr/>
        </p:nvSpPr>
        <p:spPr bwMode="auto">
          <a:xfrm rot="-10800000" flipH="1" flipV="1">
            <a:off x="4279900" y="5576888"/>
            <a:ext cx="1117600" cy="277812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Oval 25"/>
          <p:cNvSpPr>
            <a:spLocks noChangeArrowheads="1"/>
          </p:cNvSpPr>
          <p:nvPr/>
        </p:nvSpPr>
        <p:spPr bwMode="auto">
          <a:xfrm>
            <a:off x="2173288" y="46609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26"/>
          <p:cNvSpPr>
            <a:spLocks noChangeArrowheads="1"/>
          </p:cNvSpPr>
          <p:nvPr/>
        </p:nvSpPr>
        <p:spPr bwMode="auto">
          <a:xfrm>
            <a:off x="2206625" y="4716463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=</a:t>
            </a:r>
          </a:p>
        </p:txBody>
      </p:sp>
      <p:sp>
        <p:nvSpPr>
          <p:cNvPr id="110" name="Rectangle 27"/>
          <p:cNvSpPr>
            <a:spLocks noChangeArrowheads="1"/>
          </p:cNvSpPr>
          <p:nvPr/>
        </p:nvSpPr>
        <p:spPr bwMode="auto">
          <a:xfrm>
            <a:off x="4632325" y="1293813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charset="0"/>
              </a:rPr>
              <a:t>Line</a:t>
            </a:r>
            <a:endParaRPr lang="en-US" sz="16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Verdana" charset="0"/>
              </a:rPr>
              <a:t>Offset</a:t>
            </a:r>
          </a:p>
        </p:txBody>
      </p:sp>
      <p:sp>
        <p:nvSpPr>
          <p:cNvPr id="111" name="Line 28"/>
          <p:cNvSpPr>
            <a:spLocks noChangeShapeType="1"/>
          </p:cNvSpPr>
          <p:nvPr/>
        </p:nvSpPr>
        <p:spPr bwMode="auto">
          <a:xfrm>
            <a:off x="4648200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29"/>
          <p:cNvSpPr>
            <a:spLocks noChangeShapeType="1"/>
          </p:cNvSpPr>
          <p:nvPr/>
        </p:nvSpPr>
        <p:spPr bwMode="auto">
          <a:xfrm>
            <a:off x="2514600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30"/>
          <p:cNvSpPr>
            <a:spLocks noChangeArrowheads="1"/>
          </p:cNvSpPr>
          <p:nvPr/>
        </p:nvSpPr>
        <p:spPr bwMode="auto">
          <a:xfrm>
            <a:off x="1355725" y="1338263"/>
            <a:ext cx="68448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Verdana" charset="0"/>
              </a:rPr>
              <a:t>  Tag</a:t>
            </a:r>
          </a:p>
        </p:txBody>
      </p:sp>
      <p:sp>
        <p:nvSpPr>
          <p:cNvPr id="114" name="Rectangle 31"/>
          <p:cNvSpPr>
            <a:spLocks noChangeArrowheads="1"/>
          </p:cNvSpPr>
          <p:nvPr/>
        </p:nvSpPr>
        <p:spPr bwMode="auto">
          <a:xfrm>
            <a:off x="3057525" y="1338263"/>
            <a:ext cx="774251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Verdana" charset="0"/>
              </a:rPr>
              <a:t>Index</a:t>
            </a:r>
          </a:p>
        </p:txBody>
      </p:sp>
      <p:sp>
        <p:nvSpPr>
          <p:cNvPr id="115" name="Line 32"/>
          <p:cNvSpPr>
            <a:spLocks noChangeShapeType="1"/>
          </p:cNvSpPr>
          <p:nvPr/>
        </p:nvSpPr>
        <p:spPr bwMode="auto">
          <a:xfrm>
            <a:off x="1905000" y="3733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33"/>
          <p:cNvSpPr>
            <a:spLocks noChangeShapeType="1"/>
          </p:cNvSpPr>
          <p:nvPr/>
        </p:nvSpPr>
        <p:spPr bwMode="auto">
          <a:xfrm>
            <a:off x="2438400" y="37338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34"/>
          <p:cNvSpPr>
            <a:spLocks noChangeShapeType="1"/>
          </p:cNvSpPr>
          <p:nvPr/>
        </p:nvSpPr>
        <p:spPr bwMode="auto">
          <a:xfrm>
            <a:off x="1981200" y="5867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35"/>
          <p:cNvSpPr>
            <a:spLocks noChangeShapeType="1"/>
          </p:cNvSpPr>
          <p:nvPr/>
        </p:nvSpPr>
        <p:spPr bwMode="auto">
          <a:xfrm flipH="1">
            <a:off x="1447800" y="6019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36"/>
          <p:cNvSpPr>
            <a:spLocks noChangeShapeType="1"/>
          </p:cNvSpPr>
          <p:nvPr/>
        </p:nvSpPr>
        <p:spPr bwMode="auto">
          <a:xfrm flipH="1">
            <a:off x="2057400" y="5257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37"/>
          <p:cNvSpPr>
            <a:spLocks noChangeShapeType="1"/>
          </p:cNvSpPr>
          <p:nvPr/>
        </p:nvSpPr>
        <p:spPr bwMode="auto">
          <a:xfrm>
            <a:off x="2057400" y="5257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38"/>
          <p:cNvSpPr>
            <a:spLocks noChangeShapeType="1"/>
          </p:cNvSpPr>
          <p:nvPr/>
        </p:nvSpPr>
        <p:spPr bwMode="auto">
          <a:xfrm>
            <a:off x="3440113" y="37338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 flipH="1">
            <a:off x="3429000" y="5105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40"/>
          <p:cNvSpPr>
            <a:spLocks noChangeShapeType="1"/>
          </p:cNvSpPr>
          <p:nvPr/>
        </p:nvSpPr>
        <p:spPr bwMode="auto">
          <a:xfrm>
            <a:off x="4343400" y="5105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41"/>
          <p:cNvSpPr>
            <a:spLocks noChangeShapeType="1"/>
          </p:cNvSpPr>
          <p:nvPr/>
        </p:nvSpPr>
        <p:spPr bwMode="auto">
          <a:xfrm>
            <a:off x="4327525" y="3733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42"/>
          <p:cNvSpPr>
            <a:spLocks noChangeShapeType="1"/>
          </p:cNvSpPr>
          <p:nvPr/>
        </p:nvSpPr>
        <p:spPr bwMode="auto">
          <a:xfrm flipH="1">
            <a:off x="43434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/>
        </p:nvSpPr>
        <p:spPr bwMode="auto">
          <a:xfrm>
            <a:off x="4648200" y="4876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44"/>
          <p:cNvSpPr>
            <a:spLocks noChangeShapeType="1"/>
          </p:cNvSpPr>
          <p:nvPr/>
        </p:nvSpPr>
        <p:spPr bwMode="auto">
          <a:xfrm>
            <a:off x="5029200" y="4876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45"/>
          <p:cNvSpPr>
            <a:spLocks noChangeShapeType="1"/>
          </p:cNvSpPr>
          <p:nvPr/>
        </p:nvSpPr>
        <p:spPr bwMode="auto">
          <a:xfrm>
            <a:off x="5334000" y="5105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46"/>
          <p:cNvSpPr>
            <a:spLocks noChangeShapeType="1"/>
          </p:cNvSpPr>
          <p:nvPr/>
        </p:nvSpPr>
        <p:spPr bwMode="auto">
          <a:xfrm flipH="1">
            <a:off x="5029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47"/>
          <p:cNvSpPr>
            <a:spLocks noChangeShapeType="1"/>
          </p:cNvSpPr>
          <p:nvPr/>
        </p:nvSpPr>
        <p:spPr bwMode="auto">
          <a:xfrm flipH="1">
            <a:off x="5334000" y="51054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48"/>
          <p:cNvSpPr>
            <a:spLocks noChangeShapeType="1"/>
          </p:cNvSpPr>
          <p:nvPr/>
        </p:nvSpPr>
        <p:spPr bwMode="auto">
          <a:xfrm>
            <a:off x="5357813" y="3733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49"/>
          <p:cNvSpPr>
            <a:spLocks noChangeShapeType="1"/>
          </p:cNvSpPr>
          <p:nvPr/>
        </p:nvSpPr>
        <p:spPr bwMode="auto">
          <a:xfrm>
            <a:off x="6178550" y="37338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5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51"/>
          <p:cNvSpPr>
            <a:spLocks noChangeShapeType="1"/>
          </p:cNvSpPr>
          <p:nvPr/>
        </p:nvSpPr>
        <p:spPr bwMode="auto">
          <a:xfrm flipH="1">
            <a:off x="4876800" y="60960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52"/>
          <p:cNvSpPr>
            <a:spLocks noChangeShapeType="1"/>
          </p:cNvSpPr>
          <p:nvPr/>
        </p:nvSpPr>
        <p:spPr bwMode="auto">
          <a:xfrm>
            <a:off x="3581400" y="182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53"/>
          <p:cNvSpPr>
            <a:spLocks noChangeShapeType="1"/>
          </p:cNvSpPr>
          <p:nvPr/>
        </p:nvSpPr>
        <p:spPr bwMode="auto">
          <a:xfrm flipH="1">
            <a:off x="1524000" y="21336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54"/>
          <p:cNvSpPr>
            <a:spLocks noChangeShapeType="1"/>
          </p:cNvSpPr>
          <p:nvPr/>
        </p:nvSpPr>
        <p:spPr bwMode="auto">
          <a:xfrm>
            <a:off x="1752600" y="1828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55"/>
          <p:cNvSpPr>
            <a:spLocks noChangeShapeType="1"/>
          </p:cNvSpPr>
          <p:nvPr/>
        </p:nvSpPr>
        <p:spPr bwMode="auto">
          <a:xfrm>
            <a:off x="1524000" y="2133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56"/>
          <p:cNvSpPr>
            <a:spLocks noChangeShapeType="1"/>
          </p:cNvSpPr>
          <p:nvPr/>
        </p:nvSpPr>
        <p:spPr bwMode="auto">
          <a:xfrm flipH="1">
            <a:off x="1524000" y="3657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57"/>
          <p:cNvSpPr>
            <a:spLocks noChangeShapeType="1"/>
          </p:cNvSpPr>
          <p:nvPr/>
        </p:nvSpPr>
        <p:spPr bwMode="auto">
          <a:xfrm flipH="1">
            <a:off x="1066800" y="1981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58"/>
          <p:cNvSpPr>
            <a:spLocks noChangeShapeType="1"/>
          </p:cNvSpPr>
          <p:nvPr/>
        </p:nvSpPr>
        <p:spPr bwMode="auto">
          <a:xfrm>
            <a:off x="10668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59"/>
          <p:cNvSpPr>
            <a:spLocks noChangeShapeType="1"/>
          </p:cNvSpPr>
          <p:nvPr/>
        </p:nvSpPr>
        <p:spPr bwMode="auto">
          <a:xfrm flipH="1">
            <a:off x="1066800" y="4876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60"/>
          <p:cNvSpPr>
            <a:spLocks noChangeShapeType="1"/>
          </p:cNvSpPr>
          <p:nvPr/>
        </p:nvSpPr>
        <p:spPr bwMode="auto">
          <a:xfrm flipH="1">
            <a:off x="1752600" y="4876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Oval 61"/>
          <p:cNvSpPr>
            <a:spLocks noChangeArrowheads="1"/>
          </p:cNvSpPr>
          <p:nvPr/>
        </p:nvSpPr>
        <p:spPr bwMode="auto">
          <a:xfrm>
            <a:off x="1874838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Oval 62"/>
          <p:cNvSpPr>
            <a:spLocks noChangeArrowheads="1"/>
          </p:cNvSpPr>
          <p:nvPr/>
        </p:nvSpPr>
        <p:spPr bwMode="auto">
          <a:xfrm>
            <a:off x="2403475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Oval 63"/>
          <p:cNvSpPr>
            <a:spLocks noChangeArrowheads="1"/>
          </p:cNvSpPr>
          <p:nvPr/>
        </p:nvSpPr>
        <p:spPr bwMode="auto">
          <a:xfrm>
            <a:off x="3408363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Oval 64"/>
          <p:cNvSpPr>
            <a:spLocks noChangeArrowheads="1"/>
          </p:cNvSpPr>
          <p:nvPr/>
        </p:nvSpPr>
        <p:spPr bwMode="auto">
          <a:xfrm>
            <a:off x="4295775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Oval 65"/>
          <p:cNvSpPr>
            <a:spLocks noChangeArrowheads="1"/>
          </p:cNvSpPr>
          <p:nvPr/>
        </p:nvSpPr>
        <p:spPr bwMode="auto">
          <a:xfrm>
            <a:off x="5326063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Oval 66"/>
          <p:cNvSpPr>
            <a:spLocks noChangeArrowheads="1"/>
          </p:cNvSpPr>
          <p:nvPr/>
        </p:nvSpPr>
        <p:spPr bwMode="auto">
          <a:xfrm>
            <a:off x="6146800" y="36703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67"/>
          <p:cNvSpPr>
            <a:spLocks noChangeShapeType="1"/>
          </p:cNvSpPr>
          <p:nvPr/>
        </p:nvSpPr>
        <p:spPr bwMode="auto">
          <a:xfrm>
            <a:off x="1905000" y="4953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68"/>
          <p:cNvSpPr>
            <a:spLocks noChangeShapeType="1"/>
          </p:cNvSpPr>
          <p:nvPr/>
        </p:nvSpPr>
        <p:spPr bwMode="auto">
          <a:xfrm>
            <a:off x="5029200" y="182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69"/>
          <p:cNvSpPr>
            <a:spLocks noChangeShapeType="1"/>
          </p:cNvSpPr>
          <p:nvPr/>
        </p:nvSpPr>
        <p:spPr bwMode="auto">
          <a:xfrm flipH="1">
            <a:off x="5029200" y="2133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70"/>
          <p:cNvSpPr>
            <a:spLocks noChangeShapeType="1"/>
          </p:cNvSpPr>
          <p:nvPr/>
        </p:nvSpPr>
        <p:spPr bwMode="auto">
          <a:xfrm>
            <a:off x="7620000" y="21336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71"/>
          <p:cNvSpPr>
            <a:spLocks noChangeShapeType="1"/>
          </p:cNvSpPr>
          <p:nvPr/>
        </p:nvSpPr>
        <p:spPr bwMode="auto">
          <a:xfrm flipH="1">
            <a:off x="5257800" y="5715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72"/>
          <p:cNvSpPr>
            <a:spLocks noChangeShapeType="1"/>
          </p:cNvSpPr>
          <p:nvPr/>
        </p:nvSpPr>
        <p:spPr bwMode="auto">
          <a:xfrm flipH="1">
            <a:off x="1143000" y="19050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73"/>
          <p:cNvSpPr>
            <a:spLocks noChangeShapeType="1"/>
          </p:cNvSpPr>
          <p:nvPr/>
        </p:nvSpPr>
        <p:spPr bwMode="auto">
          <a:xfrm flipH="1">
            <a:off x="3200400" y="2057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74"/>
          <p:cNvSpPr>
            <a:spLocks noChangeShapeType="1"/>
          </p:cNvSpPr>
          <p:nvPr/>
        </p:nvSpPr>
        <p:spPr bwMode="auto">
          <a:xfrm flipH="1">
            <a:off x="5715000" y="2057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75"/>
          <p:cNvSpPr>
            <a:spLocks noChangeShapeType="1"/>
          </p:cNvSpPr>
          <p:nvPr/>
        </p:nvSpPr>
        <p:spPr bwMode="auto">
          <a:xfrm flipH="1">
            <a:off x="2362200" y="4343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76"/>
          <p:cNvSpPr>
            <a:spLocks noChangeArrowheads="1"/>
          </p:cNvSpPr>
          <p:nvPr/>
        </p:nvSpPr>
        <p:spPr bwMode="auto">
          <a:xfrm>
            <a:off x="1050925" y="2011363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</a:t>
            </a:r>
          </a:p>
        </p:txBody>
      </p:sp>
      <p:sp>
        <p:nvSpPr>
          <p:cNvPr id="160" name="Rectangle 77"/>
          <p:cNvSpPr>
            <a:spLocks noChangeArrowheads="1"/>
          </p:cNvSpPr>
          <p:nvPr/>
        </p:nvSpPr>
        <p:spPr bwMode="auto">
          <a:xfrm>
            <a:off x="3108325" y="2163763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k</a:t>
            </a:r>
          </a:p>
        </p:txBody>
      </p:sp>
      <p:sp>
        <p:nvSpPr>
          <p:cNvPr id="161" name="Rectangle 78"/>
          <p:cNvSpPr>
            <a:spLocks noChangeArrowheads="1"/>
          </p:cNvSpPr>
          <p:nvPr/>
        </p:nvSpPr>
        <p:spPr bwMode="auto">
          <a:xfrm>
            <a:off x="5622925" y="21637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b</a:t>
            </a:r>
          </a:p>
        </p:txBody>
      </p:sp>
      <p:sp>
        <p:nvSpPr>
          <p:cNvPr id="162" name="Rectangle 79"/>
          <p:cNvSpPr>
            <a:spLocks noChangeArrowheads="1"/>
          </p:cNvSpPr>
          <p:nvPr/>
        </p:nvSpPr>
        <p:spPr bwMode="auto">
          <a:xfrm>
            <a:off x="2498725" y="4297363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</a:t>
            </a:r>
          </a:p>
        </p:txBody>
      </p:sp>
      <p:sp>
        <p:nvSpPr>
          <p:cNvPr id="163" name="Rectangle 80"/>
          <p:cNvSpPr>
            <a:spLocks noChangeArrowheads="1"/>
          </p:cNvSpPr>
          <p:nvPr/>
        </p:nvSpPr>
        <p:spPr bwMode="auto">
          <a:xfrm>
            <a:off x="898525" y="5821363"/>
            <a:ext cx="63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HIT</a:t>
            </a:r>
          </a:p>
        </p:txBody>
      </p:sp>
      <p:sp>
        <p:nvSpPr>
          <p:cNvPr id="164" name="Rectangle 81"/>
          <p:cNvSpPr>
            <a:spLocks noChangeArrowheads="1"/>
          </p:cNvSpPr>
          <p:nvPr/>
        </p:nvSpPr>
        <p:spPr bwMode="auto">
          <a:xfrm>
            <a:off x="5851525" y="5897563"/>
            <a:ext cx="2563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Data Word or Byte</a:t>
            </a:r>
          </a:p>
        </p:txBody>
      </p:sp>
      <p:sp>
        <p:nvSpPr>
          <p:cNvPr id="165" name="Line 82"/>
          <p:cNvSpPr>
            <a:spLocks noChangeShapeType="1"/>
          </p:cNvSpPr>
          <p:nvPr/>
        </p:nvSpPr>
        <p:spPr bwMode="auto">
          <a:xfrm>
            <a:off x="6781800" y="2743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83"/>
          <p:cNvSpPr>
            <a:spLocks noChangeArrowheads="1"/>
          </p:cNvSpPr>
          <p:nvPr/>
        </p:nvSpPr>
        <p:spPr bwMode="auto">
          <a:xfrm>
            <a:off x="6765925" y="3306763"/>
            <a:ext cx="76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2</a:t>
            </a:r>
            <a:r>
              <a:rPr lang="en-US" sz="2000" baseline="30000">
                <a:solidFill>
                  <a:schemeClr val="tx1"/>
                </a:solidFill>
                <a:latin typeface="Verdana" charset="0"/>
              </a:rPr>
              <a:t>k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lines</a:t>
            </a:r>
          </a:p>
        </p:txBody>
      </p:sp>
    </p:spTree>
    <p:extLst>
      <p:ext uri="{BB962C8B-B14F-4D97-AF65-F5344CB8AC3E}">
        <p14:creationId xmlns:p14="http://schemas.microsoft.com/office/powerpoint/2010/main" val="19487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Average Memory Access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AMAT = [Hit Time] + [Miss Prob.] x [Miss Penalty]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Miss Penalty equals AMAT of next cache/memory/storage level.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AMAT is recursively defined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improve performance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Reduce the hit time (e.g., smaller cache)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Reduce the miss rate (e.g., larger cache)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Reduce the miss penalty (e.g., optimize the next level)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Simple design strategy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Observe that hit time increases with cache size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Design the largest possible cache with a hit time of 1-2 cycles.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 example, design 8-32KB of cache in modern technology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Design trade-offs are more complex with superscalar architectures and multi-ported memories</a:t>
            </a:r>
          </a:p>
        </p:txBody>
      </p:sp>
    </p:spTree>
    <p:extLst>
      <p:ext uri="{BB962C8B-B14F-4D97-AF65-F5344CB8AC3E}">
        <p14:creationId xmlns:p14="http://schemas.microsoft.com/office/powerpoint/2010/main" val="14904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Caches and 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Restructuring code affects data access sequences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Group data accesses together to improve spatial locality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Re-order data accesses to improve temporal locality</a:t>
            </a:r>
          </a:p>
          <a:p>
            <a:pPr marL="3486150" lvl="7" indent="-285750"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Prevent data from entering the cache</a:t>
            </a: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Useful for variables that are only accessed once</a:t>
            </a: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Requires SW to communicate hints to HW. </a:t>
            </a: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Example: “no-allocate” instruction hints</a:t>
            </a:r>
          </a:p>
          <a:p>
            <a:pPr marL="742950" lvl="3" indent="-285750"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Kill data that will never be used again</a:t>
            </a:r>
            <a:endParaRPr lang="en-US" dirty="0">
              <a:solidFill>
                <a:schemeClr val="tx1"/>
              </a:solidFill>
            </a:endParaRP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Streaming data provides spatial locality but not temporal locality</a:t>
            </a: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If particular lines contain dead data, use them in replacement policy.</a:t>
            </a:r>
          </a:p>
          <a:p>
            <a:pPr marL="742950" lvl="3" indent="-285750"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Toward software-managed caches</a:t>
            </a:r>
          </a:p>
          <a:p>
            <a:pPr marL="742950" lvl="3" indent="-28575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  <a:p>
            <a:pPr marL="742950" lvl="3" indent="-285750"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  <a:p>
            <a:pPr marL="742950" lvl="3" indent="-285750"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  <a:p>
            <a:pPr marL="742950" lvl="3" indent="-285750">
              <a:buFontTx/>
              <a:buChar char="-"/>
            </a:pPr>
            <a:endParaRPr lang="en-US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Caches and 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272440"/>
            <a:ext cx="8147325" cy="921719"/>
          </a:xfrm>
        </p:spPr>
        <p:txBody>
          <a:bodyPr anchor="t"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What type of locality does this improve?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5257800" cy="1752600"/>
          </a:xfrm>
          <a:ln/>
        </p:spPr>
        <p:txBody>
          <a:bodyPr/>
          <a:lstStyle/>
          <a:p>
            <a:pPr lvl="1">
              <a:buFontTx/>
              <a:buNone/>
            </a:pPr>
            <a: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for(i=0; i &lt; N; i++)</a:t>
            </a:r>
            <a:b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   a[i] = b[i] * c[i];</a:t>
            </a:r>
            <a:b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 dirty="0">
              <a:solidFill>
                <a:schemeClr val="tx1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for(i=0; i &lt; N; i++)</a:t>
            </a:r>
          </a:p>
          <a:p>
            <a:pPr lvl="1">
              <a:buFontTx/>
              <a:buNone/>
            </a:pPr>
            <a:r>
              <a:rPr lang="en-US" altLang="ko-KR" sz="2000" b="1" dirty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    d[i] = a[i] * c[i];</a:t>
            </a:r>
            <a:endParaRPr lang="en-US" altLang="ko-KR" sz="2000" i="1" dirty="0">
              <a:solidFill>
                <a:schemeClr val="tx1"/>
              </a:solidFill>
              <a:ea typeface="굴림" charset="-127"/>
              <a:cs typeface="굴림" charset="-127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3657600" y="3048000"/>
            <a:ext cx="485775" cy="4429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272855" y="37338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for(i=0; i &lt; N; i++)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{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a[i] = b[i] * c[i]; 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d[i] = a[i] * c[i];</a:t>
            </a:r>
            <a:endParaRPr lang="en-US" altLang="ko-KR" sz="2000" b="1" dirty="0">
              <a:ea typeface="굴림" charset="-127"/>
              <a:cs typeface="굴림" charset="-127"/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}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39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Virtual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Cache</a:t>
            </a:r>
          </a:p>
        </p:txBody>
      </p:sp>
      <p:grpSp>
        <p:nvGrpSpPr>
          <p:cNvPr id="55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W</a:t>
              </a:r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8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5081588" y="2721073"/>
            <a:ext cx="29367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+mj-lt"/>
              </a:rPr>
              <a:t>+</a:t>
            </a: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309045" y="1177555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493720" y="1201510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TLB</a:t>
            </a:r>
          </a:p>
        </p:txBody>
      </p: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Main Memory (DRAM)</a:t>
            </a:r>
          </a:p>
        </p:txBody>
      </p: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Memory Controller</a:t>
            </a:r>
          </a:p>
        </p:txBody>
      </p:sp>
      <p:sp>
        <p:nvSpPr>
          <p:cNvPr id="69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0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7696200" y="44786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1474787" y="45548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4724400" y="5134868"/>
            <a:ext cx="243840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>
            <a:off x="16764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Page-Table </a:t>
            </a: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sz="1400" dirty="0">
              <a:latin typeface="+mj-lt"/>
            </a:endParaRPr>
          </a:p>
        </p:txBody>
      </p:sp>
      <p:sp>
        <p:nvSpPr>
          <p:cNvPr id="77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8" name="Text Box 51"/>
          <p:cNvSpPr txBox="1">
            <a:spLocks noChangeArrowheads="1"/>
          </p:cNvSpPr>
          <p:nvPr/>
        </p:nvSpPr>
        <p:spPr bwMode="auto">
          <a:xfrm>
            <a:off x="76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79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67818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5029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83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4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Hardware Page Table Walker</a:t>
            </a:r>
          </a:p>
        </p:txBody>
      </p:sp>
      <p:sp>
        <p:nvSpPr>
          <p:cNvPr id="85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6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762000" y="33457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88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0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1" name="Text Box 65"/>
          <p:cNvSpPr txBox="1">
            <a:spLocks noChangeArrowheads="1"/>
          </p:cNvSpPr>
          <p:nvPr/>
        </p:nvSpPr>
        <p:spPr bwMode="auto">
          <a:xfrm>
            <a:off x="5867400" y="32695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122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3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4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28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Parallelism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Instruction-level Parallelism (ILP)</a:t>
            </a:r>
            <a:endParaRPr lang="en-US" sz="100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multiple instructions in-flight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hardware-scheduled: (1) pipelining, (2) out-of-order execution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software-scheduled: (3) VLIW</a:t>
            </a:r>
          </a:p>
          <a:p>
            <a:pPr marL="0" lvl="1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Data-level Parallelism (DLP)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multiple, identical operations on data </a:t>
            </a:r>
            <a:r>
              <a:rPr lang="en-US" sz="1600" b="0" dirty="0" err="1" smtClean="0">
                <a:solidFill>
                  <a:schemeClr val="tx1"/>
                </a:solidFill>
              </a:rPr>
              <a:t>arrrays</a:t>
            </a:r>
            <a:r>
              <a:rPr lang="en-US" sz="1600" b="0" dirty="0" smtClean="0">
                <a:solidFill>
                  <a:schemeClr val="tx1"/>
                </a:solidFill>
              </a:rPr>
              <a:t>/streams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(1) vector processors, (2) GPUs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(3) single-instruction, multiple-data (SIMD) extensions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Thread-level Parallelism (TLP)</a:t>
            </a:r>
            <a:endParaRPr lang="en-US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multiple threads of control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if a thread stalls, issue instructions from other threads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(1) multi-threading, (2) multiprocessors</a:t>
            </a:r>
          </a:p>
          <a:p>
            <a:pPr marL="0" lvl="1"/>
            <a:endParaRPr lang="en-US" sz="1600" dirty="0">
              <a:solidFill>
                <a:schemeClr val="tx1"/>
              </a:solidFill>
            </a:endParaRP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and ILP (SW-managed)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350720"/>
            <a:ext cx="8147326" cy="184343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Multiple operations packed into one instruction format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Instruction format is fixed, each slot supports particular instruction type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Constant operation latencies are specified (e.g., 1 cycle integer op)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Software schedules operations into instruction format, guaranteeing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Parallelism within an instruction – no RAW checks between ops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No data use before ready – no data interlocks/stalls</a:t>
            </a:r>
          </a:p>
        </p:txBody>
      </p:sp>
      <p:grpSp>
        <p:nvGrpSpPr>
          <p:cNvPr id="60" name="Group 4"/>
          <p:cNvGrpSpPr>
            <a:grpSpLocks/>
          </p:cNvGrpSpPr>
          <p:nvPr/>
        </p:nvGrpSpPr>
        <p:grpSpPr bwMode="auto">
          <a:xfrm>
            <a:off x="5126044" y="1927225"/>
            <a:ext cx="338138" cy="946150"/>
            <a:chOff x="2941" y="1550"/>
            <a:chExt cx="213" cy="596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 rot="5400000">
              <a:off x="299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 rot="5400000">
              <a:off x="299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 rot="5400000">
              <a:off x="299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64" name="Group 8"/>
          <p:cNvGrpSpPr>
            <a:grpSpLocks/>
          </p:cNvGrpSpPr>
          <p:nvPr/>
        </p:nvGrpSpPr>
        <p:grpSpPr bwMode="auto">
          <a:xfrm>
            <a:off x="3830644" y="1927225"/>
            <a:ext cx="338138" cy="946150"/>
            <a:chOff x="2701" y="1550"/>
            <a:chExt cx="213" cy="596"/>
          </a:xfrm>
        </p:grpSpPr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 rot="5400000">
              <a:off x="275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 rot="5400000">
              <a:off x="275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 rot="5400000">
              <a:off x="275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68" name="Rectangle 12"/>
          <p:cNvSpPr>
            <a:spLocks noChangeArrowheads="1"/>
          </p:cNvSpPr>
          <p:nvPr/>
        </p:nvSpPr>
        <p:spPr bwMode="auto">
          <a:xfrm rot="5400000">
            <a:off x="2536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 rot="5400000">
            <a:off x="1393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70" name="Group 14"/>
          <p:cNvGrpSpPr>
            <a:grpSpLocks/>
          </p:cNvGrpSpPr>
          <p:nvPr/>
        </p:nvGrpSpPr>
        <p:grpSpPr bwMode="auto">
          <a:xfrm>
            <a:off x="7716846" y="1851025"/>
            <a:ext cx="338138" cy="1327150"/>
            <a:chOff x="3805" y="1550"/>
            <a:chExt cx="213" cy="83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 rot="5400000">
              <a:off x="385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2" name="Rectangle 16"/>
            <p:cNvSpPr>
              <a:spLocks noChangeArrowheads="1"/>
            </p:cNvSpPr>
            <p:nvPr/>
          </p:nvSpPr>
          <p:spPr bwMode="auto">
            <a:xfrm rot="5400000">
              <a:off x="385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 rot="5400000">
              <a:off x="385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 rot="5400000">
              <a:off x="385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75" name="Group 19"/>
          <p:cNvGrpSpPr>
            <a:grpSpLocks/>
          </p:cNvGrpSpPr>
          <p:nvPr/>
        </p:nvGrpSpPr>
        <p:grpSpPr bwMode="auto">
          <a:xfrm>
            <a:off x="6573846" y="1927225"/>
            <a:ext cx="338138" cy="1327150"/>
            <a:chOff x="3565" y="1550"/>
            <a:chExt cx="213" cy="836"/>
          </a:xfrm>
        </p:grpSpPr>
        <p:sp>
          <p:nvSpPr>
            <p:cNvPr id="76" name="Rectangle 20"/>
            <p:cNvSpPr>
              <a:spLocks noChangeArrowheads="1"/>
            </p:cNvSpPr>
            <p:nvPr/>
          </p:nvSpPr>
          <p:spPr bwMode="auto">
            <a:xfrm rot="5400000">
              <a:off x="361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 rot="5400000">
              <a:off x="361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 rot="5400000">
              <a:off x="361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9" name="Rectangle 23"/>
            <p:cNvSpPr>
              <a:spLocks noChangeArrowheads="1"/>
            </p:cNvSpPr>
            <p:nvPr/>
          </p:nvSpPr>
          <p:spPr bwMode="auto">
            <a:xfrm rot="5400000">
              <a:off x="361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822325" y="2361150"/>
            <a:ext cx="2310248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3146425" y="3123150"/>
            <a:ext cx="2488182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5902325" y="3421600"/>
            <a:ext cx="2773516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8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89" name="Group 33"/>
          <p:cNvGrpSpPr>
            <a:grpSpLocks/>
          </p:cNvGrpSpPr>
          <p:nvPr/>
        </p:nvGrpSpPr>
        <p:grpSpPr bwMode="auto">
          <a:xfrm>
            <a:off x="838200" y="1114427"/>
            <a:ext cx="7620000" cy="338138"/>
            <a:chOff x="528" y="990"/>
            <a:chExt cx="4800" cy="213"/>
          </a:xfrm>
        </p:grpSpPr>
        <p:grpSp>
          <p:nvGrpSpPr>
            <p:cNvPr id="90" name="Group 34"/>
            <p:cNvGrpSpPr>
              <a:grpSpLocks/>
            </p:cNvGrpSpPr>
            <p:nvPr/>
          </p:nvGrpSpPr>
          <p:grpSpPr bwMode="auto">
            <a:xfrm>
              <a:off x="1248" y="990"/>
              <a:ext cx="4080" cy="213"/>
              <a:chOff x="1248" y="990"/>
              <a:chExt cx="4080" cy="213"/>
            </a:xfrm>
          </p:grpSpPr>
          <p:sp>
            <p:nvSpPr>
              <p:cNvPr id="92" name="Rectangle 35"/>
              <p:cNvSpPr>
                <a:spLocks noChangeArrowheads="1"/>
              </p:cNvSpPr>
              <p:nvPr/>
            </p:nvSpPr>
            <p:spPr bwMode="auto">
              <a:xfrm>
                <a:off x="1248" y="990"/>
                <a:ext cx="720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93" name="Rectangle 36"/>
              <p:cNvSpPr>
                <a:spLocks noChangeArrowheads="1"/>
              </p:cNvSpPr>
              <p:nvPr/>
            </p:nvSpPr>
            <p:spPr bwMode="auto">
              <a:xfrm>
                <a:off x="1968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94" name="Rectangle 37"/>
              <p:cNvSpPr>
                <a:spLocks noChangeArrowheads="1"/>
              </p:cNvSpPr>
              <p:nvPr/>
            </p:nvSpPr>
            <p:spPr bwMode="auto">
              <a:xfrm>
                <a:off x="2880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3792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96" name="Rectangle 39"/>
              <p:cNvSpPr>
                <a:spLocks noChangeArrowheads="1"/>
              </p:cNvSpPr>
              <p:nvPr/>
            </p:nvSpPr>
            <p:spPr bwMode="auto">
              <a:xfrm>
                <a:off x="4560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528" y="990"/>
              <a:ext cx="72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2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Vectors and DLP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630" y="2430470"/>
            <a:ext cx="49911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4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Multithreading and TLP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60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61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210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259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308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7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5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1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3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4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7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3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4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5" name="Text Box 248"/>
          <p:cNvSpPr txBox="1">
            <a:spLocks noChangeArrowheads="1"/>
          </p:cNvSpPr>
          <p:nvPr/>
        </p:nvSpPr>
        <p:spPr bwMode="auto">
          <a:xfrm rot="10800000">
            <a:off x="381149" y="2163606"/>
            <a:ext cx="461665" cy="200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Arial Narrow" charset="0"/>
              </a:rPr>
              <a:t>Time (processor cycle)</a:t>
            </a:r>
          </a:p>
        </p:txBody>
      </p:sp>
      <p:sp>
        <p:nvSpPr>
          <p:cNvPr id="406" name="Line 249"/>
          <p:cNvSpPr>
            <a:spLocks noChangeShapeType="1"/>
          </p:cNvSpPr>
          <p:nvPr/>
        </p:nvSpPr>
        <p:spPr bwMode="auto">
          <a:xfrm>
            <a:off x="616285" y="415869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latin typeface="Arial Narrow" charset="0"/>
              </a:rPr>
              <a:t>Superscalar</a:t>
            </a:r>
          </a:p>
        </p:txBody>
      </p:sp>
      <p:sp>
        <p:nvSpPr>
          <p:cNvPr id="408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409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410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411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412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413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419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420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421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422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423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  <p:extLst>
      <p:ext uri="{BB962C8B-B14F-4D97-AF65-F5344CB8AC3E}">
        <p14:creationId xmlns:p14="http://schemas.microsoft.com/office/powerpoint/2010/main" val="36015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>
            <a:off x="762000" y="3561318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121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838200" y="2699305"/>
            <a:ext cx="762000" cy="709613"/>
            <a:chOff x="1296" y="1332"/>
            <a:chExt cx="384" cy="348"/>
          </a:xfrm>
        </p:grpSpPr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312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9"/>
          <p:cNvGrpSpPr>
            <a:grpSpLocks/>
          </p:cNvGrpSpPr>
          <p:nvPr/>
        </p:nvGrpSpPr>
        <p:grpSpPr bwMode="auto">
          <a:xfrm>
            <a:off x="2743200" y="2699305"/>
            <a:ext cx="762000" cy="709613"/>
            <a:chOff x="1296" y="1332"/>
            <a:chExt cx="384" cy="348"/>
          </a:xfrm>
        </p:grpSpPr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02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Group 13"/>
          <p:cNvGrpSpPr>
            <a:grpSpLocks/>
          </p:cNvGrpSpPr>
          <p:nvPr/>
        </p:nvGrpSpPr>
        <p:grpSpPr bwMode="auto">
          <a:xfrm>
            <a:off x="4648200" y="2699305"/>
            <a:ext cx="762000" cy="709613"/>
            <a:chOff x="1296" y="1332"/>
            <a:chExt cx="384" cy="348"/>
          </a:xfrm>
        </p:grpSpPr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693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6553200" y="2699305"/>
            <a:ext cx="762000" cy="709613"/>
            <a:chOff x="1296" y="1332"/>
            <a:chExt cx="384" cy="348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838200" y="3689905"/>
            <a:ext cx="7391400" cy="2057400"/>
            <a:chOff x="528" y="1968"/>
            <a:chExt cx="4656" cy="1296"/>
          </a:xfrm>
        </p:grpSpPr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28" y="1968"/>
              <a:ext cx="4656" cy="1296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528" y="2372"/>
              <a:ext cx="4656" cy="48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 sz="4400" b="1" dirty="0">
                  <a:solidFill>
                    <a:schemeClr val="bg1"/>
                  </a:solidFill>
                  <a:sym typeface="Zapf Dingbats" pitchFamily="25" charset="2"/>
                </a:rPr>
                <a:t>Memory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Architecture: Abstractions/Metrics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Computer architecture defines HW/SW interface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Evaluate architectures quantitatively</a:t>
            </a:r>
            <a:endParaRPr lang="en-US" dirty="0">
              <a:solidFill>
                <a:schemeClr val="tx1"/>
              </a:solidFill>
            </a:endParaRPr>
          </a:p>
          <a:p>
            <a:pPr marL="0" lvl="1"/>
            <a:endParaRPr lang="en-US" sz="1600" dirty="0">
              <a:solidFill>
                <a:schemeClr val="tx1"/>
              </a:solidFill>
            </a:endParaRP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762000" y="3362654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838200" y="5039054"/>
            <a:ext cx="7391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838200" y="5007304"/>
            <a:ext cx="739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SzPct val="100000"/>
            </a:pPr>
            <a:r>
              <a:rPr lang="en-US" sz="2800" b="1" dirty="0">
                <a:solidFill>
                  <a:schemeClr val="tx1"/>
                </a:solidFill>
                <a:sym typeface="Zapf Dingbats" pitchFamily="25" charset="2"/>
              </a:rPr>
              <a:t>Interconnection Network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121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838200" y="2498601"/>
            <a:ext cx="762000" cy="711652"/>
            <a:chOff x="1296" y="1331"/>
            <a:chExt cx="384" cy="349"/>
          </a:xfrm>
        </p:grpSpPr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83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167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121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213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83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858209" y="3642639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1752600" y="3489201"/>
            <a:ext cx="808469" cy="711652"/>
            <a:chOff x="1296" y="1331"/>
            <a:chExt cx="407" cy="349"/>
          </a:xfrm>
        </p:grpSpPr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06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312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22"/>
          <p:cNvGrpSpPr>
            <a:grpSpLocks/>
          </p:cNvGrpSpPr>
          <p:nvPr/>
        </p:nvGrpSpPr>
        <p:grpSpPr bwMode="auto">
          <a:xfrm>
            <a:off x="2743200" y="2498601"/>
            <a:ext cx="762000" cy="711652"/>
            <a:chOff x="1296" y="1331"/>
            <a:chExt cx="384" cy="349"/>
          </a:xfrm>
        </p:grpSpPr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74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312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403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274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277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3657600" y="3489201"/>
            <a:ext cx="808469" cy="711652"/>
            <a:chOff x="1296" y="1331"/>
            <a:chExt cx="407" cy="349"/>
          </a:xfrm>
        </p:grpSpPr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77" name="Text Box 33"/>
          <p:cNvSpPr txBox="1">
            <a:spLocks noChangeArrowheads="1"/>
          </p:cNvSpPr>
          <p:nvPr/>
        </p:nvSpPr>
        <p:spPr bwMode="auto">
          <a:xfrm>
            <a:off x="297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502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35"/>
          <p:cNvGrpSpPr>
            <a:grpSpLocks/>
          </p:cNvGrpSpPr>
          <p:nvPr/>
        </p:nvGrpSpPr>
        <p:grpSpPr bwMode="auto">
          <a:xfrm>
            <a:off x="4648200" y="2498601"/>
            <a:ext cx="762000" cy="711652"/>
            <a:chOff x="1296" y="1331"/>
            <a:chExt cx="384" cy="349"/>
          </a:xfrm>
        </p:grpSpPr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464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548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502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594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464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4680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5562600" y="3489201"/>
            <a:ext cx="808469" cy="711652"/>
            <a:chOff x="1296" y="1331"/>
            <a:chExt cx="407" cy="349"/>
          </a:xfrm>
        </p:grpSpPr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487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92" name="Line 48"/>
          <p:cNvSpPr>
            <a:spLocks noChangeShapeType="1"/>
          </p:cNvSpPr>
          <p:nvPr/>
        </p:nvSpPr>
        <p:spPr bwMode="auto">
          <a:xfrm>
            <a:off x="693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49"/>
          <p:cNvGrpSpPr>
            <a:grpSpLocks/>
          </p:cNvGrpSpPr>
          <p:nvPr/>
        </p:nvGrpSpPr>
        <p:grpSpPr bwMode="auto">
          <a:xfrm>
            <a:off x="6553200" y="2498601"/>
            <a:ext cx="762000" cy="711652"/>
            <a:chOff x="1296" y="1331"/>
            <a:chExt cx="384" cy="349"/>
          </a:xfrm>
        </p:grpSpPr>
        <p:sp>
          <p:nvSpPr>
            <p:cNvPr id="94" name="Rectangle 5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5" name="Text Box 51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6" name="Rectangle 52"/>
          <p:cNvSpPr>
            <a:spLocks noChangeArrowheads="1"/>
          </p:cNvSpPr>
          <p:nvPr/>
        </p:nvSpPr>
        <p:spPr bwMode="auto">
          <a:xfrm>
            <a:off x="655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693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54"/>
          <p:cNvSpPr>
            <a:spLocks noChangeShapeType="1"/>
          </p:cNvSpPr>
          <p:nvPr/>
        </p:nvSpPr>
        <p:spPr bwMode="auto">
          <a:xfrm>
            <a:off x="784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Rectangle 55"/>
          <p:cNvSpPr>
            <a:spLocks noChangeArrowheads="1"/>
          </p:cNvSpPr>
          <p:nvPr/>
        </p:nvSpPr>
        <p:spPr bwMode="auto">
          <a:xfrm>
            <a:off x="655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658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101" name="Group 57"/>
          <p:cNvGrpSpPr>
            <a:grpSpLocks/>
          </p:cNvGrpSpPr>
          <p:nvPr/>
        </p:nvGrpSpPr>
        <p:grpSpPr bwMode="auto">
          <a:xfrm>
            <a:off x="7467600" y="3489201"/>
            <a:ext cx="808469" cy="711652"/>
            <a:chOff x="1296" y="1331"/>
            <a:chExt cx="407" cy="349"/>
          </a:xfrm>
        </p:grpSpPr>
        <p:sp>
          <p:nvSpPr>
            <p:cNvPr id="102" name="Rectangle 5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5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104" name="Text Box 60"/>
          <p:cNvSpPr txBox="1">
            <a:spLocks noChangeArrowheads="1"/>
          </p:cNvSpPr>
          <p:nvPr/>
        </p:nvSpPr>
        <p:spPr bwMode="auto">
          <a:xfrm>
            <a:off x="678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105" name="Line 61"/>
          <p:cNvSpPr>
            <a:spLocks noChangeShapeType="1"/>
          </p:cNvSpPr>
          <p:nvPr/>
        </p:nvSpPr>
        <p:spPr bwMode="auto">
          <a:xfrm>
            <a:off x="358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" name="Line 62"/>
          <p:cNvSpPr>
            <a:spLocks noChangeShapeType="1"/>
          </p:cNvSpPr>
          <p:nvPr/>
        </p:nvSpPr>
        <p:spPr bwMode="auto">
          <a:xfrm>
            <a:off x="739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762000" y="3362654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838200" y="5039054"/>
            <a:ext cx="7391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838200" y="5007304"/>
            <a:ext cx="739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SzPct val="100000"/>
            </a:pPr>
            <a:r>
              <a:rPr lang="en-US" sz="2800" b="1" dirty="0">
                <a:solidFill>
                  <a:schemeClr val="tx1"/>
                </a:solidFill>
                <a:sym typeface="Zapf Dingbats" pitchFamily="25" charset="2"/>
              </a:rPr>
              <a:t>Interconnection Network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121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838200" y="2498601"/>
            <a:ext cx="762000" cy="711652"/>
            <a:chOff x="1296" y="1331"/>
            <a:chExt cx="384" cy="349"/>
          </a:xfrm>
        </p:grpSpPr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83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167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121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213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83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858209" y="3642639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1752600" y="3489201"/>
            <a:ext cx="808469" cy="711652"/>
            <a:chOff x="1296" y="1331"/>
            <a:chExt cx="407" cy="349"/>
          </a:xfrm>
        </p:grpSpPr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06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312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22"/>
          <p:cNvGrpSpPr>
            <a:grpSpLocks/>
          </p:cNvGrpSpPr>
          <p:nvPr/>
        </p:nvGrpSpPr>
        <p:grpSpPr bwMode="auto">
          <a:xfrm>
            <a:off x="2743200" y="2498601"/>
            <a:ext cx="762000" cy="711652"/>
            <a:chOff x="1296" y="1331"/>
            <a:chExt cx="384" cy="349"/>
          </a:xfrm>
        </p:grpSpPr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74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312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403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274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277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3657600" y="3489201"/>
            <a:ext cx="808469" cy="711652"/>
            <a:chOff x="1296" y="1331"/>
            <a:chExt cx="407" cy="349"/>
          </a:xfrm>
        </p:grpSpPr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77" name="Text Box 33"/>
          <p:cNvSpPr txBox="1">
            <a:spLocks noChangeArrowheads="1"/>
          </p:cNvSpPr>
          <p:nvPr/>
        </p:nvSpPr>
        <p:spPr bwMode="auto">
          <a:xfrm>
            <a:off x="297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502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35"/>
          <p:cNvGrpSpPr>
            <a:grpSpLocks/>
          </p:cNvGrpSpPr>
          <p:nvPr/>
        </p:nvGrpSpPr>
        <p:grpSpPr bwMode="auto">
          <a:xfrm>
            <a:off x="4648200" y="2498601"/>
            <a:ext cx="762000" cy="711652"/>
            <a:chOff x="1296" y="1331"/>
            <a:chExt cx="384" cy="349"/>
          </a:xfrm>
        </p:grpSpPr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464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548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502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594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464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4680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5562600" y="3489201"/>
            <a:ext cx="808469" cy="711652"/>
            <a:chOff x="1296" y="1331"/>
            <a:chExt cx="407" cy="349"/>
          </a:xfrm>
        </p:grpSpPr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487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92" name="Line 48"/>
          <p:cNvSpPr>
            <a:spLocks noChangeShapeType="1"/>
          </p:cNvSpPr>
          <p:nvPr/>
        </p:nvSpPr>
        <p:spPr bwMode="auto">
          <a:xfrm>
            <a:off x="693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49"/>
          <p:cNvGrpSpPr>
            <a:grpSpLocks/>
          </p:cNvGrpSpPr>
          <p:nvPr/>
        </p:nvGrpSpPr>
        <p:grpSpPr bwMode="auto">
          <a:xfrm>
            <a:off x="6553200" y="2498601"/>
            <a:ext cx="762000" cy="711652"/>
            <a:chOff x="1296" y="1331"/>
            <a:chExt cx="384" cy="349"/>
          </a:xfrm>
        </p:grpSpPr>
        <p:sp>
          <p:nvSpPr>
            <p:cNvPr id="94" name="Rectangle 5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5" name="Text Box 51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6" name="Rectangle 52"/>
          <p:cNvSpPr>
            <a:spLocks noChangeArrowheads="1"/>
          </p:cNvSpPr>
          <p:nvPr/>
        </p:nvSpPr>
        <p:spPr bwMode="auto">
          <a:xfrm>
            <a:off x="655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693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54"/>
          <p:cNvSpPr>
            <a:spLocks noChangeShapeType="1"/>
          </p:cNvSpPr>
          <p:nvPr/>
        </p:nvSpPr>
        <p:spPr bwMode="auto">
          <a:xfrm>
            <a:off x="784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Rectangle 55"/>
          <p:cNvSpPr>
            <a:spLocks noChangeArrowheads="1"/>
          </p:cNvSpPr>
          <p:nvPr/>
        </p:nvSpPr>
        <p:spPr bwMode="auto">
          <a:xfrm>
            <a:off x="655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658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101" name="Group 57"/>
          <p:cNvGrpSpPr>
            <a:grpSpLocks/>
          </p:cNvGrpSpPr>
          <p:nvPr/>
        </p:nvGrpSpPr>
        <p:grpSpPr bwMode="auto">
          <a:xfrm>
            <a:off x="7467600" y="3489201"/>
            <a:ext cx="808469" cy="711652"/>
            <a:chOff x="1296" y="1331"/>
            <a:chExt cx="407" cy="349"/>
          </a:xfrm>
        </p:grpSpPr>
        <p:sp>
          <p:nvSpPr>
            <p:cNvPr id="102" name="Rectangle 5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5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104" name="Text Box 60"/>
          <p:cNvSpPr txBox="1">
            <a:spLocks noChangeArrowheads="1"/>
          </p:cNvSpPr>
          <p:nvPr/>
        </p:nvSpPr>
        <p:spPr bwMode="auto">
          <a:xfrm>
            <a:off x="678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105" name="Line 61"/>
          <p:cNvSpPr>
            <a:spLocks noChangeShapeType="1"/>
          </p:cNvSpPr>
          <p:nvPr/>
        </p:nvSpPr>
        <p:spPr bwMode="auto">
          <a:xfrm>
            <a:off x="358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" name="Line 62"/>
          <p:cNvSpPr>
            <a:spLocks noChangeShapeType="1"/>
          </p:cNvSpPr>
          <p:nvPr/>
        </p:nvSpPr>
        <p:spPr bwMode="auto">
          <a:xfrm>
            <a:off x="739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P1-Read[X]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P1-Write[X]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Atomic read/write operations</a:t>
            </a:r>
            <a:endParaRPr lang="en-US" sz="1600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Coherence Protocols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99" y="1931205"/>
            <a:ext cx="8265141" cy="42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69129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Implement protocol </a:t>
            </a:r>
            <a:r>
              <a:rPr lang="en-US" sz="1600" u="sng" dirty="0" smtClean="0">
                <a:solidFill>
                  <a:schemeClr val="tx1"/>
                </a:solidFill>
              </a:rPr>
              <a:t>for every cache line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Compare, contrast snoopy and directory protocols [[Stanford Dash]]</a:t>
            </a:r>
          </a:p>
        </p:txBody>
      </p:sp>
    </p:spTree>
    <p:extLst>
      <p:ext uri="{BB962C8B-B14F-4D97-AF65-F5344CB8AC3E}">
        <p14:creationId xmlns:p14="http://schemas.microsoft.com/office/powerpoint/2010/main" val="23535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Synchronization and Atomicity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marL="742950" lvl="1" indent="-285750"/>
            <a:endParaRPr lang="en-US" sz="1000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Test-and-set instruction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Add single instruction for load-test-store (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Test-and-set atomically executes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ld R1, lock;	# load previous lock value</a:t>
            </a:r>
          </a:p>
          <a:p>
            <a:pPr lvl="2"/>
            <a:r>
              <a:rPr lang="en-US" sz="1400" b="0" dirty="0" err="1" smtClean="0">
                <a:solidFill>
                  <a:schemeClr val="tx1"/>
                </a:solidFill>
              </a:rPr>
              <a:t>st</a:t>
            </a:r>
            <a:r>
              <a:rPr lang="en-US" sz="1400" b="0" dirty="0" smtClean="0">
                <a:solidFill>
                  <a:schemeClr val="tx1"/>
                </a:solidFill>
              </a:rPr>
              <a:t> 1, lock;		# store 1 to set/acquire</a:t>
            </a:r>
          </a:p>
          <a:p>
            <a:pPr lvl="1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If lock initially free (0),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acquires lock (sets to 1)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If lock initially busy (1),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does not change it 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Instruction is un-interruptible/atomic by definition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Inst-0	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	# atomically load, check, and set lock=1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Inst-1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		# if previous value of R1 not 0,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….				acquire unsuccessful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Inst-n	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R1, 0		# atomically release lock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Consistency (SC)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Sequential Consistency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Formal definition of programmers’ expected view of memory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Both"/>
            </a:pPr>
            <a:r>
              <a:rPr lang="en-US" sz="1600" dirty="0" smtClean="0">
                <a:solidFill>
                  <a:schemeClr val="tx1"/>
                </a:solidFill>
              </a:rPr>
              <a:t>Each processor P sees its own loads/stores in program order</a:t>
            </a:r>
          </a:p>
          <a:p>
            <a:pPr marL="342900" indent="-342900" algn="l">
              <a:buAutoNum type="arabicParenBoth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(2) Each processor P sees !P loads/stores in program order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(3) All processors see same global load/store ordering.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P and !P loads/stores may be interleaved into some order.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But all processors see the same interleaving/ordering.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Multiprocessor Ordering [</a:t>
            </a:r>
            <a:r>
              <a:rPr lang="en-US" dirty="0" err="1" smtClean="0">
                <a:solidFill>
                  <a:schemeClr val="tx1"/>
                </a:solidFill>
              </a:rPr>
              <a:t>Lamport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Multi-processor ordering corresponds to some sequential interleaving of </a:t>
            </a:r>
            <a:r>
              <a:rPr lang="en-US" sz="1600" dirty="0" err="1" smtClean="0">
                <a:solidFill>
                  <a:schemeClr val="tx1"/>
                </a:solidFill>
              </a:rPr>
              <a:t>uni</a:t>
            </a:r>
            <a:r>
              <a:rPr lang="en-US" sz="1600" dirty="0" smtClean="0">
                <a:solidFill>
                  <a:schemeClr val="tx1"/>
                </a:solidFill>
              </a:rPr>
              <a:t>-processor orderings. Multiprocessor ordering should be indistinguishable from multi-programmed </a:t>
            </a:r>
            <a:r>
              <a:rPr lang="en-US" sz="1600" dirty="0" err="1" smtClean="0">
                <a:solidFill>
                  <a:schemeClr val="tx1"/>
                </a:solidFill>
              </a:rPr>
              <a:t>uni</a:t>
            </a:r>
            <a:r>
              <a:rPr lang="en-US" sz="1600" dirty="0" smtClean="0">
                <a:solidFill>
                  <a:schemeClr val="tx1"/>
                </a:solidFill>
              </a:rPr>
              <a:t>-processor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For More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ECE 259 (Spring 2012)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Advanced Computer Architecture II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Parallel computer architecture design and evaluation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Parallel programming, coherence, synchronization, consistency</a:t>
            </a:r>
          </a:p>
          <a:p>
            <a:pPr marL="4000500" lvl="8" indent="-342900">
              <a:buAutoNum type="arabicPeriod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ECE 299-01 (Spring 2012)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Energy Efficient Computer Systems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Technology, architecture, application strategies for energy efficiency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Datacenter computing</a:t>
            </a:r>
          </a:p>
          <a:p>
            <a:pPr marL="4000500" lvl="8" indent="-342900">
              <a:buAutoNum type="arabicPeriod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ECE 254 (</a:t>
            </a:r>
            <a:r>
              <a:rPr lang="en-US" dirty="0" err="1" smtClean="0">
                <a:solidFill>
                  <a:schemeClr val="tx1"/>
                </a:solidFill>
              </a:rPr>
              <a:t>tbd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Fault-Tolerant and Testable Computer Systems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Fault models, redundancy, recovery, testing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Computer architecture is HW/SW interface.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Consider classes on both sides of this interface.</a:t>
            </a:r>
            <a:endParaRPr lang="en-US" sz="1600" b="0" dirty="0">
              <a:solidFill>
                <a:schemeClr val="tx1"/>
              </a:solidFill>
            </a:endParaRPr>
          </a:p>
          <a:p>
            <a:pPr marL="3086100" lvl="6" indent="-342900">
              <a:buFont typeface="Arial" pitchFamily="34" charset="0"/>
              <a:buChar char="•"/>
            </a:pPr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Looking Forward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Energy-efficiency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Technology limitations motivate new architectures for efficiency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Ex: specialization, heterogeneity, management</a:t>
            </a:r>
          </a:p>
          <a:p>
            <a:pPr marL="4000500" lvl="8" indent="-342900">
              <a:buAutoNum type="arabicPeriod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Emerging technologies motivate new architectures for capability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Ex: memory (phase change), networks (optical),</a:t>
            </a:r>
          </a:p>
          <a:p>
            <a:pPr marL="4000500" lvl="8" indent="-342900">
              <a:buAutoNum type="arabicPeriod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Reliability and Security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Variations in fabrication, design process motivate new safeguards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Ex: tunable structures, trusted bases</a:t>
            </a:r>
          </a:p>
          <a:p>
            <a:pPr marL="4000500" lvl="8" indent="-342900">
              <a:buFont typeface="Arial" pitchFamily="34" charset="0"/>
              <a:buChar char="•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Multiprocessors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Abundant transistors, performance goals motivate parallel computing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Ex: parallel programming, coherence/consistency, management</a:t>
            </a:r>
            <a:endParaRPr lang="en-US" sz="1000" dirty="0">
              <a:solidFill>
                <a:schemeClr val="tx1"/>
              </a:solidFill>
            </a:endParaRPr>
          </a:p>
          <a:p>
            <a:pPr marL="3086100" lvl="6" indent="-342900">
              <a:buFont typeface="Arial" pitchFamily="34" charset="0"/>
              <a:buChar char="•"/>
            </a:pPr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252 / CPS 220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Computer Architecture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078038" y="1076325"/>
            <a:ext cx="4722812" cy="469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Application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057400" y="4419600"/>
            <a:ext cx="4722813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Physics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572000" y="1546225"/>
            <a:ext cx="2880376" cy="2873375"/>
            <a:chOff x="3072" y="1104"/>
            <a:chExt cx="2208" cy="2688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072" y="1104"/>
              <a:ext cx="0" cy="26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165" tIns="45583" rIns="91165" bIns="45583">
              <a:spAutoFit/>
            </a:bodyPr>
            <a:lstStyle/>
            <a:p>
              <a:endParaRPr lang="en-US" sz="1600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120" y="2187"/>
              <a:ext cx="2160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0C6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165" tIns="45583" rIns="91165" bIns="45583">
              <a:spAutoFit/>
            </a:bodyPr>
            <a:lstStyle>
              <a:lvl1pPr defTabSz="8207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1pPr>
              <a:lvl2pPr marL="409575" defTabSz="8207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2pPr>
              <a:lvl3pPr marL="820738" defTabSz="8207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3pPr>
              <a:lvl4pPr marL="1230313" defTabSz="8207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4pPr>
              <a:lvl5pPr marL="1641475" defTabSz="8207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" charset="0"/>
                </a:defRPr>
              </a:lvl9pPr>
            </a:lstStyle>
            <a:p>
              <a:r>
                <a:rPr lang="en-US" sz="1600" dirty="0" smtClean="0">
                  <a:latin typeface="+mj-lt"/>
                </a:rPr>
                <a:t>Gap too large to bridge in one step</a:t>
              </a:r>
              <a:endParaRPr lang="en-US" sz="1600" dirty="0">
                <a:latin typeface="+mj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46715" y="5234035"/>
            <a:ext cx="7488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Computer architecture is the </a:t>
            </a:r>
            <a:r>
              <a:rPr lang="en-US" u="sng" dirty="0" smtClean="0">
                <a:latin typeface="+mj-lt"/>
              </a:rPr>
              <a:t>design of abstraction layers</a:t>
            </a:r>
            <a:r>
              <a:rPr lang="en-US" dirty="0" smtClean="0">
                <a:latin typeface="+mj-lt"/>
              </a:rPr>
              <a:t>, </a:t>
            </a:r>
          </a:p>
          <a:p>
            <a:r>
              <a:rPr lang="en-US" dirty="0" smtClean="0">
                <a:latin typeface="+mj-lt"/>
              </a:rPr>
              <a:t>which allow efficient implementations of computational applications on available technologies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7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ECE 252 / CPS 220</a:t>
            </a:r>
            <a:endParaRPr lang="en-US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latin typeface="+mj-lt"/>
              </a:rPr>
              <a:pPr/>
              <a:t>5</a:t>
            </a:fld>
            <a:endParaRPr lang="en-US"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Abstraction Layers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2468290" y="1943938"/>
            <a:ext cx="4225925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Algorithm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468290" y="4028325"/>
            <a:ext cx="42259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Gates/Register-Transfer Level (RTL)</a:t>
            </a: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2468290" y="1540713"/>
            <a:ext cx="4217988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Application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2468290" y="3153613"/>
            <a:ext cx="4225925" cy="471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Instruction Set Architecture (ISA)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468290" y="2750388"/>
            <a:ext cx="4214813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Operating System/Virtual Machines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468290" y="3625100"/>
            <a:ext cx="4225925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Microarchitecture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2468290" y="4834775"/>
            <a:ext cx="4225925" cy="4587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Devices</a:t>
            </a: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2468290" y="2347163"/>
            <a:ext cx="4225925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Programming Language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2468290" y="4431550"/>
            <a:ext cx="4225925" cy="392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Circuits</a:t>
            </a:r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2468290" y="5274513"/>
            <a:ext cx="4225925" cy="4587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defTabSz="820738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Physics</a:t>
            </a:r>
          </a:p>
        </p:txBody>
      </p: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563290" y="2396375"/>
            <a:ext cx="1600200" cy="2438400"/>
            <a:chOff x="0" y="1296"/>
            <a:chExt cx="1008" cy="1536"/>
          </a:xfrm>
        </p:grpSpPr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1008" y="1296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0" y="1622"/>
              <a:ext cx="960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Domain of early computer architecture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  <a:p>
              <a:pPr algn="ctr" eaLnBrk="1" hangingPunct="1"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(‘50s-’80s)</a:t>
              </a:r>
            </a:p>
          </p:txBody>
        </p:sp>
      </p:grpSp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6887890" y="3153611"/>
            <a:ext cx="1447800" cy="1323975"/>
            <a:chOff x="3984" y="1773"/>
            <a:chExt cx="912" cy="834"/>
          </a:xfrm>
        </p:grpSpPr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3984" y="1776"/>
              <a:ext cx="0" cy="8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3984" y="1773"/>
              <a:ext cx="91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Domain of recent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computer architecture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  <a:p>
              <a:pPr algn="ctr" eaLnBrk="1" hangingPunct="1"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(since ‘90s)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37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85560"/>
            <a:ext cx="4040188" cy="6096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In-order Datapath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(built, ECE152)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8200" y="1585560"/>
            <a:ext cx="4186755" cy="6096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Chip Multiprocessors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(understand, experiment ECE252)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 252 Executive 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345" y="2507280"/>
            <a:ext cx="3845180" cy="304462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344510" y="3851455"/>
            <a:ext cx="153620" cy="128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Performance Factors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Latency = (Instructions / Program) x (Cycles / Instruction) x (Seconds / Cycle)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Seconds </a:t>
            </a:r>
            <a:r>
              <a:rPr lang="en-US" dirty="0">
                <a:solidFill>
                  <a:schemeClr val="tx1"/>
                </a:solidFill>
              </a:rPr>
              <a:t>/ Cycle</a:t>
            </a:r>
            <a:endParaRPr lang="en-US" sz="100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Technology and architecture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Transistor scaling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Processor </a:t>
            </a:r>
            <a:r>
              <a:rPr lang="en-US" sz="1600" b="0" dirty="0" smtClean="0">
                <a:solidFill>
                  <a:schemeClr val="tx1"/>
                </a:solidFill>
              </a:rPr>
              <a:t>microarchitecture</a:t>
            </a:r>
          </a:p>
          <a:p>
            <a:pPr marL="0" lvl="1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Cycles / Instruction (CPI)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Architecture and systems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</a:t>
            </a:r>
            <a:r>
              <a:rPr lang="en-US" sz="1600" b="0" dirty="0">
                <a:solidFill>
                  <a:schemeClr val="tx1"/>
                </a:solidFill>
              </a:rPr>
              <a:t>Processor microarchitecture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System balance (processor, memory, network, storage)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Instructions / Program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Algorithm and applications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Compiler transformations, optimizations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Instruction set architecture</a:t>
            </a: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Power and Energy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Energy (Joules) = a x C x V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Power (Watts) = a x C x V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x f</a:t>
            </a:r>
            <a:endParaRPr lang="en-US" sz="1600" baseline="30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Power Factors and Trends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activity (a): function of application resource usage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capacitance (C): function of design; scales with area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voltage (V): constrained by leakage, which increases as V falls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frequency (f): varies with pipelining and transistor speeds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Models in cycle-accurate simulators (e.g., Princeton </a:t>
            </a:r>
            <a:r>
              <a:rPr lang="en-US" sz="1600" dirty="0" err="1" smtClean="0">
                <a:solidFill>
                  <a:schemeClr val="tx1"/>
                </a:solidFill>
              </a:rPr>
              <a:t>Wattch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Dynamic Voltage and Frequency Scaling (DVFS)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P-states:  move between operational modes with different V, f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Intel </a:t>
            </a:r>
            <a:r>
              <a:rPr lang="en-US" sz="1600" b="0" dirty="0" err="1" smtClean="0">
                <a:solidFill>
                  <a:schemeClr val="tx1"/>
                </a:solidFill>
              </a:rPr>
              <a:t>TurboBoost</a:t>
            </a:r>
            <a:r>
              <a:rPr lang="en-US" sz="1600" b="0" dirty="0" smtClean="0">
                <a:solidFill>
                  <a:schemeClr val="tx1"/>
                </a:solidFill>
              </a:rPr>
              <a:t>: increase V, f for short durations without violating thermal design point (TDP)</a:t>
            </a:r>
          </a:p>
        </p:txBody>
      </p:sp>
    </p:spTree>
    <p:extLst>
      <p:ext uri="{BB962C8B-B14F-4D97-AF65-F5344CB8AC3E}">
        <p14:creationId xmlns:p14="http://schemas.microsoft.com/office/powerpoint/2010/main" val="30974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Datapath: CISC versus RISC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Complex Instruction Set Computing</a:t>
            </a:r>
            <a:endParaRPr lang="en-US" sz="100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microprogramming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motivated by technology (slow instruction fetch)</a:t>
            </a:r>
          </a:p>
          <a:p>
            <a:pPr marL="0" lvl="1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Reduced Instruction Set Computing</a:t>
            </a:r>
            <a:endParaRPr lang="en-US" dirty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hard-wired datapath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motivated by technology (caches, fast memory)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complex instructions rarely used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endParaRPr lang="en-US" sz="1600" dirty="0">
              <a:solidFill>
                <a:schemeClr val="tx1"/>
              </a:solidFill>
            </a:endParaRP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7223</TotalTime>
  <Words>1691</Words>
  <Application>Microsoft Office PowerPoint</Application>
  <PresentationFormat>On-screen Show (4:3)</PresentationFormat>
  <Paragraphs>627</Paragraphs>
  <Slides>37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Executive</vt:lpstr>
      <vt:lpstr>ECE 252 / CPS 220  Advanced Computer Architecture I  Lecture 19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1625</cp:revision>
  <dcterms:created xsi:type="dcterms:W3CDTF">2011-07-23T19:26:49Z</dcterms:created>
  <dcterms:modified xsi:type="dcterms:W3CDTF">2011-12-02T16:11:36Z</dcterms:modified>
</cp:coreProperties>
</file>