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2"/>
  </p:notesMasterIdLst>
  <p:sldIdLst>
    <p:sldId id="256" r:id="rId2"/>
    <p:sldId id="354" r:id="rId3"/>
    <p:sldId id="311" r:id="rId4"/>
    <p:sldId id="322" r:id="rId5"/>
    <p:sldId id="314" r:id="rId6"/>
    <p:sldId id="315" r:id="rId7"/>
    <p:sldId id="316" r:id="rId8"/>
    <p:sldId id="317" r:id="rId9"/>
    <p:sldId id="318" r:id="rId10"/>
    <p:sldId id="319" r:id="rId11"/>
    <p:sldId id="321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13" r:id="rId25"/>
    <p:sldId id="312" r:id="rId26"/>
    <p:sldId id="335" r:id="rId27"/>
    <p:sldId id="338" r:id="rId28"/>
    <p:sldId id="336" r:id="rId29"/>
    <p:sldId id="339" r:id="rId30"/>
    <p:sldId id="343" r:id="rId31"/>
    <p:sldId id="344" r:id="rId32"/>
    <p:sldId id="346" r:id="rId33"/>
    <p:sldId id="347" r:id="rId34"/>
    <p:sldId id="337" r:id="rId35"/>
    <p:sldId id="348" r:id="rId36"/>
    <p:sldId id="350" r:id="rId37"/>
    <p:sldId id="340" r:id="rId38"/>
    <p:sldId id="352" r:id="rId39"/>
    <p:sldId id="351" r:id="rId40"/>
    <p:sldId id="35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552 / CPS 550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3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Early Microarchitectures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www.duke.edu/~bcl15/class/class_ece252fall12.html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552 / CPS 550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10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vs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General Purpose Register File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23524" y="1278320"/>
            <a:ext cx="8220475" cy="46166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dirty="0" smtClean="0">
                <a:latin typeface="+mj-lt"/>
              </a:rPr>
              <a:t>(</a:t>
            </a:r>
            <a:r>
              <a:rPr lang="en-US" sz="2400" dirty="0" err="1" smtClean="0">
                <a:latin typeface="+mj-lt"/>
              </a:rPr>
              <a:t>a+b</a:t>
            </a:r>
            <a:r>
              <a:rPr lang="en-US" sz="2400" dirty="0" smtClean="0">
                <a:latin typeface="+mj-lt"/>
              </a:rPr>
              <a:t>*c)/(</a:t>
            </a:r>
            <a:r>
              <a:rPr lang="en-US" sz="2400" dirty="0" err="1" smtClean="0">
                <a:latin typeface="+mj-lt"/>
              </a:rPr>
              <a:t>a+d</a:t>
            </a:r>
            <a:r>
              <a:rPr lang="en-US" sz="2400" dirty="0" smtClean="0">
                <a:latin typeface="+mj-lt"/>
              </a:rPr>
              <a:t>*c-e)  </a:t>
            </a:r>
            <a:r>
              <a:rPr lang="en-US" sz="2400" dirty="0" smtClean="0">
                <a:latin typeface="+mj-lt"/>
                <a:sym typeface="Wingdings" pitchFamily="2" charset="2"/>
              </a:rPr>
              <a:t>  </a:t>
            </a:r>
            <a:r>
              <a:rPr lang="en-US" sz="2400" dirty="0" smtClean="0">
                <a:latin typeface="+mj-lt"/>
              </a:rPr>
              <a:t>a </a:t>
            </a:r>
            <a:r>
              <a:rPr lang="en-US" sz="2400" dirty="0">
                <a:latin typeface="+mj-lt"/>
              </a:rPr>
              <a:t>b c * + a d c * + e - /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923525" y="511882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400" dirty="0" smtClean="0">
                <a:latin typeface="+mj-lt"/>
              </a:rPr>
              <a:t>Efficient Register Usage</a:t>
            </a: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Control register use with explicitly named registers</a:t>
            </a: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Eliminate unnecessary loads and stores</a:t>
            </a: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Fewer registers required but instructions are longer</a:t>
            </a:r>
            <a:endParaRPr lang="en-US" sz="1600" dirty="0">
              <a:latin typeface="+mj-lt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455767" y="1777585"/>
            <a:ext cx="6225568" cy="32906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Load	R0	a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Load	R1	c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Load	R2	b</a:t>
            </a:r>
          </a:p>
          <a:p>
            <a:pPr>
              <a:spcBef>
                <a:spcPct val="0"/>
              </a:spcBef>
            </a:pPr>
            <a:r>
              <a:rPr lang="en-US" sz="1600" dirty="0" err="1">
                <a:solidFill>
                  <a:srgbClr val="56127A"/>
                </a:solidFill>
                <a:latin typeface="+mj-lt"/>
              </a:rPr>
              <a:t>Mul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	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R2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	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R1	Reuse R2, Store result into R2</a:t>
            </a:r>
          </a:p>
          <a:p>
            <a:pPr>
              <a:spcBef>
                <a:spcPct val="0"/>
              </a:spcBef>
            </a:pPr>
            <a:endParaRPr lang="en-US" sz="1600" dirty="0" smtClean="0">
              <a:solidFill>
                <a:srgbClr val="56127A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Add	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R2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R0	Reuse R2, …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Load	R3	d</a:t>
            </a:r>
          </a:p>
          <a:p>
            <a:pPr>
              <a:spcBef>
                <a:spcPct val="0"/>
              </a:spcBef>
            </a:pPr>
            <a:r>
              <a:rPr lang="en-US" sz="1600" dirty="0" err="1" smtClean="0">
                <a:solidFill>
                  <a:srgbClr val="56127A"/>
                </a:solidFill>
                <a:latin typeface="+mj-lt"/>
              </a:rPr>
              <a:t>Mul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R3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R1	Reuse R3, Store result into R3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Add	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R3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R0	Reuse R3, …</a:t>
            </a:r>
          </a:p>
          <a:p>
            <a:pPr>
              <a:spcBef>
                <a:spcPct val="0"/>
              </a:spcBef>
            </a:pPr>
            <a:endParaRPr lang="en-US" sz="1600" dirty="0" smtClean="0">
              <a:solidFill>
                <a:srgbClr val="56127A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Load	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R0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e	Reuse R0, …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Sub	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R3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R0 	Reuse R3, …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Div	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R2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R3	Reuse R2, …</a:t>
            </a:r>
            <a:endParaRPr lang="en-US" sz="1600" dirty="0">
              <a:solidFill>
                <a:srgbClr val="56127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Stack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vs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General Purpose Registers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Amdahl, </a:t>
            </a:r>
            <a:r>
              <a:rPr lang="en-US" sz="1600" dirty="0" err="1" smtClean="0">
                <a:solidFill>
                  <a:schemeClr val="tx1"/>
                </a:solidFill>
              </a:rPr>
              <a:t>Blaauw</a:t>
            </a:r>
            <a:r>
              <a:rPr lang="en-US" sz="1600" dirty="0" smtClean="0">
                <a:solidFill>
                  <a:schemeClr val="tx1"/>
                </a:solidFill>
              </a:rPr>
              <a:t>, and Brooks. “Architecture of the IBM System/360.” 1964</a:t>
            </a:r>
          </a:p>
          <a:p>
            <a:pPr algn="l"/>
            <a:endParaRPr lang="en-US" sz="1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“In the final analysis, the stack organization would have been about break-even…the general-purpose objective weighed heavily in favor of the more flexible addressed register organization.”</a:t>
            </a:r>
          </a:p>
          <a:p>
            <a:pPr algn="l"/>
            <a:endParaRPr lang="en-US" sz="1000" b="1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Stack machine’s advantage is from fast registers, not how they’re used</a:t>
            </a:r>
          </a:p>
          <a:p>
            <a:pPr marL="342900" indent="-342900" algn="l"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Surfacing instructions, which bring submerged data to active positions, is profitable 50% of the time due to repeated operands.</a:t>
            </a:r>
          </a:p>
          <a:p>
            <a:pPr marL="342900" indent="-342900" algn="l">
              <a:buAutoNum type="arabicPeriod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Code density for stacks, register files is comparable</a:t>
            </a:r>
          </a:p>
          <a:p>
            <a:pPr marL="342900" indent="-342900" algn="l"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Stack depth limited by number of fast registers; requires stack management </a:t>
            </a:r>
          </a:p>
          <a:p>
            <a:pPr marL="342900" indent="-342900" algn="l"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Stacks benefit recursive sub-routines but requires independently addressed stacks (SP management)</a:t>
            </a:r>
          </a:p>
          <a:p>
            <a:pPr marL="342900" indent="-342900" algn="l"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Fitting variable-length fields into fixed-width stack is awkward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Transition from Stack Machines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Stack machine’s popularity faded in the 1980s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Code Density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Stack programs are not necessary smaller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Consider frequent stack surfacing instructions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Consider short register addresses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Advent of Modern Compilers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Stack machines require stack discipline to manage finite stack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Register allocation improves register space management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Early language-directed architectures did not account for compilers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B5000, B6700, HP3000, ICL 2900, </a:t>
            </a:r>
            <a:r>
              <a:rPr lang="en-US" sz="1600" dirty="0" err="1" smtClean="0">
                <a:solidFill>
                  <a:schemeClr val="tx1"/>
                </a:solidFill>
              </a:rPr>
              <a:t>Symbolics</a:t>
            </a:r>
            <a:r>
              <a:rPr lang="en-US" sz="1600" dirty="0" smtClean="0">
                <a:solidFill>
                  <a:schemeClr val="tx1"/>
                </a:solidFill>
              </a:rPr>
              <a:t> 3600</a:t>
            </a: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2: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Microprogrammed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Machines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Why do we care?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Provide background on CISC machines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Illustrate small processors with complex instruction sets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Used in most modern machines (x86, PowerPC, IBM360)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Introduce machine structures	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Provide context for RISC machines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ISA favors particular </a:t>
            </a:r>
            <a:r>
              <a:rPr lang="en-US" dirty="0" err="1" smtClean="0">
                <a:solidFill>
                  <a:schemeClr val="tx1"/>
                </a:solidFill>
              </a:rPr>
              <a:t>microarchitecture</a:t>
            </a:r>
            <a:r>
              <a:rPr lang="en-US" dirty="0" smtClean="0">
                <a:solidFill>
                  <a:schemeClr val="tx1"/>
                </a:solidFill>
              </a:rPr>
              <a:t> style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CISC: </a:t>
            </a:r>
            <a:r>
              <a:rPr lang="en-US" sz="1600" dirty="0" err="1" smtClean="0">
                <a:solidFill>
                  <a:schemeClr val="tx1"/>
                </a:solidFill>
              </a:rPr>
              <a:t>microprogrammed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RISC: hardwired, pipelined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	- VLIW: fixed latency, in-order pipelines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JVM:  software interpretation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ISA can use any </a:t>
            </a:r>
            <a:r>
              <a:rPr lang="en-US" dirty="0" err="1" smtClean="0">
                <a:solidFill>
                  <a:schemeClr val="tx1"/>
                </a:solidFill>
              </a:rPr>
              <a:t>microarchitecture</a:t>
            </a:r>
            <a:r>
              <a:rPr lang="en-US" dirty="0" smtClean="0">
                <a:solidFill>
                  <a:schemeClr val="tx1"/>
                </a:solidFill>
              </a:rPr>
              <a:t> style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Core2 Duo: hardwired, pipelined CISC (x86) w/ microcode support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This Lecture: </a:t>
            </a:r>
            <a:r>
              <a:rPr lang="en-US" sz="1600" dirty="0" err="1" smtClean="0">
                <a:solidFill>
                  <a:schemeClr val="tx1"/>
                </a:solidFill>
              </a:rPr>
              <a:t>Microcoded</a:t>
            </a:r>
            <a:r>
              <a:rPr lang="en-US" sz="1600" dirty="0" smtClean="0">
                <a:solidFill>
                  <a:schemeClr val="tx1"/>
                </a:solidFill>
              </a:rPr>
              <a:t> RISC (MIPS) machine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552 / CPS 550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14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Hardware Organization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195631"/>
            <a:ext cx="8147325" cy="1036934"/>
          </a:xfrm>
        </p:spPr>
        <p:txBody>
          <a:bodyPr anchor="t"/>
          <a:lstStyle/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Structure: How are components connected? Statically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Behavior: How does data move between components? Dynamically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417513" y="1384300"/>
            <a:ext cx="8437563" cy="3511550"/>
            <a:chOff x="263" y="872"/>
            <a:chExt cx="5315" cy="2212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224" y="872"/>
              <a:ext cx="1384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816" y="1776"/>
              <a:ext cx="832" cy="9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2376" y="1776"/>
              <a:ext cx="832" cy="9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4032" y="1776"/>
              <a:ext cx="832" cy="9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1090" y="3084"/>
              <a:ext cx="351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1208" y="2744"/>
              <a:ext cx="0" cy="33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2808" y="2744"/>
              <a:ext cx="0" cy="33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4408" y="2744"/>
              <a:ext cx="0" cy="33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3240" y="2264"/>
              <a:ext cx="7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1672" y="2272"/>
              <a:ext cx="6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2648" y="1272"/>
              <a:ext cx="0" cy="4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2928" y="1268"/>
              <a:ext cx="0" cy="30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3200" y="1272"/>
              <a:ext cx="0" cy="30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3488" y="1272"/>
              <a:ext cx="0" cy="16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1808" y="1120"/>
              <a:ext cx="400" cy="0"/>
            </a:xfrm>
            <a:prstGeom prst="line">
              <a:avLst/>
            </a:prstGeom>
            <a:noFill/>
            <a:ln w="25400">
              <a:solidFill>
                <a:srgbClr val="B69CAC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2375" y="927"/>
              <a:ext cx="999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smtClean="0">
                  <a:latin typeface="+mj-lt"/>
                </a:rPr>
                <a:t>controller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4999" y="1879"/>
              <a:ext cx="579" cy="5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smtClean="0">
                  <a:latin typeface="+mj-lt"/>
                </a:rPr>
                <a:t>data</a:t>
              </a:r>
              <a:endParaRPr lang="en-US" sz="2400" dirty="0"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2400" dirty="0">
                  <a:latin typeface="+mj-lt"/>
                </a:rPr>
                <a:t>path</a:t>
              </a: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4575" y="903"/>
              <a:ext cx="776" cy="5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>
                  <a:latin typeface="+mj-lt"/>
                </a:rPr>
                <a:t>control</a:t>
              </a:r>
            </a:p>
            <a:p>
              <a:pPr>
                <a:spcBef>
                  <a:spcPct val="0"/>
                </a:spcBef>
              </a:pPr>
              <a:r>
                <a:rPr lang="en-US" sz="2400" dirty="0">
                  <a:latin typeface="+mj-lt"/>
                </a:rPr>
                <a:t>points</a:t>
              </a: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263" y="1103"/>
              <a:ext cx="648" cy="5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>
                  <a:latin typeface="+mj-lt"/>
                </a:rPr>
                <a:t>status</a:t>
              </a:r>
            </a:p>
            <a:p>
              <a:pPr>
                <a:spcBef>
                  <a:spcPct val="0"/>
                </a:spcBef>
              </a:pPr>
              <a:r>
                <a:rPr lang="en-US" sz="2400" dirty="0">
                  <a:latin typeface="+mj-lt"/>
                </a:rPr>
                <a:t>lines</a:t>
              </a:r>
            </a:p>
          </p:txBody>
        </p:sp>
        <p:sp>
          <p:nvSpPr>
            <p:cNvPr id="30" name="Freeform 24"/>
            <p:cNvSpPr>
              <a:spLocks/>
            </p:cNvSpPr>
            <p:nvPr/>
          </p:nvSpPr>
          <p:spPr bwMode="auto">
            <a:xfrm>
              <a:off x="1434" y="1264"/>
              <a:ext cx="900" cy="522"/>
            </a:xfrm>
            <a:custGeom>
              <a:avLst/>
              <a:gdLst/>
              <a:ahLst/>
              <a:cxnLst>
                <a:cxn ang="0">
                  <a:pos x="900" y="0"/>
                </a:cxn>
                <a:cxn ang="0">
                  <a:pos x="900" y="192"/>
                </a:cxn>
                <a:cxn ang="0">
                  <a:pos x="0" y="192"/>
                </a:cxn>
                <a:cxn ang="0">
                  <a:pos x="0" y="522"/>
                </a:cxn>
              </a:cxnLst>
              <a:rect l="0" t="0" r="r" b="b"/>
              <a:pathLst>
                <a:path w="900" h="522">
                  <a:moveTo>
                    <a:pt x="900" y="0"/>
                  </a:moveTo>
                  <a:lnTo>
                    <a:pt x="900" y="192"/>
                  </a:lnTo>
                  <a:lnTo>
                    <a:pt x="0" y="192"/>
                  </a:lnTo>
                  <a:lnTo>
                    <a:pt x="0" y="52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 flipH="1">
              <a:off x="3486" y="1264"/>
              <a:ext cx="900" cy="522"/>
            </a:xfrm>
            <a:custGeom>
              <a:avLst/>
              <a:gdLst/>
              <a:ahLst/>
              <a:cxnLst>
                <a:cxn ang="0">
                  <a:pos x="900" y="0"/>
                </a:cxn>
                <a:cxn ang="0">
                  <a:pos x="900" y="192"/>
                </a:cxn>
                <a:cxn ang="0">
                  <a:pos x="0" y="192"/>
                </a:cxn>
                <a:cxn ang="0">
                  <a:pos x="0" y="522"/>
                </a:cxn>
              </a:cxnLst>
              <a:rect l="0" t="0" r="r" b="b"/>
              <a:pathLst>
                <a:path w="900" h="522">
                  <a:moveTo>
                    <a:pt x="900" y="0"/>
                  </a:moveTo>
                  <a:lnTo>
                    <a:pt x="900" y="192"/>
                  </a:lnTo>
                  <a:lnTo>
                    <a:pt x="0" y="192"/>
                  </a:lnTo>
                  <a:lnTo>
                    <a:pt x="0" y="52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32" name="Group 26"/>
            <p:cNvGrpSpPr>
              <a:grpSpLocks/>
            </p:cNvGrpSpPr>
            <p:nvPr/>
          </p:nvGrpSpPr>
          <p:grpSpPr bwMode="auto">
            <a:xfrm>
              <a:off x="4392" y="1456"/>
              <a:ext cx="366" cy="330"/>
              <a:chOff x="4392" y="1392"/>
              <a:chExt cx="366" cy="306"/>
            </a:xfrm>
          </p:grpSpPr>
          <p:sp>
            <p:nvSpPr>
              <p:cNvPr id="34" name="Line 27"/>
              <p:cNvSpPr>
                <a:spLocks noChangeShapeType="1"/>
              </p:cNvSpPr>
              <p:nvPr/>
            </p:nvSpPr>
            <p:spPr bwMode="auto">
              <a:xfrm>
                <a:off x="4564" y="1394"/>
                <a:ext cx="0" cy="30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35" name="Freeform 28"/>
              <p:cNvSpPr>
                <a:spLocks/>
              </p:cNvSpPr>
              <p:nvPr/>
            </p:nvSpPr>
            <p:spPr bwMode="auto">
              <a:xfrm>
                <a:off x="4392" y="1392"/>
                <a:ext cx="366" cy="3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6" y="0"/>
                  </a:cxn>
                  <a:cxn ang="0">
                    <a:pos x="354" y="306"/>
                  </a:cxn>
                </a:cxnLst>
                <a:rect l="0" t="0" r="r" b="b"/>
                <a:pathLst>
                  <a:path w="366" h="306">
                    <a:moveTo>
                      <a:pt x="0" y="0"/>
                    </a:moveTo>
                    <a:lnTo>
                      <a:pt x="366" y="0"/>
                    </a:lnTo>
                    <a:lnTo>
                      <a:pt x="354" y="306"/>
                    </a:lnTo>
                  </a:path>
                </a:pathLst>
              </a:custGeom>
              <a:noFill/>
              <a:ln w="254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1062" y="952"/>
              <a:ext cx="1146" cy="816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0" y="0"/>
                </a:cxn>
                <a:cxn ang="0">
                  <a:pos x="1146" y="0"/>
                </a:cxn>
              </a:cxnLst>
              <a:rect l="0" t="0" r="r" b="b"/>
              <a:pathLst>
                <a:path w="1146" h="816">
                  <a:moveTo>
                    <a:pt x="0" y="816"/>
                  </a:moveTo>
                  <a:lnTo>
                    <a:pt x="0" y="0"/>
                  </a:lnTo>
                  <a:lnTo>
                    <a:pt x="1146" y="0"/>
                  </a:lnTo>
                </a:path>
              </a:pathLst>
            </a:custGeom>
            <a:noFill/>
            <a:ln w="25400" cap="flat" cmpd="sng">
              <a:solidFill>
                <a:srgbClr val="B69CAC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Microcontrol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Unit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1152151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Maurice Wilkes, 1954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Embed control logic state table in a memory array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1738313" y="1939925"/>
            <a:ext cx="5835650" cy="4573588"/>
            <a:chOff x="1095" y="1222"/>
            <a:chExt cx="3676" cy="2881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339" y="2685"/>
              <a:ext cx="714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Matrix A</a:t>
              </a: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3600" y="2688"/>
              <a:ext cx="721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Matrix B</a:t>
              </a:r>
            </a:p>
          </p:txBody>
        </p:sp>
        <p:grpSp>
          <p:nvGrpSpPr>
            <p:cNvPr id="13" name="Group 7"/>
            <p:cNvGrpSpPr>
              <a:grpSpLocks/>
            </p:cNvGrpSpPr>
            <p:nvPr/>
          </p:nvGrpSpPr>
          <p:grpSpPr bwMode="auto">
            <a:xfrm>
              <a:off x="1315" y="2896"/>
              <a:ext cx="3093" cy="879"/>
              <a:chOff x="1315" y="2896"/>
              <a:chExt cx="3093" cy="879"/>
            </a:xfrm>
          </p:grpSpPr>
          <p:sp>
            <p:nvSpPr>
              <p:cNvPr id="27" name="AutoShape 8"/>
              <p:cNvSpPr>
                <a:spLocks noChangeArrowheads="1"/>
              </p:cNvSpPr>
              <p:nvPr/>
            </p:nvSpPr>
            <p:spPr bwMode="auto">
              <a:xfrm rot="-5400000">
                <a:off x="1359" y="2852"/>
                <a:ext cx="879" cy="96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9"/>
              <p:cNvSpPr>
                <a:spLocks noChangeShapeType="1"/>
              </p:cNvSpPr>
              <p:nvPr/>
            </p:nvSpPr>
            <p:spPr bwMode="auto">
              <a:xfrm>
                <a:off x="2280" y="3063"/>
                <a:ext cx="21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10"/>
              <p:cNvSpPr>
                <a:spLocks noChangeShapeType="1"/>
              </p:cNvSpPr>
              <p:nvPr/>
            </p:nvSpPr>
            <p:spPr bwMode="auto">
              <a:xfrm>
                <a:off x="2280" y="3159"/>
                <a:ext cx="21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11"/>
              <p:cNvSpPr>
                <a:spLocks noChangeShapeType="1"/>
              </p:cNvSpPr>
              <p:nvPr/>
            </p:nvSpPr>
            <p:spPr bwMode="auto">
              <a:xfrm>
                <a:off x="2280" y="3255"/>
                <a:ext cx="21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12"/>
              <p:cNvSpPr>
                <a:spLocks noChangeShapeType="1"/>
              </p:cNvSpPr>
              <p:nvPr/>
            </p:nvSpPr>
            <p:spPr bwMode="auto">
              <a:xfrm>
                <a:off x="2280" y="3355"/>
                <a:ext cx="21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13"/>
              <p:cNvSpPr>
                <a:spLocks noChangeShapeType="1"/>
              </p:cNvSpPr>
              <p:nvPr/>
            </p:nvSpPr>
            <p:spPr bwMode="auto">
              <a:xfrm>
                <a:off x="2280" y="3447"/>
                <a:ext cx="21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14"/>
              <p:cNvSpPr>
                <a:spLocks noChangeShapeType="1"/>
              </p:cNvSpPr>
              <p:nvPr/>
            </p:nvSpPr>
            <p:spPr bwMode="auto">
              <a:xfrm>
                <a:off x="2280" y="3543"/>
                <a:ext cx="21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15"/>
              <p:cNvSpPr>
                <a:spLocks noChangeShapeType="1"/>
              </p:cNvSpPr>
              <p:nvPr/>
            </p:nvSpPr>
            <p:spPr bwMode="auto">
              <a:xfrm>
                <a:off x="2848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16"/>
              <p:cNvSpPr>
                <a:spLocks noChangeShapeType="1"/>
              </p:cNvSpPr>
              <p:nvPr/>
            </p:nvSpPr>
            <p:spPr bwMode="auto">
              <a:xfrm>
                <a:off x="2760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7"/>
              <p:cNvSpPr>
                <a:spLocks noChangeShapeType="1"/>
              </p:cNvSpPr>
              <p:nvPr/>
            </p:nvSpPr>
            <p:spPr bwMode="auto">
              <a:xfrm>
                <a:off x="2676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18"/>
              <p:cNvSpPr>
                <a:spLocks noChangeShapeType="1"/>
              </p:cNvSpPr>
              <p:nvPr/>
            </p:nvSpPr>
            <p:spPr bwMode="auto">
              <a:xfrm>
                <a:off x="2596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19"/>
              <p:cNvSpPr>
                <a:spLocks noChangeShapeType="1"/>
              </p:cNvSpPr>
              <p:nvPr/>
            </p:nvSpPr>
            <p:spPr bwMode="auto">
              <a:xfrm>
                <a:off x="2516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20"/>
              <p:cNvSpPr>
                <a:spLocks noChangeShapeType="1"/>
              </p:cNvSpPr>
              <p:nvPr/>
            </p:nvSpPr>
            <p:spPr bwMode="auto">
              <a:xfrm>
                <a:off x="4128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21"/>
              <p:cNvSpPr>
                <a:spLocks noChangeShapeType="1"/>
              </p:cNvSpPr>
              <p:nvPr/>
            </p:nvSpPr>
            <p:spPr bwMode="auto">
              <a:xfrm>
                <a:off x="4044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22"/>
              <p:cNvSpPr>
                <a:spLocks noChangeShapeType="1"/>
              </p:cNvSpPr>
              <p:nvPr/>
            </p:nvSpPr>
            <p:spPr bwMode="auto">
              <a:xfrm>
                <a:off x="3968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23"/>
              <p:cNvSpPr>
                <a:spLocks noChangeShapeType="1"/>
              </p:cNvSpPr>
              <p:nvPr/>
            </p:nvSpPr>
            <p:spPr bwMode="auto">
              <a:xfrm>
                <a:off x="3888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24"/>
              <p:cNvSpPr>
                <a:spLocks noChangeShapeType="1"/>
              </p:cNvSpPr>
              <p:nvPr/>
            </p:nvSpPr>
            <p:spPr bwMode="auto">
              <a:xfrm>
                <a:off x="3808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25"/>
              <p:cNvSpPr>
                <a:spLocks noChangeShapeType="1"/>
              </p:cNvSpPr>
              <p:nvPr/>
            </p:nvSpPr>
            <p:spPr bwMode="auto">
              <a:xfrm>
                <a:off x="3728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Oval 26"/>
              <p:cNvSpPr>
                <a:spLocks noChangeArrowheads="1"/>
              </p:cNvSpPr>
              <p:nvPr/>
            </p:nvSpPr>
            <p:spPr bwMode="auto">
              <a:xfrm>
                <a:off x="2500" y="3035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27"/>
              <p:cNvSpPr>
                <a:spLocks noChangeArrowheads="1"/>
              </p:cNvSpPr>
              <p:nvPr/>
            </p:nvSpPr>
            <p:spPr bwMode="auto">
              <a:xfrm>
                <a:off x="2656" y="3035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Oval 28"/>
              <p:cNvSpPr>
                <a:spLocks noChangeArrowheads="1"/>
              </p:cNvSpPr>
              <p:nvPr/>
            </p:nvSpPr>
            <p:spPr bwMode="auto">
              <a:xfrm>
                <a:off x="2576" y="3135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Oval 29"/>
              <p:cNvSpPr>
                <a:spLocks noChangeArrowheads="1"/>
              </p:cNvSpPr>
              <p:nvPr/>
            </p:nvSpPr>
            <p:spPr bwMode="auto">
              <a:xfrm>
                <a:off x="2736" y="31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Oval 30"/>
              <p:cNvSpPr>
                <a:spLocks noChangeArrowheads="1"/>
              </p:cNvSpPr>
              <p:nvPr/>
            </p:nvSpPr>
            <p:spPr bwMode="auto">
              <a:xfrm>
                <a:off x="2824" y="31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Oval 31"/>
              <p:cNvSpPr>
                <a:spLocks noChangeArrowheads="1"/>
              </p:cNvSpPr>
              <p:nvPr/>
            </p:nvSpPr>
            <p:spPr bwMode="auto">
              <a:xfrm>
                <a:off x="2496" y="3227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Oval 32"/>
              <p:cNvSpPr>
                <a:spLocks noChangeArrowheads="1"/>
              </p:cNvSpPr>
              <p:nvPr/>
            </p:nvSpPr>
            <p:spPr bwMode="auto">
              <a:xfrm>
                <a:off x="2572" y="3227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Oval 33"/>
              <p:cNvSpPr>
                <a:spLocks noChangeArrowheads="1"/>
              </p:cNvSpPr>
              <p:nvPr/>
            </p:nvSpPr>
            <p:spPr bwMode="auto">
              <a:xfrm>
                <a:off x="2576" y="33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Oval 34"/>
              <p:cNvSpPr>
                <a:spLocks noChangeArrowheads="1"/>
              </p:cNvSpPr>
              <p:nvPr/>
            </p:nvSpPr>
            <p:spPr bwMode="auto">
              <a:xfrm>
                <a:off x="2652" y="3335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Oval 35"/>
              <p:cNvSpPr>
                <a:spLocks noChangeArrowheads="1"/>
              </p:cNvSpPr>
              <p:nvPr/>
            </p:nvSpPr>
            <p:spPr bwMode="auto">
              <a:xfrm>
                <a:off x="2496" y="34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Oval 36"/>
              <p:cNvSpPr>
                <a:spLocks noChangeArrowheads="1"/>
              </p:cNvSpPr>
              <p:nvPr/>
            </p:nvSpPr>
            <p:spPr bwMode="auto">
              <a:xfrm>
                <a:off x="2572" y="34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Oval 37"/>
              <p:cNvSpPr>
                <a:spLocks noChangeArrowheads="1"/>
              </p:cNvSpPr>
              <p:nvPr/>
            </p:nvSpPr>
            <p:spPr bwMode="auto">
              <a:xfrm>
                <a:off x="2652" y="34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Oval 38"/>
              <p:cNvSpPr>
                <a:spLocks noChangeArrowheads="1"/>
              </p:cNvSpPr>
              <p:nvPr/>
            </p:nvSpPr>
            <p:spPr bwMode="auto">
              <a:xfrm>
                <a:off x="2572" y="3519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Oval 39"/>
              <p:cNvSpPr>
                <a:spLocks noChangeArrowheads="1"/>
              </p:cNvSpPr>
              <p:nvPr/>
            </p:nvSpPr>
            <p:spPr bwMode="auto">
              <a:xfrm>
                <a:off x="2656" y="35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Oval 40"/>
              <p:cNvSpPr>
                <a:spLocks noChangeArrowheads="1"/>
              </p:cNvSpPr>
              <p:nvPr/>
            </p:nvSpPr>
            <p:spPr bwMode="auto">
              <a:xfrm>
                <a:off x="2740" y="35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Oval 41"/>
              <p:cNvSpPr>
                <a:spLocks noChangeArrowheads="1"/>
              </p:cNvSpPr>
              <p:nvPr/>
            </p:nvSpPr>
            <p:spPr bwMode="auto">
              <a:xfrm>
                <a:off x="2824" y="3519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Oval 42"/>
              <p:cNvSpPr>
                <a:spLocks noChangeArrowheads="1"/>
              </p:cNvSpPr>
              <p:nvPr/>
            </p:nvSpPr>
            <p:spPr bwMode="auto">
              <a:xfrm>
                <a:off x="2740" y="32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43"/>
              <p:cNvSpPr>
                <a:spLocks noChangeArrowheads="1"/>
              </p:cNvSpPr>
              <p:nvPr/>
            </p:nvSpPr>
            <p:spPr bwMode="auto">
              <a:xfrm>
                <a:off x="3704" y="3139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Oval 44"/>
              <p:cNvSpPr>
                <a:spLocks noChangeArrowheads="1"/>
              </p:cNvSpPr>
              <p:nvPr/>
            </p:nvSpPr>
            <p:spPr bwMode="auto">
              <a:xfrm>
                <a:off x="3704" y="32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Oval 45"/>
              <p:cNvSpPr>
                <a:spLocks noChangeArrowheads="1"/>
              </p:cNvSpPr>
              <p:nvPr/>
            </p:nvSpPr>
            <p:spPr bwMode="auto">
              <a:xfrm>
                <a:off x="3784" y="3039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Oval 46"/>
              <p:cNvSpPr>
                <a:spLocks noChangeArrowheads="1"/>
              </p:cNvSpPr>
              <p:nvPr/>
            </p:nvSpPr>
            <p:spPr bwMode="auto">
              <a:xfrm>
                <a:off x="3868" y="3135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Oval 47"/>
              <p:cNvSpPr>
                <a:spLocks noChangeArrowheads="1"/>
              </p:cNvSpPr>
              <p:nvPr/>
            </p:nvSpPr>
            <p:spPr bwMode="auto">
              <a:xfrm>
                <a:off x="3788" y="33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Oval 48"/>
              <p:cNvSpPr>
                <a:spLocks noChangeArrowheads="1"/>
              </p:cNvSpPr>
              <p:nvPr/>
            </p:nvSpPr>
            <p:spPr bwMode="auto">
              <a:xfrm>
                <a:off x="3788" y="3419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Oval 49"/>
              <p:cNvSpPr>
                <a:spLocks noChangeArrowheads="1"/>
              </p:cNvSpPr>
              <p:nvPr/>
            </p:nvSpPr>
            <p:spPr bwMode="auto">
              <a:xfrm>
                <a:off x="3708" y="35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Oval 50"/>
              <p:cNvSpPr>
                <a:spLocks noChangeArrowheads="1"/>
              </p:cNvSpPr>
              <p:nvPr/>
            </p:nvSpPr>
            <p:spPr bwMode="auto">
              <a:xfrm>
                <a:off x="3868" y="34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Oval 51"/>
              <p:cNvSpPr>
                <a:spLocks noChangeArrowheads="1"/>
              </p:cNvSpPr>
              <p:nvPr/>
            </p:nvSpPr>
            <p:spPr bwMode="auto">
              <a:xfrm>
                <a:off x="3872" y="35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Oval 52"/>
              <p:cNvSpPr>
                <a:spLocks noChangeArrowheads="1"/>
              </p:cNvSpPr>
              <p:nvPr/>
            </p:nvSpPr>
            <p:spPr bwMode="auto">
              <a:xfrm>
                <a:off x="3948" y="32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Oval 53"/>
              <p:cNvSpPr>
                <a:spLocks noChangeArrowheads="1"/>
              </p:cNvSpPr>
              <p:nvPr/>
            </p:nvSpPr>
            <p:spPr bwMode="auto">
              <a:xfrm>
                <a:off x="4020" y="304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54"/>
              <p:cNvSpPr>
                <a:spLocks noChangeArrowheads="1"/>
              </p:cNvSpPr>
              <p:nvPr/>
            </p:nvSpPr>
            <p:spPr bwMode="auto">
              <a:xfrm>
                <a:off x="4024" y="3327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Oval 55"/>
              <p:cNvSpPr>
                <a:spLocks noChangeArrowheads="1"/>
              </p:cNvSpPr>
              <p:nvPr/>
            </p:nvSpPr>
            <p:spPr bwMode="auto">
              <a:xfrm>
                <a:off x="4024" y="3527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56"/>
              <p:cNvSpPr>
                <a:spLocks noChangeArrowheads="1"/>
              </p:cNvSpPr>
              <p:nvPr/>
            </p:nvSpPr>
            <p:spPr bwMode="auto">
              <a:xfrm>
                <a:off x="4108" y="3419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Oval 57"/>
              <p:cNvSpPr>
                <a:spLocks noChangeArrowheads="1"/>
              </p:cNvSpPr>
              <p:nvPr/>
            </p:nvSpPr>
            <p:spPr bwMode="auto">
              <a:xfrm>
                <a:off x="4108" y="32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58"/>
              <p:cNvSpPr>
                <a:spLocks noChangeArrowheads="1"/>
              </p:cNvSpPr>
              <p:nvPr/>
            </p:nvSpPr>
            <p:spPr bwMode="auto">
              <a:xfrm>
                <a:off x="1562" y="3165"/>
                <a:ext cx="717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800">
                    <a:latin typeface="Verdana" pitchFamily="1" charset="0"/>
                  </a:rPr>
                  <a:t>Decoder</a:t>
                </a:r>
              </a:p>
            </p:txBody>
          </p:sp>
        </p:grpSp>
        <p:sp>
          <p:nvSpPr>
            <p:cNvPr id="14" name="Rectangle 59"/>
            <p:cNvSpPr>
              <a:spLocks noChangeArrowheads="1"/>
            </p:cNvSpPr>
            <p:nvPr/>
          </p:nvSpPr>
          <p:spPr bwMode="auto">
            <a:xfrm>
              <a:off x="1336" y="2355"/>
              <a:ext cx="944" cy="21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60"/>
            <p:cNvSpPr>
              <a:spLocks noChangeArrowheads="1"/>
            </p:cNvSpPr>
            <p:nvPr/>
          </p:nvSpPr>
          <p:spPr bwMode="auto">
            <a:xfrm>
              <a:off x="1332" y="1912"/>
              <a:ext cx="944" cy="21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61"/>
            <p:cNvSpPr>
              <a:spLocks noChangeShapeType="1"/>
            </p:cNvSpPr>
            <p:nvPr/>
          </p:nvSpPr>
          <p:spPr bwMode="auto">
            <a:xfrm>
              <a:off x="1776" y="2112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62"/>
            <p:cNvSpPr>
              <a:spLocks noChangeShapeType="1"/>
            </p:cNvSpPr>
            <p:nvPr/>
          </p:nvSpPr>
          <p:spPr bwMode="auto">
            <a:xfrm flipH="1">
              <a:off x="1389" y="2571"/>
              <a:ext cx="0" cy="6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63"/>
            <p:cNvSpPr>
              <a:spLocks noChangeShapeType="1"/>
            </p:cNvSpPr>
            <p:nvPr/>
          </p:nvSpPr>
          <p:spPr bwMode="auto">
            <a:xfrm>
              <a:off x="1524" y="2571"/>
              <a:ext cx="0" cy="5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64"/>
            <p:cNvSpPr>
              <a:spLocks noChangeShapeType="1"/>
            </p:cNvSpPr>
            <p:nvPr/>
          </p:nvSpPr>
          <p:spPr bwMode="auto">
            <a:xfrm>
              <a:off x="2196" y="2571"/>
              <a:ext cx="0" cy="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65"/>
            <p:cNvSpPr>
              <a:spLocks noChangeShapeType="1"/>
            </p:cNvSpPr>
            <p:nvPr/>
          </p:nvSpPr>
          <p:spPr bwMode="auto">
            <a:xfrm>
              <a:off x="1802" y="1580"/>
              <a:ext cx="0" cy="336"/>
            </a:xfrm>
            <a:prstGeom prst="line">
              <a:avLst/>
            </a:prstGeom>
            <a:noFill/>
            <a:ln w="25400">
              <a:solidFill>
                <a:srgbClr val="B69CAC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66"/>
            <p:cNvSpPr>
              <a:spLocks noChangeShapeType="1"/>
            </p:cNvSpPr>
            <p:nvPr/>
          </p:nvSpPr>
          <p:spPr bwMode="auto">
            <a:xfrm>
              <a:off x="1450" y="1588"/>
              <a:ext cx="0" cy="320"/>
            </a:xfrm>
            <a:prstGeom prst="line">
              <a:avLst/>
            </a:prstGeom>
            <a:noFill/>
            <a:ln w="25400">
              <a:solidFill>
                <a:srgbClr val="B69CAC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67"/>
            <p:cNvSpPr>
              <a:spLocks noChangeArrowheads="1"/>
            </p:cNvSpPr>
            <p:nvPr/>
          </p:nvSpPr>
          <p:spPr bwMode="auto">
            <a:xfrm>
              <a:off x="3901" y="2064"/>
              <a:ext cx="87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Next state</a:t>
              </a:r>
            </a:p>
          </p:txBody>
        </p:sp>
        <p:sp>
          <p:nvSpPr>
            <p:cNvPr id="23" name="Rectangle 68"/>
            <p:cNvSpPr>
              <a:spLocks noChangeArrowheads="1"/>
            </p:cNvSpPr>
            <p:nvPr/>
          </p:nvSpPr>
          <p:spPr bwMode="auto">
            <a:xfrm>
              <a:off x="1095" y="1222"/>
              <a:ext cx="1394" cy="40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op      conditional</a:t>
              </a:r>
            </a:p>
            <a:p>
              <a:pPr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code   flip-flop</a:t>
              </a:r>
            </a:p>
          </p:txBody>
        </p:sp>
        <p:sp>
          <p:nvSpPr>
            <p:cNvPr id="24" name="Rectangle 69"/>
            <p:cNvSpPr>
              <a:spLocks noChangeArrowheads="1"/>
            </p:cNvSpPr>
            <p:nvPr/>
          </p:nvSpPr>
          <p:spPr bwMode="auto">
            <a:xfrm>
              <a:off x="1403" y="2357"/>
              <a:ext cx="87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i="1">
                  <a:latin typeface="Symbol" pitchFamily="1" charset="2"/>
                </a:rPr>
                <a:t></a:t>
              </a:r>
              <a:r>
                <a:rPr lang="en-US" sz="1800">
                  <a:latin typeface="Verdana" pitchFamily="1" charset="0"/>
                </a:rPr>
                <a:t>  address</a:t>
              </a:r>
            </a:p>
          </p:txBody>
        </p:sp>
        <p:sp>
          <p:nvSpPr>
            <p:cNvPr id="25" name="Rectangle 70"/>
            <p:cNvSpPr>
              <a:spLocks noChangeArrowheads="1"/>
            </p:cNvSpPr>
            <p:nvPr/>
          </p:nvSpPr>
          <p:spPr bwMode="auto">
            <a:xfrm>
              <a:off x="2331" y="3701"/>
              <a:ext cx="1674" cy="40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Control lines  </a:t>
              </a:r>
              <a:r>
                <a:rPr lang="en-US" sz="1800" i="1">
                  <a:latin typeface="Verdana" pitchFamily="1" charset="0"/>
                </a:rPr>
                <a:t>to</a:t>
              </a:r>
              <a:endParaRPr lang="en-US" sz="1800">
                <a:latin typeface="Verdana" pitchFamily="1" charset="0"/>
              </a:endParaRPr>
            </a:p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ALU, MUXs, Registers</a:t>
              </a:r>
            </a:p>
          </p:txBody>
        </p:sp>
        <p:sp>
          <p:nvSpPr>
            <p:cNvPr id="26" name="Freeform 71"/>
            <p:cNvSpPr>
              <a:spLocks/>
            </p:cNvSpPr>
            <p:nvPr/>
          </p:nvSpPr>
          <p:spPr bwMode="auto">
            <a:xfrm>
              <a:off x="2136" y="1696"/>
              <a:ext cx="1776" cy="816"/>
            </a:xfrm>
            <a:custGeom>
              <a:avLst/>
              <a:gdLst/>
              <a:ahLst/>
              <a:cxnLst>
                <a:cxn ang="0">
                  <a:pos x="1743" y="1350"/>
                </a:cxn>
                <a:cxn ang="0">
                  <a:pos x="1743" y="0"/>
                </a:cxn>
                <a:cxn ang="0">
                  <a:pos x="0" y="5"/>
                </a:cxn>
                <a:cxn ang="0">
                  <a:pos x="0" y="341"/>
                </a:cxn>
              </a:cxnLst>
              <a:rect l="0" t="0" r="r" b="b"/>
              <a:pathLst>
                <a:path w="1743" h="1350">
                  <a:moveTo>
                    <a:pt x="1743" y="1350"/>
                  </a:moveTo>
                  <a:lnTo>
                    <a:pt x="1743" y="0"/>
                  </a:lnTo>
                  <a:lnTo>
                    <a:pt x="0" y="5"/>
                  </a:lnTo>
                  <a:lnTo>
                    <a:pt x="0" y="34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Microcoded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Microarchitecture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80" name="Group 3"/>
          <p:cNvGrpSpPr>
            <a:grpSpLocks/>
          </p:cNvGrpSpPr>
          <p:nvPr/>
        </p:nvGrpSpPr>
        <p:grpSpPr bwMode="auto">
          <a:xfrm>
            <a:off x="2358871" y="1286258"/>
            <a:ext cx="4419600" cy="4729162"/>
            <a:chOff x="1512" y="933"/>
            <a:chExt cx="2784" cy="2979"/>
          </a:xfrm>
        </p:grpSpPr>
        <p:sp>
          <p:nvSpPr>
            <p:cNvPr id="81" name="Rectangle 4"/>
            <p:cNvSpPr>
              <a:spLocks noChangeArrowheads="1"/>
            </p:cNvSpPr>
            <p:nvPr/>
          </p:nvSpPr>
          <p:spPr bwMode="auto">
            <a:xfrm>
              <a:off x="2376" y="3000"/>
              <a:ext cx="1008" cy="912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Memory</a:t>
              </a:r>
            </a:p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(RAM)</a:t>
              </a:r>
            </a:p>
          </p:txBody>
        </p:sp>
        <p:sp>
          <p:nvSpPr>
            <p:cNvPr id="82" name="Rectangle 5"/>
            <p:cNvSpPr>
              <a:spLocks noChangeArrowheads="1"/>
            </p:cNvSpPr>
            <p:nvPr/>
          </p:nvSpPr>
          <p:spPr bwMode="auto">
            <a:xfrm>
              <a:off x="1704" y="1992"/>
              <a:ext cx="2256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Datapath</a:t>
              </a:r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2232" y="936"/>
              <a:ext cx="1296" cy="672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Symbol" pitchFamily="1" charset="2"/>
                </a:rPr>
                <a:t>m</a:t>
              </a:r>
              <a:r>
                <a:rPr lang="en-US" sz="1600" dirty="0" err="1">
                  <a:solidFill>
                    <a:srgbClr val="56127A"/>
                  </a:solidFill>
                  <a:latin typeface="Verdana" pitchFamily="1" charset="0"/>
                </a:rPr>
                <a:t>controller</a:t>
              </a:r>
              <a:endParaRPr lang="en-US" sz="1600" dirty="0">
                <a:solidFill>
                  <a:srgbClr val="56127A"/>
                </a:solidFill>
                <a:latin typeface="Verdana" pitchFamily="1" charset="0"/>
              </a:endParaRPr>
            </a:p>
            <a:p>
              <a:pPr algn="ctr"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Verdana" pitchFamily="1" charset="0"/>
                </a:rPr>
                <a:t>(ROM)</a:t>
              </a:r>
            </a:p>
          </p:txBody>
        </p:sp>
        <p:sp>
          <p:nvSpPr>
            <p:cNvPr id="84" name="Line 7"/>
            <p:cNvSpPr>
              <a:spLocks noChangeShapeType="1"/>
            </p:cNvSpPr>
            <p:nvPr/>
          </p:nvSpPr>
          <p:spPr bwMode="auto">
            <a:xfrm>
              <a:off x="2904" y="2616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5" name="Text Box 8"/>
            <p:cNvSpPr txBox="1">
              <a:spLocks noChangeArrowheads="1"/>
            </p:cNvSpPr>
            <p:nvPr/>
          </p:nvSpPr>
          <p:spPr bwMode="auto">
            <a:xfrm>
              <a:off x="3178" y="2661"/>
              <a:ext cx="421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86" name="Text Box 9"/>
            <p:cNvSpPr txBox="1">
              <a:spLocks noChangeArrowheads="1"/>
            </p:cNvSpPr>
            <p:nvPr/>
          </p:nvSpPr>
          <p:spPr bwMode="auto">
            <a:xfrm>
              <a:off x="2493" y="2661"/>
              <a:ext cx="421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87" name="Freeform 10"/>
            <p:cNvSpPr>
              <a:spLocks/>
            </p:cNvSpPr>
            <p:nvPr/>
          </p:nvSpPr>
          <p:spPr bwMode="auto">
            <a:xfrm>
              <a:off x="3384" y="2616"/>
              <a:ext cx="240" cy="624"/>
            </a:xfrm>
            <a:custGeom>
              <a:avLst/>
              <a:gdLst>
                <a:gd name="T0" fmla="*/ 240 w 240"/>
                <a:gd name="T1" fmla="*/ 0 h 816"/>
                <a:gd name="T2" fmla="*/ 240 w 240"/>
                <a:gd name="T3" fmla="*/ 816 h 816"/>
                <a:gd name="T4" fmla="*/ 0 w 240"/>
                <a:gd name="T5" fmla="*/ 816 h 816"/>
                <a:gd name="T6" fmla="*/ 0 60000 65536"/>
                <a:gd name="T7" fmla="*/ 0 60000 65536"/>
                <a:gd name="T8" fmla="*/ 0 60000 65536"/>
                <a:gd name="T9" fmla="*/ 0 w 240"/>
                <a:gd name="T10" fmla="*/ 0 h 816"/>
                <a:gd name="T11" fmla="*/ 240 w 24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816">
                  <a:moveTo>
                    <a:pt x="240" y="0"/>
                  </a:moveTo>
                  <a:lnTo>
                    <a:pt x="240" y="816"/>
                  </a:lnTo>
                  <a:lnTo>
                    <a:pt x="0" y="816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88" name="Group 11"/>
            <p:cNvGrpSpPr>
              <a:grpSpLocks/>
            </p:cNvGrpSpPr>
            <p:nvPr/>
          </p:nvGrpSpPr>
          <p:grpSpPr bwMode="auto">
            <a:xfrm>
              <a:off x="1992" y="1608"/>
              <a:ext cx="2304" cy="2112"/>
              <a:chOff x="1776" y="1680"/>
              <a:chExt cx="2304" cy="2112"/>
            </a:xfrm>
          </p:grpSpPr>
          <p:sp>
            <p:nvSpPr>
              <p:cNvPr id="97" name="Freeform 12"/>
              <p:cNvSpPr>
                <a:spLocks/>
              </p:cNvSpPr>
              <p:nvPr/>
            </p:nvSpPr>
            <p:spPr bwMode="auto">
              <a:xfrm>
                <a:off x="1776" y="1680"/>
                <a:ext cx="480" cy="384"/>
              </a:xfrm>
              <a:custGeom>
                <a:avLst/>
                <a:gdLst>
                  <a:gd name="T0" fmla="*/ 480 w 480"/>
                  <a:gd name="T1" fmla="*/ 0 h 384"/>
                  <a:gd name="T2" fmla="*/ 480 w 480"/>
                  <a:gd name="T3" fmla="*/ 144 h 384"/>
                  <a:gd name="T4" fmla="*/ 0 w 480"/>
                  <a:gd name="T5" fmla="*/ 144 h 384"/>
                  <a:gd name="T6" fmla="*/ 0 w 480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0"/>
                  <a:gd name="T13" fmla="*/ 0 h 384"/>
                  <a:gd name="T14" fmla="*/ 480 w 48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0" h="384">
                    <a:moveTo>
                      <a:pt x="480" y="0"/>
                    </a:moveTo>
                    <a:lnTo>
                      <a:pt x="480" y="144"/>
                    </a:lnTo>
                    <a:lnTo>
                      <a:pt x="0" y="144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98" name="Freeform 13"/>
              <p:cNvSpPr>
                <a:spLocks/>
              </p:cNvSpPr>
              <p:nvPr/>
            </p:nvSpPr>
            <p:spPr bwMode="auto">
              <a:xfrm>
                <a:off x="2016" y="1680"/>
                <a:ext cx="336" cy="384"/>
              </a:xfrm>
              <a:custGeom>
                <a:avLst/>
                <a:gdLst>
                  <a:gd name="T0" fmla="*/ 336 w 336"/>
                  <a:gd name="T1" fmla="*/ 0 h 384"/>
                  <a:gd name="T2" fmla="*/ 336 w 336"/>
                  <a:gd name="T3" fmla="*/ 192 h 384"/>
                  <a:gd name="T4" fmla="*/ 0 w 336"/>
                  <a:gd name="T5" fmla="*/ 192 h 384"/>
                  <a:gd name="T6" fmla="*/ 0 w 336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36"/>
                  <a:gd name="T13" fmla="*/ 0 h 384"/>
                  <a:gd name="T14" fmla="*/ 336 w 336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36" h="384">
                    <a:moveTo>
                      <a:pt x="336" y="0"/>
                    </a:moveTo>
                    <a:lnTo>
                      <a:pt x="336" y="192"/>
                    </a:lnTo>
                    <a:lnTo>
                      <a:pt x="0" y="192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99" name="Freeform 14"/>
              <p:cNvSpPr>
                <a:spLocks/>
              </p:cNvSpPr>
              <p:nvPr/>
            </p:nvSpPr>
            <p:spPr bwMode="auto">
              <a:xfrm>
                <a:off x="2208" y="1680"/>
                <a:ext cx="240" cy="384"/>
              </a:xfrm>
              <a:custGeom>
                <a:avLst/>
                <a:gdLst>
                  <a:gd name="T0" fmla="*/ 240 w 240"/>
                  <a:gd name="T1" fmla="*/ 0 h 384"/>
                  <a:gd name="T2" fmla="*/ 240 w 240"/>
                  <a:gd name="T3" fmla="*/ 240 h 384"/>
                  <a:gd name="T4" fmla="*/ 0 w 240"/>
                  <a:gd name="T5" fmla="*/ 240 h 384"/>
                  <a:gd name="T6" fmla="*/ 0 w 240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0"/>
                  <a:gd name="T13" fmla="*/ 0 h 384"/>
                  <a:gd name="T14" fmla="*/ 240 w 24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0" h="384">
                    <a:moveTo>
                      <a:pt x="240" y="0"/>
                    </a:moveTo>
                    <a:lnTo>
                      <a:pt x="240" y="240"/>
                    </a:lnTo>
                    <a:lnTo>
                      <a:pt x="0" y="240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0" name="Freeform 15"/>
              <p:cNvSpPr>
                <a:spLocks/>
              </p:cNvSpPr>
              <p:nvPr/>
            </p:nvSpPr>
            <p:spPr bwMode="auto">
              <a:xfrm>
                <a:off x="2400" y="1680"/>
                <a:ext cx="144" cy="384"/>
              </a:xfrm>
              <a:custGeom>
                <a:avLst/>
                <a:gdLst>
                  <a:gd name="T0" fmla="*/ 144 w 144"/>
                  <a:gd name="T1" fmla="*/ 0 h 384"/>
                  <a:gd name="T2" fmla="*/ 144 w 144"/>
                  <a:gd name="T3" fmla="*/ 288 h 384"/>
                  <a:gd name="T4" fmla="*/ 0 w 144"/>
                  <a:gd name="T5" fmla="*/ 288 h 384"/>
                  <a:gd name="T6" fmla="*/ 0 w 144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"/>
                  <a:gd name="T13" fmla="*/ 0 h 384"/>
                  <a:gd name="T14" fmla="*/ 144 w 144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" h="384">
                    <a:moveTo>
                      <a:pt x="144" y="0"/>
                    </a:moveTo>
                    <a:lnTo>
                      <a:pt x="144" y="288"/>
                    </a:lnTo>
                    <a:lnTo>
                      <a:pt x="0" y="288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1" name="Line 16"/>
              <p:cNvSpPr>
                <a:spLocks noChangeShapeType="1"/>
              </p:cNvSpPr>
              <p:nvPr/>
            </p:nvSpPr>
            <p:spPr bwMode="auto">
              <a:xfrm>
                <a:off x="2640" y="1680"/>
                <a:ext cx="1" cy="38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2" name="Freeform 17"/>
              <p:cNvSpPr>
                <a:spLocks/>
              </p:cNvSpPr>
              <p:nvPr/>
            </p:nvSpPr>
            <p:spPr bwMode="auto">
              <a:xfrm flipH="1">
                <a:off x="3024" y="1680"/>
                <a:ext cx="480" cy="384"/>
              </a:xfrm>
              <a:custGeom>
                <a:avLst/>
                <a:gdLst>
                  <a:gd name="T0" fmla="*/ 480 w 480"/>
                  <a:gd name="T1" fmla="*/ 0 h 384"/>
                  <a:gd name="T2" fmla="*/ 480 w 480"/>
                  <a:gd name="T3" fmla="*/ 144 h 384"/>
                  <a:gd name="T4" fmla="*/ 0 w 480"/>
                  <a:gd name="T5" fmla="*/ 144 h 384"/>
                  <a:gd name="T6" fmla="*/ 0 w 480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0"/>
                  <a:gd name="T13" fmla="*/ 0 h 384"/>
                  <a:gd name="T14" fmla="*/ 480 w 48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0" h="384">
                    <a:moveTo>
                      <a:pt x="480" y="0"/>
                    </a:moveTo>
                    <a:lnTo>
                      <a:pt x="480" y="144"/>
                    </a:lnTo>
                    <a:lnTo>
                      <a:pt x="0" y="144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3" name="Freeform 18"/>
              <p:cNvSpPr>
                <a:spLocks/>
              </p:cNvSpPr>
              <p:nvPr/>
            </p:nvSpPr>
            <p:spPr bwMode="auto">
              <a:xfrm flipH="1">
                <a:off x="2928" y="1680"/>
                <a:ext cx="336" cy="384"/>
              </a:xfrm>
              <a:custGeom>
                <a:avLst/>
                <a:gdLst>
                  <a:gd name="T0" fmla="*/ 336 w 336"/>
                  <a:gd name="T1" fmla="*/ 0 h 384"/>
                  <a:gd name="T2" fmla="*/ 336 w 336"/>
                  <a:gd name="T3" fmla="*/ 192 h 384"/>
                  <a:gd name="T4" fmla="*/ 0 w 336"/>
                  <a:gd name="T5" fmla="*/ 192 h 384"/>
                  <a:gd name="T6" fmla="*/ 0 w 336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36"/>
                  <a:gd name="T13" fmla="*/ 0 h 384"/>
                  <a:gd name="T14" fmla="*/ 336 w 336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36" h="384">
                    <a:moveTo>
                      <a:pt x="336" y="0"/>
                    </a:moveTo>
                    <a:lnTo>
                      <a:pt x="336" y="192"/>
                    </a:lnTo>
                    <a:lnTo>
                      <a:pt x="0" y="192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4" name="Freeform 19"/>
              <p:cNvSpPr>
                <a:spLocks/>
              </p:cNvSpPr>
              <p:nvPr/>
            </p:nvSpPr>
            <p:spPr bwMode="auto">
              <a:xfrm flipH="1">
                <a:off x="2832" y="1680"/>
                <a:ext cx="240" cy="384"/>
              </a:xfrm>
              <a:custGeom>
                <a:avLst/>
                <a:gdLst>
                  <a:gd name="T0" fmla="*/ 240 w 240"/>
                  <a:gd name="T1" fmla="*/ 0 h 384"/>
                  <a:gd name="T2" fmla="*/ 240 w 240"/>
                  <a:gd name="T3" fmla="*/ 240 h 384"/>
                  <a:gd name="T4" fmla="*/ 0 w 240"/>
                  <a:gd name="T5" fmla="*/ 240 h 384"/>
                  <a:gd name="T6" fmla="*/ 0 w 240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0"/>
                  <a:gd name="T13" fmla="*/ 0 h 384"/>
                  <a:gd name="T14" fmla="*/ 240 w 24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0" h="384">
                    <a:moveTo>
                      <a:pt x="240" y="0"/>
                    </a:moveTo>
                    <a:lnTo>
                      <a:pt x="240" y="240"/>
                    </a:lnTo>
                    <a:lnTo>
                      <a:pt x="0" y="240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5" name="Freeform 20"/>
              <p:cNvSpPr>
                <a:spLocks/>
              </p:cNvSpPr>
              <p:nvPr/>
            </p:nvSpPr>
            <p:spPr bwMode="auto">
              <a:xfrm flipH="1">
                <a:off x="2736" y="1680"/>
                <a:ext cx="144" cy="384"/>
              </a:xfrm>
              <a:custGeom>
                <a:avLst/>
                <a:gdLst>
                  <a:gd name="T0" fmla="*/ 144 w 144"/>
                  <a:gd name="T1" fmla="*/ 0 h 384"/>
                  <a:gd name="T2" fmla="*/ 144 w 144"/>
                  <a:gd name="T3" fmla="*/ 288 h 384"/>
                  <a:gd name="T4" fmla="*/ 0 w 144"/>
                  <a:gd name="T5" fmla="*/ 288 h 384"/>
                  <a:gd name="T6" fmla="*/ 0 w 144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"/>
                  <a:gd name="T13" fmla="*/ 0 h 384"/>
                  <a:gd name="T14" fmla="*/ 144 w 144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" h="384">
                    <a:moveTo>
                      <a:pt x="144" y="0"/>
                    </a:moveTo>
                    <a:lnTo>
                      <a:pt x="144" y="288"/>
                    </a:lnTo>
                    <a:lnTo>
                      <a:pt x="0" y="288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6" name="Freeform 21"/>
              <p:cNvSpPr>
                <a:spLocks/>
              </p:cNvSpPr>
              <p:nvPr/>
            </p:nvSpPr>
            <p:spPr bwMode="auto">
              <a:xfrm>
                <a:off x="3120" y="1680"/>
                <a:ext cx="864" cy="1920"/>
              </a:xfrm>
              <a:custGeom>
                <a:avLst/>
                <a:gdLst>
                  <a:gd name="T0" fmla="*/ 0 w 864"/>
                  <a:gd name="T1" fmla="*/ 0 h 1920"/>
                  <a:gd name="T2" fmla="*/ 0 w 864"/>
                  <a:gd name="T3" fmla="*/ 96 h 1920"/>
                  <a:gd name="T4" fmla="*/ 864 w 864"/>
                  <a:gd name="T5" fmla="*/ 96 h 1920"/>
                  <a:gd name="T6" fmla="*/ 864 w 864"/>
                  <a:gd name="T7" fmla="*/ 1920 h 1920"/>
                  <a:gd name="T8" fmla="*/ 48 w 864"/>
                  <a:gd name="T9" fmla="*/ 1920 h 19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4"/>
                  <a:gd name="T16" fmla="*/ 0 h 1920"/>
                  <a:gd name="T17" fmla="*/ 864 w 864"/>
                  <a:gd name="T18" fmla="*/ 1920 h 19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4" h="1920">
                    <a:moveTo>
                      <a:pt x="0" y="0"/>
                    </a:moveTo>
                    <a:lnTo>
                      <a:pt x="0" y="96"/>
                    </a:lnTo>
                    <a:lnTo>
                      <a:pt x="864" y="96"/>
                    </a:lnTo>
                    <a:lnTo>
                      <a:pt x="864" y="1920"/>
                    </a:lnTo>
                    <a:lnTo>
                      <a:pt x="48" y="1920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7" name="Freeform 22"/>
              <p:cNvSpPr>
                <a:spLocks/>
              </p:cNvSpPr>
              <p:nvPr/>
            </p:nvSpPr>
            <p:spPr bwMode="auto">
              <a:xfrm>
                <a:off x="3168" y="1680"/>
                <a:ext cx="912" cy="2112"/>
              </a:xfrm>
              <a:custGeom>
                <a:avLst/>
                <a:gdLst>
                  <a:gd name="T0" fmla="*/ 48 w 912"/>
                  <a:gd name="T1" fmla="*/ 0 h 2112"/>
                  <a:gd name="T2" fmla="*/ 48 w 912"/>
                  <a:gd name="T3" fmla="*/ 48 h 2112"/>
                  <a:gd name="T4" fmla="*/ 912 w 912"/>
                  <a:gd name="T5" fmla="*/ 48 h 2112"/>
                  <a:gd name="T6" fmla="*/ 912 w 912"/>
                  <a:gd name="T7" fmla="*/ 2112 h 2112"/>
                  <a:gd name="T8" fmla="*/ 0 w 912"/>
                  <a:gd name="T9" fmla="*/ 2112 h 2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2"/>
                  <a:gd name="T16" fmla="*/ 0 h 2112"/>
                  <a:gd name="T17" fmla="*/ 912 w 912"/>
                  <a:gd name="T18" fmla="*/ 2112 h 2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2" h="2112">
                    <a:moveTo>
                      <a:pt x="48" y="0"/>
                    </a:moveTo>
                    <a:lnTo>
                      <a:pt x="48" y="48"/>
                    </a:lnTo>
                    <a:lnTo>
                      <a:pt x="912" y="48"/>
                    </a:lnTo>
                    <a:lnTo>
                      <a:pt x="912" y="2112"/>
                    </a:lnTo>
                    <a:lnTo>
                      <a:pt x="0" y="2112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89" name="Freeform 23"/>
            <p:cNvSpPr>
              <a:spLocks/>
            </p:cNvSpPr>
            <p:nvPr/>
          </p:nvSpPr>
          <p:spPr bwMode="auto">
            <a:xfrm>
              <a:off x="1752" y="1368"/>
              <a:ext cx="480" cy="624"/>
            </a:xfrm>
            <a:custGeom>
              <a:avLst/>
              <a:gdLst>
                <a:gd name="T0" fmla="*/ 0 w 384"/>
                <a:gd name="T1" fmla="*/ 624 h 624"/>
                <a:gd name="T2" fmla="*/ 0 w 384"/>
                <a:gd name="T3" fmla="*/ 0 h 624"/>
                <a:gd name="T4" fmla="*/ 384 w 384"/>
                <a:gd name="T5" fmla="*/ 0 h 624"/>
                <a:gd name="T6" fmla="*/ 0 60000 65536"/>
                <a:gd name="T7" fmla="*/ 0 60000 65536"/>
                <a:gd name="T8" fmla="*/ 0 60000 65536"/>
                <a:gd name="T9" fmla="*/ 0 w 384"/>
                <a:gd name="T10" fmla="*/ 0 h 624"/>
                <a:gd name="T11" fmla="*/ 384 w 384"/>
                <a:gd name="T12" fmla="*/ 624 h 6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624">
                  <a:moveTo>
                    <a:pt x="0" y="624"/>
                  </a:moveTo>
                  <a:lnTo>
                    <a:pt x="0" y="0"/>
                  </a:lnTo>
                  <a:lnTo>
                    <a:pt x="384" y="0"/>
                  </a:lnTo>
                </a:path>
              </a:pathLst>
            </a:custGeom>
            <a:noFill/>
            <a:ln w="25400" cap="flat" cmpd="sng">
              <a:solidFill>
                <a:srgbClr val="B69CAC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0" name="Freeform 24"/>
            <p:cNvSpPr>
              <a:spLocks/>
            </p:cNvSpPr>
            <p:nvPr/>
          </p:nvSpPr>
          <p:spPr bwMode="auto">
            <a:xfrm>
              <a:off x="1512" y="1176"/>
              <a:ext cx="864" cy="2064"/>
            </a:xfrm>
            <a:custGeom>
              <a:avLst/>
              <a:gdLst>
                <a:gd name="T0" fmla="*/ 864 w 864"/>
                <a:gd name="T1" fmla="*/ 2064 h 2064"/>
                <a:gd name="T2" fmla="*/ 0 w 864"/>
                <a:gd name="T3" fmla="*/ 2064 h 2064"/>
                <a:gd name="T4" fmla="*/ 0 w 864"/>
                <a:gd name="T5" fmla="*/ 0 h 2064"/>
                <a:gd name="T6" fmla="*/ 720 w 864"/>
                <a:gd name="T7" fmla="*/ 0 h 20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4"/>
                <a:gd name="T13" fmla="*/ 0 h 2064"/>
                <a:gd name="T14" fmla="*/ 864 w 864"/>
                <a:gd name="T15" fmla="*/ 2064 h 20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4" h="2064">
                  <a:moveTo>
                    <a:pt x="864" y="2064"/>
                  </a:moveTo>
                  <a:lnTo>
                    <a:pt x="0" y="2064"/>
                  </a:lnTo>
                  <a:lnTo>
                    <a:pt x="0" y="0"/>
                  </a:lnTo>
                  <a:lnTo>
                    <a:pt x="720" y="0"/>
                  </a:lnTo>
                </a:path>
              </a:pathLst>
            </a:custGeom>
            <a:noFill/>
            <a:ln w="25400" cap="flat" cmpd="sng">
              <a:solidFill>
                <a:srgbClr val="B69CAC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" name="Text Box 25"/>
            <p:cNvSpPr txBox="1">
              <a:spLocks noChangeArrowheads="1"/>
            </p:cNvSpPr>
            <p:nvPr/>
          </p:nvSpPr>
          <p:spPr bwMode="auto">
            <a:xfrm>
              <a:off x="1695" y="1125"/>
              <a:ext cx="466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 dirty="0">
                  <a:solidFill>
                    <a:srgbClr val="56127A"/>
                  </a:solidFill>
                  <a:latin typeface="Verdana" pitchFamily="1" charset="0"/>
                </a:rPr>
                <a:t>zero?</a:t>
              </a:r>
            </a:p>
          </p:txBody>
        </p:sp>
        <p:sp>
          <p:nvSpPr>
            <p:cNvPr id="92" name="Text Box 26"/>
            <p:cNvSpPr txBox="1">
              <a:spLocks noChangeArrowheads="1"/>
            </p:cNvSpPr>
            <p:nvPr/>
          </p:nvSpPr>
          <p:spPr bwMode="auto">
            <a:xfrm>
              <a:off x="1703" y="933"/>
              <a:ext cx="494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busy?</a:t>
              </a:r>
            </a:p>
          </p:txBody>
        </p:sp>
        <p:sp>
          <p:nvSpPr>
            <p:cNvPr id="93" name="Freeform 27"/>
            <p:cNvSpPr>
              <a:spLocks/>
            </p:cNvSpPr>
            <p:nvPr/>
          </p:nvSpPr>
          <p:spPr bwMode="auto">
            <a:xfrm>
              <a:off x="1848" y="1560"/>
              <a:ext cx="384" cy="432"/>
            </a:xfrm>
            <a:custGeom>
              <a:avLst/>
              <a:gdLst>
                <a:gd name="T0" fmla="*/ 0 w 384"/>
                <a:gd name="T1" fmla="*/ 432 h 432"/>
                <a:gd name="T2" fmla="*/ 0 w 384"/>
                <a:gd name="T3" fmla="*/ 48 h 432"/>
                <a:gd name="T4" fmla="*/ 0 w 384"/>
                <a:gd name="T5" fmla="*/ 0 h 432"/>
                <a:gd name="T6" fmla="*/ 384 w 384"/>
                <a:gd name="T7" fmla="*/ 0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432"/>
                <a:gd name="T14" fmla="*/ 384 w 384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432">
                  <a:moveTo>
                    <a:pt x="0" y="432"/>
                  </a:moveTo>
                  <a:lnTo>
                    <a:pt x="0" y="48"/>
                  </a:lnTo>
                  <a:lnTo>
                    <a:pt x="0" y="0"/>
                  </a:lnTo>
                  <a:lnTo>
                    <a:pt x="384" y="0"/>
                  </a:lnTo>
                </a:path>
              </a:pathLst>
            </a:custGeom>
            <a:noFill/>
            <a:ln w="25400" cap="flat" cmpd="sng">
              <a:solidFill>
                <a:srgbClr val="B69CAC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4" name="Text Box 28"/>
            <p:cNvSpPr txBox="1">
              <a:spLocks noChangeArrowheads="1"/>
            </p:cNvSpPr>
            <p:nvPr/>
          </p:nvSpPr>
          <p:spPr bwMode="auto">
            <a:xfrm>
              <a:off x="1565" y="1317"/>
              <a:ext cx="580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opcode</a:t>
              </a:r>
            </a:p>
          </p:txBody>
        </p:sp>
        <p:sp>
          <p:nvSpPr>
            <p:cNvPr id="95" name="Text Box 29"/>
            <p:cNvSpPr txBox="1">
              <a:spLocks noChangeArrowheads="1"/>
            </p:cNvSpPr>
            <p:nvPr/>
          </p:nvSpPr>
          <p:spPr bwMode="auto">
            <a:xfrm>
              <a:off x="3480" y="3285"/>
              <a:ext cx="58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enMem</a:t>
              </a:r>
            </a:p>
          </p:txBody>
        </p:sp>
        <p:sp>
          <p:nvSpPr>
            <p:cNvPr id="96" name="Text Box 30"/>
            <p:cNvSpPr txBox="1">
              <a:spLocks noChangeArrowheads="1"/>
            </p:cNvSpPr>
            <p:nvPr/>
          </p:nvSpPr>
          <p:spPr bwMode="auto">
            <a:xfrm>
              <a:off x="3475" y="3477"/>
              <a:ext cx="663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MemWrt</a:t>
              </a:r>
            </a:p>
          </p:txBody>
        </p:sp>
      </p:grpSp>
      <p:grpSp>
        <p:nvGrpSpPr>
          <p:cNvPr id="108" name="Group 31"/>
          <p:cNvGrpSpPr>
            <a:grpSpLocks/>
          </p:cNvGrpSpPr>
          <p:nvPr/>
        </p:nvGrpSpPr>
        <p:grpSpPr bwMode="auto">
          <a:xfrm>
            <a:off x="5279870" y="1278320"/>
            <a:ext cx="3670300" cy="584200"/>
            <a:chOff x="3352" y="928"/>
            <a:chExt cx="2312" cy="368"/>
          </a:xfrm>
        </p:grpSpPr>
        <p:sp>
          <p:nvSpPr>
            <p:cNvPr id="109" name="Text Box 32"/>
            <p:cNvSpPr txBox="1">
              <a:spLocks noChangeArrowheads="1"/>
            </p:cNvSpPr>
            <p:nvPr/>
          </p:nvSpPr>
          <p:spPr bwMode="auto">
            <a:xfrm>
              <a:off x="3680" y="928"/>
              <a:ext cx="1984" cy="3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holds fixed</a:t>
              </a:r>
            </a:p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microcode</a:t>
              </a: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 instructions </a:t>
              </a:r>
            </a:p>
          </p:txBody>
        </p:sp>
        <p:sp>
          <p:nvSpPr>
            <p:cNvPr id="110" name="Freeform 33"/>
            <p:cNvSpPr>
              <a:spLocks/>
            </p:cNvSpPr>
            <p:nvPr/>
          </p:nvSpPr>
          <p:spPr bwMode="auto">
            <a:xfrm>
              <a:off x="3352" y="1017"/>
              <a:ext cx="552" cy="191"/>
            </a:xfrm>
            <a:custGeom>
              <a:avLst/>
              <a:gdLst>
                <a:gd name="T0" fmla="*/ 0 w 552"/>
                <a:gd name="T1" fmla="*/ 23 h 191"/>
                <a:gd name="T2" fmla="*/ 304 w 552"/>
                <a:gd name="T3" fmla="*/ 23 h 191"/>
                <a:gd name="T4" fmla="*/ 256 w 552"/>
                <a:gd name="T5" fmla="*/ 159 h 191"/>
                <a:gd name="T6" fmla="*/ 552 w 552"/>
                <a:gd name="T7" fmla="*/ 191 h 1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2"/>
                <a:gd name="T13" fmla="*/ 0 h 191"/>
                <a:gd name="T14" fmla="*/ 552 w 552"/>
                <a:gd name="T15" fmla="*/ 191 h 1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2" h="191">
                  <a:moveTo>
                    <a:pt x="0" y="23"/>
                  </a:moveTo>
                  <a:cubicBezTo>
                    <a:pt x="130" y="11"/>
                    <a:pt x="261" y="0"/>
                    <a:pt x="304" y="23"/>
                  </a:cubicBezTo>
                  <a:cubicBezTo>
                    <a:pt x="347" y="46"/>
                    <a:pt x="215" y="131"/>
                    <a:pt x="256" y="159"/>
                  </a:cubicBezTo>
                  <a:cubicBezTo>
                    <a:pt x="297" y="187"/>
                    <a:pt x="424" y="189"/>
                    <a:pt x="552" y="191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11" name="Group 34"/>
          <p:cNvGrpSpPr>
            <a:grpSpLocks/>
          </p:cNvGrpSpPr>
          <p:nvPr/>
        </p:nvGrpSpPr>
        <p:grpSpPr bwMode="auto">
          <a:xfrm>
            <a:off x="9370" y="5021645"/>
            <a:ext cx="3860800" cy="879475"/>
            <a:chOff x="32" y="3286"/>
            <a:chExt cx="2432" cy="554"/>
          </a:xfrm>
        </p:grpSpPr>
        <p:sp>
          <p:nvSpPr>
            <p:cNvPr id="112" name="Text Box 35"/>
            <p:cNvSpPr txBox="1">
              <a:spLocks noChangeArrowheads="1"/>
            </p:cNvSpPr>
            <p:nvPr/>
          </p:nvSpPr>
          <p:spPr bwMode="auto">
            <a:xfrm>
              <a:off x="32" y="3286"/>
              <a:ext cx="1976" cy="52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holds user program written in </a:t>
              </a: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macrocode</a:t>
              </a: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 instructions (e.g., MIPS, x86, etc.)</a:t>
              </a:r>
            </a:p>
          </p:txBody>
        </p:sp>
        <p:sp>
          <p:nvSpPr>
            <p:cNvPr id="113" name="Freeform 36"/>
            <p:cNvSpPr>
              <a:spLocks/>
            </p:cNvSpPr>
            <p:nvPr/>
          </p:nvSpPr>
          <p:spPr bwMode="auto">
            <a:xfrm flipH="1">
              <a:off x="1912" y="3649"/>
              <a:ext cx="552" cy="191"/>
            </a:xfrm>
            <a:custGeom>
              <a:avLst/>
              <a:gdLst>
                <a:gd name="T0" fmla="*/ 0 w 552"/>
                <a:gd name="T1" fmla="*/ 23 h 191"/>
                <a:gd name="T2" fmla="*/ 304 w 552"/>
                <a:gd name="T3" fmla="*/ 23 h 191"/>
                <a:gd name="T4" fmla="*/ 256 w 552"/>
                <a:gd name="T5" fmla="*/ 159 h 191"/>
                <a:gd name="T6" fmla="*/ 552 w 552"/>
                <a:gd name="T7" fmla="*/ 191 h 1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2"/>
                <a:gd name="T13" fmla="*/ 0 h 191"/>
                <a:gd name="T14" fmla="*/ 552 w 552"/>
                <a:gd name="T15" fmla="*/ 191 h 1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2" h="191">
                  <a:moveTo>
                    <a:pt x="0" y="23"/>
                  </a:moveTo>
                  <a:cubicBezTo>
                    <a:pt x="130" y="11"/>
                    <a:pt x="261" y="0"/>
                    <a:pt x="304" y="23"/>
                  </a:cubicBezTo>
                  <a:cubicBezTo>
                    <a:pt x="347" y="46"/>
                    <a:pt x="215" y="131"/>
                    <a:pt x="256" y="159"/>
                  </a:cubicBezTo>
                  <a:cubicBezTo>
                    <a:pt x="297" y="187"/>
                    <a:pt x="424" y="189"/>
                    <a:pt x="552" y="191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endParaRPr lang="en-US" sz="3600" b="1" dirty="0" smtClean="0">
              <a:solidFill>
                <a:srgbClr val="00009C"/>
              </a:solidFill>
              <a:latin typeface="+mj-lt"/>
            </a:endParaRPr>
          </a:p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MIPS32 ISA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- See Hennessy and Patterson, Appendix for full description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Processor State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- 32 32-bit GPRs, R0 always contains a 0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- 16 double-precision, 32 single-precision FPRs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FP status register, used for FP compares &amp; exceptions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PC, the program counter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Other special registers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000" dirty="0" smtClean="0">
              <a:solidFill>
                <a:srgbClr val="56127A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Data types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- 8-bit byte, 16-bit half word 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- 32-bit word for integers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- 32-bit word for single precision floating point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- 64-bit word for double precision floating point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000" dirty="0" smtClean="0">
              <a:solidFill>
                <a:srgbClr val="56127A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Load/Store style instruction set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data addressing modes: immediate &amp; indexed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branch addressing modes: PC relative &amp; register indirect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byte addressable memory: big-endian mode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000" dirty="0" smtClean="0">
              <a:solidFill>
                <a:srgbClr val="56127A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All instructions are 32 bits</a:t>
            </a:r>
            <a:endParaRPr lang="en-US" dirty="0">
              <a:solidFill>
                <a:srgbClr val="5612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552 / CPS 550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18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endParaRPr lang="en-US" sz="3600" b="1" dirty="0" smtClean="0">
              <a:solidFill>
                <a:srgbClr val="00009C"/>
              </a:solidFill>
              <a:latin typeface="+mj-lt"/>
            </a:endParaRPr>
          </a:p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MIPS Instruction Formats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1143000" y="3822700"/>
            <a:ext cx="4845050" cy="2066925"/>
            <a:chOff x="720" y="2408"/>
            <a:chExt cx="3052" cy="1302"/>
          </a:xfrm>
        </p:grpSpPr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720" y="2408"/>
              <a:ext cx="3041" cy="390"/>
              <a:chOff x="827" y="953"/>
              <a:chExt cx="3041" cy="390"/>
            </a:xfrm>
          </p:grpSpPr>
          <p:grpSp>
            <p:nvGrpSpPr>
              <p:cNvPr id="25" name="Group 5"/>
              <p:cNvGrpSpPr>
                <a:grpSpLocks/>
              </p:cNvGrpSpPr>
              <p:nvPr/>
            </p:nvGrpSpPr>
            <p:grpSpPr bwMode="auto">
              <a:xfrm>
                <a:off x="836" y="1143"/>
                <a:ext cx="3032" cy="200"/>
                <a:chOff x="836" y="1143"/>
                <a:chExt cx="3032" cy="200"/>
              </a:xfrm>
            </p:grpSpPr>
            <p:sp>
              <p:nvSpPr>
                <p:cNvPr id="27" name="Rectangle 6"/>
                <p:cNvSpPr>
                  <a:spLocks noChangeArrowheads="1"/>
                </p:cNvSpPr>
                <p:nvPr/>
              </p:nvSpPr>
              <p:spPr bwMode="auto">
                <a:xfrm>
                  <a:off x="836" y="1143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28" name="Rectangle 7"/>
                <p:cNvSpPr>
                  <a:spLocks noChangeArrowheads="1"/>
                </p:cNvSpPr>
                <p:nvPr/>
              </p:nvSpPr>
              <p:spPr bwMode="auto">
                <a:xfrm>
                  <a:off x="2348" y="1143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29" name="Line 8"/>
                <p:cNvSpPr>
                  <a:spLocks noChangeShapeType="1"/>
                </p:cNvSpPr>
                <p:nvPr/>
              </p:nvSpPr>
              <p:spPr bwMode="auto">
                <a:xfrm>
                  <a:off x="1908" y="1151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30" name="Line 9"/>
                <p:cNvSpPr>
                  <a:spLocks noChangeShapeType="1"/>
                </p:cNvSpPr>
                <p:nvPr/>
              </p:nvSpPr>
              <p:spPr bwMode="auto">
                <a:xfrm>
                  <a:off x="1404" y="1151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</p:grpSp>
          <p:sp>
            <p:nvSpPr>
              <p:cNvPr id="26" name="Rectangle 10"/>
              <p:cNvSpPr>
                <a:spLocks noChangeArrowheads="1"/>
              </p:cNvSpPr>
              <p:nvPr/>
            </p:nvSpPr>
            <p:spPr bwMode="auto">
              <a:xfrm>
                <a:off x="827" y="953"/>
                <a:ext cx="2463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 dirty="0">
                    <a:solidFill>
                      <a:schemeClr val="tx1"/>
                    </a:solidFill>
                    <a:latin typeface="+mj-lt"/>
                  </a:rPr>
                  <a:t>    6	   5	</a:t>
                </a:r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 5 </a:t>
                </a:r>
                <a:r>
                  <a:rPr lang="en-US" sz="1600" dirty="0">
                    <a:solidFill>
                      <a:schemeClr val="tx1"/>
                    </a:solidFill>
                    <a:latin typeface="+mj-lt"/>
                  </a:rPr>
                  <a:t>	     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       16</a:t>
                </a:r>
                <a:endParaRPr lang="en-US" sz="1600" dirty="0">
                  <a:solidFill>
                    <a:srgbClr val="56127A"/>
                  </a:solidFill>
                  <a:latin typeface="+mj-lt"/>
                </a:endParaRPr>
              </a:p>
            </p:txBody>
          </p:sp>
        </p:grpSp>
        <p:grpSp>
          <p:nvGrpSpPr>
            <p:cNvPr id="13" name="Group 11"/>
            <p:cNvGrpSpPr>
              <a:grpSpLocks/>
            </p:cNvGrpSpPr>
            <p:nvPr/>
          </p:nvGrpSpPr>
          <p:grpSpPr bwMode="auto">
            <a:xfrm>
              <a:off x="720" y="3320"/>
              <a:ext cx="3050" cy="390"/>
              <a:chOff x="846" y="2753"/>
              <a:chExt cx="3050" cy="390"/>
            </a:xfrm>
          </p:grpSpPr>
          <p:sp>
            <p:nvSpPr>
              <p:cNvPr id="21" name="Rectangle 12"/>
              <p:cNvSpPr>
                <a:spLocks noChangeArrowheads="1"/>
              </p:cNvSpPr>
              <p:nvPr/>
            </p:nvSpPr>
            <p:spPr bwMode="auto">
              <a:xfrm>
                <a:off x="847" y="2753"/>
                <a:ext cx="2062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 dirty="0">
                    <a:solidFill>
                      <a:schemeClr val="tx1"/>
                    </a:solidFill>
                    <a:latin typeface="+mj-lt"/>
                  </a:rPr>
                  <a:t>    6                       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                     26</a:t>
                </a:r>
                <a:endParaRPr lang="en-US" sz="1600" dirty="0">
                  <a:solidFill>
                    <a:srgbClr val="56127A"/>
                  </a:solidFill>
                  <a:latin typeface="+mj-lt"/>
                </a:endParaRPr>
              </a:p>
            </p:txBody>
          </p:sp>
          <p:sp>
            <p:nvSpPr>
              <p:cNvPr id="22" name="Rectangle 13"/>
              <p:cNvSpPr>
                <a:spLocks noChangeArrowheads="1"/>
              </p:cNvSpPr>
              <p:nvPr/>
            </p:nvSpPr>
            <p:spPr bwMode="auto">
              <a:xfrm>
                <a:off x="856" y="2943"/>
                <a:ext cx="304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>
                <a:off x="1424" y="2951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24" name="Rectangle 15"/>
              <p:cNvSpPr>
                <a:spLocks noChangeArrowheads="1"/>
              </p:cNvSpPr>
              <p:nvPr/>
            </p:nvSpPr>
            <p:spPr bwMode="auto">
              <a:xfrm>
                <a:off x="846" y="2827"/>
                <a:ext cx="2543" cy="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  <p:grpSp>
          <p:nvGrpSpPr>
            <p:cNvPr id="14" name="Group 16"/>
            <p:cNvGrpSpPr>
              <a:grpSpLocks/>
            </p:cNvGrpSpPr>
            <p:nvPr/>
          </p:nvGrpSpPr>
          <p:grpSpPr bwMode="auto">
            <a:xfrm>
              <a:off x="731" y="2878"/>
              <a:ext cx="3041" cy="390"/>
              <a:chOff x="841" y="1847"/>
              <a:chExt cx="3041" cy="390"/>
            </a:xfrm>
          </p:grpSpPr>
          <p:grpSp>
            <p:nvGrpSpPr>
              <p:cNvPr id="15" name="Group 17"/>
              <p:cNvGrpSpPr>
                <a:grpSpLocks/>
              </p:cNvGrpSpPr>
              <p:nvPr/>
            </p:nvGrpSpPr>
            <p:grpSpPr bwMode="auto">
              <a:xfrm>
                <a:off x="850" y="2037"/>
                <a:ext cx="3032" cy="200"/>
                <a:chOff x="850" y="2037"/>
                <a:chExt cx="3032" cy="200"/>
              </a:xfrm>
            </p:grpSpPr>
            <p:sp>
              <p:nvSpPr>
                <p:cNvPr id="17" name="Rectangle 18"/>
                <p:cNvSpPr>
                  <a:spLocks noChangeArrowheads="1"/>
                </p:cNvSpPr>
                <p:nvPr/>
              </p:nvSpPr>
              <p:spPr bwMode="auto">
                <a:xfrm>
                  <a:off x="850" y="2037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18" name="Rectangle 19"/>
                <p:cNvSpPr>
                  <a:spLocks noChangeArrowheads="1"/>
                </p:cNvSpPr>
                <p:nvPr/>
              </p:nvSpPr>
              <p:spPr bwMode="auto">
                <a:xfrm>
                  <a:off x="2362" y="2037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19" name="Line 20"/>
                <p:cNvSpPr>
                  <a:spLocks noChangeShapeType="1"/>
                </p:cNvSpPr>
                <p:nvPr/>
              </p:nvSpPr>
              <p:spPr bwMode="auto">
                <a:xfrm>
                  <a:off x="1922" y="2045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20" name="Line 21"/>
                <p:cNvSpPr>
                  <a:spLocks noChangeShapeType="1"/>
                </p:cNvSpPr>
                <p:nvPr/>
              </p:nvSpPr>
              <p:spPr bwMode="auto">
                <a:xfrm>
                  <a:off x="1418" y="2045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</p:grpSp>
          <p:sp>
            <p:nvSpPr>
              <p:cNvPr id="16" name="Rectangle 22"/>
              <p:cNvSpPr>
                <a:spLocks noChangeArrowheads="1"/>
              </p:cNvSpPr>
              <p:nvPr/>
            </p:nvSpPr>
            <p:spPr bwMode="auto">
              <a:xfrm>
                <a:off x="841" y="1847"/>
                <a:ext cx="2483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 dirty="0">
                    <a:solidFill>
                      <a:schemeClr val="tx1"/>
                    </a:solidFill>
                    <a:latin typeface="+mj-lt"/>
                  </a:rPr>
                  <a:t>    6	</a:t>
                </a:r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    </a:t>
                </a:r>
                <a:r>
                  <a:rPr lang="en-US" sz="1600" dirty="0">
                    <a:solidFill>
                      <a:schemeClr val="tx1"/>
                    </a:solidFill>
                    <a:latin typeface="+mj-lt"/>
                  </a:rPr>
                  <a:t>5	</a:t>
                </a:r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 5                          16</a:t>
                </a:r>
                <a:endParaRPr lang="en-US" sz="1600" dirty="0">
                  <a:solidFill>
                    <a:srgbClr val="56127A"/>
                  </a:solidFill>
                  <a:latin typeface="+mj-lt"/>
                </a:endParaRPr>
              </a:p>
            </p:txBody>
          </p:sp>
        </p:grpSp>
      </p:grpSp>
      <p:grpSp>
        <p:nvGrpSpPr>
          <p:cNvPr id="31" name="Group 23"/>
          <p:cNvGrpSpPr>
            <a:grpSpLocks/>
          </p:cNvGrpSpPr>
          <p:nvPr/>
        </p:nvGrpSpPr>
        <p:grpSpPr bwMode="auto">
          <a:xfrm>
            <a:off x="406400" y="1470025"/>
            <a:ext cx="8540751" cy="1169988"/>
            <a:chOff x="256" y="926"/>
            <a:chExt cx="5380" cy="737"/>
          </a:xfrm>
        </p:grpSpPr>
        <p:grpSp>
          <p:nvGrpSpPr>
            <p:cNvPr id="32" name="Group 24"/>
            <p:cNvGrpSpPr>
              <a:grpSpLocks/>
            </p:cNvGrpSpPr>
            <p:nvPr/>
          </p:nvGrpSpPr>
          <p:grpSpPr bwMode="auto">
            <a:xfrm>
              <a:off x="703" y="926"/>
              <a:ext cx="4933" cy="737"/>
              <a:chOff x="608" y="3487"/>
              <a:chExt cx="4933" cy="737"/>
            </a:xfrm>
          </p:grpSpPr>
          <p:grpSp>
            <p:nvGrpSpPr>
              <p:cNvPr id="35" name="Group 34"/>
              <p:cNvGrpSpPr>
                <a:grpSpLocks/>
              </p:cNvGrpSpPr>
              <p:nvPr/>
            </p:nvGrpSpPr>
            <p:grpSpPr bwMode="auto">
              <a:xfrm>
                <a:off x="637" y="3925"/>
                <a:ext cx="3032" cy="200"/>
                <a:chOff x="674" y="3989"/>
                <a:chExt cx="3032" cy="200"/>
              </a:xfrm>
            </p:grpSpPr>
            <p:sp>
              <p:nvSpPr>
                <p:cNvPr id="49" name="Rectangle 26"/>
                <p:cNvSpPr>
                  <a:spLocks noChangeArrowheads="1"/>
                </p:cNvSpPr>
                <p:nvPr/>
              </p:nvSpPr>
              <p:spPr bwMode="auto">
                <a:xfrm>
                  <a:off x="674" y="3989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0" name="Rectangle 27"/>
                <p:cNvSpPr>
                  <a:spLocks noChangeArrowheads="1"/>
                </p:cNvSpPr>
                <p:nvPr/>
              </p:nvSpPr>
              <p:spPr bwMode="auto">
                <a:xfrm>
                  <a:off x="2186" y="3989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1" name="Line 28"/>
                <p:cNvSpPr>
                  <a:spLocks noChangeShapeType="1"/>
                </p:cNvSpPr>
                <p:nvPr/>
              </p:nvSpPr>
              <p:spPr bwMode="auto">
                <a:xfrm>
                  <a:off x="1746" y="3997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2" name="Line 29"/>
                <p:cNvSpPr>
                  <a:spLocks noChangeShapeType="1"/>
                </p:cNvSpPr>
                <p:nvPr/>
              </p:nvSpPr>
              <p:spPr bwMode="auto">
                <a:xfrm>
                  <a:off x="1242" y="3997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</p:grpSp>
          <p:sp>
            <p:nvSpPr>
              <p:cNvPr id="36" name="Rectangle 30"/>
              <p:cNvSpPr>
                <a:spLocks noChangeArrowheads="1"/>
              </p:cNvSpPr>
              <p:nvPr/>
            </p:nvSpPr>
            <p:spPr bwMode="auto">
              <a:xfrm>
                <a:off x="608" y="3905"/>
                <a:ext cx="4933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 dirty="0" err="1">
                    <a:latin typeface="+mj-lt"/>
                  </a:rPr>
                  <a:t>opcode</a:t>
                </a:r>
                <a:r>
                  <a:rPr lang="en-US" sz="1600" dirty="0">
                    <a:latin typeface="+mj-lt"/>
                  </a:rPr>
                  <a:t>	   </a:t>
                </a:r>
                <a:r>
                  <a:rPr lang="en-US" sz="1600" dirty="0" smtClean="0">
                    <a:latin typeface="+mj-lt"/>
                  </a:rPr>
                  <a:t>  </a:t>
                </a:r>
                <a:r>
                  <a:rPr lang="en-US" sz="1600" dirty="0" err="1" smtClean="0">
                    <a:latin typeface="+mj-lt"/>
                  </a:rPr>
                  <a:t>rs</a:t>
                </a:r>
                <a:r>
                  <a:rPr lang="en-US" sz="1600" dirty="0">
                    <a:latin typeface="+mj-lt"/>
                  </a:rPr>
                  <a:t>	</a:t>
                </a:r>
                <a:r>
                  <a:rPr lang="en-US" sz="1600" dirty="0" smtClean="0">
                    <a:latin typeface="+mj-lt"/>
                  </a:rPr>
                  <a:t>  </a:t>
                </a:r>
                <a:r>
                  <a:rPr lang="en-US" sz="1600" dirty="0" err="1" smtClean="0">
                    <a:latin typeface="+mj-lt"/>
                  </a:rPr>
                  <a:t>rt</a:t>
                </a:r>
                <a:r>
                  <a:rPr lang="en-US" sz="1600" dirty="0">
                    <a:latin typeface="+mj-lt"/>
                  </a:rPr>
                  <a:t>	  immediate	</a:t>
                </a:r>
                <a:r>
                  <a:rPr lang="en-US" sz="1600" dirty="0" smtClean="0">
                    <a:latin typeface="+mj-lt"/>
                  </a:rPr>
                  <a:t>            (</a:t>
                </a:r>
                <a:r>
                  <a:rPr lang="en-US" sz="1600" dirty="0" err="1" smtClean="0">
                    <a:latin typeface="+mj-lt"/>
                  </a:rPr>
                  <a:t>rt</a:t>
                </a:r>
                <a:r>
                  <a:rPr lang="en-US" sz="1600" dirty="0" smtClean="0">
                    <a:latin typeface="+mj-lt"/>
                  </a:rPr>
                  <a:t>) </a:t>
                </a:r>
                <a:r>
                  <a:rPr lang="en-US" sz="1600" dirty="0" smtClean="0">
                    <a:latin typeface="+mj-lt"/>
                    <a:sym typeface="Wingdings" pitchFamily="2" charset="2"/>
                  </a:rPr>
                  <a:t> (</a:t>
                </a:r>
                <a:r>
                  <a:rPr lang="en-US" sz="1600" dirty="0" err="1" smtClean="0">
                    <a:latin typeface="+mj-lt"/>
                    <a:sym typeface="Wingdings" pitchFamily="2" charset="2"/>
                  </a:rPr>
                  <a:t>rs</a:t>
                </a:r>
                <a:r>
                  <a:rPr lang="en-US" sz="1600" dirty="0" smtClean="0">
                    <a:latin typeface="+mj-lt"/>
                    <a:sym typeface="Wingdings" pitchFamily="2" charset="2"/>
                  </a:rPr>
                  <a:t>) op immediate</a:t>
                </a:r>
                <a:endParaRPr lang="en-US" sz="1600" dirty="0">
                  <a:latin typeface="+mj-lt"/>
                </a:endParaRPr>
              </a:p>
            </p:txBody>
          </p:sp>
          <p:sp>
            <p:nvSpPr>
              <p:cNvPr id="37" name="Rectangle 31"/>
              <p:cNvSpPr>
                <a:spLocks noChangeArrowheads="1"/>
              </p:cNvSpPr>
              <p:nvPr/>
            </p:nvSpPr>
            <p:spPr bwMode="auto">
              <a:xfrm>
                <a:off x="3736" y="3993"/>
                <a:ext cx="1704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grpSp>
            <p:nvGrpSpPr>
              <p:cNvPr id="38" name="Group 32"/>
              <p:cNvGrpSpPr>
                <a:grpSpLocks/>
              </p:cNvGrpSpPr>
              <p:nvPr/>
            </p:nvGrpSpPr>
            <p:grpSpPr bwMode="auto">
              <a:xfrm>
                <a:off x="637" y="3487"/>
                <a:ext cx="4835" cy="465"/>
                <a:chOff x="621" y="3727"/>
                <a:chExt cx="4835" cy="465"/>
              </a:xfrm>
            </p:grpSpPr>
            <p:sp>
              <p:nvSpPr>
                <p:cNvPr id="39" name="Rectangle 33"/>
                <p:cNvSpPr>
                  <a:spLocks noChangeArrowheads="1"/>
                </p:cNvSpPr>
                <p:nvPr/>
              </p:nvSpPr>
              <p:spPr bwMode="auto">
                <a:xfrm>
                  <a:off x="3752" y="3961"/>
                  <a:ext cx="1704" cy="23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grpSp>
              <p:nvGrpSpPr>
                <p:cNvPr id="40" name="Group 34"/>
                <p:cNvGrpSpPr>
                  <a:grpSpLocks/>
                </p:cNvGrpSpPr>
                <p:nvPr/>
              </p:nvGrpSpPr>
              <p:grpSpPr bwMode="auto">
                <a:xfrm>
                  <a:off x="621" y="3727"/>
                  <a:ext cx="4645" cy="401"/>
                  <a:chOff x="621" y="3727"/>
                  <a:chExt cx="4645" cy="401"/>
                </a:xfrm>
              </p:grpSpPr>
              <p:sp>
                <p:nvSpPr>
                  <p:cNvPr id="41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621" y="3727"/>
                    <a:ext cx="4645" cy="212"/>
                  </a:xfrm>
                  <a:prstGeom prst="rect">
                    <a:avLst/>
                  </a:prstGeom>
                  <a:noFill/>
                  <a:ln w="25400">
                    <a:noFill/>
                    <a:miter lim="800000"/>
                    <a:headEnd/>
                    <a:tailEnd/>
                  </a:ln>
                </p:spPr>
                <p:txBody>
                  <a:bodyPr wrap="squar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600" dirty="0">
                        <a:solidFill>
                          <a:srgbClr val="56127A"/>
                        </a:solidFill>
                        <a:latin typeface="+mj-lt"/>
                      </a:rPr>
                      <a:t>     </a:t>
                    </a:r>
                    <a:r>
                      <a:rPr lang="en-US" sz="1600" dirty="0">
                        <a:solidFill>
                          <a:schemeClr val="tx1"/>
                        </a:solidFill>
                        <a:latin typeface="+mj-lt"/>
                      </a:rPr>
                      <a:t>6	   </a:t>
                    </a:r>
                    <a:r>
                      <a:rPr lang="en-US" sz="1600" dirty="0" smtClean="0">
                        <a:solidFill>
                          <a:schemeClr val="tx1"/>
                        </a:solidFill>
                        <a:latin typeface="+mj-lt"/>
                      </a:rPr>
                      <a:t> 5</a:t>
                    </a:r>
                    <a:r>
                      <a:rPr lang="en-US" sz="1600" dirty="0">
                        <a:solidFill>
                          <a:schemeClr val="tx1"/>
                        </a:solidFill>
                        <a:latin typeface="+mj-lt"/>
                      </a:rPr>
                      <a:t>	 </a:t>
                    </a:r>
                    <a:r>
                      <a:rPr lang="en-US" sz="1600" dirty="0" smtClean="0">
                        <a:solidFill>
                          <a:schemeClr val="tx1"/>
                        </a:solidFill>
                        <a:latin typeface="+mj-lt"/>
                      </a:rPr>
                      <a:t>5            5           5             6</a:t>
                    </a:r>
                  </a:p>
                </p:txBody>
              </p:sp>
              <p:sp>
                <p:nvSpPr>
                  <p:cNvPr id="42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43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142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44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702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4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1198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46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2630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4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070" y="3911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48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3760" y="3897"/>
                    <a:ext cx="1336" cy="231"/>
                  </a:xfrm>
                  <a:prstGeom prst="rect">
                    <a:avLst/>
                  </a:prstGeom>
                  <a:noFill/>
                  <a:ln w="25400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</p:grpSp>
          </p:grpSp>
        </p:grpSp>
        <p:sp>
          <p:nvSpPr>
            <p:cNvPr id="33" name="Text Box 43"/>
            <p:cNvSpPr txBox="1">
              <a:spLocks noChangeArrowheads="1"/>
            </p:cNvSpPr>
            <p:nvPr/>
          </p:nvSpPr>
          <p:spPr bwMode="auto">
            <a:xfrm>
              <a:off x="269" y="1059"/>
              <a:ext cx="35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chemeClr val="tx1"/>
                  </a:solidFill>
                  <a:latin typeface="+mj-lt"/>
                </a:rPr>
                <a:t>ALU</a:t>
              </a:r>
            </a:p>
          </p:txBody>
        </p:sp>
        <p:sp>
          <p:nvSpPr>
            <p:cNvPr id="34" name="Text Box 44"/>
            <p:cNvSpPr txBox="1">
              <a:spLocks noChangeArrowheads="1"/>
            </p:cNvSpPr>
            <p:nvPr/>
          </p:nvSpPr>
          <p:spPr bwMode="auto">
            <a:xfrm>
              <a:off x="256" y="1299"/>
              <a:ext cx="383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chemeClr val="tx1"/>
                  </a:solidFill>
                  <a:latin typeface="+mj-lt"/>
                </a:rPr>
                <a:t>ALUi</a:t>
              </a:r>
            </a:p>
          </p:txBody>
        </p:sp>
      </p:grpSp>
      <p:grpSp>
        <p:nvGrpSpPr>
          <p:cNvPr id="53" name="Group 45"/>
          <p:cNvGrpSpPr>
            <a:grpSpLocks/>
          </p:cNvGrpSpPr>
          <p:nvPr/>
        </p:nvGrpSpPr>
        <p:grpSpPr bwMode="auto">
          <a:xfrm>
            <a:off x="395288" y="2776537"/>
            <a:ext cx="7478713" cy="598488"/>
            <a:chOff x="249" y="1749"/>
            <a:chExt cx="4711" cy="377"/>
          </a:xfrm>
        </p:grpSpPr>
        <p:grpSp>
          <p:nvGrpSpPr>
            <p:cNvPr id="54" name="Group 46"/>
            <p:cNvGrpSpPr>
              <a:grpSpLocks/>
            </p:cNvGrpSpPr>
            <p:nvPr/>
          </p:nvGrpSpPr>
          <p:grpSpPr bwMode="auto">
            <a:xfrm>
              <a:off x="694" y="1749"/>
              <a:ext cx="4266" cy="377"/>
              <a:chOff x="585" y="1981"/>
              <a:chExt cx="4266" cy="377"/>
            </a:xfrm>
          </p:grpSpPr>
          <p:grpSp>
            <p:nvGrpSpPr>
              <p:cNvPr id="56" name="Group 47"/>
              <p:cNvGrpSpPr>
                <a:grpSpLocks/>
              </p:cNvGrpSpPr>
              <p:nvPr/>
            </p:nvGrpSpPr>
            <p:grpSpPr bwMode="auto">
              <a:xfrm>
                <a:off x="620" y="2158"/>
                <a:ext cx="3032" cy="200"/>
                <a:chOff x="555" y="3515"/>
                <a:chExt cx="3032" cy="200"/>
              </a:xfrm>
            </p:grpSpPr>
            <p:sp>
              <p:nvSpPr>
                <p:cNvPr id="58" name="Rectangle 48"/>
                <p:cNvSpPr>
                  <a:spLocks noChangeArrowheads="1"/>
                </p:cNvSpPr>
                <p:nvPr/>
              </p:nvSpPr>
              <p:spPr bwMode="auto">
                <a:xfrm>
                  <a:off x="555" y="3515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9" name="Rectangle 49"/>
                <p:cNvSpPr>
                  <a:spLocks noChangeArrowheads="1"/>
                </p:cNvSpPr>
                <p:nvPr/>
              </p:nvSpPr>
              <p:spPr bwMode="auto">
                <a:xfrm>
                  <a:off x="2067" y="3515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0" name="Line 50"/>
                <p:cNvSpPr>
                  <a:spLocks noChangeShapeType="1"/>
                </p:cNvSpPr>
                <p:nvPr/>
              </p:nvSpPr>
              <p:spPr bwMode="auto">
                <a:xfrm>
                  <a:off x="1627" y="3523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1" name="Line 51"/>
                <p:cNvSpPr>
                  <a:spLocks noChangeShapeType="1"/>
                </p:cNvSpPr>
                <p:nvPr/>
              </p:nvSpPr>
              <p:spPr bwMode="auto">
                <a:xfrm>
                  <a:off x="1123" y="3523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</p:grpSp>
          <p:sp>
            <p:nvSpPr>
              <p:cNvPr id="57" name="Rectangle 52"/>
              <p:cNvSpPr>
                <a:spLocks noChangeArrowheads="1"/>
              </p:cNvSpPr>
              <p:nvPr/>
            </p:nvSpPr>
            <p:spPr bwMode="auto">
              <a:xfrm>
                <a:off x="585" y="1981"/>
                <a:ext cx="4266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 dirty="0">
                    <a:latin typeface="+mj-lt"/>
                  </a:rPr>
                  <a:t>      6	  </a:t>
                </a:r>
                <a:r>
                  <a:rPr lang="en-US" sz="1600" dirty="0" smtClean="0">
                    <a:latin typeface="+mj-lt"/>
                  </a:rPr>
                  <a:t>   </a:t>
                </a:r>
                <a:r>
                  <a:rPr lang="en-US" sz="1600" dirty="0">
                    <a:latin typeface="+mj-lt"/>
                  </a:rPr>
                  <a:t>5	</a:t>
                </a:r>
                <a:r>
                  <a:rPr lang="en-US" sz="1600" dirty="0" smtClean="0">
                    <a:latin typeface="+mj-lt"/>
                  </a:rPr>
                  <a:t>  5                         16</a:t>
                </a:r>
                <a:endParaRPr lang="en-US" sz="1600" dirty="0">
                  <a:latin typeface="+mj-lt"/>
                </a:endParaRPr>
              </a:p>
            </p:txBody>
          </p:sp>
        </p:grpSp>
        <p:sp>
          <p:nvSpPr>
            <p:cNvPr id="55" name="Text Box 53"/>
            <p:cNvSpPr txBox="1">
              <a:spLocks noChangeArrowheads="1"/>
            </p:cNvSpPr>
            <p:nvPr/>
          </p:nvSpPr>
          <p:spPr bwMode="auto">
            <a:xfrm>
              <a:off x="249" y="1875"/>
              <a:ext cx="440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chemeClr val="tx1"/>
                  </a:solidFill>
                  <a:latin typeface="+mj-lt"/>
                </a:rPr>
                <a:t>Mem</a:t>
              </a:r>
            </a:p>
          </p:txBody>
        </p:sp>
      </p:grpSp>
      <p:sp>
        <p:nvSpPr>
          <p:cNvPr id="62" name="Rectangle 35"/>
          <p:cNvSpPr>
            <a:spLocks noChangeArrowheads="1"/>
          </p:cNvSpPr>
          <p:nvPr/>
        </p:nvSpPr>
        <p:spPr bwMode="auto">
          <a:xfrm>
            <a:off x="1153955" y="1777585"/>
            <a:ext cx="737381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     </a:t>
            </a:r>
            <a:r>
              <a:rPr lang="en-US" sz="1600" dirty="0" smtClean="0">
                <a:latin typeface="+mj-lt"/>
              </a:rPr>
              <a:t>0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    </a:t>
            </a:r>
            <a:r>
              <a:rPr lang="en-US" sz="1600" dirty="0" err="1" smtClean="0">
                <a:solidFill>
                  <a:schemeClr val="tx1"/>
                </a:solidFill>
                <a:latin typeface="+mj-lt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	 </a:t>
            </a:r>
            <a:r>
              <a:rPr lang="en-US" sz="1600" dirty="0" err="1" smtClean="0">
                <a:solidFill>
                  <a:schemeClr val="tx1"/>
                </a:solidFill>
                <a:latin typeface="+mj-lt"/>
              </a:rPr>
              <a:t>rt</a:t>
            </a:r>
            <a:r>
              <a:rPr lang="en-US" sz="1600" dirty="0" smtClean="0">
                <a:latin typeface="+mj-lt"/>
              </a:rPr>
              <a:t>           rd          0	       </a:t>
            </a:r>
            <a:r>
              <a:rPr lang="en-US" sz="1600" dirty="0" err="1" smtClean="0">
                <a:latin typeface="+mj-lt"/>
              </a:rPr>
              <a:t>func</a:t>
            </a:r>
            <a:r>
              <a:rPr lang="en-US" sz="1600" dirty="0" smtClean="0">
                <a:latin typeface="+mj-lt"/>
              </a:rPr>
              <a:t>	           (rd) </a:t>
            </a:r>
            <a:r>
              <a:rPr lang="en-US" sz="1600" dirty="0" smtClean="0">
                <a:latin typeface="+mj-lt"/>
                <a:sym typeface="Wingdings" pitchFamily="2" charset="2"/>
              </a:rPr>
              <a:t> (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rs</a:t>
            </a:r>
            <a:r>
              <a:rPr lang="en-US" sz="1600" dirty="0" smtClean="0">
                <a:latin typeface="+mj-lt"/>
                <a:sym typeface="Wingdings" pitchFamily="2" charset="2"/>
              </a:rPr>
              <a:t>)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func</a:t>
            </a:r>
            <a:r>
              <a:rPr lang="en-US" sz="1600" dirty="0" smtClean="0">
                <a:latin typeface="+mj-lt"/>
                <a:sym typeface="Wingdings" pitchFamily="2" charset="2"/>
              </a:rPr>
              <a:t> (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rt</a:t>
            </a:r>
            <a:r>
              <a:rPr lang="en-US" sz="1600" dirty="0" smtClean="0">
                <a:latin typeface="+mj-lt"/>
                <a:sym typeface="Wingdings" pitchFamily="2" charset="2"/>
              </a:rPr>
              <a:t>)</a:t>
            </a:r>
            <a:endParaRPr lang="en-US" sz="1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3" name="Rectangle 52"/>
          <p:cNvSpPr>
            <a:spLocks noChangeArrowheads="1"/>
          </p:cNvSpPr>
          <p:nvPr/>
        </p:nvSpPr>
        <p:spPr bwMode="auto">
          <a:xfrm>
            <a:off x="1102141" y="3044950"/>
            <a:ext cx="857772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err="1" smtClean="0">
                <a:latin typeface="+mj-lt"/>
              </a:rPr>
              <a:t>opcode</a:t>
            </a:r>
            <a:r>
              <a:rPr lang="en-US" sz="1600" dirty="0">
                <a:latin typeface="+mj-lt"/>
              </a:rPr>
              <a:t>	  </a:t>
            </a:r>
            <a:r>
              <a:rPr lang="en-US" sz="1600" dirty="0" smtClean="0">
                <a:latin typeface="+mj-lt"/>
              </a:rPr>
              <a:t>   </a:t>
            </a:r>
            <a:r>
              <a:rPr lang="en-US" sz="1600" dirty="0" err="1" smtClean="0">
                <a:latin typeface="+mj-lt"/>
              </a:rPr>
              <a:t>rs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smtClean="0">
                <a:latin typeface="+mj-lt"/>
              </a:rPr>
              <a:t>  </a:t>
            </a:r>
            <a:r>
              <a:rPr lang="en-US" sz="1600" dirty="0" err="1" smtClean="0">
                <a:latin typeface="+mj-lt"/>
              </a:rPr>
              <a:t>rt</a:t>
            </a:r>
            <a:r>
              <a:rPr lang="en-US" sz="1600" dirty="0" smtClean="0">
                <a:latin typeface="+mj-lt"/>
              </a:rPr>
              <a:t>              displacement                  M[(</a:t>
            </a:r>
            <a:r>
              <a:rPr lang="en-US" sz="1600" dirty="0" err="1" smtClean="0">
                <a:latin typeface="+mj-lt"/>
              </a:rPr>
              <a:t>rs</a:t>
            </a:r>
            <a:r>
              <a:rPr lang="en-US" sz="1600" dirty="0" smtClean="0">
                <a:latin typeface="+mj-lt"/>
              </a:rPr>
              <a:t>) + displacement]</a:t>
            </a:r>
            <a:endParaRPr lang="en-US" sz="1600" dirty="0">
              <a:latin typeface="+mj-lt"/>
            </a:endParaRPr>
          </a:p>
        </p:txBody>
      </p:sp>
      <p:sp>
        <p:nvSpPr>
          <p:cNvPr id="64" name="Rectangle 52"/>
          <p:cNvSpPr>
            <a:spLocks noChangeArrowheads="1"/>
          </p:cNvSpPr>
          <p:nvPr/>
        </p:nvSpPr>
        <p:spPr bwMode="auto">
          <a:xfrm>
            <a:off x="1115550" y="4120290"/>
            <a:ext cx="857772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err="1" smtClean="0">
                <a:latin typeface="+mj-lt"/>
              </a:rPr>
              <a:t>opcode</a:t>
            </a:r>
            <a:r>
              <a:rPr lang="en-US" sz="1600" dirty="0">
                <a:latin typeface="+mj-lt"/>
              </a:rPr>
              <a:t>	  </a:t>
            </a:r>
            <a:r>
              <a:rPr lang="en-US" sz="1600" dirty="0" smtClean="0">
                <a:latin typeface="+mj-lt"/>
              </a:rPr>
              <a:t>   </a:t>
            </a:r>
            <a:r>
              <a:rPr lang="en-US" sz="1600" dirty="0" err="1" smtClean="0">
                <a:latin typeface="+mj-lt"/>
              </a:rPr>
              <a:t>rs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smtClean="0">
                <a:latin typeface="+mj-lt"/>
              </a:rPr>
              <a:t>	          offset	           BEQZ, BNEZ</a:t>
            </a:r>
            <a:endParaRPr lang="en-US" sz="1600" dirty="0">
              <a:latin typeface="+mj-lt"/>
            </a:endParaRPr>
          </a:p>
        </p:txBody>
      </p:sp>
      <p:sp>
        <p:nvSpPr>
          <p:cNvPr id="65" name="Rectangle 52"/>
          <p:cNvSpPr>
            <a:spLocks noChangeArrowheads="1"/>
          </p:cNvSpPr>
          <p:nvPr/>
        </p:nvSpPr>
        <p:spPr bwMode="auto">
          <a:xfrm>
            <a:off x="1115550" y="4849985"/>
            <a:ext cx="857772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err="1" smtClean="0">
                <a:latin typeface="+mj-lt"/>
              </a:rPr>
              <a:t>opcode</a:t>
            </a:r>
            <a:r>
              <a:rPr lang="en-US" sz="1600" dirty="0">
                <a:latin typeface="+mj-lt"/>
              </a:rPr>
              <a:t>	  </a:t>
            </a:r>
            <a:r>
              <a:rPr lang="en-US" sz="1600" dirty="0" smtClean="0">
                <a:latin typeface="+mj-lt"/>
              </a:rPr>
              <a:t>   </a:t>
            </a:r>
            <a:r>
              <a:rPr lang="en-US" sz="1600" dirty="0" err="1" smtClean="0">
                <a:latin typeface="+mj-lt"/>
              </a:rPr>
              <a:t>rs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smtClean="0">
                <a:latin typeface="+mj-lt"/>
              </a:rPr>
              <a:t>	    		            JR, JALR</a:t>
            </a:r>
            <a:endParaRPr lang="en-US" sz="1600" dirty="0">
              <a:latin typeface="+mj-lt"/>
            </a:endParaRPr>
          </a:p>
        </p:txBody>
      </p:sp>
      <p:sp>
        <p:nvSpPr>
          <p:cNvPr id="66" name="Rectangle 52"/>
          <p:cNvSpPr>
            <a:spLocks noChangeArrowheads="1"/>
          </p:cNvSpPr>
          <p:nvPr/>
        </p:nvSpPr>
        <p:spPr bwMode="auto">
          <a:xfrm>
            <a:off x="1102141" y="5579680"/>
            <a:ext cx="857772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err="1" smtClean="0">
                <a:latin typeface="+mj-lt"/>
              </a:rPr>
              <a:t>opcode</a:t>
            </a:r>
            <a:r>
              <a:rPr lang="en-US" sz="1600" dirty="0">
                <a:latin typeface="+mj-lt"/>
              </a:rPr>
              <a:t>	  </a:t>
            </a:r>
            <a:r>
              <a:rPr lang="en-US" sz="1600" dirty="0" smtClean="0">
                <a:latin typeface="+mj-lt"/>
              </a:rPr>
              <a:t>   		offset    		            J, JAL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552 / CPS 550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19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 Bus-Based MIPS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Datapath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80" name="Rectangle 3"/>
          <p:cNvSpPr>
            <a:spLocks noChangeArrowheads="1"/>
          </p:cNvSpPr>
          <p:nvPr/>
        </p:nvSpPr>
        <p:spPr bwMode="auto">
          <a:xfrm>
            <a:off x="354013" y="5441927"/>
            <a:ext cx="7023590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i="1" dirty="0">
                <a:solidFill>
                  <a:schemeClr val="tx1"/>
                </a:solidFill>
                <a:latin typeface="Verdana" pitchFamily="1" charset="0"/>
              </a:rPr>
              <a:t>Microinstruction: register to register transfer  (17 control signals)</a:t>
            </a:r>
            <a:endParaRPr lang="en-US" sz="1600" dirty="0">
              <a:solidFill>
                <a:schemeClr val="tx1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MA </a:t>
            </a:r>
            <a:r>
              <a:rPr lang="en-US" sz="1600" dirty="0" smtClean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PC	</a:t>
            </a:r>
            <a:r>
              <a:rPr lang="en-US" sz="1600" i="1" dirty="0" smtClean="0">
                <a:solidFill>
                  <a:srgbClr val="56127A"/>
                </a:solidFill>
                <a:latin typeface="Verdana" pitchFamily="1" charset="0"/>
              </a:rPr>
              <a:t>means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RegSel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Verdana" pitchFamily="1" charset="0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PC;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enReg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=yes;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ldMA</a:t>
            </a:r>
            <a:r>
              <a:rPr lang="en-US" sz="1600" dirty="0">
                <a:solidFill>
                  <a:srgbClr val="56127A"/>
                </a:solidFill>
                <a:latin typeface="Verdana" pitchFamily="1" charset="0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yes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B </a:t>
            </a:r>
            <a:r>
              <a:rPr lang="en-US" sz="1600" dirty="0" smtClean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16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1600" dirty="0">
                <a:solidFill>
                  <a:srgbClr val="56127A"/>
                </a:solidFill>
                <a:latin typeface="Verdana" pitchFamily="1" charset="0"/>
              </a:rPr>
              <a:t>[</a:t>
            </a:r>
            <a:r>
              <a:rPr lang="en-US" sz="1600" dirty="0" err="1">
                <a:solidFill>
                  <a:srgbClr val="56127A"/>
                </a:solidFill>
                <a:latin typeface="Verdana" pitchFamily="1" charset="0"/>
              </a:rPr>
              <a:t>rt</a:t>
            </a:r>
            <a:r>
              <a:rPr lang="en-US" sz="1600" dirty="0">
                <a:solidFill>
                  <a:srgbClr val="56127A"/>
                </a:solidFill>
                <a:latin typeface="Verdana" pitchFamily="1" charset="0"/>
              </a:rPr>
              <a:t>] 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1600" i="1" dirty="0" smtClean="0">
                <a:solidFill>
                  <a:srgbClr val="56127A"/>
                </a:solidFill>
                <a:latin typeface="Verdana" pitchFamily="1" charset="0"/>
              </a:rPr>
              <a:t>means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RegSel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=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rt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;   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enReg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=yes;   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ldB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  = yes</a:t>
            </a:r>
          </a:p>
        </p:txBody>
      </p:sp>
      <p:grpSp>
        <p:nvGrpSpPr>
          <p:cNvPr id="181" name="Group 4"/>
          <p:cNvGrpSpPr>
            <a:grpSpLocks/>
          </p:cNvGrpSpPr>
          <p:nvPr/>
        </p:nvGrpSpPr>
        <p:grpSpPr bwMode="auto">
          <a:xfrm>
            <a:off x="6659563" y="928665"/>
            <a:ext cx="2451100" cy="4506912"/>
            <a:chOff x="4195" y="725"/>
            <a:chExt cx="1544" cy="2839"/>
          </a:xfrm>
        </p:grpSpPr>
        <p:sp>
          <p:nvSpPr>
            <p:cNvPr id="182" name="Rectangle 5"/>
            <p:cNvSpPr>
              <a:spLocks noChangeArrowheads="1"/>
            </p:cNvSpPr>
            <p:nvPr/>
          </p:nvSpPr>
          <p:spPr bwMode="auto">
            <a:xfrm>
              <a:off x="4299" y="2035"/>
              <a:ext cx="800" cy="1088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3" name="Line 6"/>
            <p:cNvSpPr>
              <a:spLocks noChangeShapeType="1"/>
            </p:cNvSpPr>
            <p:nvPr/>
          </p:nvSpPr>
          <p:spPr bwMode="auto">
            <a:xfrm flipH="1">
              <a:off x="5103" y="2696"/>
              <a:ext cx="376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4" name="Line 7"/>
            <p:cNvSpPr>
              <a:spLocks noChangeShapeType="1"/>
            </p:cNvSpPr>
            <p:nvPr/>
          </p:nvSpPr>
          <p:spPr bwMode="auto">
            <a:xfrm flipH="1">
              <a:off x="5103" y="2888"/>
              <a:ext cx="384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5" name="Rectangle 8"/>
            <p:cNvSpPr>
              <a:spLocks noChangeArrowheads="1"/>
            </p:cNvSpPr>
            <p:nvPr/>
          </p:nvSpPr>
          <p:spPr bwMode="auto">
            <a:xfrm>
              <a:off x="5101" y="2907"/>
              <a:ext cx="58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enMem</a:t>
              </a:r>
            </a:p>
          </p:txBody>
        </p:sp>
        <p:sp>
          <p:nvSpPr>
            <p:cNvPr id="186" name="Rectangle 9"/>
            <p:cNvSpPr>
              <a:spLocks noChangeArrowheads="1"/>
            </p:cNvSpPr>
            <p:nvPr/>
          </p:nvSpPr>
          <p:spPr bwMode="auto">
            <a:xfrm>
              <a:off x="4347" y="1699"/>
              <a:ext cx="464" cy="224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7" name="Rectangle 10"/>
            <p:cNvSpPr>
              <a:spLocks noChangeArrowheads="1"/>
            </p:cNvSpPr>
            <p:nvPr/>
          </p:nvSpPr>
          <p:spPr bwMode="auto">
            <a:xfrm>
              <a:off x="4450" y="1701"/>
              <a:ext cx="31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MA</a:t>
              </a:r>
            </a:p>
          </p:txBody>
        </p:sp>
        <p:sp>
          <p:nvSpPr>
            <p:cNvPr id="188" name="Line 11"/>
            <p:cNvSpPr>
              <a:spLocks noChangeShapeType="1"/>
            </p:cNvSpPr>
            <p:nvPr/>
          </p:nvSpPr>
          <p:spPr bwMode="auto">
            <a:xfrm>
              <a:off x="4723" y="3139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9" name="Rectangle 12"/>
            <p:cNvSpPr>
              <a:spLocks noChangeArrowheads="1"/>
            </p:cNvSpPr>
            <p:nvPr/>
          </p:nvSpPr>
          <p:spPr bwMode="auto">
            <a:xfrm>
              <a:off x="4410" y="1995"/>
              <a:ext cx="41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190" name="Line 13"/>
            <p:cNvSpPr>
              <a:spLocks noChangeShapeType="1"/>
            </p:cNvSpPr>
            <p:nvPr/>
          </p:nvSpPr>
          <p:spPr bwMode="auto">
            <a:xfrm>
              <a:off x="4579" y="1939"/>
              <a:ext cx="0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91" name="Freeform 14"/>
            <p:cNvSpPr>
              <a:spLocks/>
            </p:cNvSpPr>
            <p:nvPr/>
          </p:nvSpPr>
          <p:spPr bwMode="auto">
            <a:xfrm>
              <a:off x="4195" y="1451"/>
              <a:ext cx="289" cy="2113"/>
            </a:xfrm>
            <a:custGeom>
              <a:avLst/>
              <a:gdLst>
                <a:gd name="T0" fmla="*/ 0 w 289"/>
                <a:gd name="T1" fmla="*/ 2112 h 2113"/>
                <a:gd name="T2" fmla="*/ 0 w 289"/>
                <a:gd name="T3" fmla="*/ 0 h 2113"/>
                <a:gd name="T4" fmla="*/ 288 w 289"/>
                <a:gd name="T5" fmla="*/ 0 h 2113"/>
                <a:gd name="T6" fmla="*/ 288 w 289"/>
                <a:gd name="T7" fmla="*/ 240 h 21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9"/>
                <a:gd name="T13" fmla="*/ 0 h 2113"/>
                <a:gd name="T14" fmla="*/ 289 w 289"/>
                <a:gd name="T15" fmla="*/ 2113 h 21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9" h="2113">
                  <a:moveTo>
                    <a:pt x="0" y="2112"/>
                  </a:moveTo>
                  <a:lnTo>
                    <a:pt x="0" y="0"/>
                  </a:lnTo>
                  <a:lnTo>
                    <a:pt x="288" y="0"/>
                  </a:lnTo>
                  <a:lnTo>
                    <a:pt x="288" y="2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2" name="Rectangle 15"/>
            <p:cNvSpPr>
              <a:spLocks noChangeArrowheads="1"/>
            </p:cNvSpPr>
            <p:nvPr/>
          </p:nvSpPr>
          <p:spPr bwMode="auto">
            <a:xfrm>
              <a:off x="4538" y="2931"/>
              <a:ext cx="40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193" name="Line 16"/>
            <p:cNvSpPr>
              <a:spLocks noChangeShapeType="1"/>
            </p:cNvSpPr>
            <p:nvPr/>
          </p:nvSpPr>
          <p:spPr bwMode="auto">
            <a:xfrm>
              <a:off x="4675" y="1215"/>
              <a:ext cx="0" cy="4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94" name="Rectangle 17"/>
            <p:cNvSpPr>
              <a:spLocks noChangeArrowheads="1"/>
            </p:cNvSpPr>
            <p:nvPr/>
          </p:nvSpPr>
          <p:spPr bwMode="auto">
            <a:xfrm>
              <a:off x="4474" y="957"/>
              <a:ext cx="42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ldMA</a:t>
              </a:r>
            </a:p>
          </p:txBody>
        </p:sp>
        <p:sp>
          <p:nvSpPr>
            <p:cNvPr id="195" name="Rectangle 18"/>
            <p:cNvSpPr>
              <a:spLocks noChangeArrowheads="1"/>
            </p:cNvSpPr>
            <p:nvPr/>
          </p:nvSpPr>
          <p:spPr bwMode="auto">
            <a:xfrm>
              <a:off x="4378" y="2397"/>
              <a:ext cx="63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Memory</a:t>
              </a:r>
            </a:p>
          </p:txBody>
        </p:sp>
        <p:sp>
          <p:nvSpPr>
            <p:cNvPr id="196" name="Freeform 19"/>
            <p:cNvSpPr>
              <a:spLocks/>
            </p:cNvSpPr>
            <p:nvPr/>
          </p:nvSpPr>
          <p:spPr bwMode="auto">
            <a:xfrm>
              <a:off x="4937" y="891"/>
              <a:ext cx="27" cy="1141"/>
            </a:xfrm>
            <a:custGeom>
              <a:avLst/>
              <a:gdLst>
                <a:gd name="T0" fmla="*/ 0 w 1"/>
                <a:gd name="T1" fmla="*/ 1344 h 1345"/>
                <a:gd name="T2" fmla="*/ 0 w 1"/>
                <a:gd name="T3" fmla="*/ 0 h 1345"/>
                <a:gd name="T4" fmla="*/ 0 60000 65536"/>
                <a:gd name="T5" fmla="*/ 0 60000 65536"/>
                <a:gd name="T6" fmla="*/ 0 w 1"/>
                <a:gd name="T7" fmla="*/ 0 h 1345"/>
                <a:gd name="T8" fmla="*/ 1 w 1"/>
                <a:gd name="T9" fmla="*/ 1345 h 13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345">
                  <a:moveTo>
                    <a:pt x="0" y="1344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7" name="Rectangle 20"/>
            <p:cNvSpPr>
              <a:spLocks noChangeArrowheads="1"/>
            </p:cNvSpPr>
            <p:nvPr/>
          </p:nvSpPr>
          <p:spPr bwMode="auto">
            <a:xfrm>
              <a:off x="4714" y="725"/>
              <a:ext cx="42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busy</a:t>
              </a:r>
            </a:p>
          </p:txBody>
        </p:sp>
        <p:sp>
          <p:nvSpPr>
            <p:cNvPr id="198" name="Rectangle 21"/>
            <p:cNvSpPr>
              <a:spLocks noChangeArrowheads="1"/>
            </p:cNvSpPr>
            <p:nvPr/>
          </p:nvSpPr>
          <p:spPr bwMode="auto">
            <a:xfrm>
              <a:off x="5085" y="2451"/>
              <a:ext cx="654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MemWrt</a:t>
              </a:r>
            </a:p>
          </p:txBody>
        </p:sp>
      </p:grpSp>
      <p:grpSp>
        <p:nvGrpSpPr>
          <p:cNvPr id="199" name="Group 22"/>
          <p:cNvGrpSpPr>
            <a:grpSpLocks/>
          </p:cNvGrpSpPr>
          <p:nvPr/>
        </p:nvGrpSpPr>
        <p:grpSpPr bwMode="auto">
          <a:xfrm>
            <a:off x="576263" y="5078390"/>
            <a:ext cx="7977187" cy="469900"/>
            <a:chOff x="363" y="3339"/>
            <a:chExt cx="5025" cy="296"/>
          </a:xfrm>
        </p:grpSpPr>
        <p:sp>
          <p:nvSpPr>
            <p:cNvPr id="200" name="Freeform 23"/>
            <p:cNvSpPr>
              <a:spLocks/>
            </p:cNvSpPr>
            <p:nvPr/>
          </p:nvSpPr>
          <p:spPr bwMode="auto">
            <a:xfrm>
              <a:off x="363" y="3563"/>
              <a:ext cx="5025" cy="1"/>
            </a:xfrm>
            <a:custGeom>
              <a:avLst/>
              <a:gdLst>
                <a:gd name="T0" fmla="*/ 0 w 5025"/>
                <a:gd name="T1" fmla="*/ 0 h 1"/>
                <a:gd name="T2" fmla="*/ 5024 w 5025"/>
                <a:gd name="T3" fmla="*/ 0 h 1"/>
                <a:gd name="T4" fmla="*/ 0 60000 65536"/>
                <a:gd name="T5" fmla="*/ 0 60000 65536"/>
                <a:gd name="T6" fmla="*/ 0 w 5025"/>
                <a:gd name="T7" fmla="*/ 0 h 1"/>
                <a:gd name="T8" fmla="*/ 5025 w 502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25" h="1">
                  <a:moveTo>
                    <a:pt x="0" y="0"/>
                  </a:moveTo>
                  <a:lnTo>
                    <a:pt x="5024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1" name="Rectangle 24"/>
            <p:cNvSpPr>
              <a:spLocks noChangeArrowheads="1"/>
            </p:cNvSpPr>
            <p:nvPr/>
          </p:nvSpPr>
          <p:spPr bwMode="auto">
            <a:xfrm>
              <a:off x="2223" y="3339"/>
              <a:ext cx="35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Bus</a:t>
              </a:r>
            </a:p>
          </p:txBody>
        </p:sp>
        <p:sp>
          <p:nvSpPr>
            <p:cNvPr id="202" name="Line 25"/>
            <p:cNvSpPr>
              <a:spLocks noChangeShapeType="1"/>
            </p:cNvSpPr>
            <p:nvPr/>
          </p:nvSpPr>
          <p:spPr bwMode="auto">
            <a:xfrm flipH="1">
              <a:off x="2550" y="3494"/>
              <a:ext cx="94" cy="141"/>
            </a:xfrm>
            <a:prstGeom prst="line">
              <a:avLst/>
            </a:pr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3" name="Text Box 26"/>
            <p:cNvSpPr txBox="1">
              <a:spLocks noChangeArrowheads="1"/>
            </p:cNvSpPr>
            <p:nvPr/>
          </p:nvSpPr>
          <p:spPr bwMode="auto">
            <a:xfrm>
              <a:off x="2615" y="3352"/>
              <a:ext cx="279" cy="212"/>
            </a:xfrm>
            <a:prstGeom prst="rect">
              <a:avLst/>
            </a:prstGeom>
            <a:noFill/>
            <a:ln w="25400" cap="rnd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32</a:t>
              </a:r>
            </a:p>
          </p:txBody>
        </p:sp>
      </p:grpSp>
      <p:sp>
        <p:nvSpPr>
          <p:cNvPr id="204" name="Line 27"/>
          <p:cNvSpPr>
            <a:spLocks noChangeShapeType="1"/>
          </p:cNvSpPr>
          <p:nvPr/>
        </p:nvSpPr>
        <p:spPr bwMode="auto">
          <a:xfrm>
            <a:off x="3230563" y="498949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205" name="Group 28"/>
          <p:cNvGrpSpPr>
            <a:grpSpLocks/>
          </p:cNvGrpSpPr>
          <p:nvPr/>
        </p:nvGrpSpPr>
        <p:grpSpPr bwMode="auto">
          <a:xfrm>
            <a:off x="1122363" y="928665"/>
            <a:ext cx="3281362" cy="4506912"/>
            <a:chOff x="707" y="725"/>
            <a:chExt cx="2067" cy="2839"/>
          </a:xfrm>
        </p:grpSpPr>
        <p:sp>
          <p:nvSpPr>
            <p:cNvPr id="206" name="Rectangle 29"/>
            <p:cNvSpPr>
              <a:spLocks noChangeArrowheads="1"/>
            </p:cNvSpPr>
            <p:nvPr/>
          </p:nvSpPr>
          <p:spPr bwMode="auto">
            <a:xfrm>
              <a:off x="2314" y="725"/>
              <a:ext cx="460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zero?</a:t>
              </a:r>
            </a:p>
          </p:txBody>
        </p:sp>
        <p:sp>
          <p:nvSpPr>
            <p:cNvPr id="207" name="Freeform 30"/>
            <p:cNvSpPr>
              <a:spLocks/>
            </p:cNvSpPr>
            <p:nvPr/>
          </p:nvSpPr>
          <p:spPr bwMode="auto">
            <a:xfrm>
              <a:off x="707" y="2304"/>
              <a:ext cx="529" cy="209"/>
            </a:xfrm>
            <a:custGeom>
              <a:avLst/>
              <a:gdLst>
                <a:gd name="T0" fmla="*/ 0 w 529"/>
                <a:gd name="T1" fmla="*/ 0 h 209"/>
                <a:gd name="T2" fmla="*/ 528 w 529"/>
                <a:gd name="T3" fmla="*/ 0 h 209"/>
                <a:gd name="T4" fmla="*/ 528 w 529"/>
                <a:gd name="T5" fmla="*/ 208 h 209"/>
                <a:gd name="T6" fmla="*/ 0 60000 65536"/>
                <a:gd name="T7" fmla="*/ 0 60000 65536"/>
                <a:gd name="T8" fmla="*/ 0 60000 65536"/>
                <a:gd name="T9" fmla="*/ 0 w 529"/>
                <a:gd name="T10" fmla="*/ 0 h 209"/>
                <a:gd name="T11" fmla="*/ 529 w 529"/>
                <a:gd name="T12" fmla="*/ 209 h 20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9" h="209">
                  <a:moveTo>
                    <a:pt x="0" y="0"/>
                  </a:moveTo>
                  <a:lnTo>
                    <a:pt x="528" y="0"/>
                  </a:lnTo>
                  <a:lnTo>
                    <a:pt x="528" y="20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8" name="Freeform 31"/>
            <p:cNvSpPr>
              <a:spLocks/>
            </p:cNvSpPr>
            <p:nvPr/>
          </p:nvSpPr>
          <p:spPr bwMode="auto">
            <a:xfrm>
              <a:off x="1699" y="2467"/>
              <a:ext cx="673" cy="385"/>
            </a:xfrm>
            <a:custGeom>
              <a:avLst/>
              <a:gdLst>
                <a:gd name="T0" fmla="*/ 0 w 673"/>
                <a:gd name="T1" fmla="*/ 0 h 385"/>
                <a:gd name="T2" fmla="*/ 288 w 673"/>
                <a:gd name="T3" fmla="*/ 0 h 385"/>
                <a:gd name="T4" fmla="*/ 336 w 673"/>
                <a:gd name="T5" fmla="*/ 144 h 385"/>
                <a:gd name="T6" fmla="*/ 384 w 673"/>
                <a:gd name="T7" fmla="*/ 0 h 385"/>
                <a:gd name="T8" fmla="*/ 672 w 673"/>
                <a:gd name="T9" fmla="*/ 0 h 385"/>
                <a:gd name="T10" fmla="*/ 528 w 673"/>
                <a:gd name="T11" fmla="*/ 384 h 385"/>
                <a:gd name="T12" fmla="*/ 144 w 673"/>
                <a:gd name="T13" fmla="*/ 384 h 385"/>
                <a:gd name="T14" fmla="*/ 0 w 673"/>
                <a:gd name="T15" fmla="*/ 0 h 3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3"/>
                <a:gd name="T25" fmla="*/ 0 h 385"/>
                <a:gd name="T26" fmla="*/ 673 w 673"/>
                <a:gd name="T27" fmla="*/ 385 h 38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3" h="385">
                  <a:moveTo>
                    <a:pt x="0" y="0"/>
                  </a:moveTo>
                  <a:lnTo>
                    <a:pt x="288" y="0"/>
                  </a:lnTo>
                  <a:lnTo>
                    <a:pt x="336" y="144"/>
                  </a:lnTo>
                  <a:lnTo>
                    <a:pt x="384" y="0"/>
                  </a:lnTo>
                  <a:lnTo>
                    <a:pt x="672" y="0"/>
                  </a:lnTo>
                  <a:lnTo>
                    <a:pt x="528" y="384"/>
                  </a:lnTo>
                  <a:lnTo>
                    <a:pt x="144" y="384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9" name="Rectangle 32"/>
            <p:cNvSpPr>
              <a:spLocks noChangeArrowheads="1"/>
            </p:cNvSpPr>
            <p:nvPr/>
          </p:nvSpPr>
          <p:spPr bwMode="auto">
            <a:xfrm>
              <a:off x="1515" y="2043"/>
              <a:ext cx="464" cy="224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0" name="Rectangle 33"/>
            <p:cNvSpPr>
              <a:spLocks noChangeArrowheads="1"/>
            </p:cNvSpPr>
            <p:nvPr/>
          </p:nvSpPr>
          <p:spPr bwMode="auto">
            <a:xfrm>
              <a:off x="1618" y="2045"/>
              <a:ext cx="24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 A</a:t>
              </a:r>
            </a:p>
          </p:txBody>
        </p:sp>
        <p:sp>
          <p:nvSpPr>
            <p:cNvPr id="211" name="Rectangle 34"/>
            <p:cNvSpPr>
              <a:spLocks noChangeArrowheads="1"/>
            </p:cNvSpPr>
            <p:nvPr/>
          </p:nvSpPr>
          <p:spPr bwMode="auto">
            <a:xfrm>
              <a:off x="2091" y="2043"/>
              <a:ext cx="464" cy="224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2" name="Rectangle 35"/>
            <p:cNvSpPr>
              <a:spLocks noChangeArrowheads="1"/>
            </p:cNvSpPr>
            <p:nvPr/>
          </p:nvSpPr>
          <p:spPr bwMode="auto">
            <a:xfrm>
              <a:off x="2194" y="2045"/>
              <a:ext cx="24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 B</a:t>
              </a:r>
            </a:p>
          </p:txBody>
        </p:sp>
        <p:sp>
          <p:nvSpPr>
            <p:cNvPr id="213" name="Freeform 36"/>
            <p:cNvSpPr>
              <a:spLocks/>
            </p:cNvSpPr>
            <p:nvPr/>
          </p:nvSpPr>
          <p:spPr bwMode="auto">
            <a:xfrm>
              <a:off x="1891" y="3043"/>
              <a:ext cx="289" cy="241"/>
            </a:xfrm>
            <a:custGeom>
              <a:avLst/>
              <a:gdLst>
                <a:gd name="T0" fmla="*/ 0 w 289"/>
                <a:gd name="T1" fmla="*/ 0 h 241"/>
                <a:gd name="T2" fmla="*/ 288 w 289"/>
                <a:gd name="T3" fmla="*/ 0 h 241"/>
                <a:gd name="T4" fmla="*/ 144 w 289"/>
                <a:gd name="T5" fmla="*/ 240 h 241"/>
                <a:gd name="T6" fmla="*/ 0 w 289"/>
                <a:gd name="T7" fmla="*/ 0 h 2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9"/>
                <a:gd name="T13" fmla="*/ 0 h 241"/>
                <a:gd name="T14" fmla="*/ 289 w 289"/>
                <a:gd name="T15" fmla="*/ 241 h 2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9" h="241">
                  <a:moveTo>
                    <a:pt x="0" y="0"/>
                  </a:moveTo>
                  <a:lnTo>
                    <a:pt x="288" y="0"/>
                  </a:lnTo>
                  <a:lnTo>
                    <a:pt x="144" y="24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14" name="Line 37"/>
            <p:cNvSpPr>
              <a:spLocks noChangeShapeType="1"/>
            </p:cNvSpPr>
            <p:nvPr/>
          </p:nvSpPr>
          <p:spPr bwMode="auto">
            <a:xfrm>
              <a:off x="1795" y="2283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5" name="Line 38"/>
            <p:cNvSpPr>
              <a:spLocks noChangeShapeType="1"/>
            </p:cNvSpPr>
            <p:nvPr/>
          </p:nvSpPr>
          <p:spPr bwMode="auto">
            <a:xfrm>
              <a:off x="2275" y="2283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6" name="Line 39"/>
            <p:cNvSpPr>
              <a:spLocks noChangeShapeType="1"/>
            </p:cNvSpPr>
            <p:nvPr/>
          </p:nvSpPr>
          <p:spPr bwMode="auto">
            <a:xfrm>
              <a:off x="2035" y="2859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7" name="Rectangle 40"/>
            <p:cNvSpPr>
              <a:spLocks noChangeArrowheads="1"/>
            </p:cNvSpPr>
            <p:nvPr/>
          </p:nvSpPr>
          <p:spPr bwMode="auto">
            <a:xfrm>
              <a:off x="1127" y="970"/>
              <a:ext cx="49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OpSel</a:t>
              </a:r>
            </a:p>
          </p:txBody>
        </p:sp>
        <p:sp>
          <p:nvSpPr>
            <p:cNvPr id="218" name="Line 41"/>
            <p:cNvSpPr>
              <a:spLocks noChangeShapeType="1"/>
            </p:cNvSpPr>
            <p:nvPr/>
          </p:nvSpPr>
          <p:spPr bwMode="auto">
            <a:xfrm>
              <a:off x="1843" y="1223"/>
              <a:ext cx="0" cy="80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9" name="Rectangle 42"/>
            <p:cNvSpPr>
              <a:spLocks noChangeArrowheads="1"/>
            </p:cNvSpPr>
            <p:nvPr/>
          </p:nvSpPr>
          <p:spPr bwMode="auto">
            <a:xfrm>
              <a:off x="1690" y="965"/>
              <a:ext cx="32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Verdana" pitchFamily="1" charset="0"/>
                </a:rPr>
                <a:t>l</a:t>
              </a:r>
              <a:r>
                <a:rPr lang="en-US" sz="1600" dirty="0" err="1" smtClean="0">
                  <a:solidFill>
                    <a:srgbClr val="56127A"/>
                  </a:solidFill>
                  <a:latin typeface="Verdana" pitchFamily="1" charset="0"/>
                </a:rPr>
                <a:t>dA</a:t>
              </a:r>
              <a:endParaRPr lang="en-US" sz="1600" dirty="0">
                <a:solidFill>
                  <a:srgbClr val="56127A"/>
                </a:solidFill>
                <a:latin typeface="Verdana" pitchFamily="1" charset="0"/>
              </a:endParaRPr>
            </a:p>
          </p:txBody>
        </p:sp>
        <p:sp>
          <p:nvSpPr>
            <p:cNvPr id="220" name="Line 43"/>
            <p:cNvSpPr>
              <a:spLocks noChangeShapeType="1"/>
            </p:cNvSpPr>
            <p:nvPr/>
          </p:nvSpPr>
          <p:spPr bwMode="auto">
            <a:xfrm>
              <a:off x="2419" y="1223"/>
              <a:ext cx="0" cy="80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21" name="Rectangle 44"/>
            <p:cNvSpPr>
              <a:spLocks noChangeArrowheads="1"/>
            </p:cNvSpPr>
            <p:nvPr/>
          </p:nvSpPr>
          <p:spPr bwMode="auto">
            <a:xfrm>
              <a:off x="2266" y="965"/>
              <a:ext cx="32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ldB</a:t>
              </a:r>
            </a:p>
          </p:txBody>
        </p:sp>
        <p:sp>
          <p:nvSpPr>
            <p:cNvPr id="222" name="Rectangle 45"/>
            <p:cNvSpPr>
              <a:spLocks noChangeArrowheads="1"/>
            </p:cNvSpPr>
            <p:nvPr/>
          </p:nvSpPr>
          <p:spPr bwMode="auto">
            <a:xfrm>
              <a:off x="1834" y="2645"/>
              <a:ext cx="37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ALU</a:t>
              </a:r>
            </a:p>
          </p:txBody>
        </p:sp>
        <p:sp>
          <p:nvSpPr>
            <p:cNvPr id="223" name="Line 46"/>
            <p:cNvSpPr>
              <a:spLocks noChangeShapeType="1"/>
            </p:cNvSpPr>
            <p:nvPr/>
          </p:nvSpPr>
          <p:spPr bwMode="auto">
            <a:xfrm>
              <a:off x="1703" y="3139"/>
              <a:ext cx="23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24" name="Rectangle 47"/>
            <p:cNvSpPr>
              <a:spLocks noChangeArrowheads="1"/>
            </p:cNvSpPr>
            <p:nvPr/>
          </p:nvSpPr>
          <p:spPr bwMode="auto">
            <a:xfrm>
              <a:off x="1306" y="2933"/>
              <a:ext cx="52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enALU</a:t>
              </a:r>
            </a:p>
          </p:txBody>
        </p:sp>
        <p:grpSp>
          <p:nvGrpSpPr>
            <p:cNvPr id="225" name="Group 48"/>
            <p:cNvGrpSpPr>
              <a:grpSpLocks/>
            </p:cNvGrpSpPr>
            <p:nvPr/>
          </p:nvGrpSpPr>
          <p:grpSpPr bwMode="auto">
            <a:xfrm>
              <a:off x="1061" y="1739"/>
              <a:ext cx="1175" cy="1825"/>
              <a:chOff x="1061" y="1739"/>
              <a:chExt cx="1175" cy="1825"/>
            </a:xfrm>
          </p:grpSpPr>
          <p:sp>
            <p:nvSpPr>
              <p:cNvPr id="233" name="Freeform 49"/>
              <p:cNvSpPr>
                <a:spLocks/>
              </p:cNvSpPr>
              <p:nvPr/>
            </p:nvSpPr>
            <p:spPr bwMode="auto">
              <a:xfrm>
                <a:off x="1659" y="1739"/>
                <a:ext cx="577" cy="289"/>
              </a:xfrm>
              <a:custGeom>
                <a:avLst/>
                <a:gdLst>
                  <a:gd name="T0" fmla="*/ 0 w 577"/>
                  <a:gd name="T1" fmla="*/ 0 h 289"/>
                  <a:gd name="T2" fmla="*/ 576 w 577"/>
                  <a:gd name="T3" fmla="*/ 0 h 289"/>
                  <a:gd name="T4" fmla="*/ 576 w 577"/>
                  <a:gd name="T5" fmla="*/ 288 h 289"/>
                  <a:gd name="T6" fmla="*/ 0 60000 65536"/>
                  <a:gd name="T7" fmla="*/ 0 60000 65536"/>
                  <a:gd name="T8" fmla="*/ 0 60000 65536"/>
                  <a:gd name="T9" fmla="*/ 0 w 577"/>
                  <a:gd name="T10" fmla="*/ 0 h 289"/>
                  <a:gd name="T11" fmla="*/ 577 w 577"/>
                  <a:gd name="T12" fmla="*/ 289 h 28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7" h="289">
                    <a:moveTo>
                      <a:pt x="0" y="0"/>
                    </a:moveTo>
                    <a:lnTo>
                      <a:pt x="576" y="0"/>
                    </a:lnTo>
                    <a:lnTo>
                      <a:pt x="576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234" name="Freeform 50"/>
              <p:cNvSpPr>
                <a:spLocks/>
              </p:cNvSpPr>
              <p:nvPr/>
            </p:nvSpPr>
            <p:spPr bwMode="auto">
              <a:xfrm flipH="1">
                <a:off x="1061" y="1739"/>
                <a:ext cx="577" cy="1825"/>
              </a:xfrm>
              <a:custGeom>
                <a:avLst/>
                <a:gdLst>
                  <a:gd name="T0" fmla="*/ 240 w 241"/>
                  <a:gd name="T1" fmla="*/ 1824 h 1825"/>
                  <a:gd name="T2" fmla="*/ 240 w 241"/>
                  <a:gd name="T3" fmla="*/ 0 h 1825"/>
                  <a:gd name="T4" fmla="*/ 0 w 241"/>
                  <a:gd name="T5" fmla="*/ 0 h 1825"/>
                  <a:gd name="T6" fmla="*/ 0 w 241"/>
                  <a:gd name="T7" fmla="*/ 288 h 182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1"/>
                  <a:gd name="T13" fmla="*/ 0 h 1825"/>
                  <a:gd name="T14" fmla="*/ 241 w 241"/>
                  <a:gd name="T15" fmla="*/ 1825 h 182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1" h="1825">
                    <a:moveTo>
                      <a:pt x="240" y="1824"/>
                    </a:moveTo>
                    <a:lnTo>
                      <a:pt x="240" y="0"/>
                    </a:lnTo>
                    <a:lnTo>
                      <a:pt x="0" y="0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226" name="Freeform 51"/>
            <p:cNvSpPr>
              <a:spLocks/>
            </p:cNvSpPr>
            <p:nvPr/>
          </p:nvSpPr>
          <p:spPr bwMode="auto">
            <a:xfrm>
              <a:off x="2131" y="943"/>
              <a:ext cx="481" cy="2005"/>
            </a:xfrm>
            <a:custGeom>
              <a:avLst/>
              <a:gdLst>
                <a:gd name="T0" fmla="*/ 0 w 481"/>
                <a:gd name="T1" fmla="*/ 2112 h 2209"/>
                <a:gd name="T2" fmla="*/ 0 w 481"/>
                <a:gd name="T3" fmla="*/ 2208 h 2209"/>
                <a:gd name="T4" fmla="*/ 480 w 481"/>
                <a:gd name="T5" fmla="*/ 2208 h 2209"/>
                <a:gd name="T6" fmla="*/ 480 w 481"/>
                <a:gd name="T7" fmla="*/ 0 h 22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1"/>
                <a:gd name="T13" fmla="*/ 0 h 2209"/>
                <a:gd name="T14" fmla="*/ 481 w 481"/>
                <a:gd name="T15" fmla="*/ 2209 h 22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1" h="2209">
                  <a:moveTo>
                    <a:pt x="0" y="2112"/>
                  </a:moveTo>
                  <a:lnTo>
                    <a:pt x="0" y="2208"/>
                  </a:lnTo>
                  <a:lnTo>
                    <a:pt x="480" y="2208"/>
                  </a:lnTo>
                  <a:lnTo>
                    <a:pt x="48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27" name="Line 52"/>
            <p:cNvSpPr>
              <a:spLocks noChangeShapeType="1"/>
            </p:cNvSpPr>
            <p:nvPr/>
          </p:nvSpPr>
          <p:spPr bwMode="auto">
            <a:xfrm flipH="1">
              <a:off x="1464" y="1196"/>
              <a:ext cx="3" cy="13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28" name="Rectangle 53"/>
            <p:cNvSpPr>
              <a:spLocks noChangeArrowheads="1"/>
            </p:cNvSpPr>
            <p:nvPr/>
          </p:nvSpPr>
          <p:spPr bwMode="auto">
            <a:xfrm>
              <a:off x="1087" y="2485"/>
              <a:ext cx="56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ALU</a:t>
              </a:r>
            </a:p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control</a:t>
              </a:r>
            </a:p>
          </p:txBody>
        </p:sp>
        <p:sp>
          <p:nvSpPr>
            <p:cNvPr id="229" name="Rectangle 54"/>
            <p:cNvSpPr>
              <a:spLocks noChangeArrowheads="1"/>
            </p:cNvSpPr>
            <p:nvPr/>
          </p:nvSpPr>
          <p:spPr bwMode="auto">
            <a:xfrm>
              <a:off x="1107" y="2523"/>
              <a:ext cx="520" cy="3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0" name="Line 55"/>
            <p:cNvSpPr>
              <a:spLocks noChangeShapeType="1"/>
            </p:cNvSpPr>
            <p:nvPr/>
          </p:nvSpPr>
          <p:spPr bwMode="auto">
            <a:xfrm>
              <a:off x="1643" y="2696"/>
              <a:ext cx="1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1" name="Rectangle 56"/>
            <p:cNvSpPr>
              <a:spLocks noChangeArrowheads="1"/>
            </p:cNvSpPr>
            <p:nvPr/>
          </p:nvSpPr>
          <p:spPr bwMode="auto">
            <a:xfrm>
              <a:off x="1248" y="1301"/>
              <a:ext cx="19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2</a:t>
              </a:r>
            </a:p>
          </p:txBody>
        </p:sp>
        <p:sp>
          <p:nvSpPr>
            <p:cNvPr id="232" name="Line 57"/>
            <p:cNvSpPr>
              <a:spLocks noChangeShapeType="1"/>
            </p:cNvSpPr>
            <p:nvPr/>
          </p:nvSpPr>
          <p:spPr bwMode="auto">
            <a:xfrm flipV="1">
              <a:off x="1416" y="1328"/>
              <a:ext cx="96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235" name="Group 58"/>
          <p:cNvGrpSpPr>
            <a:grpSpLocks/>
          </p:cNvGrpSpPr>
          <p:nvPr/>
        </p:nvGrpSpPr>
        <p:grpSpPr bwMode="auto">
          <a:xfrm>
            <a:off x="4284663" y="1285852"/>
            <a:ext cx="2371725" cy="4135438"/>
            <a:chOff x="2699" y="950"/>
            <a:chExt cx="1494" cy="2605"/>
          </a:xfrm>
        </p:grpSpPr>
        <p:sp>
          <p:nvSpPr>
            <p:cNvPr id="236" name="Rectangle 59"/>
            <p:cNvSpPr>
              <a:spLocks noChangeArrowheads="1"/>
            </p:cNvSpPr>
            <p:nvPr/>
          </p:nvSpPr>
          <p:spPr bwMode="auto">
            <a:xfrm>
              <a:off x="2715" y="2035"/>
              <a:ext cx="752" cy="1088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7" name="Freeform 60"/>
            <p:cNvSpPr>
              <a:spLocks/>
            </p:cNvSpPr>
            <p:nvPr/>
          </p:nvSpPr>
          <p:spPr bwMode="auto">
            <a:xfrm>
              <a:off x="2707" y="1739"/>
              <a:ext cx="577" cy="193"/>
            </a:xfrm>
            <a:custGeom>
              <a:avLst/>
              <a:gdLst>
                <a:gd name="T0" fmla="*/ 0 w 577"/>
                <a:gd name="T1" fmla="*/ 0 h 193"/>
                <a:gd name="T2" fmla="*/ 576 w 577"/>
                <a:gd name="T3" fmla="*/ 0 h 193"/>
                <a:gd name="T4" fmla="*/ 480 w 577"/>
                <a:gd name="T5" fmla="*/ 192 h 193"/>
                <a:gd name="T6" fmla="*/ 96 w 577"/>
                <a:gd name="T7" fmla="*/ 192 h 193"/>
                <a:gd name="T8" fmla="*/ 0 w 577"/>
                <a:gd name="T9" fmla="*/ 0 h 1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7"/>
                <a:gd name="T16" fmla="*/ 0 h 193"/>
                <a:gd name="T17" fmla="*/ 577 w 577"/>
                <a:gd name="T18" fmla="*/ 193 h 1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7" h="193">
                  <a:moveTo>
                    <a:pt x="0" y="0"/>
                  </a:moveTo>
                  <a:lnTo>
                    <a:pt x="576" y="0"/>
                  </a:lnTo>
                  <a:lnTo>
                    <a:pt x="480" y="192"/>
                  </a:lnTo>
                  <a:lnTo>
                    <a:pt x="96" y="192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38" name="Line 61"/>
            <p:cNvSpPr>
              <a:spLocks noChangeShapeType="1"/>
            </p:cNvSpPr>
            <p:nvPr/>
          </p:nvSpPr>
          <p:spPr bwMode="auto">
            <a:xfrm flipH="1">
              <a:off x="3471" y="2699"/>
              <a:ext cx="24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9" name="Line 62"/>
            <p:cNvSpPr>
              <a:spLocks noChangeShapeType="1"/>
            </p:cNvSpPr>
            <p:nvPr/>
          </p:nvSpPr>
          <p:spPr bwMode="auto">
            <a:xfrm flipH="1">
              <a:off x="3471" y="2891"/>
              <a:ext cx="24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0" name="Rectangle 63"/>
            <p:cNvSpPr>
              <a:spLocks noChangeArrowheads="1"/>
            </p:cNvSpPr>
            <p:nvPr/>
          </p:nvSpPr>
          <p:spPr bwMode="auto">
            <a:xfrm>
              <a:off x="3602" y="2518"/>
              <a:ext cx="591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RegWrt</a:t>
              </a:r>
            </a:p>
          </p:txBody>
        </p:sp>
        <p:sp>
          <p:nvSpPr>
            <p:cNvPr id="241" name="Rectangle 64"/>
            <p:cNvSpPr>
              <a:spLocks noChangeArrowheads="1"/>
            </p:cNvSpPr>
            <p:nvPr/>
          </p:nvSpPr>
          <p:spPr bwMode="auto">
            <a:xfrm>
              <a:off x="3602" y="2714"/>
              <a:ext cx="516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enReg</a:t>
              </a:r>
            </a:p>
          </p:txBody>
        </p:sp>
        <p:sp>
          <p:nvSpPr>
            <p:cNvPr id="242" name="Line 65"/>
            <p:cNvSpPr>
              <a:spLocks noChangeShapeType="1"/>
            </p:cNvSpPr>
            <p:nvPr/>
          </p:nvSpPr>
          <p:spPr bwMode="auto">
            <a:xfrm>
              <a:off x="3091" y="3139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3" name="Rectangle 66"/>
            <p:cNvSpPr>
              <a:spLocks noChangeArrowheads="1"/>
            </p:cNvSpPr>
            <p:nvPr/>
          </p:nvSpPr>
          <p:spPr bwMode="auto">
            <a:xfrm>
              <a:off x="2825" y="1997"/>
              <a:ext cx="41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244" name="Line 67"/>
            <p:cNvSpPr>
              <a:spLocks noChangeShapeType="1"/>
            </p:cNvSpPr>
            <p:nvPr/>
          </p:nvSpPr>
          <p:spPr bwMode="auto">
            <a:xfrm>
              <a:off x="2995" y="1939"/>
              <a:ext cx="0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5" name="Rectangle 68"/>
            <p:cNvSpPr>
              <a:spLocks noChangeArrowheads="1"/>
            </p:cNvSpPr>
            <p:nvPr/>
          </p:nvSpPr>
          <p:spPr bwMode="auto">
            <a:xfrm>
              <a:off x="2914" y="2939"/>
              <a:ext cx="40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246" name="Freeform 69"/>
            <p:cNvSpPr>
              <a:spLocks/>
            </p:cNvSpPr>
            <p:nvPr/>
          </p:nvSpPr>
          <p:spPr bwMode="auto">
            <a:xfrm>
              <a:off x="2803" y="1067"/>
              <a:ext cx="481" cy="673"/>
            </a:xfrm>
            <a:custGeom>
              <a:avLst/>
              <a:gdLst>
                <a:gd name="T0" fmla="*/ 0 w 481"/>
                <a:gd name="T1" fmla="*/ 672 h 673"/>
                <a:gd name="T2" fmla="*/ 0 w 481"/>
                <a:gd name="T3" fmla="*/ 0 h 673"/>
                <a:gd name="T4" fmla="*/ 480 w 481"/>
                <a:gd name="T5" fmla="*/ 0 h 673"/>
                <a:gd name="T6" fmla="*/ 0 60000 65536"/>
                <a:gd name="T7" fmla="*/ 0 60000 65536"/>
                <a:gd name="T8" fmla="*/ 0 60000 65536"/>
                <a:gd name="T9" fmla="*/ 0 w 481"/>
                <a:gd name="T10" fmla="*/ 0 h 673"/>
                <a:gd name="T11" fmla="*/ 481 w 481"/>
                <a:gd name="T12" fmla="*/ 673 h 6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1" h="673">
                  <a:moveTo>
                    <a:pt x="0" y="672"/>
                  </a:moveTo>
                  <a:lnTo>
                    <a:pt x="0" y="0"/>
                  </a:lnTo>
                  <a:lnTo>
                    <a:pt x="48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7" name="Freeform 70"/>
            <p:cNvSpPr>
              <a:spLocks/>
            </p:cNvSpPr>
            <p:nvPr/>
          </p:nvSpPr>
          <p:spPr bwMode="auto">
            <a:xfrm>
              <a:off x="2899" y="1163"/>
              <a:ext cx="385" cy="577"/>
            </a:xfrm>
            <a:custGeom>
              <a:avLst/>
              <a:gdLst>
                <a:gd name="T0" fmla="*/ 0 w 385"/>
                <a:gd name="T1" fmla="*/ 576 h 577"/>
                <a:gd name="T2" fmla="*/ 0 w 385"/>
                <a:gd name="T3" fmla="*/ 0 h 577"/>
                <a:gd name="T4" fmla="*/ 384 w 385"/>
                <a:gd name="T5" fmla="*/ 0 h 577"/>
                <a:gd name="T6" fmla="*/ 0 60000 65536"/>
                <a:gd name="T7" fmla="*/ 0 60000 65536"/>
                <a:gd name="T8" fmla="*/ 0 60000 65536"/>
                <a:gd name="T9" fmla="*/ 0 w 385"/>
                <a:gd name="T10" fmla="*/ 0 h 577"/>
                <a:gd name="T11" fmla="*/ 385 w 385"/>
                <a:gd name="T12" fmla="*/ 577 h 5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5" h="577">
                  <a:moveTo>
                    <a:pt x="0" y="576"/>
                  </a:moveTo>
                  <a:lnTo>
                    <a:pt x="0" y="0"/>
                  </a:lnTo>
                  <a:lnTo>
                    <a:pt x="38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8" name="Freeform 71"/>
            <p:cNvSpPr>
              <a:spLocks/>
            </p:cNvSpPr>
            <p:nvPr/>
          </p:nvSpPr>
          <p:spPr bwMode="auto">
            <a:xfrm>
              <a:off x="2995" y="1259"/>
              <a:ext cx="289" cy="481"/>
            </a:xfrm>
            <a:custGeom>
              <a:avLst/>
              <a:gdLst>
                <a:gd name="T0" fmla="*/ 0 w 289"/>
                <a:gd name="T1" fmla="*/ 480 h 481"/>
                <a:gd name="T2" fmla="*/ 0 w 289"/>
                <a:gd name="T3" fmla="*/ 0 h 481"/>
                <a:gd name="T4" fmla="*/ 288 w 289"/>
                <a:gd name="T5" fmla="*/ 0 h 481"/>
                <a:gd name="T6" fmla="*/ 0 60000 65536"/>
                <a:gd name="T7" fmla="*/ 0 60000 65536"/>
                <a:gd name="T8" fmla="*/ 0 60000 65536"/>
                <a:gd name="T9" fmla="*/ 0 w 289"/>
                <a:gd name="T10" fmla="*/ 0 h 481"/>
                <a:gd name="T11" fmla="*/ 289 w 289"/>
                <a:gd name="T12" fmla="*/ 481 h 4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481">
                  <a:moveTo>
                    <a:pt x="0" y="480"/>
                  </a:moveTo>
                  <a:lnTo>
                    <a:pt x="0" y="0"/>
                  </a:lnTo>
                  <a:lnTo>
                    <a:pt x="288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9" name="Freeform 72"/>
            <p:cNvSpPr>
              <a:spLocks/>
            </p:cNvSpPr>
            <p:nvPr/>
          </p:nvSpPr>
          <p:spPr bwMode="auto">
            <a:xfrm>
              <a:off x="3091" y="1355"/>
              <a:ext cx="193" cy="385"/>
            </a:xfrm>
            <a:custGeom>
              <a:avLst/>
              <a:gdLst>
                <a:gd name="T0" fmla="*/ 0 w 193"/>
                <a:gd name="T1" fmla="*/ 384 h 385"/>
                <a:gd name="T2" fmla="*/ 0 w 193"/>
                <a:gd name="T3" fmla="*/ 0 h 385"/>
                <a:gd name="T4" fmla="*/ 192 w 193"/>
                <a:gd name="T5" fmla="*/ 0 h 385"/>
                <a:gd name="T6" fmla="*/ 0 60000 65536"/>
                <a:gd name="T7" fmla="*/ 0 60000 65536"/>
                <a:gd name="T8" fmla="*/ 0 60000 65536"/>
                <a:gd name="T9" fmla="*/ 0 w 193"/>
                <a:gd name="T10" fmla="*/ 0 h 385"/>
                <a:gd name="T11" fmla="*/ 193 w 193"/>
                <a:gd name="T12" fmla="*/ 385 h 3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3" h="385">
                  <a:moveTo>
                    <a:pt x="0" y="384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50" name="Freeform 73"/>
            <p:cNvSpPr>
              <a:spLocks/>
            </p:cNvSpPr>
            <p:nvPr/>
          </p:nvSpPr>
          <p:spPr bwMode="auto">
            <a:xfrm>
              <a:off x="3187" y="1451"/>
              <a:ext cx="97" cy="289"/>
            </a:xfrm>
            <a:custGeom>
              <a:avLst/>
              <a:gdLst>
                <a:gd name="T0" fmla="*/ 0 w 97"/>
                <a:gd name="T1" fmla="*/ 288 h 289"/>
                <a:gd name="T2" fmla="*/ 0 w 97"/>
                <a:gd name="T3" fmla="*/ 0 h 289"/>
                <a:gd name="T4" fmla="*/ 96 w 97"/>
                <a:gd name="T5" fmla="*/ 0 h 289"/>
                <a:gd name="T6" fmla="*/ 0 60000 65536"/>
                <a:gd name="T7" fmla="*/ 0 60000 65536"/>
                <a:gd name="T8" fmla="*/ 0 60000 65536"/>
                <a:gd name="T9" fmla="*/ 0 w 97"/>
                <a:gd name="T10" fmla="*/ 0 h 289"/>
                <a:gd name="T11" fmla="*/ 97 w 97"/>
                <a:gd name="T12" fmla="*/ 289 h 2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289">
                  <a:moveTo>
                    <a:pt x="0" y="288"/>
                  </a:moveTo>
                  <a:lnTo>
                    <a:pt x="0" y="0"/>
                  </a:lnTo>
                  <a:lnTo>
                    <a:pt x="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51" name="Rectangle 74"/>
            <p:cNvSpPr>
              <a:spLocks noChangeArrowheads="1"/>
            </p:cNvSpPr>
            <p:nvPr/>
          </p:nvSpPr>
          <p:spPr bwMode="auto">
            <a:xfrm>
              <a:off x="3283" y="1334"/>
              <a:ext cx="23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rs</a:t>
              </a:r>
            </a:p>
          </p:txBody>
        </p:sp>
        <p:sp>
          <p:nvSpPr>
            <p:cNvPr id="252" name="Rectangle 75"/>
            <p:cNvSpPr>
              <a:spLocks noChangeArrowheads="1"/>
            </p:cNvSpPr>
            <p:nvPr/>
          </p:nvSpPr>
          <p:spPr bwMode="auto">
            <a:xfrm>
              <a:off x="3283" y="1238"/>
              <a:ext cx="22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rt</a:t>
              </a:r>
            </a:p>
          </p:txBody>
        </p:sp>
        <p:sp>
          <p:nvSpPr>
            <p:cNvPr id="253" name="Rectangle 76"/>
            <p:cNvSpPr>
              <a:spLocks noChangeArrowheads="1"/>
            </p:cNvSpPr>
            <p:nvPr/>
          </p:nvSpPr>
          <p:spPr bwMode="auto">
            <a:xfrm>
              <a:off x="3283" y="1142"/>
              <a:ext cx="25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rd</a:t>
              </a:r>
            </a:p>
          </p:txBody>
        </p:sp>
        <p:sp>
          <p:nvSpPr>
            <p:cNvPr id="254" name="Rectangle 77"/>
            <p:cNvSpPr>
              <a:spLocks noChangeArrowheads="1"/>
            </p:cNvSpPr>
            <p:nvPr/>
          </p:nvSpPr>
          <p:spPr bwMode="auto">
            <a:xfrm>
              <a:off x="3283" y="950"/>
              <a:ext cx="560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32(PC)</a:t>
              </a:r>
            </a:p>
          </p:txBody>
        </p:sp>
        <p:sp>
          <p:nvSpPr>
            <p:cNvPr id="255" name="Rectangle 78"/>
            <p:cNvSpPr>
              <a:spLocks noChangeArrowheads="1"/>
            </p:cNvSpPr>
            <p:nvPr/>
          </p:nvSpPr>
          <p:spPr bwMode="auto">
            <a:xfrm>
              <a:off x="3283" y="1054"/>
              <a:ext cx="656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31(Link)</a:t>
              </a:r>
            </a:p>
          </p:txBody>
        </p:sp>
        <p:sp>
          <p:nvSpPr>
            <p:cNvPr id="256" name="Freeform 79"/>
            <p:cNvSpPr>
              <a:spLocks/>
            </p:cNvSpPr>
            <p:nvPr/>
          </p:nvSpPr>
          <p:spPr bwMode="auto">
            <a:xfrm>
              <a:off x="3235" y="1835"/>
              <a:ext cx="337" cy="1"/>
            </a:xfrm>
            <a:custGeom>
              <a:avLst/>
              <a:gdLst>
                <a:gd name="T0" fmla="*/ 336 w 337"/>
                <a:gd name="T1" fmla="*/ 0 h 1"/>
                <a:gd name="T2" fmla="*/ 0 w 337"/>
                <a:gd name="T3" fmla="*/ 0 h 1"/>
                <a:gd name="T4" fmla="*/ 0 60000 65536"/>
                <a:gd name="T5" fmla="*/ 0 60000 65536"/>
                <a:gd name="T6" fmla="*/ 0 w 337"/>
                <a:gd name="T7" fmla="*/ 0 h 1"/>
                <a:gd name="T8" fmla="*/ 337 w 33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37" h="1">
                  <a:moveTo>
                    <a:pt x="336" y="0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57" name="Rectangle 80"/>
            <p:cNvSpPr>
              <a:spLocks noChangeArrowheads="1"/>
            </p:cNvSpPr>
            <p:nvPr/>
          </p:nvSpPr>
          <p:spPr bwMode="auto">
            <a:xfrm>
              <a:off x="3562" y="1677"/>
              <a:ext cx="558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RegSel</a:t>
              </a:r>
            </a:p>
          </p:txBody>
        </p:sp>
        <p:sp>
          <p:nvSpPr>
            <p:cNvPr id="258" name="Rectangle 81"/>
            <p:cNvSpPr>
              <a:spLocks noChangeArrowheads="1"/>
            </p:cNvSpPr>
            <p:nvPr/>
          </p:nvSpPr>
          <p:spPr bwMode="auto">
            <a:xfrm>
              <a:off x="2699" y="2216"/>
              <a:ext cx="790" cy="67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32 GPRs</a:t>
              </a:r>
            </a:p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+ PC ...</a:t>
              </a:r>
            </a:p>
            <a:p>
              <a:pPr algn="ctr">
                <a:spcBef>
                  <a:spcPct val="0"/>
                </a:spcBef>
              </a:pPr>
              <a:endParaRPr lang="en-US" sz="1600">
                <a:solidFill>
                  <a:srgbClr val="56127A"/>
                </a:solidFill>
                <a:latin typeface="Verdana" pitchFamily="1" charset="0"/>
              </a:endParaRPr>
            </a:p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32-bit Reg</a:t>
              </a:r>
            </a:p>
          </p:txBody>
        </p:sp>
        <p:sp>
          <p:nvSpPr>
            <p:cNvPr id="259" name="Rectangle 82"/>
            <p:cNvSpPr>
              <a:spLocks noChangeArrowheads="1"/>
            </p:cNvSpPr>
            <p:nvPr/>
          </p:nvSpPr>
          <p:spPr bwMode="auto">
            <a:xfrm>
              <a:off x="3368" y="1813"/>
              <a:ext cx="19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</a:t>
              </a:r>
            </a:p>
          </p:txBody>
        </p:sp>
        <p:sp>
          <p:nvSpPr>
            <p:cNvPr id="260" name="Line 83"/>
            <p:cNvSpPr>
              <a:spLocks noChangeShapeType="1"/>
            </p:cNvSpPr>
            <p:nvPr/>
          </p:nvSpPr>
          <p:spPr bwMode="auto">
            <a:xfrm flipV="1">
              <a:off x="3392" y="1784"/>
              <a:ext cx="96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261" name="Group 84"/>
          <p:cNvGrpSpPr>
            <a:grpSpLocks/>
          </p:cNvGrpSpPr>
          <p:nvPr/>
        </p:nvGrpSpPr>
        <p:grpSpPr bwMode="auto">
          <a:xfrm>
            <a:off x="-49213" y="928665"/>
            <a:ext cx="2378076" cy="4479925"/>
            <a:chOff x="-31" y="725"/>
            <a:chExt cx="1498" cy="2822"/>
          </a:xfrm>
        </p:grpSpPr>
        <p:sp>
          <p:nvSpPr>
            <p:cNvPr id="262" name="Freeform 85"/>
            <p:cNvSpPr>
              <a:spLocks/>
            </p:cNvSpPr>
            <p:nvPr/>
          </p:nvSpPr>
          <p:spPr bwMode="auto">
            <a:xfrm flipH="1">
              <a:off x="827" y="1736"/>
              <a:ext cx="249" cy="292"/>
            </a:xfrm>
            <a:custGeom>
              <a:avLst/>
              <a:gdLst>
                <a:gd name="T0" fmla="*/ 0 w 609"/>
                <a:gd name="T1" fmla="*/ 0 h 292"/>
                <a:gd name="T2" fmla="*/ 0 w 609"/>
                <a:gd name="T3" fmla="*/ 0 h 292"/>
                <a:gd name="T4" fmla="*/ 608 w 609"/>
                <a:gd name="T5" fmla="*/ 0 h 292"/>
                <a:gd name="T6" fmla="*/ 608 w 609"/>
                <a:gd name="T7" fmla="*/ 291 h 2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9"/>
                <a:gd name="T13" fmla="*/ 0 h 292"/>
                <a:gd name="T14" fmla="*/ 609 w 609"/>
                <a:gd name="T15" fmla="*/ 292 h 2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9" h="292">
                  <a:moveTo>
                    <a:pt x="0" y="0"/>
                  </a:moveTo>
                  <a:lnTo>
                    <a:pt x="0" y="0"/>
                  </a:lnTo>
                  <a:lnTo>
                    <a:pt x="608" y="0"/>
                  </a:lnTo>
                  <a:lnTo>
                    <a:pt x="608" y="29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grpSp>
          <p:nvGrpSpPr>
            <p:cNvPr id="263" name="Group 86"/>
            <p:cNvGrpSpPr>
              <a:grpSpLocks/>
            </p:cNvGrpSpPr>
            <p:nvPr/>
          </p:nvGrpSpPr>
          <p:grpSpPr bwMode="auto">
            <a:xfrm>
              <a:off x="-31" y="725"/>
              <a:ext cx="1498" cy="2822"/>
              <a:chOff x="-31" y="725"/>
              <a:chExt cx="1498" cy="2822"/>
            </a:xfrm>
          </p:grpSpPr>
          <p:grpSp>
            <p:nvGrpSpPr>
              <p:cNvPr id="264" name="Group 87"/>
              <p:cNvGrpSpPr>
                <a:grpSpLocks/>
              </p:cNvGrpSpPr>
              <p:nvPr/>
            </p:nvGrpSpPr>
            <p:grpSpPr bwMode="auto">
              <a:xfrm>
                <a:off x="1115" y="1866"/>
                <a:ext cx="352" cy="445"/>
                <a:chOff x="1115" y="1866"/>
                <a:chExt cx="352" cy="445"/>
              </a:xfrm>
            </p:grpSpPr>
            <p:sp>
              <p:nvSpPr>
                <p:cNvPr id="284" name="Rectangle 88"/>
                <p:cNvSpPr>
                  <a:spLocks noChangeArrowheads="1"/>
                </p:cNvSpPr>
                <p:nvPr/>
              </p:nvSpPr>
              <p:spPr bwMode="auto">
                <a:xfrm>
                  <a:off x="1216" y="2088"/>
                  <a:ext cx="238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rs</a:t>
                  </a:r>
                </a:p>
              </p:txBody>
            </p:sp>
            <p:sp>
              <p:nvSpPr>
                <p:cNvPr id="285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1120" y="1981"/>
                  <a:ext cx="0" cy="33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6" name="Line 90"/>
                <p:cNvSpPr>
                  <a:spLocks noChangeShapeType="1"/>
                </p:cNvSpPr>
                <p:nvPr/>
              </p:nvSpPr>
              <p:spPr bwMode="auto">
                <a:xfrm>
                  <a:off x="1115" y="1981"/>
                  <a:ext cx="141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7" name="Line 91"/>
                <p:cNvSpPr>
                  <a:spLocks noChangeShapeType="1"/>
                </p:cNvSpPr>
                <p:nvPr/>
              </p:nvSpPr>
              <p:spPr bwMode="auto">
                <a:xfrm>
                  <a:off x="1126" y="2096"/>
                  <a:ext cx="13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8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1126" y="2201"/>
                  <a:ext cx="130" cy="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9" name="Rectangle 93"/>
                <p:cNvSpPr>
                  <a:spLocks noChangeArrowheads="1"/>
                </p:cNvSpPr>
                <p:nvPr/>
              </p:nvSpPr>
              <p:spPr bwMode="auto">
                <a:xfrm>
                  <a:off x="1216" y="1984"/>
                  <a:ext cx="221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rt</a:t>
                  </a:r>
                </a:p>
              </p:txBody>
            </p:sp>
            <p:sp>
              <p:nvSpPr>
                <p:cNvPr id="290" name="Rectangle 94"/>
                <p:cNvSpPr>
                  <a:spLocks noChangeArrowheads="1"/>
                </p:cNvSpPr>
                <p:nvPr/>
              </p:nvSpPr>
              <p:spPr bwMode="auto">
                <a:xfrm>
                  <a:off x="1216" y="1866"/>
                  <a:ext cx="251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rd</a:t>
                  </a:r>
                </a:p>
              </p:txBody>
            </p:sp>
          </p:grpSp>
          <p:grpSp>
            <p:nvGrpSpPr>
              <p:cNvPr id="265" name="Group 95"/>
              <p:cNvGrpSpPr>
                <a:grpSpLocks/>
              </p:cNvGrpSpPr>
              <p:nvPr/>
            </p:nvGrpSpPr>
            <p:grpSpPr bwMode="auto">
              <a:xfrm>
                <a:off x="-31" y="725"/>
                <a:ext cx="1045" cy="2822"/>
                <a:chOff x="-31" y="725"/>
                <a:chExt cx="1045" cy="2822"/>
              </a:xfrm>
            </p:grpSpPr>
            <p:sp>
              <p:nvSpPr>
                <p:cNvPr id="266" name="Rectangle 96"/>
                <p:cNvSpPr>
                  <a:spLocks noChangeArrowheads="1"/>
                </p:cNvSpPr>
                <p:nvPr/>
              </p:nvSpPr>
              <p:spPr bwMode="auto">
                <a:xfrm>
                  <a:off x="-16" y="2376"/>
                  <a:ext cx="525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ExtSel</a:t>
                  </a:r>
                </a:p>
              </p:txBody>
            </p:sp>
            <p:sp>
              <p:nvSpPr>
                <p:cNvPr id="267" name="Rectangle 97"/>
                <p:cNvSpPr>
                  <a:spLocks noChangeArrowheads="1"/>
                </p:cNvSpPr>
                <p:nvPr/>
              </p:nvSpPr>
              <p:spPr bwMode="auto">
                <a:xfrm>
                  <a:off x="477" y="2027"/>
                  <a:ext cx="464" cy="224"/>
                </a:xfrm>
                <a:prstGeom prst="rect">
                  <a:avLst/>
                </a:prstGeom>
                <a:solidFill>
                  <a:srgbClr val="CFBDC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68" name="Rectangle 98"/>
                <p:cNvSpPr>
                  <a:spLocks noChangeArrowheads="1"/>
                </p:cNvSpPr>
                <p:nvPr/>
              </p:nvSpPr>
              <p:spPr bwMode="auto">
                <a:xfrm>
                  <a:off x="580" y="2029"/>
                  <a:ext cx="260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IR</a:t>
                  </a:r>
                </a:p>
              </p:txBody>
            </p:sp>
            <p:sp>
              <p:nvSpPr>
                <p:cNvPr id="269" name="Freeform 99"/>
                <p:cNvSpPr>
                  <a:spLocks/>
                </p:cNvSpPr>
                <p:nvPr/>
              </p:nvSpPr>
              <p:spPr bwMode="auto">
                <a:xfrm>
                  <a:off x="565" y="3027"/>
                  <a:ext cx="289" cy="241"/>
                </a:xfrm>
                <a:custGeom>
                  <a:avLst/>
                  <a:gdLst>
                    <a:gd name="T0" fmla="*/ 0 w 289"/>
                    <a:gd name="T1" fmla="*/ 0 h 241"/>
                    <a:gd name="T2" fmla="*/ 288 w 289"/>
                    <a:gd name="T3" fmla="*/ 0 h 241"/>
                    <a:gd name="T4" fmla="*/ 144 w 289"/>
                    <a:gd name="T5" fmla="*/ 240 h 241"/>
                    <a:gd name="T6" fmla="*/ 0 w 289"/>
                    <a:gd name="T7" fmla="*/ 0 h 24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9"/>
                    <a:gd name="T13" fmla="*/ 0 h 241"/>
                    <a:gd name="T14" fmla="*/ 289 w 289"/>
                    <a:gd name="T15" fmla="*/ 241 h 24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9" h="241">
                      <a:moveTo>
                        <a:pt x="0" y="0"/>
                      </a:moveTo>
                      <a:lnTo>
                        <a:pt x="288" y="0"/>
                      </a:lnTo>
                      <a:lnTo>
                        <a:pt x="144" y="24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270" name="Line 100"/>
                <p:cNvSpPr>
                  <a:spLocks noChangeShapeType="1"/>
                </p:cNvSpPr>
                <p:nvPr/>
              </p:nvSpPr>
              <p:spPr bwMode="auto">
                <a:xfrm>
                  <a:off x="709" y="3275"/>
                  <a:ext cx="0" cy="27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71" name="Line 101"/>
                <p:cNvSpPr>
                  <a:spLocks noChangeShapeType="1"/>
                </p:cNvSpPr>
                <p:nvPr/>
              </p:nvSpPr>
              <p:spPr bwMode="auto">
                <a:xfrm>
                  <a:off x="709" y="2843"/>
                  <a:ext cx="0" cy="1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72" name="Freeform 102"/>
                <p:cNvSpPr>
                  <a:spLocks/>
                </p:cNvSpPr>
                <p:nvPr/>
              </p:nvSpPr>
              <p:spPr bwMode="auto">
                <a:xfrm flipH="1">
                  <a:off x="682" y="927"/>
                  <a:ext cx="27" cy="1098"/>
                </a:xfrm>
                <a:custGeom>
                  <a:avLst/>
                  <a:gdLst>
                    <a:gd name="T0" fmla="*/ 0 w 1"/>
                    <a:gd name="T1" fmla="*/ 1296 h 1297"/>
                    <a:gd name="T2" fmla="*/ 0 w 1"/>
                    <a:gd name="T3" fmla="*/ 0 h 1297"/>
                    <a:gd name="T4" fmla="*/ 0 60000 65536"/>
                    <a:gd name="T5" fmla="*/ 0 60000 65536"/>
                    <a:gd name="T6" fmla="*/ 0 w 1"/>
                    <a:gd name="T7" fmla="*/ 0 h 1297"/>
                    <a:gd name="T8" fmla="*/ 1 w 1"/>
                    <a:gd name="T9" fmla="*/ 1297 h 129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1297">
                      <a:moveTo>
                        <a:pt x="0" y="129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273" name="Rectangle 103"/>
                <p:cNvSpPr>
                  <a:spLocks noChangeArrowheads="1"/>
                </p:cNvSpPr>
                <p:nvPr/>
              </p:nvSpPr>
              <p:spPr bwMode="auto">
                <a:xfrm>
                  <a:off x="412" y="725"/>
                  <a:ext cx="602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Opcode</a:t>
                  </a:r>
                </a:p>
              </p:txBody>
            </p:sp>
            <p:sp>
              <p:nvSpPr>
                <p:cNvPr id="274" name="Freeform 104"/>
                <p:cNvSpPr>
                  <a:spLocks/>
                </p:cNvSpPr>
                <p:nvPr/>
              </p:nvSpPr>
              <p:spPr bwMode="auto">
                <a:xfrm>
                  <a:off x="565" y="1203"/>
                  <a:ext cx="1" cy="817"/>
                </a:xfrm>
                <a:custGeom>
                  <a:avLst/>
                  <a:gdLst>
                    <a:gd name="T0" fmla="*/ 0 w 1"/>
                    <a:gd name="T1" fmla="*/ 816 h 817"/>
                    <a:gd name="T2" fmla="*/ 0 w 1"/>
                    <a:gd name="T3" fmla="*/ 0 h 817"/>
                    <a:gd name="T4" fmla="*/ 0 60000 65536"/>
                    <a:gd name="T5" fmla="*/ 0 60000 65536"/>
                    <a:gd name="T6" fmla="*/ 0 w 1"/>
                    <a:gd name="T7" fmla="*/ 0 h 817"/>
                    <a:gd name="T8" fmla="*/ 1 w 1"/>
                    <a:gd name="T9" fmla="*/ 817 h 81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817">
                      <a:moveTo>
                        <a:pt x="0" y="8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FF0000"/>
                  </a:solidFill>
                  <a:prstDash val="solid"/>
                  <a:round/>
                  <a:headEnd type="triangl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275" name="Rectangle 105"/>
                <p:cNvSpPr>
                  <a:spLocks noChangeArrowheads="1"/>
                </p:cNvSpPr>
                <p:nvPr/>
              </p:nvSpPr>
              <p:spPr bwMode="auto">
                <a:xfrm>
                  <a:off x="316" y="949"/>
                  <a:ext cx="376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ldIR</a:t>
                  </a:r>
                </a:p>
              </p:txBody>
            </p:sp>
            <p:sp>
              <p:nvSpPr>
                <p:cNvPr id="276" name="Rectangle 106"/>
                <p:cNvSpPr>
                  <a:spLocks noChangeArrowheads="1"/>
                </p:cNvSpPr>
                <p:nvPr/>
              </p:nvSpPr>
              <p:spPr bwMode="auto">
                <a:xfrm>
                  <a:off x="477" y="2507"/>
                  <a:ext cx="464" cy="32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77" name="Rectangle 107"/>
                <p:cNvSpPr>
                  <a:spLocks noChangeArrowheads="1"/>
                </p:cNvSpPr>
                <p:nvPr/>
              </p:nvSpPr>
              <p:spPr bwMode="auto">
                <a:xfrm>
                  <a:off x="519" y="2485"/>
                  <a:ext cx="422" cy="367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Imm</a:t>
                  </a:r>
                </a:p>
                <a:p>
                  <a:pPr algn="ctr"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Ext</a:t>
                  </a:r>
                </a:p>
              </p:txBody>
            </p:sp>
            <p:sp>
              <p:nvSpPr>
                <p:cNvPr id="278" name="Line 108"/>
                <p:cNvSpPr>
                  <a:spLocks noChangeShapeType="1"/>
                </p:cNvSpPr>
                <p:nvPr/>
              </p:nvSpPr>
              <p:spPr bwMode="auto">
                <a:xfrm>
                  <a:off x="377" y="3123"/>
                  <a:ext cx="232" cy="0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79" name="Rectangle 109"/>
                <p:cNvSpPr>
                  <a:spLocks noChangeArrowheads="1"/>
                </p:cNvSpPr>
                <p:nvPr/>
              </p:nvSpPr>
              <p:spPr bwMode="auto">
                <a:xfrm>
                  <a:off x="-31" y="2917"/>
                  <a:ext cx="581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enImm</a:t>
                  </a:r>
                </a:p>
              </p:txBody>
            </p:sp>
            <p:sp>
              <p:nvSpPr>
                <p:cNvPr id="280" name="Line 110"/>
                <p:cNvSpPr>
                  <a:spLocks noChangeShapeType="1"/>
                </p:cNvSpPr>
                <p:nvPr/>
              </p:nvSpPr>
              <p:spPr bwMode="auto">
                <a:xfrm>
                  <a:off x="190" y="2640"/>
                  <a:ext cx="272" cy="3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1" name="Line 111"/>
                <p:cNvSpPr>
                  <a:spLocks noChangeShapeType="1"/>
                </p:cNvSpPr>
                <p:nvPr/>
              </p:nvSpPr>
              <p:spPr bwMode="auto">
                <a:xfrm>
                  <a:off x="709" y="2267"/>
                  <a:ext cx="0" cy="22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2" name="Rectangle 112"/>
                <p:cNvSpPr>
                  <a:spLocks noChangeArrowheads="1"/>
                </p:cNvSpPr>
                <p:nvPr/>
              </p:nvSpPr>
              <p:spPr bwMode="auto">
                <a:xfrm>
                  <a:off x="208" y="2637"/>
                  <a:ext cx="197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2</a:t>
                  </a:r>
                </a:p>
              </p:txBody>
            </p:sp>
            <p:sp>
              <p:nvSpPr>
                <p:cNvPr id="283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224" y="2592"/>
                  <a:ext cx="96" cy="96"/>
                </a:xfrm>
                <a:prstGeom prst="line">
                  <a:avLst/>
                </a:prstGeom>
                <a:noFill/>
                <a:ln w="254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 552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11 September – Homework #1 Due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Assignment on web page. Teams of 2-3. 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Submit soft copies to Sakai.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Use Piazza for questions.</a:t>
            </a:r>
          </a:p>
          <a:p>
            <a:pPr algn="l"/>
            <a:endParaRPr lang="en-US" sz="1000" b="1" dirty="0" smtClean="0">
              <a:solidFill>
                <a:schemeClr val="tx1"/>
              </a:solidFill>
            </a:endParaRPr>
          </a:p>
          <a:p>
            <a:pPr algn="l"/>
            <a:r>
              <a:rPr lang="en-US" smtClean="0">
                <a:solidFill>
                  <a:schemeClr val="tx1"/>
                </a:solidFill>
              </a:rPr>
              <a:t>11 September </a:t>
            </a:r>
            <a:r>
              <a:rPr lang="en-US" dirty="0" smtClean="0">
                <a:solidFill>
                  <a:schemeClr val="tx1"/>
                </a:solidFill>
              </a:rPr>
              <a:t>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Hill et al. “Classic machines: Technology, implementation, and economics”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Moore. “Cramming more components onto integrated circuits”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Radin</a:t>
            </a:r>
            <a:r>
              <a:rPr lang="en-US" sz="1600" b="0" dirty="0" smtClean="0">
                <a:solidFill>
                  <a:schemeClr val="tx1"/>
                </a:solidFill>
              </a:rPr>
              <a:t>. “The 801 minicomputer”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Patterson et al. “The case for the reduced instruction set computer”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Colwell et al. “Instruction sets and beyond: Computers, complexity, controversy”</a:t>
            </a:r>
          </a:p>
        </p:txBody>
      </p:sp>
    </p:spTree>
    <p:extLst>
      <p:ext uri="{BB962C8B-B14F-4D97-AF65-F5344CB8AC3E}">
        <p14:creationId xmlns:p14="http://schemas.microsoft.com/office/powerpoint/2010/main" val="46059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endParaRPr lang="en-US" sz="3600" b="1" dirty="0" smtClean="0">
              <a:solidFill>
                <a:srgbClr val="00009C"/>
              </a:solidFill>
              <a:latin typeface="+mj-lt"/>
            </a:endParaRPr>
          </a:p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Memory Module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01070" y="5694895"/>
            <a:ext cx="8147325" cy="614480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Assumption: Memory operates independently and is slow as compared to </a:t>
            </a:r>
            <a:r>
              <a:rPr lang="en-US" sz="1600" dirty="0" err="1" smtClean="0">
                <a:solidFill>
                  <a:schemeClr val="tx1"/>
                </a:solidFill>
              </a:rPr>
              <a:t>Reg</a:t>
            </a:r>
            <a:r>
              <a:rPr lang="en-US" sz="1600" dirty="0" smtClean="0">
                <a:solidFill>
                  <a:schemeClr val="tx1"/>
                </a:solidFill>
              </a:rPr>
              <a:t>-to-</a:t>
            </a:r>
            <a:r>
              <a:rPr lang="en-US" sz="1600" dirty="0" err="1" smtClean="0">
                <a:solidFill>
                  <a:schemeClr val="tx1"/>
                </a:solidFill>
              </a:rPr>
              <a:t>Reg</a:t>
            </a:r>
            <a:r>
              <a:rPr lang="en-US" sz="1600" dirty="0" smtClean="0">
                <a:solidFill>
                  <a:schemeClr val="tx1"/>
                </a:solidFill>
              </a:rPr>
              <a:t> transfers (multiple CPU clock cycles per access)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2152485" y="1201510"/>
            <a:ext cx="4852965" cy="4173828"/>
            <a:chOff x="1744" y="680"/>
            <a:chExt cx="3579" cy="2971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928" y="1099"/>
              <a:ext cx="1280" cy="15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150" y="1676"/>
              <a:ext cx="776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4139" y="1895"/>
              <a:ext cx="54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Enable</a:t>
              </a: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4087" y="1647"/>
              <a:ext cx="123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Write(1)/Read(0)</a:t>
              </a: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3416" y="2827"/>
              <a:ext cx="169" cy="193"/>
            </a:xfrm>
            <a:custGeom>
              <a:avLst/>
              <a:gdLst>
                <a:gd name="T0" fmla="*/ 168 w 169"/>
                <a:gd name="T1" fmla="*/ 192 h 193"/>
                <a:gd name="T2" fmla="*/ 168 w 169"/>
                <a:gd name="T3" fmla="*/ 0 h 193"/>
                <a:gd name="T4" fmla="*/ 0 w 169"/>
                <a:gd name="T5" fmla="*/ 96 h 193"/>
                <a:gd name="T6" fmla="*/ 168 w 169"/>
                <a:gd name="T7" fmla="*/ 192 h 1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9"/>
                <a:gd name="T13" fmla="*/ 0 h 193"/>
                <a:gd name="T14" fmla="*/ 169 w 169"/>
                <a:gd name="T15" fmla="*/ 193 h 1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9" h="193">
                  <a:moveTo>
                    <a:pt x="168" y="192"/>
                  </a:moveTo>
                  <a:lnTo>
                    <a:pt x="168" y="0"/>
                  </a:lnTo>
                  <a:lnTo>
                    <a:pt x="0" y="96"/>
                  </a:lnTo>
                  <a:lnTo>
                    <a:pt x="168" y="19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>
              <a:off x="3384" y="2907"/>
              <a:ext cx="32" cy="3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3592" y="1843"/>
              <a:ext cx="489" cy="1"/>
            </a:xfrm>
            <a:custGeom>
              <a:avLst/>
              <a:gdLst>
                <a:gd name="T0" fmla="*/ 488 w 489"/>
                <a:gd name="T1" fmla="*/ 0 h 1"/>
                <a:gd name="T2" fmla="*/ 0 w 489"/>
                <a:gd name="T3" fmla="*/ 0 h 1"/>
                <a:gd name="T4" fmla="*/ 0 60000 65536"/>
                <a:gd name="T5" fmla="*/ 0 60000 65536"/>
                <a:gd name="T6" fmla="*/ 0 w 489"/>
                <a:gd name="T7" fmla="*/ 0 h 1"/>
                <a:gd name="T8" fmla="*/ 489 w 48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9" h="1">
                  <a:moveTo>
                    <a:pt x="488" y="0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3584" y="1840"/>
              <a:ext cx="193" cy="1073"/>
            </a:xfrm>
            <a:custGeom>
              <a:avLst/>
              <a:gdLst>
                <a:gd name="T0" fmla="*/ 192 w 193"/>
                <a:gd name="T1" fmla="*/ 0 h 1073"/>
                <a:gd name="T2" fmla="*/ 192 w 193"/>
                <a:gd name="T3" fmla="*/ 1072 h 1073"/>
                <a:gd name="T4" fmla="*/ 0 w 193"/>
                <a:gd name="T5" fmla="*/ 1072 h 1073"/>
                <a:gd name="T6" fmla="*/ 0 60000 65536"/>
                <a:gd name="T7" fmla="*/ 0 60000 65536"/>
                <a:gd name="T8" fmla="*/ 0 60000 65536"/>
                <a:gd name="T9" fmla="*/ 0 w 193"/>
                <a:gd name="T10" fmla="*/ 0 h 1073"/>
                <a:gd name="T11" fmla="*/ 193 w 193"/>
                <a:gd name="T12" fmla="*/ 1073 h 10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3" h="1073">
                  <a:moveTo>
                    <a:pt x="192" y="0"/>
                  </a:moveTo>
                  <a:lnTo>
                    <a:pt x="192" y="1072"/>
                  </a:lnTo>
                  <a:lnTo>
                    <a:pt x="0" y="107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3301" y="2923"/>
              <a:ext cx="81" cy="1"/>
            </a:xfrm>
            <a:custGeom>
              <a:avLst/>
              <a:gdLst>
                <a:gd name="T0" fmla="*/ 80 w 81"/>
                <a:gd name="T1" fmla="*/ 0 h 1"/>
                <a:gd name="T2" fmla="*/ 0 w 81"/>
                <a:gd name="T3" fmla="*/ 0 h 1"/>
                <a:gd name="T4" fmla="*/ 0 60000 65536"/>
                <a:gd name="T5" fmla="*/ 0 60000 65536"/>
                <a:gd name="T6" fmla="*/ 0 w 81"/>
                <a:gd name="T7" fmla="*/ 0 h 1"/>
                <a:gd name="T8" fmla="*/ 81 w 81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1" h="1">
                  <a:moveTo>
                    <a:pt x="80" y="0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2560" y="3216"/>
              <a:ext cx="0" cy="4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2365" y="1725"/>
              <a:ext cx="40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RAM</a:t>
              </a: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167" y="2469"/>
              <a:ext cx="31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din</a:t>
              </a: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2607" y="2469"/>
              <a:ext cx="40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dout</a:t>
              </a:r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2696" y="2915"/>
              <a:ext cx="193" cy="193"/>
            </a:xfrm>
            <a:custGeom>
              <a:avLst/>
              <a:gdLst>
                <a:gd name="T0" fmla="*/ 192 w 193"/>
                <a:gd name="T1" fmla="*/ 0 h 193"/>
                <a:gd name="T2" fmla="*/ 0 w 193"/>
                <a:gd name="T3" fmla="*/ 0 h 193"/>
                <a:gd name="T4" fmla="*/ 96 w 193"/>
                <a:gd name="T5" fmla="*/ 192 h 193"/>
                <a:gd name="T6" fmla="*/ 192 w 193"/>
                <a:gd name="T7" fmla="*/ 0 h 1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3"/>
                <a:gd name="T13" fmla="*/ 0 h 193"/>
                <a:gd name="T14" fmla="*/ 193 w 193"/>
                <a:gd name="T15" fmla="*/ 193 h 1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3" h="193">
                  <a:moveTo>
                    <a:pt x="192" y="0"/>
                  </a:moveTo>
                  <a:lnTo>
                    <a:pt x="0" y="0"/>
                  </a:lnTo>
                  <a:lnTo>
                    <a:pt x="96" y="192"/>
                  </a:lnTo>
                  <a:lnTo>
                    <a:pt x="192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2784" y="2691"/>
              <a:ext cx="0" cy="2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2911" y="1773"/>
              <a:ext cx="29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we</a:t>
              </a:r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2248" y="712"/>
              <a:ext cx="0" cy="3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2055" y="1093"/>
              <a:ext cx="41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 flipV="1">
              <a:off x="2888" y="680"/>
              <a:ext cx="0" cy="4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2687" y="1093"/>
              <a:ext cx="42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busy</a:t>
              </a: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2671" y="3378"/>
              <a:ext cx="34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bus</a:t>
              </a:r>
            </a:p>
          </p:txBody>
        </p:sp>
        <p:sp>
          <p:nvSpPr>
            <p:cNvPr id="32" name="Freeform 27"/>
            <p:cNvSpPr>
              <a:spLocks/>
            </p:cNvSpPr>
            <p:nvPr/>
          </p:nvSpPr>
          <p:spPr bwMode="auto">
            <a:xfrm>
              <a:off x="2328" y="2672"/>
              <a:ext cx="465" cy="529"/>
            </a:xfrm>
            <a:custGeom>
              <a:avLst/>
              <a:gdLst>
                <a:gd name="T0" fmla="*/ 0 w 465"/>
                <a:gd name="T1" fmla="*/ 0 h 529"/>
                <a:gd name="T2" fmla="*/ 0 w 465"/>
                <a:gd name="T3" fmla="*/ 528 h 529"/>
                <a:gd name="T4" fmla="*/ 464 w 465"/>
                <a:gd name="T5" fmla="*/ 528 h 529"/>
                <a:gd name="T6" fmla="*/ 464 w 465"/>
                <a:gd name="T7" fmla="*/ 416 h 5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5"/>
                <a:gd name="T13" fmla="*/ 0 h 529"/>
                <a:gd name="T14" fmla="*/ 465 w 465"/>
                <a:gd name="T15" fmla="*/ 529 h 5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5" h="529">
                  <a:moveTo>
                    <a:pt x="0" y="0"/>
                  </a:moveTo>
                  <a:lnTo>
                    <a:pt x="0" y="528"/>
                  </a:lnTo>
                  <a:lnTo>
                    <a:pt x="464" y="528"/>
                  </a:lnTo>
                  <a:lnTo>
                    <a:pt x="464" y="41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3" name="Freeform 28"/>
            <p:cNvSpPr>
              <a:spLocks/>
            </p:cNvSpPr>
            <p:nvPr/>
          </p:nvSpPr>
          <p:spPr bwMode="auto">
            <a:xfrm>
              <a:off x="2856" y="2995"/>
              <a:ext cx="225" cy="1"/>
            </a:xfrm>
            <a:custGeom>
              <a:avLst/>
              <a:gdLst>
                <a:gd name="T0" fmla="*/ 224 w 225"/>
                <a:gd name="T1" fmla="*/ 0 h 1"/>
                <a:gd name="T2" fmla="*/ 0 w 225"/>
                <a:gd name="T3" fmla="*/ 0 h 1"/>
                <a:gd name="T4" fmla="*/ 0 60000 65536"/>
                <a:gd name="T5" fmla="*/ 0 60000 65536"/>
                <a:gd name="T6" fmla="*/ 0 w 225"/>
                <a:gd name="T7" fmla="*/ 0 h 1"/>
                <a:gd name="T8" fmla="*/ 225 w 22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5" h="1">
                  <a:moveTo>
                    <a:pt x="224" y="0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3220" y="1899"/>
              <a:ext cx="165" cy="1"/>
            </a:xfrm>
            <a:custGeom>
              <a:avLst/>
              <a:gdLst>
                <a:gd name="T0" fmla="*/ 164 w 165"/>
                <a:gd name="T1" fmla="*/ 0 h 1"/>
                <a:gd name="T2" fmla="*/ 0 w 165"/>
                <a:gd name="T3" fmla="*/ 0 h 1"/>
                <a:gd name="T4" fmla="*/ 0 60000 65536"/>
                <a:gd name="T5" fmla="*/ 0 60000 65536"/>
                <a:gd name="T6" fmla="*/ 0 w 165"/>
                <a:gd name="T7" fmla="*/ 0 h 1"/>
                <a:gd name="T8" fmla="*/ 165 w 16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5" h="1">
                  <a:moveTo>
                    <a:pt x="164" y="0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1744" y="912"/>
              <a:ext cx="2232" cy="23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6" name="Freeform 31"/>
            <p:cNvSpPr>
              <a:spLocks/>
            </p:cNvSpPr>
            <p:nvPr/>
          </p:nvSpPr>
          <p:spPr bwMode="auto">
            <a:xfrm>
              <a:off x="3592" y="1987"/>
              <a:ext cx="497" cy="1"/>
            </a:xfrm>
            <a:custGeom>
              <a:avLst/>
              <a:gdLst>
                <a:gd name="T0" fmla="*/ 496 w 497"/>
                <a:gd name="T1" fmla="*/ 0 h 1"/>
                <a:gd name="T2" fmla="*/ 0 w 497"/>
                <a:gd name="T3" fmla="*/ 0 h 1"/>
                <a:gd name="T4" fmla="*/ 0 60000 65536"/>
                <a:gd name="T5" fmla="*/ 0 60000 65536"/>
                <a:gd name="T6" fmla="*/ 0 w 497"/>
                <a:gd name="T7" fmla="*/ 0 h 1"/>
                <a:gd name="T8" fmla="*/ 497 w 49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97" h="1">
                  <a:moveTo>
                    <a:pt x="496" y="0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7" name="Oval 32"/>
            <p:cNvSpPr>
              <a:spLocks noChangeArrowheads="1"/>
            </p:cNvSpPr>
            <p:nvPr/>
          </p:nvSpPr>
          <p:spPr bwMode="auto">
            <a:xfrm>
              <a:off x="3770" y="1838"/>
              <a:ext cx="12" cy="1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8" name="Oval 33"/>
            <p:cNvSpPr>
              <a:spLocks noChangeArrowheads="1"/>
            </p:cNvSpPr>
            <p:nvPr/>
          </p:nvSpPr>
          <p:spPr bwMode="auto">
            <a:xfrm>
              <a:off x="3890" y="1957"/>
              <a:ext cx="47" cy="5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9" name="Freeform 34"/>
            <p:cNvSpPr>
              <a:spLocks/>
            </p:cNvSpPr>
            <p:nvPr/>
          </p:nvSpPr>
          <p:spPr bwMode="auto">
            <a:xfrm>
              <a:off x="3306" y="1992"/>
              <a:ext cx="609" cy="1057"/>
            </a:xfrm>
            <a:custGeom>
              <a:avLst/>
              <a:gdLst>
                <a:gd name="T0" fmla="*/ 608 w 609"/>
                <a:gd name="T1" fmla="*/ 0 h 1057"/>
                <a:gd name="T2" fmla="*/ 608 w 609"/>
                <a:gd name="T3" fmla="*/ 1056 h 1057"/>
                <a:gd name="T4" fmla="*/ 0 w 609"/>
                <a:gd name="T5" fmla="*/ 1056 h 1057"/>
                <a:gd name="T6" fmla="*/ 0 60000 65536"/>
                <a:gd name="T7" fmla="*/ 0 60000 65536"/>
                <a:gd name="T8" fmla="*/ 0 60000 65536"/>
                <a:gd name="T9" fmla="*/ 0 w 609"/>
                <a:gd name="T10" fmla="*/ 0 h 1057"/>
                <a:gd name="T11" fmla="*/ 609 w 609"/>
                <a:gd name="T12" fmla="*/ 1057 h 10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9" h="1057">
                  <a:moveTo>
                    <a:pt x="608" y="0"/>
                  </a:moveTo>
                  <a:lnTo>
                    <a:pt x="608" y="1056"/>
                  </a:lnTo>
                  <a:lnTo>
                    <a:pt x="0" y="105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0" name="AutoShape 35"/>
            <p:cNvSpPr>
              <a:spLocks noChangeArrowheads="1"/>
            </p:cNvSpPr>
            <p:nvPr/>
          </p:nvSpPr>
          <p:spPr bwMode="auto">
            <a:xfrm flipH="1">
              <a:off x="3390" y="1770"/>
              <a:ext cx="204" cy="252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" name="AutoShape 36"/>
            <p:cNvSpPr>
              <a:spLocks noChangeArrowheads="1"/>
            </p:cNvSpPr>
            <p:nvPr/>
          </p:nvSpPr>
          <p:spPr bwMode="auto">
            <a:xfrm flipH="1">
              <a:off x="3090" y="2862"/>
              <a:ext cx="204" cy="252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Instruction fetch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Decode and register fetch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ALU operation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Memory operation (optional)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Write back to register file (optional)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</a:pPr>
            <a:r>
              <a:rPr lang="en-US" sz="2400" b="0" dirty="0" smtClean="0">
                <a:solidFill>
                  <a:schemeClr val="tx1"/>
                </a:solidFill>
              </a:rPr>
              <a:t>+ computation of the next instruction address</a:t>
            </a: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Microprogram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Fragments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</a:rPr>
              <a:t>instr</a:t>
            </a:r>
            <a:r>
              <a:rPr lang="en-US" sz="1600" dirty="0" smtClean="0">
                <a:solidFill>
                  <a:schemeClr val="tx1"/>
                </a:solidFill>
              </a:rPr>
              <a:t> fetch: 	MA </a:t>
            </a:r>
            <a:r>
              <a:rPr lang="en-US" sz="160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chemeClr val="tx1"/>
                </a:solidFill>
              </a:rPr>
              <a:t> PC			# fetch current </a:t>
            </a:r>
            <a:r>
              <a:rPr lang="en-US" sz="1600" dirty="0" err="1" smtClean="0">
                <a:solidFill>
                  <a:schemeClr val="tx1"/>
                </a:solidFill>
              </a:rPr>
              <a:t>instr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   	A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PC				# next PC calculation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IR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Memory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PC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A + 4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dispatch on </a:t>
            </a:r>
            <a:r>
              <a:rPr lang="en-US" b="0" dirty="0" err="1" smtClean="0">
                <a:solidFill>
                  <a:schemeClr val="tx1"/>
                </a:solidFill>
              </a:rPr>
              <a:t>Opcode</a:t>
            </a:r>
            <a:r>
              <a:rPr lang="en-US" b="0" dirty="0" smtClean="0">
                <a:solidFill>
                  <a:schemeClr val="tx1"/>
                </a:solidFill>
              </a:rPr>
              <a:t>		# start microcode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ALU:  		A </a:t>
            </a:r>
            <a:r>
              <a:rPr lang="en-US" sz="160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Reg</a:t>
            </a:r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</a:rPr>
              <a:t>rs</a:t>
            </a:r>
            <a:r>
              <a:rPr lang="en-US" sz="1600" dirty="0" smtClean="0">
                <a:solidFill>
                  <a:schemeClr val="tx1"/>
                </a:solidFill>
              </a:rPr>
              <a:t>]			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B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rt</a:t>
            </a:r>
            <a:r>
              <a:rPr lang="en-US" b="0" dirty="0" smtClean="0">
                <a:solidFill>
                  <a:schemeClr val="tx1"/>
                </a:solidFill>
              </a:rPr>
              <a:t>]			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[rd]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 </a:t>
            </a:r>
            <a:r>
              <a:rPr lang="en-US" b="0" dirty="0" err="1" smtClean="0">
                <a:solidFill>
                  <a:schemeClr val="tx1"/>
                </a:solidFill>
              </a:rPr>
              <a:t>func</a:t>
            </a:r>
            <a:r>
              <a:rPr lang="en-US" b="0" dirty="0" smtClean="0">
                <a:solidFill>
                  <a:schemeClr val="tx1"/>
                </a:solidFill>
              </a:rPr>
              <a:t>(A,B)		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i="1" dirty="0" smtClean="0">
                <a:solidFill>
                  <a:schemeClr val="tx1"/>
                </a:solidFill>
              </a:rPr>
              <a:t>do</a:t>
            </a:r>
            <a:r>
              <a:rPr lang="en-US" b="0" dirty="0" smtClean="0">
                <a:solidFill>
                  <a:schemeClr val="tx1"/>
                </a:solidFill>
              </a:rPr>
              <a:t> instruction fetch		  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</a:rPr>
              <a:t>ALUi</a:t>
            </a:r>
            <a:r>
              <a:rPr lang="en-US" sz="1600" dirty="0" smtClean="0">
                <a:solidFill>
                  <a:schemeClr val="tx1"/>
                </a:solidFill>
              </a:rPr>
              <a:t>:  		A </a:t>
            </a:r>
            <a:r>
              <a:rPr lang="en-US" sz="160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Reg</a:t>
            </a:r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</a:rPr>
              <a:t>rs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B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Imm</a:t>
            </a:r>
            <a:r>
              <a:rPr lang="en-US" b="0" dirty="0" smtClean="0">
                <a:solidFill>
                  <a:schemeClr val="tx1"/>
                </a:solidFill>
              </a:rPr>
              <a:t>				# sign extension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rt</a:t>
            </a:r>
            <a:r>
              <a:rPr lang="en-US" b="0" dirty="0" smtClean="0">
                <a:solidFill>
                  <a:schemeClr val="tx1"/>
                </a:solidFill>
              </a:rPr>
              <a:t>]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Opcode</a:t>
            </a:r>
            <a:r>
              <a:rPr lang="en-US" b="0" dirty="0" smtClean="0">
                <a:solidFill>
                  <a:schemeClr val="tx1"/>
                </a:solidFill>
              </a:rPr>
              <a:t>(A,B)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i="1" dirty="0" smtClean="0">
                <a:solidFill>
                  <a:schemeClr val="tx1"/>
                </a:solidFill>
              </a:rPr>
              <a:t>do</a:t>
            </a:r>
            <a:r>
              <a:rPr lang="en-US" b="0" dirty="0" smtClean="0">
                <a:solidFill>
                  <a:schemeClr val="tx1"/>
                </a:solidFill>
              </a:rPr>
              <a:t> instruction fetch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Microprogram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Fragments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LW:  		A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R</a:t>
            </a:r>
            <a:r>
              <a:rPr lang="en-US" sz="1600" dirty="0" err="1" smtClean="0">
                <a:solidFill>
                  <a:schemeClr val="tx1"/>
                </a:solidFill>
              </a:rPr>
              <a:t>eg</a:t>
            </a:r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</a:rPr>
              <a:t>rs</a:t>
            </a:r>
            <a:r>
              <a:rPr lang="en-US" sz="1600" dirty="0" smtClean="0">
                <a:solidFill>
                  <a:schemeClr val="tx1"/>
                </a:solidFill>
              </a:rPr>
              <a:t>]			# compute address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B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err="1" smtClean="0">
                <a:solidFill>
                  <a:schemeClr val="tx1"/>
                </a:solidFill>
                <a:sym typeface="Wingdings" pitchFamily="2" charset="2"/>
              </a:rPr>
              <a:t>I</a:t>
            </a:r>
            <a:r>
              <a:rPr lang="en-US" b="0" dirty="0" err="1" smtClean="0">
                <a:solidFill>
                  <a:schemeClr val="tx1"/>
                </a:solidFill>
              </a:rPr>
              <a:t>mm</a:t>
            </a:r>
            <a:endParaRPr lang="en-US" b="0" dirty="0" smtClean="0">
              <a:solidFill>
                <a:schemeClr val="tx1"/>
              </a:solidFill>
            </a:endParaRP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MA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A</a:t>
            </a:r>
            <a:r>
              <a:rPr lang="en-US" b="0" dirty="0" smtClean="0">
                <a:solidFill>
                  <a:schemeClr val="tx1"/>
                </a:solidFill>
              </a:rPr>
              <a:t> + B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rt</a:t>
            </a:r>
            <a:r>
              <a:rPr lang="en-US" b="0" dirty="0" smtClean="0">
                <a:solidFill>
                  <a:schemeClr val="tx1"/>
                </a:solidFill>
              </a:rPr>
              <a:t>]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M</a:t>
            </a:r>
            <a:r>
              <a:rPr lang="en-US" b="0" dirty="0" smtClean="0">
                <a:solidFill>
                  <a:schemeClr val="tx1"/>
                </a:solidFill>
              </a:rPr>
              <a:t>emory			# load from memory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i="1" dirty="0" smtClean="0">
                <a:solidFill>
                  <a:schemeClr val="tx1"/>
                </a:solidFill>
              </a:rPr>
              <a:t>do</a:t>
            </a:r>
            <a:r>
              <a:rPr lang="en-US" b="0" dirty="0" smtClean="0">
                <a:solidFill>
                  <a:schemeClr val="tx1"/>
                </a:solidFill>
              </a:rPr>
              <a:t> instruction fetch </a:t>
            </a:r>
          </a:p>
          <a:p>
            <a:pPr lvl="3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J:  		A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smtClean="0">
                <a:solidFill>
                  <a:schemeClr val="tx1"/>
                </a:solidFill>
              </a:rPr>
              <a:t>PC				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B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smtClean="0">
                <a:solidFill>
                  <a:schemeClr val="tx1"/>
                </a:solidFill>
              </a:rPr>
              <a:t>IR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PC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err="1" smtClean="0">
                <a:solidFill>
                  <a:schemeClr val="tx1"/>
                </a:solidFill>
              </a:rPr>
              <a:t>JumpTarg</a:t>
            </a:r>
            <a:r>
              <a:rPr lang="en-US" b="0" dirty="0" smtClean="0">
                <a:solidFill>
                  <a:schemeClr val="tx1"/>
                </a:solidFill>
              </a:rPr>
              <a:t>(A,B)		#</a:t>
            </a:r>
            <a:r>
              <a:rPr lang="en-US" b="0" dirty="0" err="1" smtClean="0">
                <a:solidFill>
                  <a:schemeClr val="tx1"/>
                </a:solidFill>
              </a:rPr>
              <a:t>JumpTarg</a:t>
            </a:r>
            <a:r>
              <a:rPr lang="en-US" b="0" dirty="0" smtClean="0">
                <a:solidFill>
                  <a:schemeClr val="tx1"/>
                </a:solidFill>
              </a:rPr>
              <a:t>(A,B) = 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i="1" dirty="0" smtClean="0">
                <a:solidFill>
                  <a:schemeClr val="tx1"/>
                </a:solidFill>
              </a:rPr>
              <a:t>do</a:t>
            </a:r>
            <a:r>
              <a:rPr lang="en-US" b="0" dirty="0" smtClean="0">
                <a:solidFill>
                  <a:schemeClr val="tx1"/>
                </a:solidFill>
              </a:rPr>
              <a:t> instruction fetch 		{A[31:28],B[25:0],00}</a:t>
            </a:r>
          </a:p>
          <a:p>
            <a:pPr lvl="3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</a:rPr>
              <a:t>beqz</a:t>
            </a:r>
            <a:r>
              <a:rPr lang="en-US" sz="1600" dirty="0" smtClean="0">
                <a:solidFill>
                  <a:schemeClr val="tx1"/>
                </a:solidFill>
              </a:rPr>
              <a:t>:		A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</a:rPr>
              <a:t>Reg</a:t>
            </a:r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</a:rPr>
              <a:t>rs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i="1" dirty="0" smtClean="0">
                <a:solidFill>
                  <a:schemeClr val="tx1"/>
                </a:solidFill>
              </a:rPr>
              <a:t>If</a:t>
            </a:r>
            <a:r>
              <a:rPr lang="en-US" sz="1600" dirty="0" smtClean="0">
                <a:solidFill>
                  <a:schemeClr val="tx1"/>
                </a:solidFill>
              </a:rPr>
              <a:t> zero?(A) </a:t>
            </a:r>
            <a:r>
              <a:rPr lang="en-US" sz="1600" i="1" dirty="0" smtClean="0">
                <a:solidFill>
                  <a:schemeClr val="tx1"/>
                </a:solidFill>
              </a:rPr>
              <a:t>then go to </a:t>
            </a:r>
            <a:r>
              <a:rPr lang="en-US" sz="1600" dirty="0" err="1" smtClean="0">
                <a:solidFill>
                  <a:schemeClr val="tx1"/>
                </a:solidFill>
              </a:rPr>
              <a:t>bz</a:t>
            </a:r>
            <a:r>
              <a:rPr lang="en-US" sz="1600" dirty="0" smtClean="0">
                <a:solidFill>
                  <a:schemeClr val="tx1"/>
                </a:solidFill>
              </a:rPr>
              <a:t>-taken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i="1" dirty="0" smtClean="0">
                <a:solidFill>
                  <a:schemeClr val="tx1"/>
                </a:solidFill>
              </a:rPr>
              <a:t>do</a:t>
            </a:r>
            <a:r>
              <a:rPr lang="en-US" sz="1600" dirty="0" smtClean="0">
                <a:solidFill>
                  <a:schemeClr val="tx1"/>
                </a:solidFill>
              </a:rPr>
              <a:t> instruction fetch </a:t>
            </a:r>
          </a:p>
          <a:p>
            <a:pPr algn="l">
              <a:spcBef>
                <a:spcPct val="0"/>
              </a:spcBef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</a:rPr>
              <a:t>bz</a:t>
            </a:r>
            <a:r>
              <a:rPr lang="en-US" sz="1600" dirty="0" smtClean="0">
                <a:solidFill>
                  <a:schemeClr val="tx1"/>
                </a:solidFill>
              </a:rPr>
              <a:t>-taken:		A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smtClean="0">
                <a:solidFill>
                  <a:schemeClr val="tx1"/>
                </a:solidFill>
              </a:rPr>
              <a:t>PC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B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err="1" smtClean="0">
                <a:solidFill>
                  <a:schemeClr val="tx1"/>
                </a:solidFill>
              </a:rPr>
              <a:t>Imm</a:t>
            </a:r>
            <a:r>
              <a:rPr lang="en-US" b="0" dirty="0" smtClean="0">
                <a:solidFill>
                  <a:schemeClr val="tx1"/>
                </a:solidFill>
              </a:rPr>
              <a:t> &lt;&lt; 2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PC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smtClean="0">
                <a:solidFill>
                  <a:schemeClr val="tx1"/>
                </a:solidFill>
              </a:rPr>
              <a:t>A + B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i="1" dirty="0" smtClean="0">
                <a:solidFill>
                  <a:schemeClr val="tx1"/>
                </a:solidFill>
              </a:rPr>
              <a:t>do</a:t>
            </a:r>
            <a:r>
              <a:rPr lang="en-US" b="0" dirty="0" smtClean="0">
                <a:solidFill>
                  <a:schemeClr val="tx1"/>
                </a:solidFill>
              </a:rPr>
              <a:t> instruction fetch 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MIPS Microcontroller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7823200" y="4745038"/>
            <a:ext cx="1060450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latin typeface="Verdana" pitchFamily="1" charset="0"/>
              </a:rPr>
              <a:t>next state</a:t>
            </a:r>
          </a:p>
        </p:txBody>
      </p:sp>
      <p:grpSp>
        <p:nvGrpSpPr>
          <p:cNvPr id="38" name="Group 4"/>
          <p:cNvGrpSpPr>
            <a:grpSpLocks/>
          </p:cNvGrpSpPr>
          <p:nvPr/>
        </p:nvGrpSpPr>
        <p:grpSpPr bwMode="auto">
          <a:xfrm>
            <a:off x="1042988" y="1335088"/>
            <a:ext cx="7089775" cy="4565650"/>
            <a:chOff x="657" y="841"/>
            <a:chExt cx="4466" cy="2876"/>
          </a:xfrm>
        </p:grpSpPr>
        <p:sp>
          <p:nvSpPr>
            <p:cNvPr id="39" name="Rectangle 5"/>
            <p:cNvSpPr>
              <a:spLocks noChangeArrowheads="1"/>
            </p:cNvSpPr>
            <p:nvPr/>
          </p:nvSpPr>
          <p:spPr bwMode="auto">
            <a:xfrm>
              <a:off x="3024" y="1488"/>
              <a:ext cx="1328" cy="280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0" name="Rectangle 6"/>
            <p:cNvSpPr>
              <a:spLocks noChangeArrowheads="1"/>
            </p:cNvSpPr>
            <p:nvPr/>
          </p:nvSpPr>
          <p:spPr bwMode="auto">
            <a:xfrm>
              <a:off x="3175" y="1495"/>
              <a:ext cx="84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Symbol" pitchFamily="1" charset="2"/>
                </a:rPr>
                <a:t></a:t>
              </a:r>
              <a:r>
                <a:rPr lang="en-US" sz="1600">
                  <a:latin typeface="Verdana" pitchFamily="1" charset="0"/>
                </a:rPr>
                <a:t>PC (state)</a:t>
              </a:r>
            </a:p>
          </p:txBody>
        </p:sp>
        <p:sp>
          <p:nvSpPr>
            <p:cNvPr id="41" name="Rectangle 7"/>
            <p:cNvSpPr>
              <a:spLocks noChangeArrowheads="1"/>
            </p:cNvSpPr>
            <p:nvPr/>
          </p:nvSpPr>
          <p:spPr bwMode="auto">
            <a:xfrm>
              <a:off x="2140" y="2135"/>
              <a:ext cx="1887" cy="97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2" name="Freeform 8"/>
            <p:cNvSpPr>
              <a:spLocks/>
            </p:cNvSpPr>
            <p:nvPr/>
          </p:nvSpPr>
          <p:spPr bwMode="auto">
            <a:xfrm>
              <a:off x="3680" y="1776"/>
              <a:ext cx="1" cy="369"/>
            </a:xfrm>
            <a:custGeom>
              <a:avLst/>
              <a:gdLst>
                <a:gd name="T0" fmla="*/ 0 w 1"/>
                <a:gd name="T1" fmla="*/ 0 h 369"/>
                <a:gd name="T2" fmla="*/ 0 w 1"/>
                <a:gd name="T3" fmla="*/ 368 h 369"/>
                <a:gd name="T4" fmla="*/ 0 60000 65536"/>
                <a:gd name="T5" fmla="*/ 0 60000 65536"/>
                <a:gd name="T6" fmla="*/ 0 w 1"/>
                <a:gd name="T7" fmla="*/ 0 h 369"/>
                <a:gd name="T8" fmla="*/ 1 w 1"/>
                <a:gd name="T9" fmla="*/ 369 h 36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69">
                  <a:moveTo>
                    <a:pt x="0" y="0"/>
                  </a:moveTo>
                  <a:lnTo>
                    <a:pt x="0" y="36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3" name="Line 9"/>
            <p:cNvSpPr>
              <a:spLocks noChangeShapeType="1"/>
            </p:cNvSpPr>
            <p:nvPr/>
          </p:nvSpPr>
          <p:spPr bwMode="auto">
            <a:xfrm>
              <a:off x="3744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4" name="Line 10"/>
            <p:cNvSpPr>
              <a:spLocks noChangeShapeType="1"/>
            </p:cNvSpPr>
            <p:nvPr/>
          </p:nvSpPr>
          <p:spPr bwMode="auto">
            <a:xfrm>
              <a:off x="3552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5" name="Line 11"/>
            <p:cNvSpPr>
              <a:spLocks noChangeShapeType="1"/>
            </p:cNvSpPr>
            <p:nvPr/>
          </p:nvSpPr>
          <p:spPr bwMode="auto">
            <a:xfrm>
              <a:off x="3360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6" name="Line 12"/>
            <p:cNvSpPr>
              <a:spLocks noChangeShapeType="1"/>
            </p:cNvSpPr>
            <p:nvPr/>
          </p:nvSpPr>
          <p:spPr bwMode="auto">
            <a:xfrm>
              <a:off x="3168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7" name="Line 13"/>
            <p:cNvSpPr>
              <a:spLocks noChangeShapeType="1"/>
            </p:cNvSpPr>
            <p:nvPr/>
          </p:nvSpPr>
          <p:spPr bwMode="auto">
            <a:xfrm>
              <a:off x="2976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8" name="Line 14"/>
            <p:cNvSpPr>
              <a:spLocks noChangeShapeType="1"/>
            </p:cNvSpPr>
            <p:nvPr/>
          </p:nvSpPr>
          <p:spPr bwMode="auto">
            <a:xfrm>
              <a:off x="2784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9" name="Line 15"/>
            <p:cNvSpPr>
              <a:spLocks noChangeShapeType="1"/>
            </p:cNvSpPr>
            <p:nvPr/>
          </p:nvSpPr>
          <p:spPr bwMode="auto">
            <a:xfrm>
              <a:off x="2592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0" name="Line 16"/>
            <p:cNvSpPr>
              <a:spLocks noChangeShapeType="1"/>
            </p:cNvSpPr>
            <p:nvPr/>
          </p:nvSpPr>
          <p:spPr bwMode="auto">
            <a:xfrm>
              <a:off x="2400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" name="Line 17"/>
            <p:cNvSpPr>
              <a:spLocks noChangeShapeType="1"/>
            </p:cNvSpPr>
            <p:nvPr/>
          </p:nvSpPr>
          <p:spPr bwMode="auto">
            <a:xfrm>
              <a:off x="2208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2" name="Freeform 18"/>
            <p:cNvSpPr>
              <a:spLocks/>
            </p:cNvSpPr>
            <p:nvPr/>
          </p:nvSpPr>
          <p:spPr bwMode="auto">
            <a:xfrm>
              <a:off x="1808" y="944"/>
              <a:ext cx="1009" cy="1201"/>
            </a:xfrm>
            <a:custGeom>
              <a:avLst/>
              <a:gdLst>
                <a:gd name="T0" fmla="*/ 0 w 1009"/>
                <a:gd name="T1" fmla="*/ 0 h 1201"/>
                <a:gd name="T2" fmla="*/ 1008 w 1009"/>
                <a:gd name="T3" fmla="*/ 0 h 1201"/>
                <a:gd name="T4" fmla="*/ 1008 w 1009"/>
                <a:gd name="T5" fmla="*/ 1200 h 1201"/>
                <a:gd name="T6" fmla="*/ 0 60000 65536"/>
                <a:gd name="T7" fmla="*/ 0 60000 65536"/>
                <a:gd name="T8" fmla="*/ 0 60000 65536"/>
                <a:gd name="T9" fmla="*/ 0 w 1009"/>
                <a:gd name="T10" fmla="*/ 0 h 1201"/>
                <a:gd name="T11" fmla="*/ 1009 w 1009"/>
                <a:gd name="T12" fmla="*/ 1201 h 12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9" h="1201">
                  <a:moveTo>
                    <a:pt x="0" y="0"/>
                  </a:moveTo>
                  <a:lnTo>
                    <a:pt x="1008" y="0"/>
                  </a:lnTo>
                  <a:lnTo>
                    <a:pt x="1008" y="120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3" name="Freeform 19"/>
            <p:cNvSpPr>
              <a:spLocks/>
            </p:cNvSpPr>
            <p:nvPr/>
          </p:nvSpPr>
          <p:spPr bwMode="auto">
            <a:xfrm>
              <a:off x="1808" y="1136"/>
              <a:ext cx="817" cy="1009"/>
            </a:xfrm>
            <a:custGeom>
              <a:avLst/>
              <a:gdLst>
                <a:gd name="T0" fmla="*/ 0 w 817"/>
                <a:gd name="T1" fmla="*/ 0 h 1009"/>
                <a:gd name="T2" fmla="*/ 816 w 817"/>
                <a:gd name="T3" fmla="*/ 0 h 1009"/>
                <a:gd name="T4" fmla="*/ 816 w 817"/>
                <a:gd name="T5" fmla="*/ 1008 h 1009"/>
                <a:gd name="T6" fmla="*/ 0 60000 65536"/>
                <a:gd name="T7" fmla="*/ 0 60000 65536"/>
                <a:gd name="T8" fmla="*/ 0 60000 65536"/>
                <a:gd name="T9" fmla="*/ 0 w 817"/>
                <a:gd name="T10" fmla="*/ 0 h 1009"/>
                <a:gd name="T11" fmla="*/ 817 w 817"/>
                <a:gd name="T12" fmla="*/ 1009 h 100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7" h="1009">
                  <a:moveTo>
                    <a:pt x="0" y="0"/>
                  </a:moveTo>
                  <a:lnTo>
                    <a:pt x="816" y="0"/>
                  </a:lnTo>
                  <a:lnTo>
                    <a:pt x="816" y="1008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4" name="Freeform 20"/>
            <p:cNvSpPr>
              <a:spLocks/>
            </p:cNvSpPr>
            <p:nvPr/>
          </p:nvSpPr>
          <p:spPr bwMode="auto">
            <a:xfrm>
              <a:off x="1808" y="1328"/>
              <a:ext cx="625" cy="817"/>
            </a:xfrm>
            <a:custGeom>
              <a:avLst/>
              <a:gdLst>
                <a:gd name="T0" fmla="*/ 0 w 625"/>
                <a:gd name="T1" fmla="*/ 0 h 817"/>
                <a:gd name="T2" fmla="*/ 624 w 625"/>
                <a:gd name="T3" fmla="*/ 0 h 817"/>
                <a:gd name="T4" fmla="*/ 624 w 625"/>
                <a:gd name="T5" fmla="*/ 816 h 817"/>
                <a:gd name="T6" fmla="*/ 0 60000 65536"/>
                <a:gd name="T7" fmla="*/ 0 60000 65536"/>
                <a:gd name="T8" fmla="*/ 0 60000 65536"/>
                <a:gd name="T9" fmla="*/ 0 w 625"/>
                <a:gd name="T10" fmla="*/ 0 h 817"/>
                <a:gd name="T11" fmla="*/ 625 w 625"/>
                <a:gd name="T12" fmla="*/ 817 h 8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5" h="817">
                  <a:moveTo>
                    <a:pt x="0" y="0"/>
                  </a:moveTo>
                  <a:lnTo>
                    <a:pt x="624" y="0"/>
                  </a:lnTo>
                  <a:lnTo>
                    <a:pt x="624" y="8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657" y="841"/>
              <a:ext cx="1133" cy="4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0"/>
                </a:spcBef>
              </a:pPr>
              <a:r>
                <a:rPr lang="en-US" sz="1600" dirty="0" err="1">
                  <a:latin typeface="Verdana" pitchFamily="1" charset="0"/>
                </a:rPr>
                <a:t>Opcode</a:t>
              </a:r>
              <a:endParaRPr lang="en-US" sz="1600" dirty="0">
                <a:latin typeface="Verdana" pitchFamily="1" charset="0"/>
              </a:endParaRPr>
            </a:p>
            <a:p>
              <a:pPr algn="r">
                <a:lnSpc>
                  <a:spcPct val="90000"/>
                </a:lnSpc>
                <a:spcBef>
                  <a:spcPct val="0"/>
                </a:spcBef>
              </a:pPr>
              <a:r>
                <a:rPr lang="en-US" sz="1600" dirty="0">
                  <a:latin typeface="Verdana" pitchFamily="1" charset="0"/>
                </a:rPr>
                <a:t>zero?</a:t>
              </a:r>
            </a:p>
            <a:p>
              <a:pPr algn="r">
                <a:lnSpc>
                  <a:spcPct val="90000"/>
                </a:lnSpc>
                <a:spcBef>
                  <a:spcPct val="0"/>
                </a:spcBef>
              </a:pPr>
              <a:r>
                <a:rPr lang="en-US" sz="1600" dirty="0">
                  <a:latin typeface="Verdana" pitchFamily="1" charset="0"/>
                </a:rPr>
                <a:t>Busy (memory)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2160" y="3505"/>
              <a:ext cx="142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Verdana" pitchFamily="1" charset="0"/>
                </a:rPr>
                <a:t>Control Signals (17)</a:t>
              </a:r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flipH="1">
              <a:off x="3624" y="1872"/>
              <a:ext cx="112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3417" y="1771"/>
              <a:ext cx="18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Verdana" pitchFamily="1" charset="0"/>
                </a:rPr>
                <a:t>s</a:t>
              </a:r>
            </a:p>
          </p:txBody>
        </p:sp>
        <p:sp>
          <p:nvSpPr>
            <p:cNvPr id="59" name="Rectangle 25"/>
            <p:cNvSpPr>
              <a:spLocks noChangeArrowheads="1"/>
            </p:cNvSpPr>
            <p:nvPr/>
          </p:nvSpPr>
          <p:spPr bwMode="auto">
            <a:xfrm>
              <a:off x="4940" y="2164"/>
              <a:ext cx="18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Verdana" pitchFamily="1" charset="0"/>
                </a:rPr>
                <a:t>s</a:t>
              </a:r>
            </a:p>
          </p:txBody>
        </p:sp>
        <p:sp>
          <p:nvSpPr>
            <p:cNvPr id="60" name="Line 26"/>
            <p:cNvSpPr>
              <a:spLocks noChangeShapeType="1"/>
            </p:cNvSpPr>
            <p:nvPr/>
          </p:nvSpPr>
          <p:spPr bwMode="auto">
            <a:xfrm flipH="1">
              <a:off x="2760" y="1048"/>
              <a:ext cx="112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" name="Rectangle 27"/>
            <p:cNvSpPr>
              <a:spLocks noChangeArrowheads="1"/>
            </p:cNvSpPr>
            <p:nvPr/>
          </p:nvSpPr>
          <p:spPr bwMode="auto">
            <a:xfrm>
              <a:off x="2591" y="964"/>
              <a:ext cx="19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Verdana" pitchFamily="1" charset="0"/>
                </a:rPr>
                <a:t>6</a:t>
              </a:r>
            </a:p>
          </p:txBody>
        </p:sp>
        <p:sp>
          <p:nvSpPr>
            <p:cNvPr id="62" name="Rectangle 28"/>
            <p:cNvSpPr>
              <a:spLocks noChangeArrowheads="1"/>
            </p:cNvSpPr>
            <p:nvPr/>
          </p:nvSpPr>
          <p:spPr bwMode="auto">
            <a:xfrm>
              <a:off x="2538" y="2483"/>
              <a:ext cx="108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latin typeface="Symbol" pitchFamily="1" charset="2"/>
                </a:rPr>
                <a:t></a:t>
              </a:r>
              <a:r>
                <a:rPr lang="en-US" sz="1600">
                  <a:latin typeface="Verdana" pitchFamily="1" charset="0"/>
                </a:rPr>
                <a:t>Program ROM</a:t>
              </a:r>
            </a:p>
          </p:txBody>
        </p:sp>
        <p:sp>
          <p:nvSpPr>
            <p:cNvPr id="63" name="Rectangle 29"/>
            <p:cNvSpPr>
              <a:spLocks noChangeArrowheads="1"/>
            </p:cNvSpPr>
            <p:nvPr/>
          </p:nvSpPr>
          <p:spPr bwMode="auto">
            <a:xfrm>
              <a:off x="2757" y="2110"/>
              <a:ext cx="41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Verdana" pitchFamily="1" charset="0"/>
                </a:rPr>
                <a:t>addr</a:t>
              </a:r>
            </a:p>
          </p:txBody>
        </p:sp>
        <p:sp>
          <p:nvSpPr>
            <p:cNvPr id="64" name="Rectangle 30"/>
            <p:cNvSpPr>
              <a:spLocks noChangeArrowheads="1"/>
            </p:cNvSpPr>
            <p:nvPr/>
          </p:nvSpPr>
          <p:spPr bwMode="auto">
            <a:xfrm>
              <a:off x="2783" y="2868"/>
              <a:ext cx="40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Verdana" pitchFamily="1" charset="0"/>
                </a:rPr>
                <a:t>data</a:t>
              </a:r>
            </a:p>
          </p:txBody>
        </p:sp>
        <p:sp>
          <p:nvSpPr>
            <p:cNvPr id="65" name="Freeform 31"/>
            <p:cNvSpPr>
              <a:spLocks/>
            </p:cNvSpPr>
            <p:nvPr/>
          </p:nvSpPr>
          <p:spPr bwMode="auto">
            <a:xfrm>
              <a:off x="3656" y="1048"/>
              <a:ext cx="1209" cy="2356"/>
            </a:xfrm>
            <a:custGeom>
              <a:avLst/>
              <a:gdLst>
                <a:gd name="T0" fmla="*/ 217 w 1209"/>
                <a:gd name="T1" fmla="*/ 2068 h 2356"/>
                <a:gd name="T2" fmla="*/ 215 w 1209"/>
                <a:gd name="T3" fmla="*/ 2356 h 2356"/>
                <a:gd name="T4" fmla="*/ 1209 w 1209"/>
                <a:gd name="T5" fmla="*/ 2356 h 2356"/>
                <a:gd name="T6" fmla="*/ 1209 w 1209"/>
                <a:gd name="T7" fmla="*/ 0 h 2356"/>
                <a:gd name="T8" fmla="*/ 1 w 1209"/>
                <a:gd name="T9" fmla="*/ 0 h 2356"/>
                <a:gd name="T10" fmla="*/ 0 w 1209"/>
                <a:gd name="T11" fmla="*/ 416 h 2356"/>
                <a:gd name="T12" fmla="*/ 1 w 1209"/>
                <a:gd name="T13" fmla="*/ 321 h 2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09"/>
                <a:gd name="T22" fmla="*/ 0 h 2356"/>
                <a:gd name="T23" fmla="*/ 1209 w 1209"/>
                <a:gd name="T24" fmla="*/ 2356 h 23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09" h="2356">
                  <a:moveTo>
                    <a:pt x="217" y="2068"/>
                  </a:moveTo>
                  <a:lnTo>
                    <a:pt x="215" y="2356"/>
                  </a:lnTo>
                  <a:lnTo>
                    <a:pt x="1209" y="2356"/>
                  </a:lnTo>
                  <a:lnTo>
                    <a:pt x="1209" y="0"/>
                  </a:lnTo>
                  <a:lnTo>
                    <a:pt x="1" y="0"/>
                  </a:lnTo>
                  <a:lnTo>
                    <a:pt x="0" y="416"/>
                  </a:lnTo>
                  <a:lnTo>
                    <a:pt x="1" y="3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6" name="Line 32"/>
            <p:cNvSpPr>
              <a:spLocks noChangeShapeType="1"/>
            </p:cNvSpPr>
            <p:nvPr/>
          </p:nvSpPr>
          <p:spPr bwMode="auto">
            <a:xfrm flipH="1">
              <a:off x="4831" y="2313"/>
              <a:ext cx="112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7" name="Group 33"/>
          <p:cNvGrpSpPr>
            <a:grpSpLocks/>
          </p:cNvGrpSpPr>
          <p:nvPr/>
        </p:nvGrpSpPr>
        <p:grpSpPr bwMode="auto">
          <a:xfrm>
            <a:off x="423863" y="2354265"/>
            <a:ext cx="4211637" cy="828676"/>
            <a:chOff x="267" y="1483"/>
            <a:chExt cx="2653" cy="522"/>
          </a:xfrm>
        </p:grpSpPr>
        <p:sp>
          <p:nvSpPr>
            <p:cNvPr id="68" name="Rectangle 34"/>
            <p:cNvSpPr>
              <a:spLocks noChangeArrowheads="1"/>
            </p:cNvSpPr>
            <p:nvPr/>
          </p:nvSpPr>
          <p:spPr bwMode="auto">
            <a:xfrm>
              <a:off x="2256" y="1488"/>
              <a:ext cx="664" cy="280"/>
            </a:xfrm>
            <a:prstGeom prst="rect">
              <a:avLst/>
            </a:prstGeom>
            <a:noFill/>
            <a:ln w="28575" cap="rnd">
              <a:solidFill>
                <a:schemeClr val="tx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9" name="Rectangle 35"/>
            <p:cNvSpPr>
              <a:spLocks noChangeArrowheads="1"/>
            </p:cNvSpPr>
            <p:nvPr/>
          </p:nvSpPr>
          <p:spPr bwMode="auto">
            <a:xfrm>
              <a:off x="267" y="1483"/>
              <a:ext cx="1369" cy="5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i="1" dirty="0">
                  <a:latin typeface="Verdana" pitchFamily="1" charset="0"/>
                </a:rPr>
                <a:t>latching the </a:t>
              </a:r>
              <a:r>
                <a:rPr lang="en-US" sz="1600" i="1" dirty="0" smtClean="0">
                  <a:latin typeface="Verdana" pitchFamily="1" charset="0"/>
                </a:rPr>
                <a:t>inputs </a:t>
              </a:r>
            </a:p>
            <a:p>
              <a:pPr>
                <a:spcBef>
                  <a:spcPct val="0"/>
                </a:spcBef>
              </a:pPr>
              <a:r>
                <a:rPr lang="en-US" sz="1600" i="1" dirty="0" smtClean="0">
                  <a:latin typeface="Verdana" pitchFamily="1" charset="0"/>
                </a:rPr>
                <a:t>may cause a </a:t>
              </a:r>
            </a:p>
            <a:p>
              <a:pPr>
                <a:spcBef>
                  <a:spcPct val="0"/>
                </a:spcBef>
              </a:pPr>
              <a:r>
                <a:rPr lang="en-US" sz="1600" i="1" dirty="0" smtClean="0">
                  <a:latin typeface="Verdana" pitchFamily="1" charset="0"/>
                </a:rPr>
                <a:t>one-cycle </a:t>
              </a:r>
              <a:r>
                <a:rPr lang="en-US" sz="1600" i="1" dirty="0">
                  <a:latin typeface="Verdana" pitchFamily="1" charset="0"/>
                </a:rPr>
                <a:t>delay</a:t>
              </a:r>
            </a:p>
          </p:txBody>
        </p:sp>
        <p:sp>
          <p:nvSpPr>
            <p:cNvPr id="70" name="Freeform 36"/>
            <p:cNvSpPr>
              <a:spLocks/>
            </p:cNvSpPr>
            <p:nvPr/>
          </p:nvSpPr>
          <p:spPr bwMode="auto">
            <a:xfrm>
              <a:off x="1584" y="1647"/>
              <a:ext cx="656" cy="193"/>
            </a:xfrm>
            <a:custGeom>
              <a:avLst/>
              <a:gdLst>
                <a:gd name="T0" fmla="*/ 0 w 656"/>
                <a:gd name="T1" fmla="*/ 193 h 193"/>
                <a:gd name="T2" fmla="*/ 272 w 656"/>
                <a:gd name="T3" fmla="*/ 9 h 193"/>
                <a:gd name="T4" fmla="*/ 304 w 656"/>
                <a:gd name="T5" fmla="*/ 137 h 193"/>
                <a:gd name="T6" fmla="*/ 656 w 656"/>
                <a:gd name="T7" fmla="*/ 1 h 1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6"/>
                <a:gd name="T13" fmla="*/ 0 h 193"/>
                <a:gd name="T14" fmla="*/ 656 w 656"/>
                <a:gd name="T15" fmla="*/ 193 h 1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6" h="193">
                  <a:moveTo>
                    <a:pt x="0" y="193"/>
                  </a:moveTo>
                  <a:cubicBezTo>
                    <a:pt x="110" y="105"/>
                    <a:pt x="221" y="18"/>
                    <a:pt x="272" y="9"/>
                  </a:cubicBezTo>
                  <a:cubicBezTo>
                    <a:pt x="323" y="0"/>
                    <a:pt x="240" y="138"/>
                    <a:pt x="304" y="137"/>
                  </a:cubicBezTo>
                  <a:cubicBezTo>
                    <a:pt x="368" y="136"/>
                    <a:pt x="512" y="68"/>
                    <a:pt x="656" y="1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71" name="Text Box 37"/>
          <p:cNvSpPr txBox="1">
            <a:spLocks noChangeArrowheads="1"/>
          </p:cNvSpPr>
          <p:nvPr/>
        </p:nvSpPr>
        <p:spPr bwMode="auto">
          <a:xfrm>
            <a:off x="238125" y="4108450"/>
            <a:ext cx="2571538" cy="33855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dirty="0">
                <a:latin typeface="Verdana" pitchFamily="1" charset="0"/>
              </a:rPr>
              <a:t>= 2</a:t>
            </a:r>
            <a:r>
              <a:rPr lang="en-US" sz="1600" baseline="30000" dirty="0">
                <a:latin typeface="Verdana" pitchFamily="1" charset="0"/>
              </a:rPr>
              <a:t>(</a:t>
            </a:r>
            <a:r>
              <a:rPr lang="en-US" sz="1600" baseline="30000" dirty="0" err="1">
                <a:latin typeface="Verdana" pitchFamily="1" charset="0"/>
              </a:rPr>
              <a:t>opcode+status+s</a:t>
            </a:r>
            <a:r>
              <a:rPr lang="en-US" sz="1600" baseline="30000" dirty="0">
                <a:latin typeface="Verdana" pitchFamily="1" charset="0"/>
              </a:rPr>
              <a:t>)</a:t>
            </a:r>
            <a:r>
              <a:rPr lang="en-US" sz="1600" dirty="0">
                <a:latin typeface="Verdana" pitchFamily="1" charset="0"/>
              </a:rPr>
              <a:t> words</a:t>
            </a:r>
          </a:p>
        </p:txBody>
      </p:sp>
      <p:sp>
        <p:nvSpPr>
          <p:cNvPr id="72" name="Text Box 38"/>
          <p:cNvSpPr txBox="1">
            <a:spLocks noChangeArrowheads="1"/>
          </p:cNvSpPr>
          <p:nvPr/>
        </p:nvSpPr>
        <p:spPr bwMode="auto">
          <a:xfrm>
            <a:off x="7798020" y="2929735"/>
            <a:ext cx="1254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i="1" dirty="0">
                <a:latin typeface="Verdana" pitchFamily="1" charset="0"/>
              </a:rPr>
              <a:t>How big is “s”?</a:t>
            </a:r>
          </a:p>
        </p:txBody>
      </p:sp>
      <p:grpSp>
        <p:nvGrpSpPr>
          <p:cNvPr id="73" name="Group 39"/>
          <p:cNvGrpSpPr>
            <a:grpSpLocks/>
          </p:cNvGrpSpPr>
          <p:nvPr/>
        </p:nvGrpSpPr>
        <p:grpSpPr bwMode="auto">
          <a:xfrm>
            <a:off x="406400" y="3700463"/>
            <a:ext cx="1376363" cy="1174750"/>
            <a:chOff x="256" y="2331"/>
            <a:chExt cx="867" cy="740"/>
          </a:xfrm>
        </p:grpSpPr>
        <p:sp>
          <p:nvSpPr>
            <p:cNvPr id="74" name="Rectangle 40"/>
            <p:cNvSpPr>
              <a:spLocks noChangeArrowheads="1"/>
            </p:cNvSpPr>
            <p:nvPr/>
          </p:nvSpPr>
          <p:spPr bwMode="auto">
            <a:xfrm>
              <a:off x="256" y="2331"/>
              <a:ext cx="82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i="1" dirty="0">
                  <a:latin typeface="Verdana" pitchFamily="1" charset="0"/>
                </a:rPr>
                <a:t>ROM size ?</a:t>
              </a:r>
            </a:p>
          </p:txBody>
        </p:sp>
        <p:sp>
          <p:nvSpPr>
            <p:cNvPr id="75" name="Rectangle 41"/>
            <p:cNvSpPr>
              <a:spLocks noChangeArrowheads="1"/>
            </p:cNvSpPr>
            <p:nvPr/>
          </p:nvSpPr>
          <p:spPr bwMode="auto">
            <a:xfrm>
              <a:off x="256" y="2859"/>
              <a:ext cx="86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i="1">
                  <a:latin typeface="Verdana" pitchFamily="1" charset="0"/>
                </a:rPr>
                <a:t>Word size ?</a:t>
              </a:r>
            </a:p>
          </p:txBody>
        </p:sp>
      </p:grpSp>
      <p:sp>
        <p:nvSpPr>
          <p:cNvPr id="76" name="Text Box 42"/>
          <p:cNvSpPr txBox="1">
            <a:spLocks noChangeArrowheads="1"/>
          </p:cNvSpPr>
          <p:nvPr/>
        </p:nvSpPr>
        <p:spPr bwMode="auto">
          <a:xfrm>
            <a:off x="238125" y="4857750"/>
            <a:ext cx="1856598" cy="33855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>
                <a:latin typeface="Verdana" pitchFamily="1" charset="0"/>
              </a:rPr>
              <a:t>= control+s bits</a:t>
            </a:r>
          </a:p>
        </p:txBody>
      </p:sp>
      <p:sp>
        <p:nvSpPr>
          <p:cNvPr id="7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 autoUpdateAnimBg="0"/>
      <p:bldP spid="72" grpId="0" autoUpdateAnimBg="0"/>
      <p:bldP spid="76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9938" y="1355725"/>
            <a:ext cx="7518400" cy="4660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State  Op    zero?    busy     Control points	      next-state</a:t>
            </a:r>
          </a:p>
          <a:p>
            <a:pPr>
              <a:spcBef>
                <a:spcPct val="0"/>
              </a:spcBef>
            </a:pP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MA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PC 	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yes 	       ....	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no 	IR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Memory	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PC	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3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3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  *	*	* 	PC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A + 4 		?</a:t>
            </a:r>
          </a:p>
          <a:p>
            <a:pPr>
              <a:spcBef>
                <a:spcPct val="0"/>
              </a:spcBef>
            </a:pP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	* 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[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rs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] 		ALU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	* 	B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[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rt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] 		ALU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	* 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[rd]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func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(A,B)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178300" y="1346200"/>
            <a:ext cx="0" cy="502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673100" y="1803400"/>
            <a:ext cx="762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71525" y="3600450"/>
            <a:ext cx="7199313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  ALU	*	* 	PC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A + 4 		ALU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0</a:t>
            </a: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66700" y="3390900"/>
            <a:ext cx="83439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Microprogram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in the ROM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88988" y="1187450"/>
            <a:ext cx="7896225" cy="54340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State  Op    zero?    busy        Control points	next-state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endParaRPr lang="en-US" sz="1000">
              <a:solidFill>
                <a:srgbClr val="56127A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0 	 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*	*	*	MA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PC 		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1</a:t>
            </a:r>
            <a:endParaRPr lang="en-US" sz="2000">
              <a:solidFill>
                <a:srgbClr val="56127A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1 	 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*	*	yes 	       ....		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1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1 	 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*	*	no 	IR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Memory		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2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2 	 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*	*	*	A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PC		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3</a:t>
            </a:r>
            <a:endParaRPr lang="en-US" sz="2000">
              <a:solidFill>
                <a:srgbClr val="56127A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ALU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ALU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  <a:endParaRPr lang="en-US" sz="2000">
              <a:solidFill>
                <a:schemeClr val="accent1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ALUi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ALUi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LW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LW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  <a:endParaRPr lang="en-US" sz="2000">
              <a:solidFill>
                <a:schemeClr val="accent1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SW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SW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  <a:endParaRPr lang="en-US" sz="2000">
              <a:solidFill>
                <a:schemeClr val="accent1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J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J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JAL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JAL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JR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JR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JALR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JALR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beqz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beqz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  <a:r>
              <a:rPr lang="en-US" sz="2000">
                <a:solidFill>
                  <a:schemeClr val="accent2"/>
                </a:solidFill>
                <a:latin typeface="Verdana" pitchFamily="1" charset="0"/>
              </a:rPr>
              <a:t> 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...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ALU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0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	*	*	* 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A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Reg[rs] 		ALU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1</a:t>
            </a:r>
            <a:endParaRPr lang="en-US" sz="2000">
              <a:solidFill>
                <a:srgbClr val="56127A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ALU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1 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	*	*	* 	B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Reg[rt] 		ALU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2</a:t>
            </a:r>
            <a:endParaRPr lang="en-US" sz="2000">
              <a:solidFill>
                <a:srgbClr val="56127A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ALU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2 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	*	*	* 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Reg[rd]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func(A,B)	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0</a:t>
            </a:r>
          </a:p>
        </p:txBody>
      </p:sp>
      <p:sp>
        <p:nvSpPr>
          <p:cNvPr id="16" name="Line 4"/>
          <p:cNvSpPr>
            <a:spLocks noChangeShapeType="1"/>
          </p:cNvSpPr>
          <p:nvPr/>
        </p:nvSpPr>
        <p:spPr bwMode="auto">
          <a:xfrm>
            <a:off x="825500" y="1587500"/>
            <a:ext cx="762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>
            <a:off x="4406900" y="1282700"/>
            <a:ext cx="12700" cy="532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Microprogram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in the ROM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Microprogram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in the ROM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7388" y="1276350"/>
            <a:ext cx="7896225" cy="5407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State  Op    zero?    busy        Control points 	next-state</a:t>
            </a:r>
          </a:p>
          <a:p>
            <a:pPr>
              <a:spcBef>
                <a:spcPct val="0"/>
              </a:spcBef>
            </a:pPr>
            <a:endParaRPr lang="en-US" sz="9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	* 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[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rs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] 		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sExt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 	B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sExt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16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(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Imm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)	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uExt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 	B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uExt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16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(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Imm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)	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	* 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[rd]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Op(A,B)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...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J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PC		J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J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B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IR			J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J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PC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JumpTarg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(A,B)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...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 	*	*	* 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[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rs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]		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 	*	yes	*	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PC 		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 	*	no	*	       ....	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B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sExt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16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(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Imm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)	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3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3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PC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A+B	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...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		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609600" y="1676400"/>
            <a:ext cx="762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4114800" y="1295400"/>
            <a:ext cx="12700" cy="4762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727450" y="6243638"/>
            <a:ext cx="4979988" cy="3794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 i="1" dirty="0" err="1">
                <a:solidFill>
                  <a:srgbClr val="56127A"/>
                </a:solidFill>
                <a:latin typeface="Verdana" pitchFamily="1" charset="0"/>
              </a:rPr>
              <a:t>JumpTarg</a:t>
            </a:r>
            <a:r>
              <a:rPr lang="en-US" sz="1800" i="1" dirty="0">
                <a:solidFill>
                  <a:srgbClr val="56127A"/>
                </a:solidFill>
                <a:latin typeface="Verdana" pitchFamily="1" charset="0"/>
              </a:rPr>
              <a:t>(A,B) = {A[31:28],B[25:0],00}</a:t>
            </a: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63600" y="4271963"/>
            <a:ext cx="7388242" cy="181331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size = 2</a:t>
            </a:r>
            <a:r>
              <a:rPr lang="en-US" sz="1600" baseline="30000" dirty="0" smtClean="0">
                <a:solidFill>
                  <a:srgbClr val="56127A"/>
                </a:solidFill>
                <a:latin typeface="+mj-lt"/>
              </a:rPr>
              <a:t>(</a:t>
            </a:r>
            <a:r>
              <a:rPr lang="en-US" sz="1600" baseline="30000" dirty="0" err="1" smtClean="0">
                <a:solidFill>
                  <a:srgbClr val="56127A"/>
                </a:solidFill>
                <a:latin typeface="+mj-lt"/>
              </a:rPr>
              <a:t>w+s</a:t>
            </a:r>
            <a:r>
              <a:rPr lang="en-US" sz="1600" baseline="30000" dirty="0" smtClean="0">
                <a:solidFill>
                  <a:srgbClr val="56127A"/>
                </a:solidFill>
                <a:latin typeface="+mj-lt"/>
              </a:rPr>
              <a:t>)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x (c + s)</a:t>
            </a:r>
            <a:r>
              <a:rPr lang="en-US" sz="1600" i="1" dirty="0" smtClean="0">
                <a:solidFill>
                  <a:srgbClr val="56127A"/>
                </a:solidFill>
                <a:latin typeface="+mj-lt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w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6+2, c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17, s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?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no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. of steps per 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opcode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 = 4 to 6 +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fetch-sequence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no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. of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states = (4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steps per op-group ) x op-groups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+ common sequences</a:t>
            </a:r>
          </a:p>
          <a:p>
            <a:pPr lvl="1"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	      = 4 x 8 + 10 states = 42 states </a:t>
            </a:r>
            <a:r>
              <a:rPr lang="en-US" sz="1600" dirty="0" smtClean="0">
                <a:solidFill>
                  <a:srgbClr val="56127A"/>
                </a:solidFill>
                <a:latin typeface="+mj-lt"/>
                <a:sym typeface="Wingdings" pitchFamily="2" charset="2"/>
              </a:rPr>
              <a:t>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s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6</a:t>
            </a:r>
          </a:p>
          <a:p>
            <a:pPr lvl="1">
              <a:spcBef>
                <a:spcPct val="0"/>
              </a:spcBef>
            </a:pPr>
            <a:endParaRPr lang="en-US" sz="1600" dirty="0">
              <a:solidFill>
                <a:srgbClr val="56127A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Control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ROM = 2</a:t>
            </a:r>
            <a:r>
              <a:rPr lang="en-US" sz="1600" baseline="30000" dirty="0">
                <a:solidFill>
                  <a:srgbClr val="56127A"/>
                </a:solidFill>
                <a:latin typeface="+mj-lt"/>
              </a:rPr>
              <a:t>(8+6)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x 23 bits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=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48 Kbytes</a:t>
            </a: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682625" y="1270000"/>
            <a:ext cx="7878763" cy="2859088"/>
            <a:chOff x="430" y="800"/>
            <a:chExt cx="4963" cy="1801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437" y="1555"/>
              <a:ext cx="11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endParaRPr lang="en-US" sz="1600" i="1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2648" y="1456"/>
              <a:ext cx="1608" cy="8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2931" y="1721"/>
              <a:ext cx="1074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Control ROM</a:t>
              </a: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230" y="2085"/>
              <a:ext cx="42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data</a:t>
              </a:r>
            </a:p>
          </p:txBody>
        </p:sp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430" y="830"/>
              <a:ext cx="147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status &amp; opcode</a:t>
              </a:r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3221" y="1426"/>
              <a:ext cx="42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addr</a:t>
              </a:r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4686" y="1710"/>
              <a:ext cx="70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next </a:t>
              </a:r>
              <a:r>
                <a:rPr lang="en-US" sz="1600" i="1" dirty="0" smtClean="0">
                  <a:solidFill>
                    <a:srgbClr val="56127A"/>
                  </a:solidFill>
                  <a:latin typeface="Symbol" pitchFamily="1" charset="2"/>
                </a:rPr>
                <a:t> </a:t>
              </a:r>
              <a:r>
                <a:rPr lang="en-US" sz="1600" i="1" dirty="0" smtClean="0">
                  <a:solidFill>
                    <a:srgbClr val="56127A"/>
                  </a:solidFill>
                  <a:latin typeface="+mj-lt"/>
                </a:rPr>
                <a:t>PC</a:t>
              </a:r>
              <a:endParaRPr lang="en-US" sz="1600" i="1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25" name="Rectangle 12"/>
            <p:cNvSpPr>
              <a:spLocks noChangeArrowheads="1"/>
            </p:cNvSpPr>
            <p:nvPr/>
          </p:nvSpPr>
          <p:spPr bwMode="auto">
            <a:xfrm>
              <a:off x="2033" y="2305"/>
              <a:ext cx="102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Control signals</a:t>
              </a:r>
            </a:p>
          </p:txBody>
        </p:sp>
        <p:sp>
          <p:nvSpPr>
            <p:cNvPr id="26" name="Rectangle 13"/>
            <p:cNvSpPr>
              <a:spLocks noChangeArrowheads="1"/>
            </p:cNvSpPr>
            <p:nvPr/>
          </p:nvSpPr>
          <p:spPr bwMode="auto">
            <a:xfrm>
              <a:off x="3391" y="1001"/>
              <a:ext cx="730" cy="21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 </a:t>
              </a:r>
              <a:r>
                <a:rPr lang="en-US" sz="1600" i="1" dirty="0" smtClean="0">
                  <a:solidFill>
                    <a:srgbClr val="56127A"/>
                  </a:solidFill>
                  <a:latin typeface="Symbol" pitchFamily="1" charset="2"/>
                </a:rPr>
                <a:t> </a:t>
              </a:r>
              <a:r>
                <a:rPr lang="en-US" sz="1600" i="1" dirty="0" smtClean="0">
                  <a:solidFill>
                    <a:srgbClr val="56127A"/>
                  </a:solidFill>
                  <a:latin typeface="+mj-lt"/>
                </a:rPr>
                <a:t>PC</a:t>
              </a:r>
              <a:endParaRPr lang="en-US" sz="1600" i="1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27" name="Freeform 14"/>
            <p:cNvSpPr>
              <a:spLocks/>
            </p:cNvSpPr>
            <p:nvPr/>
          </p:nvSpPr>
          <p:spPr bwMode="auto">
            <a:xfrm>
              <a:off x="3129" y="2277"/>
              <a:ext cx="1" cy="324"/>
            </a:xfrm>
            <a:custGeom>
              <a:avLst/>
              <a:gdLst>
                <a:gd name="T0" fmla="*/ 0 w 1"/>
                <a:gd name="T1" fmla="*/ 0 h 324"/>
                <a:gd name="T2" fmla="*/ 0 w 1"/>
                <a:gd name="T3" fmla="*/ 323 h 324"/>
                <a:gd name="T4" fmla="*/ 0 60000 65536"/>
                <a:gd name="T5" fmla="*/ 0 60000 65536"/>
                <a:gd name="T6" fmla="*/ 0 w 1"/>
                <a:gd name="T7" fmla="*/ 0 h 324"/>
                <a:gd name="T8" fmla="*/ 1 w 1"/>
                <a:gd name="T9" fmla="*/ 324 h 32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24">
                  <a:moveTo>
                    <a:pt x="0" y="0"/>
                  </a:moveTo>
                  <a:lnTo>
                    <a:pt x="0" y="32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8" name="Freeform 15"/>
            <p:cNvSpPr>
              <a:spLocks/>
            </p:cNvSpPr>
            <p:nvPr/>
          </p:nvSpPr>
          <p:spPr bwMode="auto">
            <a:xfrm>
              <a:off x="3770" y="800"/>
              <a:ext cx="774" cy="1635"/>
            </a:xfrm>
            <a:custGeom>
              <a:avLst/>
              <a:gdLst>
                <a:gd name="T0" fmla="*/ 22 w 774"/>
                <a:gd name="T1" fmla="*/ 1505 h 1675"/>
                <a:gd name="T2" fmla="*/ 27 w 774"/>
                <a:gd name="T3" fmla="*/ 1674 h 1675"/>
                <a:gd name="T4" fmla="*/ 773 w 774"/>
                <a:gd name="T5" fmla="*/ 1674 h 1675"/>
                <a:gd name="T6" fmla="*/ 773 w 774"/>
                <a:gd name="T7" fmla="*/ 1 h 1675"/>
                <a:gd name="T8" fmla="*/ 0 w 774"/>
                <a:gd name="T9" fmla="*/ 0 h 1675"/>
                <a:gd name="T10" fmla="*/ 0 w 774"/>
                <a:gd name="T11" fmla="*/ 237 h 16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74"/>
                <a:gd name="T19" fmla="*/ 0 h 1675"/>
                <a:gd name="T20" fmla="*/ 774 w 774"/>
                <a:gd name="T21" fmla="*/ 1675 h 16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74" h="1675">
                  <a:moveTo>
                    <a:pt x="22" y="1505"/>
                  </a:moveTo>
                  <a:lnTo>
                    <a:pt x="27" y="1674"/>
                  </a:lnTo>
                  <a:lnTo>
                    <a:pt x="773" y="1674"/>
                  </a:lnTo>
                  <a:lnTo>
                    <a:pt x="773" y="1"/>
                  </a:lnTo>
                  <a:lnTo>
                    <a:pt x="0" y="0"/>
                  </a:lnTo>
                  <a:lnTo>
                    <a:pt x="0" y="237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9" name="Line 16"/>
            <p:cNvSpPr>
              <a:spLocks noChangeShapeType="1"/>
            </p:cNvSpPr>
            <p:nvPr/>
          </p:nvSpPr>
          <p:spPr bwMode="auto">
            <a:xfrm flipH="1">
              <a:off x="3778" y="1234"/>
              <a:ext cx="3" cy="2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0" name="Freeform 17"/>
            <p:cNvSpPr>
              <a:spLocks/>
            </p:cNvSpPr>
            <p:nvPr/>
          </p:nvSpPr>
          <p:spPr bwMode="auto">
            <a:xfrm>
              <a:off x="1947" y="920"/>
              <a:ext cx="1085" cy="550"/>
            </a:xfrm>
            <a:custGeom>
              <a:avLst/>
              <a:gdLst>
                <a:gd name="T0" fmla="*/ 0 w 1085"/>
                <a:gd name="T1" fmla="*/ 0 h 502"/>
                <a:gd name="T2" fmla="*/ 1084 w 1085"/>
                <a:gd name="T3" fmla="*/ 0 h 502"/>
                <a:gd name="T4" fmla="*/ 1084 w 1085"/>
                <a:gd name="T5" fmla="*/ 501 h 502"/>
                <a:gd name="T6" fmla="*/ 0 60000 65536"/>
                <a:gd name="T7" fmla="*/ 0 60000 65536"/>
                <a:gd name="T8" fmla="*/ 0 60000 65536"/>
                <a:gd name="T9" fmla="*/ 0 w 1085"/>
                <a:gd name="T10" fmla="*/ 0 h 502"/>
                <a:gd name="T11" fmla="*/ 1085 w 1085"/>
                <a:gd name="T12" fmla="*/ 502 h 5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5" h="502">
                  <a:moveTo>
                    <a:pt x="0" y="0"/>
                  </a:moveTo>
                  <a:lnTo>
                    <a:pt x="1084" y="0"/>
                  </a:lnTo>
                  <a:lnTo>
                    <a:pt x="1084" y="50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2377" y="836"/>
              <a:ext cx="222" cy="30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+mj-lt"/>
                </a:rPr>
                <a:t>/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+mj-lt"/>
                </a:rPr>
                <a:t>w</a:t>
              </a:r>
            </a:p>
          </p:txBody>
        </p:sp>
        <p:sp>
          <p:nvSpPr>
            <p:cNvPr id="32" name="Rectangle 19"/>
            <p:cNvSpPr>
              <a:spLocks noChangeArrowheads="1"/>
            </p:cNvSpPr>
            <p:nvPr/>
          </p:nvSpPr>
          <p:spPr bwMode="auto">
            <a:xfrm>
              <a:off x="4459" y="1355"/>
              <a:ext cx="29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+mj-lt"/>
                </a:rPr>
                <a:t>/  s</a:t>
              </a:r>
            </a:p>
          </p:txBody>
        </p:sp>
        <p:sp>
          <p:nvSpPr>
            <p:cNvPr id="33" name="Rectangle 20"/>
            <p:cNvSpPr>
              <a:spLocks noChangeArrowheads="1"/>
            </p:cNvSpPr>
            <p:nvPr/>
          </p:nvSpPr>
          <p:spPr bwMode="auto">
            <a:xfrm>
              <a:off x="3054" y="2284"/>
              <a:ext cx="32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+mj-lt"/>
                </a:rPr>
                <a:t>/  c</a:t>
              </a:r>
            </a:p>
          </p:txBody>
        </p:sp>
        <p:sp>
          <p:nvSpPr>
            <p:cNvPr id="34" name="Rectangle 21"/>
            <p:cNvSpPr>
              <a:spLocks noChangeArrowheads="1"/>
            </p:cNvSpPr>
            <p:nvPr/>
          </p:nvSpPr>
          <p:spPr bwMode="auto">
            <a:xfrm>
              <a:off x="3408" y="1016"/>
              <a:ext cx="75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35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Size of Control Store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Reducing Size of Control Store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Control store must be fast, which is expensive</a:t>
            </a:r>
          </a:p>
          <a:p>
            <a:pPr algn="l">
              <a:spcBef>
                <a:spcPct val="0"/>
              </a:spcBef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Reduce ROM height (= address bits)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reduce inputs by extra external logic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each input bit doubles the size of the control store</a:t>
            </a:r>
          </a:p>
          <a:p>
            <a:pPr lvl="8">
              <a:spcBef>
                <a:spcPct val="0"/>
              </a:spcBef>
              <a:buFontTx/>
              <a:buChar char="–"/>
            </a:pPr>
            <a:endParaRPr lang="en-US" b="0" dirty="0" smtClean="0">
              <a:solidFill>
                <a:schemeClr val="tx1"/>
              </a:solidFill>
            </a:endParaRP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reduce states by grouping </a:t>
            </a:r>
            <a:r>
              <a:rPr lang="en-US" sz="1600" b="0" dirty="0" err="1" smtClean="0">
                <a:solidFill>
                  <a:schemeClr val="tx1"/>
                </a:solidFill>
              </a:rPr>
              <a:t>opcodes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find common sequences of actions</a:t>
            </a:r>
          </a:p>
          <a:p>
            <a:pPr lvl="8">
              <a:spcBef>
                <a:spcPct val="0"/>
              </a:spcBef>
              <a:buFontTx/>
              <a:buChar char="-"/>
            </a:pPr>
            <a:endParaRPr lang="en-US" b="0" dirty="0" smtClean="0">
              <a:solidFill>
                <a:schemeClr val="tx1"/>
              </a:solidFill>
            </a:endParaRP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condense input status bits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combine all exceptions into one, i.e., exception/no-exception</a:t>
            </a:r>
          </a:p>
          <a:p>
            <a:pPr lvl="3">
              <a:spcBef>
                <a:spcPct val="0"/>
              </a:spcBef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Reduce ROM width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restrict the next-state encoding- 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next, dispatch on </a:t>
            </a:r>
            <a:r>
              <a:rPr lang="en-US" sz="1600" b="0" dirty="0" err="1" smtClean="0">
                <a:solidFill>
                  <a:schemeClr val="tx1"/>
                </a:solidFill>
              </a:rPr>
              <a:t>opcode</a:t>
            </a:r>
            <a:r>
              <a:rPr lang="en-US" sz="1600" b="0" dirty="0" smtClean="0">
                <a:solidFill>
                  <a:schemeClr val="tx1"/>
                </a:solidFill>
              </a:rPr>
              <a:t>, wait for memory, ...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encode control signals (vertical microcode)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Microarchitectures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 Set Architecture (ISA)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Defines the hardware-software interface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Provides convenient functionality to higher levels (e.g., software)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Provides efficient implementation to lower levels (e.g., hardware)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Microarchitecture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</a:t>
            </a:r>
            <a:r>
              <a:rPr lang="en-US" sz="1600" dirty="0" err="1" smtClean="0">
                <a:solidFill>
                  <a:schemeClr val="tx1"/>
                </a:solidFill>
              </a:rPr>
              <a:t>Microarchitecture</a:t>
            </a:r>
            <a:r>
              <a:rPr lang="en-US" sz="1600" dirty="0" smtClean="0">
                <a:solidFill>
                  <a:schemeClr val="tx1"/>
                </a:solidFill>
              </a:rPr>
              <a:t> implements ISA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Implementation abstracted from programmer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Early </a:t>
            </a:r>
            <a:r>
              <a:rPr lang="en-US" dirty="0" err="1" smtClean="0">
                <a:solidFill>
                  <a:schemeClr val="tx1"/>
                </a:solidFill>
              </a:rPr>
              <a:t>Microarchitectures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Stack Machines (1960s)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</a:t>
            </a:r>
            <a:r>
              <a:rPr lang="en-US" sz="1600" dirty="0" err="1" smtClean="0">
                <a:solidFill>
                  <a:schemeClr val="tx1"/>
                </a:solidFill>
              </a:rPr>
              <a:t>Microprogrammed</a:t>
            </a:r>
            <a:r>
              <a:rPr lang="en-US" sz="1600" dirty="0" smtClean="0">
                <a:solidFill>
                  <a:schemeClr val="tx1"/>
                </a:solidFill>
              </a:rPr>
              <a:t> Machines(1970s-1980s)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Reduced Instruction Set Computing (1990s)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MIPS Microcontroller v2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9365" y="4579100"/>
            <a:ext cx="2075890" cy="107465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err="1">
                <a:solidFill>
                  <a:srgbClr val="56127A"/>
                </a:solidFill>
                <a:latin typeface="+mj-lt"/>
              </a:rPr>
              <a:t>u</a:t>
            </a:r>
            <a:r>
              <a:rPr lang="en-US" sz="1600" dirty="0" err="1" smtClean="0">
                <a:solidFill>
                  <a:srgbClr val="56127A"/>
                </a:solidFill>
                <a:latin typeface="+mj-lt"/>
              </a:rPr>
              <a:t>JumpType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=</a:t>
            </a:r>
          </a:p>
          <a:p>
            <a:pPr>
              <a:spcBef>
                <a:spcPct val="0"/>
              </a:spcBef>
            </a:pPr>
            <a:r>
              <a:rPr lang="en-US" sz="1600" i="1" dirty="0">
                <a:solidFill>
                  <a:srgbClr val="56127A"/>
                </a:solidFill>
                <a:latin typeface="+mj-lt"/>
              </a:rPr>
              <a:t>   next 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|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spin</a:t>
            </a:r>
          </a:p>
          <a:p>
            <a:pPr>
              <a:spcBef>
                <a:spcPct val="0"/>
              </a:spcBef>
            </a:pPr>
            <a:r>
              <a:rPr lang="en-US" sz="1600" i="1" dirty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|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fetch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|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dispatch</a:t>
            </a:r>
          </a:p>
          <a:p>
            <a:pPr>
              <a:spcBef>
                <a:spcPct val="0"/>
              </a:spcBef>
            </a:pPr>
            <a:r>
              <a:rPr lang="en-US" sz="1600" i="1" dirty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| </a:t>
            </a:r>
            <a:r>
              <a:rPr lang="en-US" sz="1600" i="1" dirty="0" err="1">
                <a:solidFill>
                  <a:srgbClr val="56127A"/>
                </a:solidFill>
                <a:latin typeface="+mj-lt"/>
              </a:rPr>
              <a:t>feqz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|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i="1" dirty="0" err="1">
                <a:solidFill>
                  <a:srgbClr val="56127A"/>
                </a:solidFill>
                <a:latin typeface="+mj-lt"/>
              </a:rPr>
              <a:t>fnez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 </a:t>
            </a: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06077" y="1124700"/>
            <a:ext cx="7989888" cy="5345113"/>
            <a:chOff x="169" y="752"/>
            <a:chExt cx="5033" cy="3367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3248" y="2984"/>
              <a:ext cx="1120" cy="792"/>
            </a:xfrm>
            <a:custGeom>
              <a:avLst/>
              <a:gdLst>
                <a:gd name="T0" fmla="*/ 0 w 1120"/>
                <a:gd name="T1" fmla="*/ 584 h 792"/>
                <a:gd name="T2" fmla="*/ 8 w 1120"/>
                <a:gd name="T3" fmla="*/ 792 h 792"/>
                <a:gd name="T4" fmla="*/ 1120 w 1120"/>
                <a:gd name="T5" fmla="*/ 792 h 792"/>
                <a:gd name="T6" fmla="*/ 1120 w 1120"/>
                <a:gd name="T7" fmla="*/ 0 h 7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20"/>
                <a:gd name="T13" fmla="*/ 0 h 792"/>
                <a:gd name="T14" fmla="*/ 1120 w 1120"/>
                <a:gd name="T15" fmla="*/ 792 h 7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20" h="792">
                  <a:moveTo>
                    <a:pt x="0" y="584"/>
                  </a:moveTo>
                  <a:lnTo>
                    <a:pt x="8" y="792"/>
                  </a:lnTo>
                  <a:lnTo>
                    <a:pt x="1120" y="792"/>
                  </a:lnTo>
                  <a:lnTo>
                    <a:pt x="112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628" y="3907"/>
              <a:ext cx="130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Control Signals (17)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736" y="2516"/>
              <a:ext cx="1731" cy="105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171" y="2956"/>
              <a:ext cx="93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Control ROM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279" y="2536"/>
              <a:ext cx="62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address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386" y="3299"/>
              <a:ext cx="42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data</a:t>
              </a:r>
            </a:p>
          </p:txBody>
        </p:sp>
        <p:grpSp>
          <p:nvGrpSpPr>
            <p:cNvPr id="13" name="Group 11"/>
            <p:cNvGrpSpPr>
              <a:grpSpLocks/>
            </p:cNvGrpSpPr>
            <p:nvPr/>
          </p:nvGrpSpPr>
          <p:grpSpPr bwMode="auto">
            <a:xfrm>
              <a:off x="1845" y="3573"/>
              <a:ext cx="1184" cy="280"/>
              <a:chOff x="1517" y="3573"/>
              <a:chExt cx="1184" cy="432"/>
            </a:xfrm>
          </p:grpSpPr>
          <p:sp>
            <p:nvSpPr>
              <p:cNvPr id="41" name="Line 12"/>
              <p:cNvSpPr>
                <a:spLocks noChangeShapeType="1"/>
              </p:cNvSpPr>
              <p:nvPr/>
            </p:nvSpPr>
            <p:spPr bwMode="auto">
              <a:xfrm>
                <a:off x="2701" y="3581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2" name="Line 13"/>
              <p:cNvSpPr>
                <a:spLocks noChangeShapeType="1"/>
              </p:cNvSpPr>
              <p:nvPr/>
            </p:nvSpPr>
            <p:spPr bwMode="auto">
              <a:xfrm>
                <a:off x="2509" y="3581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3" name="Line 14"/>
              <p:cNvSpPr>
                <a:spLocks noChangeShapeType="1"/>
              </p:cNvSpPr>
              <p:nvPr/>
            </p:nvSpPr>
            <p:spPr bwMode="auto">
              <a:xfrm>
                <a:off x="2317" y="3581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4" name="Line 15"/>
              <p:cNvSpPr>
                <a:spLocks noChangeShapeType="1"/>
              </p:cNvSpPr>
              <p:nvPr/>
            </p:nvSpPr>
            <p:spPr bwMode="auto">
              <a:xfrm>
                <a:off x="2125" y="3581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5" name="Line 16"/>
              <p:cNvSpPr>
                <a:spLocks noChangeShapeType="1"/>
              </p:cNvSpPr>
              <p:nvPr/>
            </p:nvSpPr>
            <p:spPr bwMode="auto">
              <a:xfrm>
                <a:off x="1933" y="3581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6" name="Line 17"/>
              <p:cNvSpPr>
                <a:spLocks noChangeShapeType="1"/>
              </p:cNvSpPr>
              <p:nvPr/>
            </p:nvSpPr>
            <p:spPr bwMode="auto">
              <a:xfrm>
                <a:off x="1517" y="3573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7" name="Line 18"/>
              <p:cNvSpPr>
                <a:spLocks noChangeShapeType="1"/>
              </p:cNvSpPr>
              <p:nvPr/>
            </p:nvSpPr>
            <p:spPr bwMode="auto">
              <a:xfrm>
                <a:off x="1709" y="3581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  <p:sp>
          <p:nvSpPr>
            <p:cNvPr id="14" name="Freeform 19"/>
            <p:cNvSpPr>
              <a:spLocks/>
            </p:cNvSpPr>
            <p:nvPr/>
          </p:nvSpPr>
          <p:spPr bwMode="auto">
            <a:xfrm>
              <a:off x="2684" y="1064"/>
              <a:ext cx="1189" cy="777"/>
            </a:xfrm>
            <a:custGeom>
              <a:avLst/>
              <a:gdLst>
                <a:gd name="T0" fmla="*/ 1188 w 1189"/>
                <a:gd name="T1" fmla="*/ 776 h 777"/>
                <a:gd name="T2" fmla="*/ 1188 w 1189"/>
                <a:gd name="T3" fmla="*/ 0 h 777"/>
                <a:gd name="T4" fmla="*/ 0 w 1189"/>
                <a:gd name="T5" fmla="*/ 0 h 777"/>
                <a:gd name="T6" fmla="*/ 0 w 1189"/>
                <a:gd name="T7" fmla="*/ 551 h 7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9"/>
                <a:gd name="T13" fmla="*/ 0 h 777"/>
                <a:gd name="T14" fmla="*/ 1189 w 1189"/>
                <a:gd name="T15" fmla="*/ 777 h 7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9" h="777">
                  <a:moveTo>
                    <a:pt x="1188" y="776"/>
                  </a:moveTo>
                  <a:lnTo>
                    <a:pt x="1188" y="0"/>
                  </a:lnTo>
                  <a:lnTo>
                    <a:pt x="0" y="0"/>
                  </a:lnTo>
                  <a:lnTo>
                    <a:pt x="0" y="55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5" name="Freeform 20"/>
            <p:cNvSpPr>
              <a:spLocks/>
            </p:cNvSpPr>
            <p:nvPr/>
          </p:nvSpPr>
          <p:spPr bwMode="auto">
            <a:xfrm>
              <a:off x="2616" y="2230"/>
              <a:ext cx="1" cy="303"/>
            </a:xfrm>
            <a:custGeom>
              <a:avLst/>
              <a:gdLst>
                <a:gd name="T0" fmla="*/ 0 w 1"/>
                <a:gd name="T1" fmla="*/ 0 h 303"/>
                <a:gd name="T2" fmla="*/ 0 w 1"/>
                <a:gd name="T3" fmla="*/ 302 h 303"/>
                <a:gd name="T4" fmla="*/ 0 60000 65536"/>
                <a:gd name="T5" fmla="*/ 0 60000 65536"/>
                <a:gd name="T6" fmla="*/ 0 w 1"/>
                <a:gd name="T7" fmla="*/ 0 h 303"/>
                <a:gd name="T8" fmla="*/ 1 w 1"/>
                <a:gd name="T9" fmla="*/ 303 h 30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3">
                  <a:moveTo>
                    <a:pt x="0" y="0"/>
                  </a:moveTo>
                  <a:lnTo>
                    <a:pt x="0" y="30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6" name="Freeform 21"/>
            <p:cNvSpPr>
              <a:spLocks/>
            </p:cNvSpPr>
            <p:nvPr/>
          </p:nvSpPr>
          <p:spPr bwMode="auto">
            <a:xfrm>
              <a:off x="2623" y="2094"/>
              <a:ext cx="1236" cy="218"/>
            </a:xfrm>
            <a:custGeom>
              <a:avLst/>
              <a:gdLst>
                <a:gd name="T0" fmla="*/ 0 w 1236"/>
                <a:gd name="T1" fmla="*/ 217 h 218"/>
                <a:gd name="T2" fmla="*/ 1235 w 1236"/>
                <a:gd name="T3" fmla="*/ 217 h 218"/>
                <a:gd name="T4" fmla="*/ 1235 w 1236"/>
                <a:gd name="T5" fmla="*/ 0 h 218"/>
                <a:gd name="T6" fmla="*/ 0 60000 65536"/>
                <a:gd name="T7" fmla="*/ 0 60000 65536"/>
                <a:gd name="T8" fmla="*/ 0 60000 65536"/>
                <a:gd name="T9" fmla="*/ 0 w 1236"/>
                <a:gd name="T10" fmla="*/ 0 h 218"/>
                <a:gd name="T11" fmla="*/ 1236 w 1236"/>
                <a:gd name="T12" fmla="*/ 218 h 2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36" h="218">
                  <a:moveTo>
                    <a:pt x="0" y="217"/>
                  </a:moveTo>
                  <a:lnTo>
                    <a:pt x="1235" y="217"/>
                  </a:lnTo>
                  <a:lnTo>
                    <a:pt x="1235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3585" y="1849"/>
              <a:ext cx="51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+1 </a:t>
              </a:r>
            </a:p>
          </p:txBody>
        </p:sp>
        <p:sp>
          <p:nvSpPr>
            <p:cNvPr id="18" name="Freeform 23"/>
            <p:cNvSpPr>
              <a:spLocks/>
            </p:cNvSpPr>
            <p:nvPr/>
          </p:nvSpPr>
          <p:spPr bwMode="auto">
            <a:xfrm>
              <a:off x="1584" y="1072"/>
              <a:ext cx="662" cy="545"/>
            </a:xfrm>
            <a:custGeom>
              <a:avLst/>
              <a:gdLst>
                <a:gd name="T0" fmla="*/ 0 w 620"/>
                <a:gd name="T1" fmla="*/ 0 h 551"/>
                <a:gd name="T2" fmla="*/ 619 w 620"/>
                <a:gd name="T3" fmla="*/ 0 h 551"/>
                <a:gd name="T4" fmla="*/ 618 w 620"/>
                <a:gd name="T5" fmla="*/ 550 h 551"/>
                <a:gd name="T6" fmla="*/ 0 60000 65536"/>
                <a:gd name="T7" fmla="*/ 0 60000 65536"/>
                <a:gd name="T8" fmla="*/ 0 60000 65536"/>
                <a:gd name="T9" fmla="*/ 0 w 620"/>
                <a:gd name="T10" fmla="*/ 0 h 551"/>
                <a:gd name="T11" fmla="*/ 620 w 620"/>
                <a:gd name="T12" fmla="*/ 551 h 5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0" h="551">
                  <a:moveTo>
                    <a:pt x="0" y="0"/>
                  </a:moveTo>
                  <a:lnTo>
                    <a:pt x="619" y="0"/>
                  </a:lnTo>
                  <a:lnTo>
                    <a:pt x="618" y="55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169" y="984"/>
              <a:ext cx="65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Opcode</a:t>
              </a:r>
              <a:endParaRPr lang="en-US" sz="1600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646" y="1848"/>
              <a:ext cx="437" cy="2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1029" y="931"/>
              <a:ext cx="562" cy="2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+mj-lt"/>
                </a:rPr>
                <a:t>ext</a:t>
              </a:r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 flipV="1">
              <a:off x="840" y="1075"/>
              <a:ext cx="165" cy="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3" name="Freeform 28"/>
            <p:cNvSpPr>
              <a:spLocks/>
            </p:cNvSpPr>
            <p:nvPr/>
          </p:nvSpPr>
          <p:spPr bwMode="auto">
            <a:xfrm>
              <a:off x="2167" y="1614"/>
              <a:ext cx="809" cy="216"/>
            </a:xfrm>
            <a:custGeom>
              <a:avLst/>
              <a:gdLst>
                <a:gd name="T0" fmla="*/ 0 w 809"/>
                <a:gd name="T1" fmla="*/ 0 h 216"/>
                <a:gd name="T2" fmla="*/ 124 w 809"/>
                <a:gd name="T3" fmla="*/ 215 h 216"/>
                <a:gd name="T4" fmla="*/ 684 w 809"/>
                <a:gd name="T5" fmla="*/ 215 h 216"/>
                <a:gd name="T6" fmla="*/ 808 w 809"/>
                <a:gd name="T7" fmla="*/ 0 h 216"/>
                <a:gd name="T8" fmla="*/ 0 w 809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9"/>
                <a:gd name="T16" fmla="*/ 0 h 216"/>
                <a:gd name="T17" fmla="*/ 809 w 809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9" h="216">
                  <a:moveTo>
                    <a:pt x="0" y="0"/>
                  </a:moveTo>
                  <a:lnTo>
                    <a:pt x="124" y="215"/>
                  </a:lnTo>
                  <a:lnTo>
                    <a:pt x="684" y="215"/>
                  </a:lnTo>
                  <a:lnTo>
                    <a:pt x="80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4" name="Rectangle 29"/>
            <p:cNvSpPr>
              <a:spLocks noChangeArrowheads="1"/>
            </p:cNvSpPr>
            <p:nvPr/>
          </p:nvSpPr>
          <p:spPr bwMode="auto">
            <a:xfrm>
              <a:off x="1967" y="1918"/>
              <a:ext cx="1332" cy="292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2125" y="1928"/>
              <a:ext cx="81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u</a:t>
              </a:r>
              <a:r>
                <a:rPr lang="en-US" sz="1600" dirty="0" err="1" smtClean="0">
                  <a:solidFill>
                    <a:srgbClr val="56127A"/>
                  </a:solidFill>
                  <a:latin typeface="+mj-lt"/>
                </a:rPr>
                <a:t>PC</a:t>
              </a: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 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(state)</a:t>
              </a:r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 flipH="1">
              <a:off x="2592" y="1840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7" name="Freeform 32"/>
            <p:cNvSpPr>
              <a:spLocks/>
            </p:cNvSpPr>
            <p:nvPr/>
          </p:nvSpPr>
          <p:spPr bwMode="auto">
            <a:xfrm>
              <a:off x="2888" y="1191"/>
              <a:ext cx="473" cy="1121"/>
            </a:xfrm>
            <a:custGeom>
              <a:avLst/>
              <a:gdLst>
                <a:gd name="T0" fmla="*/ 560 w 561"/>
                <a:gd name="T1" fmla="*/ 1120 h 1121"/>
                <a:gd name="T2" fmla="*/ 560 w 561"/>
                <a:gd name="T3" fmla="*/ 0 h 1121"/>
                <a:gd name="T4" fmla="*/ 0 w 561"/>
                <a:gd name="T5" fmla="*/ 0 h 1121"/>
                <a:gd name="T6" fmla="*/ 0 w 561"/>
                <a:gd name="T7" fmla="*/ 427 h 11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1"/>
                <a:gd name="T13" fmla="*/ 0 h 1121"/>
                <a:gd name="T14" fmla="*/ 561 w 561"/>
                <a:gd name="T15" fmla="*/ 1121 h 11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1" h="1121">
                  <a:moveTo>
                    <a:pt x="560" y="1120"/>
                  </a:moveTo>
                  <a:lnTo>
                    <a:pt x="560" y="0"/>
                  </a:lnTo>
                  <a:lnTo>
                    <a:pt x="0" y="0"/>
                  </a:lnTo>
                  <a:lnTo>
                    <a:pt x="0" y="427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 flipH="1">
              <a:off x="4656" y="2536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9" name="Freeform 34"/>
            <p:cNvSpPr>
              <a:spLocks/>
            </p:cNvSpPr>
            <p:nvPr/>
          </p:nvSpPr>
          <p:spPr bwMode="auto">
            <a:xfrm>
              <a:off x="2912" y="1720"/>
              <a:ext cx="1441" cy="649"/>
            </a:xfrm>
            <a:custGeom>
              <a:avLst/>
              <a:gdLst>
                <a:gd name="T0" fmla="*/ 0 w 1441"/>
                <a:gd name="T1" fmla="*/ 0 h 825"/>
                <a:gd name="T2" fmla="*/ 1440 w 1441"/>
                <a:gd name="T3" fmla="*/ 0 h 825"/>
                <a:gd name="T4" fmla="*/ 1440 w 1441"/>
                <a:gd name="T5" fmla="*/ 824 h 825"/>
                <a:gd name="T6" fmla="*/ 0 60000 65536"/>
                <a:gd name="T7" fmla="*/ 0 60000 65536"/>
                <a:gd name="T8" fmla="*/ 0 60000 65536"/>
                <a:gd name="T9" fmla="*/ 0 w 1441"/>
                <a:gd name="T10" fmla="*/ 0 h 825"/>
                <a:gd name="T11" fmla="*/ 1441 w 1441"/>
                <a:gd name="T12" fmla="*/ 825 h 8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1" h="825">
                  <a:moveTo>
                    <a:pt x="0" y="0"/>
                  </a:moveTo>
                  <a:lnTo>
                    <a:pt x="1440" y="0"/>
                  </a:lnTo>
                  <a:lnTo>
                    <a:pt x="1440" y="82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0" name="Rectangle 35"/>
            <p:cNvSpPr>
              <a:spLocks noChangeArrowheads="1"/>
            </p:cNvSpPr>
            <p:nvPr/>
          </p:nvSpPr>
          <p:spPr bwMode="auto">
            <a:xfrm>
              <a:off x="4032" y="2392"/>
              <a:ext cx="624" cy="60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1" name="Rectangle 36"/>
            <p:cNvSpPr>
              <a:spLocks noChangeArrowheads="1"/>
            </p:cNvSpPr>
            <p:nvPr/>
          </p:nvSpPr>
          <p:spPr bwMode="auto">
            <a:xfrm>
              <a:off x="4112" y="2468"/>
              <a:ext cx="429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jump</a:t>
              </a:r>
            </a:p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logic</a:t>
              </a:r>
            </a:p>
          </p:txBody>
        </p:sp>
        <p:sp>
          <p:nvSpPr>
            <p:cNvPr id="32" name="Line 37"/>
            <p:cNvSpPr>
              <a:spLocks noChangeShapeType="1"/>
            </p:cNvSpPr>
            <p:nvPr/>
          </p:nvSpPr>
          <p:spPr bwMode="auto">
            <a:xfrm flipH="1">
              <a:off x="4656" y="2776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3" name="Rectangle 38"/>
            <p:cNvSpPr>
              <a:spLocks noChangeArrowheads="1"/>
            </p:cNvSpPr>
            <p:nvPr/>
          </p:nvSpPr>
          <p:spPr bwMode="auto">
            <a:xfrm>
              <a:off x="4800" y="2296"/>
              <a:ext cx="37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zero</a:t>
              </a:r>
            </a:p>
          </p:txBody>
        </p:sp>
        <p:sp>
          <p:nvSpPr>
            <p:cNvPr id="34" name="Rectangle 39"/>
            <p:cNvSpPr>
              <a:spLocks noChangeArrowheads="1"/>
            </p:cNvSpPr>
            <p:nvPr/>
          </p:nvSpPr>
          <p:spPr bwMode="auto">
            <a:xfrm>
              <a:off x="3342" y="1340"/>
              <a:ext cx="37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u</a:t>
              </a:r>
              <a:r>
                <a:rPr lang="en-US" sz="1600" dirty="0" err="1" smtClean="0">
                  <a:solidFill>
                    <a:srgbClr val="56127A"/>
                  </a:solidFill>
                  <a:latin typeface="+mj-lt"/>
                </a:rPr>
                <a:t>PC</a:t>
              </a:r>
              <a:endParaRPr lang="en-US" sz="1600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35" name="Rectangle 40"/>
            <p:cNvSpPr>
              <a:spLocks noChangeArrowheads="1"/>
            </p:cNvSpPr>
            <p:nvPr/>
          </p:nvSpPr>
          <p:spPr bwMode="auto">
            <a:xfrm>
              <a:off x="3830" y="1340"/>
              <a:ext cx="52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uPC+1</a:t>
              </a:r>
              <a:endParaRPr lang="en-US" sz="1600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36" name="Rectangle 41"/>
            <p:cNvSpPr>
              <a:spLocks noChangeArrowheads="1"/>
            </p:cNvSpPr>
            <p:nvPr/>
          </p:nvSpPr>
          <p:spPr bwMode="auto">
            <a:xfrm>
              <a:off x="2112" y="752"/>
              <a:ext cx="664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absolute</a:t>
              </a:r>
            </a:p>
          </p:txBody>
        </p:sp>
        <p:sp>
          <p:nvSpPr>
            <p:cNvPr id="37" name="Rectangle 42"/>
            <p:cNvSpPr>
              <a:spLocks noChangeArrowheads="1"/>
            </p:cNvSpPr>
            <p:nvPr/>
          </p:nvSpPr>
          <p:spPr bwMode="auto">
            <a:xfrm>
              <a:off x="1438" y="1236"/>
              <a:ext cx="71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op-group</a:t>
              </a:r>
            </a:p>
          </p:txBody>
        </p:sp>
        <p:sp>
          <p:nvSpPr>
            <p:cNvPr id="38" name="Rectangle 43"/>
            <p:cNvSpPr>
              <a:spLocks noChangeArrowheads="1"/>
            </p:cNvSpPr>
            <p:nvPr/>
          </p:nvSpPr>
          <p:spPr bwMode="auto">
            <a:xfrm>
              <a:off x="4800" y="2536"/>
              <a:ext cx="40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busy</a:t>
              </a:r>
            </a:p>
          </p:txBody>
        </p:sp>
        <p:sp>
          <p:nvSpPr>
            <p:cNvPr id="39" name="Line 44"/>
            <p:cNvSpPr>
              <a:spLocks noChangeShapeType="1"/>
            </p:cNvSpPr>
            <p:nvPr/>
          </p:nvSpPr>
          <p:spPr bwMode="auto">
            <a:xfrm>
              <a:off x="2448" y="976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40" name="Rectangle 45"/>
            <p:cNvSpPr>
              <a:spLocks noChangeArrowheads="1"/>
            </p:cNvSpPr>
            <p:nvPr/>
          </p:nvSpPr>
          <p:spPr bwMode="auto">
            <a:xfrm>
              <a:off x="4322" y="1952"/>
              <a:ext cx="5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u</a:t>
              </a:r>
              <a:r>
                <a:rPr lang="en-US" sz="1600" dirty="0" err="1" smtClean="0">
                  <a:solidFill>
                    <a:srgbClr val="56127A"/>
                  </a:solidFill>
                  <a:latin typeface="+mj-lt"/>
                </a:rPr>
                <a:t>PCSrc</a:t>
              </a:r>
              <a:endParaRPr lang="en-US" sz="1600" dirty="0">
                <a:solidFill>
                  <a:srgbClr val="56127A"/>
                </a:solidFill>
                <a:latin typeface="+mj-lt"/>
              </a:endParaRPr>
            </a:p>
          </p:txBody>
        </p:sp>
      </p:grpSp>
      <p:grpSp>
        <p:nvGrpSpPr>
          <p:cNvPr id="48" name="Group 46"/>
          <p:cNvGrpSpPr>
            <a:grpSpLocks/>
          </p:cNvGrpSpPr>
          <p:nvPr/>
        </p:nvGrpSpPr>
        <p:grpSpPr bwMode="auto">
          <a:xfrm>
            <a:off x="491790" y="2661400"/>
            <a:ext cx="3238500" cy="787400"/>
            <a:chOff x="160" y="1720"/>
            <a:chExt cx="2040" cy="496"/>
          </a:xfrm>
        </p:grpSpPr>
        <p:sp>
          <p:nvSpPr>
            <p:cNvPr id="49" name="Text Box 47"/>
            <p:cNvSpPr txBox="1">
              <a:spLocks noChangeArrowheads="1"/>
            </p:cNvSpPr>
            <p:nvPr/>
          </p:nvSpPr>
          <p:spPr bwMode="auto">
            <a:xfrm>
              <a:off x="160" y="1848"/>
              <a:ext cx="1808" cy="3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 dirty="0">
                  <a:solidFill>
                    <a:srgbClr val="56127A"/>
                  </a:solidFill>
                  <a:latin typeface="+mj-lt"/>
                </a:rPr>
                <a:t>input encoding reduces ROM height </a:t>
              </a:r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576" y="1720"/>
              <a:ext cx="624" cy="200"/>
            </a:xfrm>
            <a:custGeom>
              <a:avLst/>
              <a:gdLst>
                <a:gd name="T0" fmla="*/ 0 w 624"/>
                <a:gd name="T1" fmla="*/ 200 h 200"/>
                <a:gd name="T2" fmla="*/ 288 w 624"/>
                <a:gd name="T3" fmla="*/ 16 h 200"/>
                <a:gd name="T4" fmla="*/ 304 w 624"/>
                <a:gd name="T5" fmla="*/ 112 h 200"/>
                <a:gd name="T6" fmla="*/ 624 w 624"/>
                <a:gd name="T7" fmla="*/ 0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00"/>
                <a:gd name="T14" fmla="*/ 624 w 624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00">
                  <a:moveTo>
                    <a:pt x="0" y="200"/>
                  </a:moveTo>
                  <a:cubicBezTo>
                    <a:pt x="118" y="115"/>
                    <a:pt x="237" y="31"/>
                    <a:pt x="288" y="16"/>
                  </a:cubicBezTo>
                  <a:cubicBezTo>
                    <a:pt x="339" y="1"/>
                    <a:pt x="248" y="115"/>
                    <a:pt x="304" y="112"/>
                  </a:cubicBezTo>
                  <a:cubicBezTo>
                    <a:pt x="360" y="109"/>
                    <a:pt x="568" y="17"/>
                    <a:pt x="624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5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30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552 / CPS 550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Jump Logic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sz="2000" dirty="0" err="1" smtClean="0">
                <a:solidFill>
                  <a:schemeClr val="tx1"/>
                </a:solidFill>
              </a:rPr>
              <a:t>PCSrc</a:t>
            </a:r>
            <a:r>
              <a:rPr lang="en-US" sz="2000" dirty="0" smtClean="0">
                <a:solidFill>
                  <a:schemeClr val="tx1"/>
                </a:solidFill>
              </a:rPr>
              <a:t> = </a:t>
            </a:r>
            <a:r>
              <a:rPr lang="en-US" sz="2000" i="1" dirty="0" smtClean="0">
                <a:solidFill>
                  <a:schemeClr val="tx1"/>
                </a:solidFill>
              </a:rPr>
              <a:t>Case </a:t>
            </a:r>
            <a:r>
              <a:rPr lang="en-US" sz="2000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dirty="0" err="1" smtClean="0">
                <a:solidFill>
                  <a:schemeClr val="tx1"/>
                </a:solidFill>
              </a:rPr>
              <a:t>JumpTypes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next	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 </a:t>
            </a:r>
            <a:r>
              <a:rPr lang="en-US" b="0" dirty="0" smtClean="0">
                <a:solidFill>
                  <a:schemeClr val="tx1"/>
                </a:solidFill>
              </a:rPr>
              <a:t>PC+1</a:t>
            </a:r>
          </a:p>
          <a:p>
            <a:pPr lvl="1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spin	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0" dirty="0" smtClean="0">
                <a:solidFill>
                  <a:schemeClr val="tx1"/>
                </a:solidFill>
              </a:rPr>
              <a:t>	if (busy) then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b="0" dirty="0" smtClean="0">
                <a:solidFill>
                  <a:schemeClr val="tx1"/>
                </a:solidFill>
              </a:rPr>
              <a:t>PC else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b="0" dirty="0" smtClean="0">
                <a:solidFill>
                  <a:schemeClr val="tx1"/>
                </a:solidFill>
              </a:rPr>
              <a:t>PC+1 </a:t>
            </a:r>
          </a:p>
          <a:p>
            <a:pPr lvl="1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fetch	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0" dirty="0" smtClean="0">
                <a:solidFill>
                  <a:schemeClr val="tx1"/>
                </a:solidFill>
              </a:rPr>
              <a:t>	absolute</a:t>
            </a:r>
          </a:p>
          <a:p>
            <a:pPr lvl="1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dispatch	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0" dirty="0" smtClean="0">
                <a:solidFill>
                  <a:schemeClr val="tx1"/>
                </a:solidFill>
              </a:rPr>
              <a:t>	op-group </a:t>
            </a:r>
          </a:p>
          <a:p>
            <a:pPr lvl="1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feqz</a:t>
            </a: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0" dirty="0" smtClean="0">
                <a:solidFill>
                  <a:schemeClr val="tx1"/>
                </a:solidFill>
              </a:rPr>
              <a:t>	if (zero) then absolute else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b="0" dirty="0" smtClean="0">
                <a:solidFill>
                  <a:schemeClr val="tx1"/>
                </a:solidFill>
              </a:rPr>
              <a:t>PC+1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 </a:t>
            </a:r>
          </a:p>
          <a:p>
            <a:pPr lvl="1">
              <a:spcBef>
                <a:spcPct val="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fnez</a:t>
            </a: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0" dirty="0" smtClean="0">
                <a:solidFill>
                  <a:schemeClr val="tx1"/>
                </a:solidFill>
              </a:rPr>
              <a:t>	if (zero) then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b="0" dirty="0" smtClean="0">
                <a:solidFill>
                  <a:schemeClr val="tx1"/>
                </a:solidFill>
              </a:rPr>
              <a:t>PC+1 else absolute</a:t>
            </a:r>
          </a:p>
          <a:p>
            <a:pPr latinLnBrk="1">
              <a:spcBef>
                <a:spcPct val="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 Fetch and ALU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u="sng" dirty="0" smtClean="0">
                <a:solidFill>
                  <a:schemeClr val="tx1"/>
                </a:solidFill>
              </a:rPr>
              <a:t>State		Control Points		Next State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fetch0		MA 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 PC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fetch1		IR  Memory		spin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fetch2		A  PC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fetch3		PC  A+4		dispatch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…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ALU0		A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rs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ALU1		B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rt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ALU2		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[rd]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func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(A,B)	fetch	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…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ALUi0		A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rs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ALUi1		B  sExt16(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Imm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)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ALUi2		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[rd]  Op(A,B)	fetch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Load and Store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u="sng" dirty="0" smtClean="0">
                <a:solidFill>
                  <a:schemeClr val="tx1"/>
                </a:solidFill>
              </a:rPr>
              <a:t>State		Control Points		Next State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LW0		A 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rs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LW1		B  sExt16(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Imm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)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LW2		MA  A+B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LW3		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rt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  Memory	spin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LW4					fetch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…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SW0		A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rs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SW1		B  sExt16(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Imm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)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SW2		MA  A+B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SW3		Memory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rt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spin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SW4					fetch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Jumps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8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u="sng" dirty="0" smtClean="0">
                <a:solidFill>
                  <a:schemeClr val="tx1"/>
                </a:solidFill>
              </a:rPr>
              <a:t>State		Control Points		Next State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J0		A 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 PC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J1		B  IR	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J2		PC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JumpTarg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(A,B)	fetch</a:t>
            </a:r>
          </a:p>
          <a:p>
            <a:pPr algn="l">
              <a:spcBef>
                <a:spcPct val="0"/>
              </a:spcBef>
            </a:pPr>
            <a:endParaRPr lang="en-US" sz="10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JR0		A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rs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JR1		PC  A		fetch</a:t>
            </a:r>
          </a:p>
          <a:p>
            <a:pPr algn="l">
              <a:spcBef>
                <a:spcPct val="0"/>
              </a:spcBef>
            </a:pPr>
            <a:endParaRPr lang="en-US" sz="10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JAL0		A  PC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JAL1		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[31]  A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JAL2		B  IR	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JAL3		PC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JumpTarg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(A,B)	fetch</a:t>
            </a:r>
          </a:p>
          <a:p>
            <a:pPr algn="l">
              <a:spcBef>
                <a:spcPct val="0"/>
              </a:spcBef>
            </a:pPr>
            <a:r>
              <a:rPr lang="en-US" sz="100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JALR0		A  PC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JALR1		B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rs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JALR2		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[31]  A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JALR3		PC  B			fetch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Complex Instructions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5400" y="3535363"/>
            <a:ext cx="737382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ExtSel</a:t>
            </a: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2697163" y="3667125"/>
            <a:ext cx="1068387" cy="611188"/>
          </a:xfrm>
          <a:custGeom>
            <a:avLst/>
            <a:gdLst>
              <a:gd name="T0" fmla="*/ 0 w 673"/>
              <a:gd name="T1" fmla="*/ 0 h 385"/>
              <a:gd name="T2" fmla="*/ 288 w 673"/>
              <a:gd name="T3" fmla="*/ 0 h 385"/>
              <a:gd name="T4" fmla="*/ 336 w 673"/>
              <a:gd name="T5" fmla="*/ 144 h 385"/>
              <a:gd name="T6" fmla="*/ 384 w 673"/>
              <a:gd name="T7" fmla="*/ 0 h 385"/>
              <a:gd name="T8" fmla="*/ 672 w 673"/>
              <a:gd name="T9" fmla="*/ 0 h 385"/>
              <a:gd name="T10" fmla="*/ 528 w 673"/>
              <a:gd name="T11" fmla="*/ 384 h 385"/>
              <a:gd name="T12" fmla="*/ 144 w 673"/>
              <a:gd name="T13" fmla="*/ 384 h 385"/>
              <a:gd name="T14" fmla="*/ 0 w 673"/>
              <a:gd name="T15" fmla="*/ 0 h 38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3"/>
              <a:gd name="T25" fmla="*/ 0 h 385"/>
              <a:gd name="T26" fmla="*/ 673 w 673"/>
              <a:gd name="T27" fmla="*/ 385 h 38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3" h="385">
                <a:moveTo>
                  <a:pt x="0" y="0"/>
                </a:moveTo>
                <a:lnTo>
                  <a:pt x="288" y="0"/>
                </a:lnTo>
                <a:lnTo>
                  <a:pt x="336" y="144"/>
                </a:lnTo>
                <a:lnTo>
                  <a:pt x="384" y="0"/>
                </a:lnTo>
                <a:lnTo>
                  <a:pt x="672" y="0"/>
                </a:lnTo>
                <a:lnTo>
                  <a:pt x="528" y="384"/>
                </a:lnTo>
                <a:lnTo>
                  <a:pt x="144" y="384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405063" y="2994025"/>
            <a:ext cx="736600" cy="355600"/>
          </a:xfrm>
          <a:prstGeom prst="rect">
            <a:avLst/>
          </a:prstGeom>
          <a:solidFill>
            <a:srgbClr val="CFBDC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68575" y="2997200"/>
            <a:ext cx="395943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 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319463" y="2994025"/>
            <a:ext cx="736600" cy="355600"/>
          </a:xfrm>
          <a:prstGeom prst="rect">
            <a:avLst/>
          </a:prstGeom>
          <a:solidFill>
            <a:srgbClr val="CFBDC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82975" y="2997200"/>
            <a:ext cx="35747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 B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76263" y="5419725"/>
            <a:ext cx="7977187" cy="1588"/>
          </a:xfrm>
          <a:custGeom>
            <a:avLst/>
            <a:gdLst>
              <a:gd name="T0" fmla="*/ 0 w 5025"/>
              <a:gd name="T1" fmla="*/ 0 h 1"/>
              <a:gd name="T2" fmla="*/ 5024 w 5025"/>
              <a:gd name="T3" fmla="*/ 0 h 1"/>
              <a:gd name="T4" fmla="*/ 0 60000 65536"/>
              <a:gd name="T5" fmla="*/ 0 60000 65536"/>
              <a:gd name="T6" fmla="*/ 0 w 5025"/>
              <a:gd name="T7" fmla="*/ 0 h 1"/>
              <a:gd name="T8" fmla="*/ 5025 w 502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025" h="1">
                <a:moveTo>
                  <a:pt x="0" y="0"/>
                </a:moveTo>
                <a:lnTo>
                  <a:pt x="5024" y="0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3001963" y="4581525"/>
            <a:ext cx="458787" cy="382588"/>
          </a:xfrm>
          <a:custGeom>
            <a:avLst/>
            <a:gdLst>
              <a:gd name="T0" fmla="*/ 0 w 289"/>
              <a:gd name="T1" fmla="*/ 0 h 241"/>
              <a:gd name="T2" fmla="*/ 288 w 289"/>
              <a:gd name="T3" fmla="*/ 0 h 241"/>
              <a:gd name="T4" fmla="*/ 144 w 289"/>
              <a:gd name="T5" fmla="*/ 240 h 241"/>
              <a:gd name="T6" fmla="*/ 0 w 289"/>
              <a:gd name="T7" fmla="*/ 0 h 241"/>
              <a:gd name="T8" fmla="*/ 0 60000 65536"/>
              <a:gd name="T9" fmla="*/ 0 60000 65536"/>
              <a:gd name="T10" fmla="*/ 0 60000 65536"/>
              <a:gd name="T11" fmla="*/ 0 60000 65536"/>
              <a:gd name="T12" fmla="*/ 0 w 289"/>
              <a:gd name="T13" fmla="*/ 0 h 241"/>
              <a:gd name="T14" fmla="*/ 289 w 289"/>
              <a:gd name="T15" fmla="*/ 241 h 24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9" h="241">
                <a:moveTo>
                  <a:pt x="0" y="0"/>
                </a:moveTo>
                <a:lnTo>
                  <a:pt x="288" y="0"/>
                </a:lnTo>
                <a:lnTo>
                  <a:pt x="144" y="24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10063" y="2994025"/>
            <a:ext cx="1193800" cy="1727200"/>
          </a:xfrm>
          <a:prstGeom prst="rect">
            <a:avLst/>
          </a:prstGeom>
          <a:solidFill>
            <a:srgbClr val="CFBDC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4297363" y="2524125"/>
            <a:ext cx="915987" cy="306388"/>
          </a:xfrm>
          <a:custGeom>
            <a:avLst/>
            <a:gdLst>
              <a:gd name="T0" fmla="*/ 0 w 577"/>
              <a:gd name="T1" fmla="*/ 0 h 193"/>
              <a:gd name="T2" fmla="*/ 576 w 577"/>
              <a:gd name="T3" fmla="*/ 0 h 193"/>
              <a:gd name="T4" fmla="*/ 480 w 577"/>
              <a:gd name="T5" fmla="*/ 192 h 193"/>
              <a:gd name="T6" fmla="*/ 96 w 577"/>
              <a:gd name="T7" fmla="*/ 192 h 193"/>
              <a:gd name="T8" fmla="*/ 0 w 577"/>
              <a:gd name="T9" fmla="*/ 0 h 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7"/>
              <a:gd name="T16" fmla="*/ 0 h 193"/>
              <a:gd name="T17" fmla="*/ 577 w 577"/>
              <a:gd name="T18" fmla="*/ 193 h 1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7" h="193">
                <a:moveTo>
                  <a:pt x="0" y="0"/>
                </a:moveTo>
                <a:lnTo>
                  <a:pt x="576" y="0"/>
                </a:lnTo>
                <a:lnTo>
                  <a:pt x="480" y="192"/>
                </a:lnTo>
                <a:lnTo>
                  <a:pt x="96" y="192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H="1">
            <a:off x="5510213" y="4048125"/>
            <a:ext cx="3937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>
            <a:off x="5510213" y="4352925"/>
            <a:ext cx="3937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718175" y="3760788"/>
            <a:ext cx="938213" cy="3333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RegWrt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718175" y="4071938"/>
            <a:ext cx="836769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enReg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824663" y="2994025"/>
            <a:ext cx="1270000" cy="1727200"/>
          </a:xfrm>
          <a:prstGeom prst="rect">
            <a:avLst/>
          </a:prstGeom>
          <a:solidFill>
            <a:srgbClr val="CFBDC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>
            <a:off x="8101013" y="4043363"/>
            <a:ext cx="596900" cy="47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H="1">
            <a:off x="8101013" y="4348163"/>
            <a:ext cx="609600" cy="47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097838" y="4378325"/>
            <a:ext cx="95539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enMem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900863" y="2460625"/>
            <a:ext cx="736600" cy="355600"/>
          </a:xfrm>
          <a:prstGeom prst="rect">
            <a:avLst/>
          </a:prstGeom>
          <a:solidFill>
            <a:srgbClr val="CFBDC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064375" y="2463800"/>
            <a:ext cx="524183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MA</a:t>
            </a: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4906963" y="4746625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7497763" y="4746625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484688" y="2933700"/>
            <a:ext cx="66685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addr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7000875" y="2930525"/>
            <a:ext cx="66685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addr</a:t>
            </a: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7269163" y="2841625"/>
            <a:ext cx="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4754563" y="2841625"/>
            <a:ext cx="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2849563" y="33750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3611563" y="33750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2" name="Freeform 31"/>
          <p:cNvSpPr>
            <a:spLocks/>
          </p:cNvSpPr>
          <p:nvPr/>
        </p:nvSpPr>
        <p:spPr bwMode="auto">
          <a:xfrm>
            <a:off x="6659563" y="2066925"/>
            <a:ext cx="458787" cy="3354388"/>
          </a:xfrm>
          <a:custGeom>
            <a:avLst/>
            <a:gdLst>
              <a:gd name="T0" fmla="*/ 0 w 289"/>
              <a:gd name="T1" fmla="*/ 2112 h 2113"/>
              <a:gd name="T2" fmla="*/ 0 w 289"/>
              <a:gd name="T3" fmla="*/ 0 h 2113"/>
              <a:gd name="T4" fmla="*/ 288 w 289"/>
              <a:gd name="T5" fmla="*/ 0 h 2113"/>
              <a:gd name="T6" fmla="*/ 288 w 289"/>
              <a:gd name="T7" fmla="*/ 240 h 2113"/>
              <a:gd name="T8" fmla="*/ 0 60000 65536"/>
              <a:gd name="T9" fmla="*/ 0 60000 65536"/>
              <a:gd name="T10" fmla="*/ 0 60000 65536"/>
              <a:gd name="T11" fmla="*/ 0 60000 65536"/>
              <a:gd name="T12" fmla="*/ 0 w 289"/>
              <a:gd name="T13" fmla="*/ 0 h 2113"/>
              <a:gd name="T14" fmla="*/ 289 w 289"/>
              <a:gd name="T15" fmla="*/ 2113 h 211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9" h="2113">
                <a:moveTo>
                  <a:pt x="0" y="2112"/>
                </a:moveTo>
                <a:lnTo>
                  <a:pt x="0" y="0"/>
                </a:lnTo>
                <a:lnTo>
                  <a:pt x="288" y="0"/>
                </a:lnTo>
                <a:lnTo>
                  <a:pt x="288" y="24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3230563" y="42894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3230563" y="497522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5" name="Freeform 34"/>
          <p:cNvSpPr>
            <a:spLocks/>
          </p:cNvSpPr>
          <p:nvPr/>
        </p:nvSpPr>
        <p:spPr bwMode="auto">
          <a:xfrm>
            <a:off x="1655763" y="2506663"/>
            <a:ext cx="966787" cy="463550"/>
          </a:xfrm>
          <a:custGeom>
            <a:avLst/>
            <a:gdLst>
              <a:gd name="T0" fmla="*/ 0 w 609"/>
              <a:gd name="T1" fmla="*/ 0 h 292"/>
              <a:gd name="T2" fmla="*/ 0 w 609"/>
              <a:gd name="T3" fmla="*/ 0 h 292"/>
              <a:gd name="T4" fmla="*/ 608 w 609"/>
              <a:gd name="T5" fmla="*/ 0 h 292"/>
              <a:gd name="T6" fmla="*/ 608 w 609"/>
              <a:gd name="T7" fmla="*/ 291 h 292"/>
              <a:gd name="T8" fmla="*/ 0 60000 65536"/>
              <a:gd name="T9" fmla="*/ 0 60000 65536"/>
              <a:gd name="T10" fmla="*/ 0 60000 65536"/>
              <a:gd name="T11" fmla="*/ 0 60000 65536"/>
              <a:gd name="T12" fmla="*/ 0 w 609"/>
              <a:gd name="T13" fmla="*/ 0 h 292"/>
              <a:gd name="T14" fmla="*/ 609 w 609"/>
              <a:gd name="T15" fmla="*/ 292 h 2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9" h="292">
                <a:moveTo>
                  <a:pt x="0" y="0"/>
                </a:moveTo>
                <a:lnTo>
                  <a:pt x="0" y="0"/>
                </a:lnTo>
                <a:lnTo>
                  <a:pt x="608" y="0"/>
                </a:lnTo>
                <a:lnTo>
                  <a:pt x="608" y="291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36" name="Freeform 35"/>
          <p:cNvSpPr>
            <a:spLocks/>
          </p:cNvSpPr>
          <p:nvPr/>
        </p:nvSpPr>
        <p:spPr bwMode="auto">
          <a:xfrm>
            <a:off x="2633663" y="2511425"/>
            <a:ext cx="915987" cy="458788"/>
          </a:xfrm>
          <a:custGeom>
            <a:avLst/>
            <a:gdLst>
              <a:gd name="T0" fmla="*/ 0 w 577"/>
              <a:gd name="T1" fmla="*/ 0 h 289"/>
              <a:gd name="T2" fmla="*/ 576 w 577"/>
              <a:gd name="T3" fmla="*/ 0 h 289"/>
              <a:gd name="T4" fmla="*/ 576 w 577"/>
              <a:gd name="T5" fmla="*/ 288 h 289"/>
              <a:gd name="T6" fmla="*/ 0 60000 65536"/>
              <a:gd name="T7" fmla="*/ 0 60000 65536"/>
              <a:gd name="T8" fmla="*/ 0 60000 65536"/>
              <a:gd name="T9" fmla="*/ 0 w 577"/>
              <a:gd name="T10" fmla="*/ 0 h 289"/>
              <a:gd name="T11" fmla="*/ 577 w 577"/>
              <a:gd name="T12" fmla="*/ 289 h 2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7" h="289">
                <a:moveTo>
                  <a:pt x="0" y="0"/>
                </a:moveTo>
                <a:lnTo>
                  <a:pt x="576" y="0"/>
                </a:lnTo>
                <a:lnTo>
                  <a:pt x="576" y="28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625975" y="4429125"/>
            <a:ext cx="67166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data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7204075" y="4416425"/>
            <a:ext cx="67166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data</a:t>
            </a:r>
          </a:p>
        </p:txBody>
      </p:sp>
      <p:sp>
        <p:nvSpPr>
          <p:cNvPr id="39" name="Freeform 38"/>
          <p:cNvSpPr>
            <a:spLocks/>
          </p:cNvSpPr>
          <p:nvPr/>
        </p:nvSpPr>
        <p:spPr bwMode="auto">
          <a:xfrm>
            <a:off x="4449763" y="1457325"/>
            <a:ext cx="763587" cy="1068388"/>
          </a:xfrm>
          <a:custGeom>
            <a:avLst/>
            <a:gdLst>
              <a:gd name="T0" fmla="*/ 0 w 481"/>
              <a:gd name="T1" fmla="*/ 672 h 673"/>
              <a:gd name="T2" fmla="*/ 0 w 481"/>
              <a:gd name="T3" fmla="*/ 0 h 673"/>
              <a:gd name="T4" fmla="*/ 480 w 481"/>
              <a:gd name="T5" fmla="*/ 0 h 673"/>
              <a:gd name="T6" fmla="*/ 0 60000 65536"/>
              <a:gd name="T7" fmla="*/ 0 60000 65536"/>
              <a:gd name="T8" fmla="*/ 0 60000 65536"/>
              <a:gd name="T9" fmla="*/ 0 w 481"/>
              <a:gd name="T10" fmla="*/ 0 h 673"/>
              <a:gd name="T11" fmla="*/ 481 w 481"/>
              <a:gd name="T12" fmla="*/ 673 h 6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1" h="673">
                <a:moveTo>
                  <a:pt x="0" y="672"/>
                </a:moveTo>
                <a:lnTo>
                  <a:pt x="0" y="0"/>
                </a:lnTo>
                <a:lnTo>
                  <a:pt x="48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40" name="Freeform 39"/>
          <p:cNvSpPr>
            <a:spLocks/>
          </p:cNvSpPr>
          <p:nvPr/>
        </p:nvSpPr>
        <p:spPr bwMode="auto">
          <a:xfrm>
            <a:off x="4602163" y="1609725"/>
            <a:ext cx="611187" cy="915988"/>
          </a:xfrm>
          <a:custGeom>
            <a:avLst/>
            <a:gdLst>
              <a:gd name="T0" fmla="*/ 0 w 385"/>
              <a:gd name="T1" fmla="*/ 576 h 577"/>
              <a:gd name="T2" fmla="*/ 0 w 385"/>
              <a:gd name="T3" fmla="*/ 0 h 577"/>
              <a:gd name="T4" fmla="*/ 384 w 385"/>
              <a:gd name="T5" fmla="*/ 0 h 577"/>
              <a:gd name="T6" fmla="*/ 0 60000 65536"/>
              <a:gd name="T7" fmla="*/ 0 60000 65536"/>
              <a:gd name="T8" fmla="*/ 0 60000 65536"/>
              <a:gd name="T9" fmla="*/ 0 w 385"/>
              <a:gd name="T10" fmla="*/ 0 h 577"/>
              <a:gd name="T11" fmla="*/ 385 w 385"/>
              <a:gd name="T12" fmla="*/ 577 h 5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" h="577">
                <a:moveTo>
                  <a:pt x="0" y="576"/>
                </a:moveTo>
                <a:lnTo>
                  <a:pt x="0" y="0"/>
                </a:lnTo>
                <a:lnTo>
                  <a:pt x="38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41" name="Freeform 40"/>
          <p:cNvSpPr>
            <a:spLocks/>
          </p:cNvSpPr>
          <p:nvPr/>
        </p:nvSpPr>
        <p:spPr bwMode="auto">
          <a:xfrm>
            <a:off x="4754563" y="1762125"/>
            <a:ext cx="458787" cy="763588"/>
          </a:xfrm>
          <a:custGeom>
            <a:avLst/>
            <a:gdLst>
              <a:gd name="T0" fmla="*/ 0 w 289"/>
              <a:gd name="T1" fmla="*/ 480 h 481"/>
              <a:gd name="T2" fmla="*/ 0 w 289"/>
              <a:gd name="T3" fmla="*/ 0 h 481"/>
              <a:gd name="T4" fmla="*/ 288 w 289"/>
              <a:gd name="T5" fmla="*/ 0 h 481"/>
              <a:gd name="T6" fmla="*/ 0 60000 65536"/>
              <a:gd name="T7" fmla="*/ 0 60000 65536"/>
              <a:gd name="T8" fmla="*/ 0 60000 65536"/>
              <a:gd name="T9" fmla="*/ 0 w 289"/>
              <a:gd name="T10" fmla="*/ 0 h 481"/>
              <a:gd name="T11" fmla="*/ 289 w 289"/>
              <a:gd name="T12" fmla="*/ 481 h 4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481">
                <a:moveTo>
                  <a:pt x="0" y="480"/>
                </a:moveTo>
                <a:lnTo>
                  <a:pt x="0" y="0"/>
                </a:lnTo>
                <a:lnTo>
                  <a:pt x="288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42" name="Freeform 41"/>
          <p:cNvSpPr>
            <a:spLocks/>
          </p:cNvSpPr>
          <p:nvPr/>
        </p:nvSpPr>
        <p:spPr bwMode="auto">
          <a:xfrm>
            <a:off x="4906963" y="1914525"/>
            <a:ext cx="306387" cy="611188"/>
          </a:xfrm>
          <a:custGeom>
            <a:avLst/>
            <a:gdLst>
              <a:gd name="T0" fmla="*/ 0 w 193"/>
              <a:gd name="T1" fmla="*/ 384 h 385"/>
              <a:gd name="T2" fmla="*/ 0 w 193"/>
              <a:gd name="T3" fmla="*/ 0 h 385"/>
              <a:gd name="T4" fmla="*/ 192 w 193"/>
              <a:gd name="T5" fmla="*/ 0 h 385"/>
              <a:gd name="T6" fmla="*/ 0 60000 65536"/>
              <a:gd name="T7" fmla="*/ 0 60000 65536"/>
              <a:gd name="T8" fmla="*/ 0 60000 65536"/>
              <a:gd name="T9" fmla="*/ 0 w 193"/>
              <a:gd name="T10" fmla="*/ 0 h 385"/>
              <a:gd name="T11" fmla="*/ 193 w 193"/>
              <a:gd name="T12" fmla="*/ 385 h 3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3" h="385">
                <a:moveTo>
                  <a:pt x="0" y="384"/>
                </a:moveTo>
                <a:lnTo>
                  <a:pt x="0" y="0"/>
                </a:lnTo>
                <a:lnTo>
                  <a:pt x="19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43" name="Freeform 42"/>
          <p:cNvSpPr>
            <a:spLocks/>
          </p:cNvSpPr>
          <p:nvPr/>
        </p:nvSpPr>
        <p:spPr bwMode="auto">
          <a:xfrm>
            <a:off x="5059363" y="2066925"/>
            <a:ext cx="153987" cy="458788"/>
          </a:xfrm>
          <a:custGeom>
            <a:avLst/>
            <a:gdLst>
              <a:gd name="T0" fmla="*/ 0 w 97"/>
              <a:gd name="T1" fmla="*/ 288 h 289"/>
              <a:gd name="T2" fmla="*/ 0 w 97"/>
              <a:gd name="T3" fmla="*/ 0 h 289"/>
              <a:gd name="T4" fmla="*/ 96 w 97"/>
              <a:gd name="T5" fmla="*/ 0 h 289"/>
              <a:gd name="T6" fmla="*/ 0 60000 65536"/>
              <a:gd name="T7" fmla="*/ 0 60000 65536"/>
              <a:gd name="T8" fmla="*/ 0 60000 65536"/>
              <a:gd name="T9" fmla="*/ 0 w 97"/>
              <a:gd name="T10" fmla="*/ 0 h 289"/>
              <a:gd name="T11" fmla="*/ 97 w 97"/>
              <a:gd name="T12" fmla="*/ 289 h 2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" h="289">
                <a:moveTo>
                  <a:pt x="0" y="288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5211763" y="1881188"/>
            <a:ext cx="32541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rs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211763" y="1728788"/>
            <a:ext cx="31419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rt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5211763" y="1576388"/>
            <a:ext cx="399149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rd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5211763" y="1271588"/>
            <a:ext cx="849593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32(PC)</a:t>
            </a: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5211763" y="1436688"/>
            <a:ext cx="92493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31(Link)</a:t>
            </a:r>
          </a:p>
        </p:txBody>
      </p:sp>
      <p:sp>
        <p:nvSpPr>
          <p:cNvPr id="49" name="Freeform 48"/>
          <p:cNvSpPr>
            <a:spLocks/>
          </p:cNvSpPr>
          <p:nvPr/>
        </p:nvSpPr>
        <p:spPr bwMode="auto">
          <a:xfrm>
            <a:off x="5135563" y="2676525"/>
            <a:ext cx="534987" cy="1588"/>
          </a:xfrm>
          <a:custGeom>
            <a:avLst/>
            <a:gdLst>
              <a:gd name="T0" fmla="*/ 336 w 337"/>
              <a:gd name="T1" fmla="*/ 0 h 1"/>
              <a:gd name="T2" fmla="*/ 0 w 337"/>
              <a:gd name="T3" fmla="*/ 0 h 1"/>
              <a:gd name="T4" fmla="*/ 0 60000 65536"/>
              <a:gd name="T5" fmla="*/ 0 60000 65536"/>
              <a:gd name="T6" fmla="*/ 0 w 337"/>
              <a:gd name="T7" fmla="*/ 0 h 1"/>
              <a:gd name="T8" fmla="*/ 337 w 33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37" h="1">
                <a:moveTo>
                  <a:pt x="336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654675" y="2425700"/>
            <a:ext cx="885825" cy="3333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RegSel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1789113" y="1290638"/>
            <a:ext cx="79188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OpSel</a:t>
            </a:r>
          </a:p>
        </p:txBody>
      </p:sp>
      <p:sp>
        <p:nvSpPr>
          <p:cNvPr id="52" name="Line 51"/>
          <p:cNvSpPr>
            <a:spLocks noChangeShapeType="1"/>
          </p:cNvSpPr>
          <p:nvPr/>
        </p:nvSpPr>
        <p:spPr bwMode="auto">
          <a:xfrm>
            <a:off x="2925763" y="1692275"/>
            <a:ext cx="0" cy="128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2682875" y="1282700"/>
            <a:ext cx="51777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ldA</a:t>
            </a:r>
          </a:p>
        </p:txBody>
      </p:sp>
      <p:sp>
        <p:nvSpPr>
          <p:cNvPr id="54" name="Line 53"/>
          <p:cNvSpPr>
            <a:spLocks noChangeShapeType="1"/>
          </p:cNvSpPr>
          <p:nvPr/>
        </p:nvSpPr>
        <p:spPr bwMode="auto">
          <a:xfrm>
            <a:off x="3840163" y="1692275"/>
            <a:ext cx="0" cy="128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3597275" y="1282700"/>
            <a:ext cx="484108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ldB</a:t>
            </a:r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7421563" y="1692275"/>
            <a:ext cx="0" cy="7493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7102475" y="1282700"/>
            <a:ext cx="706926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ldMA</a:t>
            </a: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950075" y="3568700"/>
            <a:ext cx="1013099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Memory</a:t>
            </a: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4321018" y="3281363"/>
            <a:ext cx="1181415" cy="107465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32 GPRs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+ PC ...</a:t>
            </a:r>
          </a:p>
          <a:p>
            <a:pPr algn="ctr">
              <a:spcBef>
                <a:spcPct val="0"/>
              </a:spcBef>
            </a:pPr>
            <a:endParaRPr lang="en-US" sz="1600">
              <a:solidFill>
                <a:srgbClr val="56127A"/>
              </a:solidFill>
              <a:latin typeface="+mj-lt"/>
            </a:endParaRP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32-bit Reg</a:t>
            </a: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2911475" y="3949700"/>
            <a:ext cx="564258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ALU</a:t>
            </a:r>
          </a:p>
        </p:txBody>
      </p:sp>
      <p:sp>
        <p:nvSpPr>
          <p:cNvPr id="61" name="Line 60"/>
          <p:cNvSpPr>
            <a:spLocks noChangeShapeType="1"/>
          </p:cNvSpPr>
          <p:nvPr/>
        </p:nvSpPr>
        <p:spPr bwMode="auto">
          <a:xfrm>
            <a:off x="2703513" y="4733925"/>
            <a:ext cx="3683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2073275" y="4406900"/>
            <a:ext cx="839975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enALU</a:t>
            </a: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3529013" y="5064125"/>
            <a:ext cx="50655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Bus</a:t>
            </a: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757238" y="2981325"/>
            <a:ext cx="736600" cy="355600"/>
          </a:xfrm>
          <a:prstGeom prst="rect">
            <a:avLst/>
          </a:prstGeom>
          <a:solidFill>
            <a:srgbClr val="CFBDC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920750" y="2984500"/>
            <a:ext cx="354265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IR</a:t>
            </a:r>
          </a:p>
        </p:txBody>
      </p:sp>
      <p:sp>
        <p:nvSpPr>
          <p:cNvPr id="66" name="Freeform 65"/>
          <p:cNvSpPr>
            <a:spLocks/>
          </p:cNvSpPr>
          <p:nvPr/>
        </p:nvSpPr>
        <p:spPr bwMode="auto">
          <a:xfrm>
            <a:off x="896938" y="4568825"/>
            <a:ext cx="458787" cy="382588"/>
          </a:xfrm>
          <a:custGeom>
            <a:avLst/>
            <a:gdLst>
              <a:gd name="T0" fmla="*/ 0 w 289"/>
              <a:gd name="T1" fmla="*/ 0 h 241"/>
              <a:gd name="T2" fmla="*/ 288 w 289"/>
              <a:gd name="T3" fmla="*/ 0 h 241"/>
              <a:gd name="T4" fmla="*/ 144 w 289"/>
              <a:gd name="T5" fmla="*/ 240 h 241"/>
              <a:gd name="T6" fmla="*/ 0 w 289"/>
              <a:gd name="T7" fmla="*/ 0 h 241"/>
              <a:gd name="T8" fmla="*/ 0 60000 65536"/>
              <a:gd name="T9" fmla="*/ 0 60000 65536"/>
              <a:gd name="T10" fmla="*/ 0 60000 65536"/>
              <a:gd name="T11" fmla="*/ 0 60000 65536"/>
              <a:gd name="T12" fmla="*/ 0 w 289"/>
              <a:gd name="T13" fmla="*/ 0 h 241"/>
              <a:gd name="T14" fmla="*/ 289 w 289"/>
              <a:gd name="T15" fmla="*/ 241 h 24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9" h="241">
                <a:moveTo>
                  <a:pt x="0" y="0"/>
                </a:moveTo>
                <a:lnTo>
                  <a:pt x="288" y="0"/>
                </a:lnTo>
                <a:lnTo>
                  <a:pt x="144" y="24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67" name="Line 66"/>
          <p:cNvSpPr>
            <a:spLocks noChangeShapeType="1"/>
          </p:cNvSpPr>
          <p:nvPr/>
        </p:nvSpPr>
        <p:spPr bwMode="auto">
          <a:xfrm>
            <a:off x="1125538" y="496252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68" name="Line 67"/>
          <p:cNvSpPr>
            <a:spLocks noChangeShapeType="1"/>
          </p:cNvSpPr>
          <p:nvPr/>
        </p:nvSpPr>
        <p:spPr bwMode="auto">
          <a:xfrm>
            <a:off x="1125538" y="42767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69" name="Freeform 68"/>
          <p:cNvSpPr>
            <a:spLocks/>
          </p:cNvSpPr>
          <p:nvPr/>
        </p:nvSpPr>
        <p:spPr bwMode="auto">
          <a:xfrm>
            <a:off x="1277938" y="2511425"/>
            <a:ext cx="382587" cy="2897188"/>
          </a:xfrm>
          <a:custGeom>
            <a:avLst/>
            <a:gdLst>
              <a:gd name="T0" fmla="*/ 240 w 241"/>
              <a:gd name="T1" fmla="*/ 1824 h 1825"/>
              <a:gd name="T2" fmla="*/ 240 w 241"/>
              <a:gd name="T3" fmla="*/ 0 h 1825"/>
              <a:gd name="T4" fmla="*/ 0 w 241"/>
              <a:gd name="T5" fmla="*/ 0 h 1825"/>
              <a:gd name="T6" fmla="*/ 0 w 241"/>
              <a:gd name="T7" fmla="*/ 288 h 1825"/>
              <a:gd name="T8" fmla="*/ 0 60000 65536"/>
              <a:gd name="T9" fmla="*/ 0 60000 65536"/>
              <a:gd name="T10" fmla="*/ 0 60000 65536"/>
              <a:gd name="T11" fmla="*/ 0 60000 65536"/>
              <a:gd name="T12" fmla="*/ 0 w 241"/>
              <a:gd name="T13" fmla="*/ 0 h 1825"/>
              <a:gd name="T14" fmla="*/ 241 w 241"/>
              <a:gd name="T15" fmla="*/ 1825 h 18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1" h="1825">
                <a:moveTo>
                  <a:pt x="240" y="1824"/>
                </a:moveTo>
                <a:lnTo>
                  <a:pt x="240" y="0"/>
                </a:ln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70" name="Freeform 69"/>
          <p:cNvSpPr>
            <a:spLocks/>
          </p:cNvSpPr>
          <p:nvPr/>
        </p:nvSpPr>
        <p:spPr bwMode="auto">
          <a:xfrm>
            <a:off x="7837488" y="1177925"/>
            <a:ext cx="42862" cy="1811338"/>
          </a:xfrm>
          <a:custGeom>
            <a:avLst/>
            <a:gdLst>
              <a:gd name="T0" fmla="*/ 0 w 1"/>
              <a:gd name="T1" fmla="*/ 1344 h 1345"/>
              <a:gd name="T2" fmla="*/ 0 w 1"/>
              <a:gd name="T3" fmla="*/ 0 h 1345"/>
              <a:gd name="T4" fmla="*/ 0 60000 65536"/>
              <a:gd name="T5" fmla="*/ 0 60000 65536"/>
              <a:gd name="T6" fmla="*/ 0 w 1"/>
              <a:gd name="T7" fmla="*/ 0 h 1345"/>
              <a:gd name="T8" fmla="*/ 1 w 1"/>
              <a:gd name="T9" fmla="*/ 1345 h 134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345">
                <a:moveTo>
                  <a:pt x="0" y="1344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71" name="Freeform 70"/>
          <p:cNvSpPr>
            <a:spLocks/>
          </p:cNvSpPr>
          <p:nvPr/>
        </p:nvSpPr>
        <p:spPr bwMode="auto">
          <a:xfrm>
            <a:off x="3382963" y="1247775"/>
            <a:ext cx="763587" cy="3182938"/>
          </a:xfrm>
          <a:custGeom>
            <a:avLst/>
            <a:gdLst>
              <a:gd name="T0" fmla="*/ 0 w 481"/>
              <a:gd name="T1" fmla="*/ 2112 h 2209"/>
              <a:gd name="T2" fmla="*/ 0 w 481"/>
              <a:gd name="T3" fmla="*/ 2208 h 2209"/>
              <a:gd name="T4" fmla="*/ 480 w 481"/>
              <a:gd name="T5" fmla="*/ 2208 h 2209"/>
              <a:gd name="T6" fmla="*/ 480 w 481"/>
              <a:gd name="T7" fmla="*/ 0 h 2209"/>
              <a:gd name="T8" fmla="*/ 0 60000 65536"/>
              <a:gd name="T9" fmla="*/ 0 60000 65536"/>
              <a:gd name="T10" fmla="*/ 0 60000 65536"/>
              <a:gd name="T11" fmla="*/ 0 60000 65536"/>
              <a:gd name="T12" fmla="*/ 0 w 481"/>
              <a:gd name="T13" fmla="*/ 0 h 2209"/>
              <a:gd name="T14" fmla="*/ 481 w 481"/>
              <a:gd name="T15" fmla="*/ 2209 h 220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1" h="2209">
                <a:moveTo>
                  <a:pt x="0" y="2112"/>
                </a:moveTo>
                <a:lnTo>
                  <a:pt x="0" y="2208"/>
                </a:lnTo>
                <a:lnTo>
                  <a:pt x="480" y="2208"/>
                </a:lnTo>
                <a:lnTo>
                  <a:pt x="48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72" name="Freeform 71"/>
          <p:cNvSpPr>
            <a:spLocks/>
          </p:cNvSpPr>
          <p:nvPr/>
        </p:nvSpPr>
        <p:spPr bwMode="auto">
          <a:xfrm flipH="1">
            <a:off x="1082675" y="1235075"/>
            <a:ext cx="42863" cy="1743075"/>
          </a:xfrm>
          <a:custGeom>
            <a:avLst/>
            <a:gdLst>
              <a:gd name="T0" fmla="*/ 0 w 1"/>
              <a:gd name="T1" fmla="*/ 1296 h 1297"/>
              <a:gd name="T2" fmla="*/ 0 w 1"/>
              <a:gd name="T3" fmla="*/ 0 h 1297"/>
              <a:gd name="T4" fmla="*/ 0 60000 65536"/>
              <a:gd name="T5" fmla="*/ 0 60000 65536"/>
              <a:gd name="T6" fmla="*/ 0 w 1"/>
              <a:gd name="T7" fmla="*/ 0 h 1297"/>
              <a:gd name="T8" fmla="*/ 1 w 1"/>
              <a:gd name="T9" fmla="*/ 1297 h 129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297">
                <a:moveTo>
                  <a:pt x="0" y="1296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grpSp>
        <p:nvGrpSpPr>
          <p:cNvPr id="73" name="Group 72"/>
          <p:cNvGrpSpPr>
            <a:grpSpLocks/>
          </p:cNvGrpSpPr>
          <p:nvPr/>
        </p:nvGrpSpPr>
        <p:grpSpPr bwMode="auto">
          <a:xfrm>
            <a:off x="654050" y="914400"/>
            <a:ext cx="7467601" cy="336550"/>
            <a:chOff x="428" y="549"/>
            <a:chExt cx="4704" cy="212"/>
          </a:xfrm>
        </p:grpSpPr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4730" y="549"/>
              <a:ext cx="40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busy</a:t>
              </a:r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2330" y="549"/>
              <a:ext cx="460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zero?</a:t>
              </a:r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428" y="549"/>
              <a:ext cx="65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Opcode</a:t>
              </a:r>
              <a:endParaRPr lang="en-US" sz="1600" dirty="0">
                <a:solidFill>
                  <a:srgbClr val="56127A"/>
                </a:solidFill>
                <a:latin typeface="+mj-lt"/>
              </a:endParaRPr>
            </a:p>
          </p:txBody>
        </p:sp>
      </p:grpSp>
      <p:sp>
        <p:nvSpPr>
          <p:cNvPr id="77" name="Freeform 76"/>
          <p:cNvSpPr>
            <a:spLocks/>
          </p:cNvSpPr>
          <p:nvPr/>
        </p:nvSpPr>
        <p:spPr bwMode="auto">
          <a:xfrm>
            <a:off x="896938" y="1673225"/>
            <a:ext cx="1587" cy="1296988"/>
          </a:xfrm>
          <a:custGeom>
            <a:avLst/>
            <a:gdLst>
              <a:gd name="T0" fmla="*/ 0 w 1"/>
              <a:gd name="T1" fmla="*/ 816 h 817"/>
              <a:gd name="T2" fmla="*/ 0 w 1"/>
              <a:gd name="T3" fmla="*/ 0 h 817"/>
              <a:gd name="T4" fmla="*/ 0 60000 65536"/>
              <a:gd name="T5" fmla="*/ 0 60000 65536"/>
              <a:gd name="T6" fmla="*/ 0 w 1"/>
              <a:gd name="T7" fmla="*/ 0 h 817"/>
              <a:gd name="T8" fmla="*/ 1 w 1"/>
              <a:gd name="T9" fmla="*/ 817 h 8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817">
                <a:moveTo>
                  <a:pt x="0" y="816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501650" y="1270000"/>
            <a:ext cx="537007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err="1">
                <a:solidFill>
                  <a:srgbClr val="56127A"/>
                </a:solidFill>
                <a:latin typeface="+mj-lt"/>
              </a:rPr>
              <a:t>ldIR</a:t>
            </a:r>
            <a:endParaRPr lang="en-US" sz="1600" dirty="0">
              <a:solidFill>
                <a:srgbClr val="56127A"/>
              </a:solidFill>
              <a:latin typeface="+mj-lt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757238" y="3743325"/>
            <a:ext cx="7366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852694" y="3708400"/>
            <a:ext cx="613951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Imm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Ext</a:t>
            </a:r>
          </a:p>
        </p:txBody>
      </p:sp>
      <p:sp>
        <p:nvSpPr>
          <p:cNvPr id="81" name="Line 80"/>
          <p:cNvSpPr>
            <a:spLocks noChangeShapeType="1"/>
          </p:cNvSpPr>
          <p:nvPr/>
        </p:nvSpPr>
        <p:spPr bwMode="auto">
          <a:xfrm>
            <a:off x="598488" y="4721225"/>
            <a:ext cx="3683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-49213" y="4394200"/>
            <a:ext cx="872035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enImm</a:t>
            </a:r>
          </a:p>
        </p:txBody>
      </p:sp>
      <p:sp>
        <p:nvSpPr>
          <p:cNvPr id="83" name="Line 82"/>
          <p:cNvSpPr>
            <a:spLocks noChangeShapeType="1"/>
          </p:cNvSpPr>
          <p:nvPr/>
        </p:nvSpPr>
        <p:spPr bwMode="auto">
          <a:xfrm>
            <a:off x="301625" y="3954463"/>
            <a:ext cx="431800" cy="47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84" name="Line 83"/>
          <p:cNvSpPr>
            <a:spLocks noChangeShapeType="1"/>
          </p:cNvSpPr>
          <p:nvPr/>
        </p:nvSpPr>
        <p:spPr bwMode="auto">
          <a:xfrm>
            <a:off x="1125538" y="3362325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330200" y="3949700"/>
            <a:ext cx="296557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2</a:t>
            </a:r>
          </a:p>
        </p:txBody>
      </p:sp>
      <p:sp>
        <p:nvSpPr>
          <p:cNvPr id="86" name="Line 85"/>
          <p:cNvSpPr>
            <a:spLocks noChangeShapeType="1"/>
          </p:cNvSpPr>
          <p:nvPr/>
        </p:nvSpPr>
        <p:spPr bwMode="auto">
          <a:xfrm flipH="1">
            <a:off x="2324100" y="1649413"/>
            <a:ext cx="4763" cy="20955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grpSp>
        <p:nvGrpSpPr>
          <p:cNvPr id="87" name="Group 86"/>
          <p:cNvGrpSpPr>
            <a:grpSpLocks/>
          </p:cNvGrpSpPr>
          <p:nvPr/>
        </p:nvGrpSpPr>
        <p:grpSpPr bwMode="auto">
          <a:xfrm>
            <a:off x="1725612" y="3695703"/>
            <a:ext cx="893763" cy="582613"/>
            <a:chOff x="1103" y="2549"/>
            <a:chExt cx="563" cy="367"/>
          </a:xfrm>
        </p:grpSpPr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1103" y="2549"/>
              <a:ext cx="56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ALU</a:t>
              </a:r>
            </a:p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control</a:t>
              </a: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1123" y="2587"/>
              <a:ext cx="520" cy="3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90" name="Line 89"/>
          <p:cNvSpPr>
            <a:spLocks noChangeShapeType="1"/>
          </p:cNvSpPr>
          <p:nvPr/>
        </p:nvSpPr>
        <p:spPr bwMode="auto">
          <a:xfrm>
            <a:off x="2608263" y="4030663"/>
            <a:ext cx="215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1981200" y="1816100"/>
            <a:ext cx="296557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2</a:t>
            </a:r>
          </a:p>
        </p:txBody>
      </p:sp>
      <p:sp>
        <p:nvSpPr>
          <p:cNvPr id="92" name="Freeform 91"/>
          <p:cNvSpPr>
            <a:spLocks/>
          </p:cNvSpPr>
          <p:nvPr/>
        </p:nvSpPr>
        <p:spPr bwMode="auto">
          <a:xfrm>
            <a:off x="1122363" y="3421063"/>
            <a:ext cx="839787" cy="331787"/>
          </a:xfrm>
          <a:custGeom>
            <a:avLst/>
            <a:gdLst>
              <a:gd name="T0" fmla="*/ 0 w 529"/>
              <a:gd name="T1" fmla="*/ 0 h 209"/>
              <a:gd name="T2" fmla="*/ 528 w 529"/>
              <a:gd name="T3" fmla="*/ 0 h 209"/>
              <a:gd name="T4" fmla="*/ 528 w 529"/>
              <a:gd name="T5" fmla="*/ 208 h 209"/>
              <a:gd name="T6" fmla="*/ 0 60000 65536"/>
              <a:gd name="T7" fmla="*/ 0 60000 65536"/>
              <a:gd name="T8" fmla="*/ 0 60000 65536"/>
              <a:gd name="T9" fmla="*/ 0 w 529"/>
              <a:gd name="T10" fmla="*/ 0 h 209"/>
              <a:gd name="T11" fmla="*/ 529 w 529"/>
              <a:gd name="T12" fmla="*/ 209 h 2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9" h="209">
                <a:moveTo>
                  <a:pt x="0" y="0"/>
                </a:moveTo>
                <a:lnTo>
                  <a:pt x="528" y="0"/>
                </a:lnTo>
                <a:lnTo>
                  <a:pt x="528" y="20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346700" y="2641600"/>
            <a:ext cx="296557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3</a:t>
            </a: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8072438" y="3654425"/>
            <a:ext cx="1038225" cy="3333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MemWrt</a:t>
            </a:r>
          </a:p>
        </p:txBody>
      </p:sp>
      <p:sp>
        <p:nvSpPr>
          <p:cNvPr id="95" name="Line 94"/>
          <p:cNvSpPr>
            <a:spLocks noChangeShapeType="1"/>
          </p:cNvSpPr>
          <p:nvPr/>
        </p:nvSpPr>
        <p:spPr bwMode="auto">
          <a:xfrm flipH="1">
            <a:off x="4048125" y="5310188"/>
            <a:ext cx="149225" cy="223837"/>
          </a:xfrm>
          <a:prstGeom prst="line">
            <a:avLst/>
          </a:pr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96" name="Text Box 95"/>
          <p:cNvSpPr txBox="1">
            <a:spLocks noChangeArrowheads="1"/>
          </p:cNvSpPr>
          <p:nvPr/>
        </p:nvSpPr>
        <p:spPr bwMode="auto">
          <a:xfrm>
            <a:off x="4166623" y="5084763"/>
            <a:ext cx="412292" cy="338554"/>
          </a:xfrm>
          <a:prstGeom prst="rect">
            <a:avLst/>
          </a:prstGeom>
          <a:noFill/>
          <a:ln w="254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32</a:t>
            </a:r>
          </a:p>
        </p:txBody>
      </p:sp>
      <p:sp>
        <p:nvSpPr>
          <p:cNvPr id="97" name="Line 96"/>
          <p:cNvSpPr>
            <a:spLocks noChangeShapeType="1"/>
          </p:cNvSpPr>
          <p:nvPr/>
        </p:nvSpPr>
        <p:spPr bwMode="auto">
          <a:xfrm flipV="1">
            <a:off x="1778000" y="2908300"/>
            <a:ext cx="0" cy="523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98" name="Line 97"/>
          <p:cNvSpPr>
            <a:spLocks noChangeShapeType="1"/>
          </p:cNvSpPr>
          <p:nvPr/>
        </p:nvSpPr>
        <p:spPr bwMode="auto">
          <a:xfrm>
            <a:off x="1770063" y="2908300"/>
            <a:ext cx="223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99" name="Line 98"/>
          <p:cNvSpPr>
            <a:spLocks noChangeShapeType="1"/>
          </p:cNvSpPr>
          <p:nvPr/>
        </p:nvSpPr>
        <p:spPr bwMode="auto">
          <a:xfrm>
            <a:off x="1787525" y="3090863"/>
            <a:ext cx="2063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00" name="Line 99"/>
          <p:cNvSpPr>
            <a:spLocks noChangeShapeType="1"/>
          </p:cNvSpPr>
          <p:nvPr/>
        </p:nvSpPr>
        <p:spPr bwMode="auto">
          <a:xfrm flipV="1">
            <a:off x="1787525" y="3257550"/>
            <a:ext cx="206375" cy="7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1930400" y="3065463"/>
            <a:ext cx="32541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rs</a:t>
            </a:r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1930400" y="2913063"/>
            <a:ext cx="31419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rt</a:t>
            </a:r>
          </a:p>
        </p:txBody>
      </p: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1930400" y="2751138"/>
            <a:ext cx="399149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rd</a:t>
            </a:r>
          </a:p>
        </p:txBody>
      </p:sp>
      <p:sp>
        <p:nvSpPr>
          <p:cNvPr id="104" name="Line 103"/>
          <p:cNvSpPr>
            <a:spLocks noChangeShapeType="1"/>
          </p:cNvSpPr>
          <p:nvPr/>
        </p:nvSpPr>
        <p:spPr bwMode="auto">
          <a:xfrm flipV="1">
            <a:off x="2247900" y="1858963"/>
            <a:ext cx="152400" cy="152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05" name="Line 104"/>
          <p:cNvSpPr>
            <a:spLocks noChangeShapeType="1"/>
          </p:cNvSpPr>
          <p:nvPr/>
        </p:nvSpPr>
        <p:spPr bwMode="auto">
          <a:xfrm flipV="1">
            <a:off x="5384800" y="2595563"/>
            <a:ext cx="152400" cy="152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06" name="Line 105"/>
          <p:cNvSpPr>
            <a:spLocks noChangeShapeType="1"/>
          </p:cNvSpPr>
          <p:nvPr/>
        </p:nvSpPr>
        <p:spPr bwMode="auto">
          <a:xfrm flipV="1">
            <a:off x="355600" y="3878263"/>
            <a:ext cx="152400" cy="152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690563" y="5478463"/>
            <a:ext cx="6346290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rd </a:t>
            </a:r>
            <a:r>
              <a:rPr lang="en-US" sz="1600" dirty="0" smtClean="0">
                <a:solidFill>
                  <a:srgbClr val="56127A"/>
                </a:solidFill>
                <a:latin typeface="+mj-lt"/>
                <a:sym typeface="Wingdings" pitchFamily="2" charset="2"/>
              </a:rPr>
              <a:t>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M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[(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rs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)] op 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rt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			</a:t>
            </a:r>
            <a:r>
              <a:rPr lang="en-US" sz="1600" i="1" dirty="0" err="1">
                <a:solidFill>
                  <a:srgbClr val="56127A"/>
                </a:solidFill>
                <a:latin typeface="+mj-lt"/>
              </a:rPr>
              <a:t>Reg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-Memory-</a:t>
            </a:r>
            <a:r>
              <a:rPr lang="en-US" sz="1600" i="1" dirty="0" err="1">
                <a:solidFill>
                  <a:srgbClr val="56127A"/>
                </a:solidFill>
                <a:latin typeface="+mj-lt"/>
              </a:rPr>
              <a:t>src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ALU op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M[(rd)] </a:t>
            </a:r>
            <a:r>
              <a:rPr lang="en-US" sz="1600" dirty="0" smtClean="0">
                <a:solidFill>
                  <a:srgbClr val="56127A"/>
                </a:solidFill>
                <a:latin typeface="+mj-lt"/>
                <a:sym typeface="Wingdings" pitchFamily="2" charset="2"/>
              </a:rPr>
              <a:t>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rs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 op 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rt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		</a:t>
            </a:r>
            <a:r>
              <a:rPr lang="en-US" sz="1600" i="1" dirty="0" err="1">
                <a:solidFill>
                  <a:srgbClr val="56127A"/>
                </a:solidFill>
                <a:latin typeface="+mj-lt"/>
              </a:rPr>
              <a:t>Reg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-Memory-</a:t>
            </a:r>
            <a:r>
              <a:rPr lang="en-US" sz="1600" i="1" dirty="0" err="1">
                <a:solidFill>
                  <a:srgbClr val="56127A"/>
                </a:solidFill>
                <a:latin typeface="+mj-lt"/>
              </a:rPr>
              <a:t>dst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ALU op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M[(rd)] </a:t>
            </a:r>
            <a:r>
              <a:rPr lang="en-US" sz="1600" dirty="0" smtClean="0">
                <a:solidFill>
                  <a:srgbClr val="56127A"/>
                </a:solidFill>
                <a:latin typeface="+mj-lt"/>
                <a:sym typeface="Wingdings" pitchFamily="2" charset="2"/>
              </a:rPr>
              <a:t>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M[(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rs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)] op M[(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rt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)]	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</a:t>
            </a:r>
            <a:r>
              <a:rPr lang="en-US" sz="1600" i="1" dirty="0" err="1" smtClean="0">
                <a:solidFill>
                  <a:srgbClr val="56127A"/>
                </a:solidFill>
                <a:latin typeface="+mj-lt"/>
              </a:rPr>
              <a:t>Mem-Mem</a:t>
            </a:r>
            <a:r>
              <a:rPr lang="en-US" sz="1600" i="1" dirty="0" smtClean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ALU op</a:t>
            </a: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Mem-Mem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ALU Instruction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8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M[(rd)] 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 M</a:t>
            </a:r>
            <a:r>
              <a:rPr lang="en-US" sz="2000" dirty="0" smtClean="0">
                <a:solidFill>
                  <a:schemeClr val="tx1"/>
                </a:solidFill>
              </a:rPr>
              <a:t>[(</a:t>
            </a:r>
            <a:r>
              <a:rPr lang="en-US" sz="2000" dirty="0" err="1" smtClean="0">
                <a:solidFill>
                  <a:schemeClr val="tx1"/>
                </a:solidFill>
              </a:rPr>
              <a:t>rs</a:t>
            </a:r>
            <a:r>
              <a:rPr lang="en-US" sz="2000" dirty="0" smtClean="0">
                <a:solidFill>
                  <a:schemeClr val="tx1"/>
                </a:solidFill>
              </a:rPr>
              <a:t>)] op M[(</a:t>
            </a:r>
            <a:r>
              <a:rPr lang="en-US" sz="2000" dirty="0" err="1" smtClean="0">
                <a:solidFill>
                  <a:schemeClr val="tx1"/>
                </a:solidFill>
              </a:rPr>
              <a:t>rt</a:t>
            </a:r>
            <a:r>
              <a:rPr lang="en-US" sz="2000" dirty="0" smtClean="0">
                <a:solidFill>
                  <a:schemeClr val="tx1"/>
                </a:solidFill>
              </a:rPr>
              <a:t>)]</a:t>
            </a:r>
          </a:p>
          <a:p>
            <a:pPr algn="l"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u="sng" dirty="0" smtClean="0">
                <a:solidFill>
                  <a:schemeClr val="tx1"/>
                </a:solidFill>
              </a:rPr>
              <a:t>State		Control Points		Next State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dirty="0" smtClean="0">
                <a:solidFill>
                  <a:schemeClr val="tx1"/>
                </a:solidFill>
              </a:rPr>
              <a:t> 	MA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rs</a:t>
            </a:r>
            <a:r>
              <a:rPr lang="en-US" b="0" dirty="0" smtClean="0">
                <a:solidFill>
                  <a:schemeClr val="tx1"/>
                </a:solidFill>
              </a:rPr>
              <a:t>]		next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1</a:t>
            </a:r>
            <a:r>
              <a:rPr lang="en-US" b="0" dirty="0" smtClean="0">
                <a:solidFill>
                  <a:schemeClr val="tx1"/>
                </a:solidFill>
              </a:rPr>
              <a:t>	A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smtClean="0">
                <a:solidFill>
                  <a:schemeClr val="tx1"/>
                </a:solidFill>
              </a:rPr>
              <a:t>Memory		spin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2</a:t>
            </a:r>
            <a:r>
              <a:rPr lang="en-US" b="0" dirty="0" smtClean="0">
                <a:solidFill>
                  <a:schemeClr val="tx1"/>
                </a:solidFill>
              </a:rPr>
              <a:t> 	MA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rt</a:t>
            </a:r>
            <a:r>
              <a:rPr lang="en-US" b="0" dirty="0" smtClean="0">
                <a:solidFill>
                  <a:schemeClr val="tx1"/>
                </a:solidFill>
              </a:rPr>
              <a:t>]		next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3</a:t>
            </a:r>
            <a:r>
              <a:rPr lang="en-US" b="0" dirty="0" smtClean="0">
                <a:solidFill>
                  <a:schemeClr val="tx1"/>
                </a:solidFill>
              </a:rPr>
              <a:t>	B 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smtClean="0">
                <a:solidFill>
                  <a:schemeClr val="tx1"/>
                </a:solidFill>
              </a:rPr>
              <a:t>Memory		spin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4</a:t>
            </a:r>
            <a:r>
              <a:rPr lang="en-US" b="0" dirty="0" smtClean="0">
                <a:solidFill>
                  <a:schemeClr val="tx1"/>
                </a:solidFill>
              </a:rPr>
              <a:t> 	MA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rd</a:t>
            </a:r>
            <a:r>
              <a:rPr lang="en-US" b="0" dirty="0" smtClean="0">
                <a:solidFill>
                  <a:schemeClr val="tx1"/>
                </a:solidFill>
              </a:rPr>
              <a:t>] 		next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5</a:t>
            </a:r>
            <a:r>
              <a:rPr lang="en-US" b="0" dirty="0" smtClean="0">
                <a:solidFill>
                  <a:schemeClr val="tx1"/>
                </a:solidFill>
              </a:rPr>
              <a:t>	Memory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func</a:t>
            </a:r>
            <a:r>
              <a:rPr lang="en-US" b="0" dirty="0" smtClean="0">
                <a:solidFill>
                  <a:schemeClr val="tx1"/>
                </a:solidFill>
              </a:rPr>
              <a:t>(A,B)	spin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6</a:t>
            </a:r>
            <a:r>
              <a:rPr lang="en-US" b="0" dirty="0" smtClean="0">
                <a:solidFill>
                  <a:schemeClr val="tx1"/>
                </a:solidFill>
              </a:rPr>
              <a:t> 				fetch</a:t>
            </a:r>
          </a:p>
          <a:p>
            <a:pPr lvl="1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Complex instructions usually do not require </a:t>
            </a:r>
            <a:r>
              <a:rPr lang="en-US" sz="1600" b="0" dirty="0" err="1" smtClean="0">
                <a:solidFill>
                  <a:schemeClr val="tx1"/>
                </a:solidFill>
              </a:rPr>
              <a:t>datapath</a:t>
            </a:r>
            <a:r>
              <a:rPr lang="en-US" sz="1600" b="0" dirty="0" smtClean="0">
                <a:solidFill>
                  <a:schemeClr val="tx1"/>
                </a:solidFill>
              </a:rPr>
              <a:t> modifications in a </a:t>
            </a:r>
            <a:r>
              <a:rPr lang="en-US" sz="1600" b="0" dirty="0" err="1" smtClean="0">
                <a:solidFill>
                  <a:schemeClr val="tx1"/>
                </a:solidFill>
              </a:rPr>
              <a:t>microprogrammed</a:t>
            </a:r>
            <a:r>
              <a:rPr lang="en-US" sz="1600" b="0" dirty="0" smtClean="0">
                <a:solidFill>
                  <a:schemeClr val="tx1"/>
                </a:solidFill>
              </a:rPr>
              <a:t> implementation, only extra space for the control program</a:t>
            </a:r>
          </a:p>
          <a:p>
            <a:pPr lvl="1">
              <a:spcBef>
                <a:spcPct val="0"/>
              </a:spcBef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Implementing instructions with a hardwired controller is difficult without datapath modifications</a:t>
            </a:r>
          </a:p>
          <a:p>
            <a:pPr algn="l"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Performance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Microcode requires multiple cycles per instruction</a:t>
            </a:r>
          </a:p>
          <a:p>
            <a:pPr lvl="1">
              <a:spcBef>
                <a:spcPct val="0"/>
              </a:spcBef>
            </a:pP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C</a:t>
            </a:r>
            <a:r>
              <a:rPr lang="en-US" sz="1600" b="0" dirty="0" smtClean="0">
                <a:solidFill>
                  <a:schemeClr val="tx1"/>
                </a:solidFill>
              </a:rPr>
              <a:t> &gt; max(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reg-reg</a:t>
            </a:r>
            <a:r>
              <a:rPr lang="en-US" sz="1600" b="0" dirty="0" smtClean="0">
                <a:solidFill>
                  <a:schemeClr val="tx1"/>
                </a:solidFill>
              </a:rPr>
              <a:t>,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ALU</a:t>
            </a:r>
            <a:r>
              <a:rPr lang="en-US" sz="1600" b="0" dirty="0" smtClean="0">
                <a:solidFill>
                  <a:schemeClr val="tx1"/>
                </a:solidFill>
              </a:rPr>
              <a:t>, t</a:t>
            </a:r>
            <a:r>
              <a:rPr lang="en-US" sz="1600" baseline="-25000" dirty="0">
                <a:solidFill>
                  <a:schemeClr val="tx1"/>
                </a:solidFill>
                <a:latin typeface="Symbol" pitchFamily="1" charset="2"/>
              </a:rPr>
              <a:t> </a:t>
            </a:r>
            <a:r>
              <a:rPr lang="en-US" sz="1600" b="0" baseline="-25000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ROM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</a:p>
          <a:p>
            <a:pPr algn="l">
              <a:spcBef>
                <a:spcPct val="0"/>
              </a:spcBef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Microcode requires multiple cycles per instruction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Suppose  10 * t</a:t>
            </a:r>
            <a:r>
              <a:rPr lang="en-US" sz="1600" baseline="-25000" dirty="0" smtClean="0">
                <a:solidFill>
                  <a:schemeClr val="tx1"/>
                </a:solidFill>
                <a:latin typeface="Symbol" pitchFamily="1" charset="2"/>
              </a:rPr>
              <a:t> </a:t>
            </a:r>
            <a:r>
              <a:rPr lang="en-US" sz="1600" baseline="-25000" dirty="0" smtClean="0">
                <a:solidFill>
                  <a:schemeClr val="tx1"/>
                </a:solidFill>
              </a:rPr>
              <a:t>ROM</a:t>
            </a:r>
            <a:r>
              <a:rPr lang="en-US" sz="1600" dirty="0" smtClean="0">
                <a:solidFill>
                  <a:schemeClr val="tx1"/>
                </a:solidFill>
              </a:rPr>
              <a:t> &lt; 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RAM</a:t>
            </a:r>
            <a:endParaRPr lang="en-US" sz="1600" baseline="-250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baseline="-25000" dirty="0" smtClean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Compare against single-cycle hardwired implementation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</a:t>
            </a:r>
            <a:r>
              <a:rPr lang="en-US" sz="1600" b="0" dirty="0" smtClean="0">
                <a:solidFill>
                  <a:schemeClr val="tx1"/>
                </a:solidFill>
              </a:rPr>
              <a:t>Good performance can be achieved even with CPI of 10</a:t>
            </a:r>
          </a:p>
          <a:p>
            <a:pPr algn="l">
              <a:spcBef>
                <a:spcPct val="0"/>
              </a:spcBef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Microprogramming Advantages (1970’s)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ROMs significantly faster than DRAMs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For complex instruction sets, </a:t>
            </a:r>
            <a:r>
              <a:rPr lang="en-US" sz="1600" dirty="0" err="1" smtClean="0">
                <a:solidFill>
                  <a:schemeClr val="tx1"/>
                </a:solidFill>
              </a:rPr>
              <a:t>datapath</a:t>
            </a:r>
            <a:r>
              <a:rPr lang="en-US" sz="1600" dirty="0" smtClean="0">
                <a:solidFill>
                  <a:schemeClr val="tx1"/>
                </a:solidFill>
              </a:rPr>
              <a:t> and controller were simpler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Adding instructions (e.g., floating-point) without </a:t>
            </a:r>
            <a:r>
              <a:rPr lang="en-US" sz="1600" dirty="0" err="1" smtClean="0">
                <a:solidFill>
                  <a:schemeClr val="tx1"/>
                </a:solidFill>
              </a:rPr>
              <a:t>datapath</a:t>
            </a:r>
            <a:r>
              <a:rPr lang="en-US" sz="1600" dirty="0" smtClean="0">
                <a:solidFill>
                  <a:schemeClr val="tx1"/>
                </a:solidFill>
              </a:rPr>
              <a:t> changes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Fixing bugs in the controller is easy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ISA compatibility across models is easy</a:t>
            </a:r>
          </a:p>
          <a:p>
            <a:pPr algn="l">
              <a:spcBef>
                <a:spcPct val="0"/>
              </a:spcBef>
            </a:pPr>
            <a:endParaRPr lang="en-US" sz="1600" b="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Decline of Microprogramming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Increasingly complex microcode</a:t>
            </a:r>
          </a:p>
          <a:p>
            <a:pPr lvl="1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Complex instruction sets led to subroutine, call stacks in microcode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Fixing bugs difficult with read-only nature of ROMs</a:t>
            </a:r>
          </a:p>
          <a:p>
            <a:pPr algn="l">
              <a:spcBef>
                <a:spcPct val="0"/>
              </a:spcBef>
              <a:buFontTx/>
              <a:buChar char="-"/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Evolving Technology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VLSI changed assumptions of ROMs </a:t>
            </a:r>
            <a:r>
              <a:rPr lang="en-US" sz="1600" b="0" dirty="0" err="1" smtClean="0">
                <a:solidFill>
                  <a:schemeClr val="tx1"/>
                </a:solidFill>
              </a:rPr>
              <a:t>vs</a:t>
            </a:r>
            <a:r>
              <a:rPr lang="en-US" sz="1600" b="0" dirty="0" smtClean="0">
                <a:solidFill>
                  <a:schemeClr val="tx1"/>
                </a:solidFill>
              </a:rPr>
              <a:t> RAMs, which became faster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Microarchitectural</a:t>
            </a:r>
            <a:r>
              <a:rPr lang="en-US" sz="1600" b="0" dirty="0" smtClean="0">
                <a:solidFill>
                  <a:schemeClr val="tx1"/>
                </a:solidFill>
              </a:rPr>
              <a:t> innovations (pipelining, caches, buffers) make multi-cycle register-to-register execution unattractive</a:t>
            </a:r>
          </a:p>
          <a:p>
            <a:pPr algn="l">
              <a:spcBef>
                <a:spcPct val="0"/>
              </a:spcBef>
            </a:pPr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Evolving Software</a:t>
            </a:r>
          </a:p>
          <a:p>
            <a:pPr lvl="1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Better compilers made complex instructions less important</a:t>
            </a:r>
          </a:p>
          <a:p>
            <a:pPr lvl="1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Most complex instructions are rarely used</a:t>
            </a:r>
          </a:p>
          <a:p>
            <a:pPr lvl="1">
              <a:spcBef>
                <a:spcPct val="0"/>
              </a:spcBef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Transition to RISC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Build fast instruction cache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Use software subroutines, not hardware subroutines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Use simple ISA to enable hardwired implementations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Modern Microprogramming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Microprogramming is far from extinct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Played crucial role in microprocessors of 1980’s (e.g., Intel 386, 486)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Plays assisting role in modern microprocessors</a:t>
            </a:r>
          </a:p>
          <a:p>
            <a:pPr algn="l">
              <a:spcBef>
                <a:spcPct val="0"/>
              </a:spcBef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Important role in early microprocessors (1980s)</a:t>
            </a:r>
          </a:p>
          <a:p>
            <a:pPr marL="457200" lvl="2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Example: Intel 386, 486</a:t>
            </a:r>
          </a:p>
          <a:p>
            <a:pPr algn="l">
              <a:spcBef>
                <a:spcPct val="0"/>
              </a:spcBef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Assisting role in modern microprocessors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Example: AMD </a:t>
            </a:r>
            <a:r>
              <a:rPr lang="en-US" b="0" dirty="0" err="1" smtClean="0">
                <a:solidFill>
                  <a:schemeClr val="tx1"/>
                </a:solidFill>
              </a:rPr>
              <a:t>Athlon</a:t>
            </a:r>
            <a:r>
              <a:rPr lang="en-US" b="0" dirty="0" smtClean="0">
                <a:solidFill>
                  <a:schemeClr val="tx1"/>
                </a:solidFill>
              </a:rPr>
              <a:t>, Intel Core 2 Duo, IBM Power PC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Most instructions executed directly (hardwired control)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Infrequently-used, complicated instructions invoke microcode engine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Assisting role in modern microprocessors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Patchable microcode common for post-fabrication bug  fixes</a:t>
            </a:r>
          </a:p>
          <a:p>
            <a:pPr lvl="1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Example: Intel Pentiums load microcode patches at </a:t>
            </a:r>
            <a:r>
              <a:rPr lang="en-US" sz="1600" b="0" dirty="0" err="1" smtClean="0">
                <a:solidFill>
                  <a:schemeClr val="tx1"/>
                </a:solidFill>
              </a:rPr>
              <a:t>bootup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347450" y="1603076"/>
            <a:ext cx="4262955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400" dirty="0" smtClean="0">
                <a:latin typeface="+mj-lt"/>
              </a:rPr>
              <a:t>Essential Features</a:t>
            </a: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Stack operations (e.g., push/pop)</a:t>
            </a: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Computation (e.g., +, -, …)</a:t>
            </a:r>
          </a:p>
          <a:p>
            <a:pPr eaLnBrk="1" hangingPunct="1">
              <a:spcBef>
                <a:spcPct val="0"/>
              </a:spcBef>
            </a:pPr>
            <a:endParaRPr lang="en-US" sz="16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Data pointer (DP) for accessing any element in data area</a:t>
            </a:r>
          </a:p>
          <a:p>
            <a:pPr eaLnBrk="1" hangingPunct="1">
              <a:spcBef>
                <a:spcPct val="0"/>
              </a:spcBef>
            </a:pPr>
            <a:endParaRPr lang="en-US" sz="16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Program counter (PC) for accessing any instruction in code area</a:t>
            </a:r>
          </a:p>
          <a:p>
            <a:pPr eaLnBrk="1" hangingPunct="1">
              <a:spcBef>
                <a:spcPct val="0"/>
              </a:spcBef>
            </a:pPr>
            <a:endParaRPr lang="en-US" sz="16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Stack pointer (SP) to accessing and moving any element in stack frame</a:t>
            </a:r>
            <a:endParaRPr lang="en-US" sz="16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552 / CPS 550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4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1: Stack Machine Overview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321550" y="1881188"/>
            <a:ext cx="933450" cy="1428750"/>
            <a:chOff x="4412" y="609"/>
            <a:chExt cx="588" cy="900"/>
          </a:xfrm>
        </p:grpSpPr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4412" y="609"/>
              <a:ext cx="579" cy="9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4421" y="1013"/>
              <a:ext cx="5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4421" y="1117"/>
              <a:ext cx="5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>
              <a:off x="4412" y="905"/>
              <a:ext cx="5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4422" y="625"/>
              <a:ext cx="578" cy="0"/>
            </a:xfrm>
            <a:prstGeom prst="line">
              <a:avLst/>
            </a:prstGeom>
            <a:noFill/>
            <a:ln w="1016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8315325" y="2886075"/>
            <a:ext cx="781050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latin typeface="+mj-lt"/>
              </a:rPr>
              <a:t>stack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046663" y="3108325"/>
            <a:ext cx="876300" cy="1331913"/>
            <a:chOff x="2891" y="1422"/>
            <a:chExt cx="552" cy="839"/>
          </a:xfrm>
        </p:grpSpPr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2891" y="1436"/>
              <a:ext cx="536" cy="16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2907" y="1724"/>
              <a:ext cx="536" cy="16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2907" y="2060"/>
              <a:ext cx="536" cy="16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8" name="Rectangle 17"/>
            <p:cNvSpPr>
              <a:spLocks noChangeArrowheads="1"/>
            </p:cNvSpPr>
            <p:nvPr/>
          </p:nvSpPr>
          <p:spPr bwMode="auto">
            <a:xfrm>
              <a:off x="3018" y="1422"/>
              <a:ext cx="27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SP</a:t>
              </a:r>
            </a:p>
          </p:txBody>
        </p:sp>
        <p:sp>
          <p:nvSpPr>
            <p:cNvPr id="29" name="Rectangle 18"/>
            <p:cNvSpPr>
              <a:spLocks noChangeArrowheads="1"/>
            </p:cNvSpPr>
            <p:nvPr/>
          </p:nvSpPr>
          <p:spPr bwMode="auto">
            <a:xfrm>
              <a:off x="3026" y="1702"/>
              <a:ext cx="31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DP</a:t>
              </a:r>
            </a:p>
          </p:txBody>
        </p:sp>
        <p:sp>
          <p:nvSpPr>
            <p:cNvPr id="30" name="Rectangle 19"/>
            <p:cNvSpPr>
              <a:spLocks noChangeArrowheads="1"/>
            </p:cNvSpPr>
            <p:nvPr/>
          </p:nvSpPr>
          <p:spPr bwMode="auto">
            <a:xfrm>
              <a:off x="2978" y="2030"/>
              <a:ext cx="35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 PC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7691438" y="3665538"/>
            <a:ext cx="1265237" cy="1935162"/>
            <a:chOff x="4845" y="2309"/>
            <a:chExt cx="797" cy="1219"/>
          </a:xfrm>
        </p:grpSpPr>
        <p:sp>
          <p:nvSpPr>
            <p:cNvPr id="32" name="Rectangle 21"/>
            <p:cNvSpPr>
              <a:spLocks noChangeArrowheads="1"/>
            </p:cNvSpPr>
            <p:nvPr/>
          </p:nvSpPr>
          <p:spPr bwMode="auto">
            <a:xfrm>
              <a:off x="5137" y="3297"/>
              <a:ext cx="46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data</a:t>
              </a: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5089" y="2363"/>
              <a:ext cx="553" cy="900"/>
              <a:chOff x="4417" y="1795"/>
              <a:chExt cx="553" cy="900"/>
            </a:xfrm>
          </p:grpSpPr>
          <p:sp>
            <p:nvSpPr>
              <p:cNvPr id="35" name="Rectangle 23"/>
              <p:cNvSpPr>
                <a:spLocks noChangeArrowheads="1"/>
              </p:cNvSpPr>
              <p:nvPr/>
            </p:nvSpPr>
            <p:spPr bwMode="auto">
              <a:xfrm>
                <a:off x="4417" y="1795"/>
                <a:ext cx="553" cy="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>
                <a:off x="4417" y="2039"/>
                <a:ext cx="54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>
                <a:off x="4421" y="2499"/>
                <a:ext cx="54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>
                <a:off x="4417" y="1915"/>
                <a:ext cx="54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>
                <a:off x="4435" y="2595"/>
                <a:ext cx="52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0" name="Rectangle 28"/>
              <p:cNvSpPr>
                <a:spLocks noChangeArrowheads="1"/>
              </p:cNvSpPr>
              <p:nvPr/>
            </p:nvSpPr>
            <p:spPr bwMode="auto">
              <a:xfrm>
                <a:off x="4621" y="1921"/>
                <a:ext cx="178" cy="59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2800">
                    <a:latin typeface="+mj-lt"/>
                  </a:rPr>
                  <a:t>.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2800">
                    <a:latin typeface="+mj-lt"/>
                  </a:rPr>
                  <a:t>.</a:t>
                </a:r>
              </a:p>
            </p:txBody>
          </p:sp>
          <p:sp>
            <p:nvSpPr>
              <p:cNvPr id="41" name="Rectangle 29"/>
              <p:cNvSpPr>
                <a:spLocks noChangeArrowheads="1"/>
              </p:cNvSpPr>
              <p:nvPr/>
            </p:nvSpPr>
            <p:spPr bwMode="auto">
              <a:xfrm>
                <a:off x="4621" y="2049"/>
                <a:ext cx="178" cy="32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2800">
                    <a:latin typeface="+mj-lt"/>
                  </a:rPr>
                  <a:t>.</a:t>
                </a:r>
              </a:p>
            </p:txBody>
          </p:sp>
        </p:grp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4845" y="2309"/>
              <a:ext cx="214" cy="7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latin typeface="+mj-lt"/>
                </a:rPr>
                <a:t>a</a:t>
              </a:r>
            </a:p>
            <a:p>
              <a:pPr>
                <a:spcBef>
                  <a:spcPct val="0"/>
                </a:spcBef>
              </a:pPr>
              <a:r>
                <a:rPr lang="en-US">
                  <a:latin typeface="+mj-lt"/>
                </a:rPr>
                <a:t>b</a:t>
              </a:r>
            </a:p>
            <a:p>
              <a:pPr>
                <a:spcBef>
                  <a:spcPct val="0"/>
                </a:spcBef>
              </a:pPr>
              <a:r>
                <a:rPr lang="en-US">
                  <a:latin typeface="+mj-lt"/>
                </a:rPr>
                <a:t>c</a:t>
              </a:r>
            </a:p>
            <a:p>
              <a:pPr latinLnBrk="1">
                <a:spcBef>
                  <a:spcPct val="0"/>
                </a:spcBef>
              </a:pPr>
              <a:endParaRPr lang="en-US">
                <a:latin typeface="+mj-lt"/>
              </a:endParaRPr>
            </a:p>
          </p:txBody>
        </p: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6392863" y="3749675"/>
            <a:ext cx="954087" cy="2446338"/>
            <a:chOff x="4027" y="2362"/>
            <a:chExt cx="601" cy="1541"/>
          </a:xfrm>
        </p:grpSpPr>
        <p:grpSp>
          <p:nvGrpSpPr>
            <p:cNvPr id="9" name="Group 33"/>
            <p:cNvGrpSpPr>
              <a:grpSpLocks/>
            </p:cNvGrpSpPr>
            <p:nvPr/>
          </p:nvGrpSpPr>
          <p:grpSpPr bwMode="auto">
            <a:xfrm>
              <a:off x="4027" y="2362"/>
              <a:ext cx="601" cy="1299"/>
              <a:chOff x="4787" y="2858"/>
              <a:chExt cx="601" cy="1299"/>
            </a:xfrm>
          </p:grpSpPr>
          <p:sp>
            <p:nvSpPr>
              <p:cNvPr id="46" name="Rectangle 34"/>
              <p:cNvSpPr>
                <a:spLocks noChangeArrowheads="1"/>
              </p:cNvSpPr>
              <p:nvPr/>
            </p:nvSpPr>
            <p:spPr bwMode="auto">
              <a:xfrm>
                <a:off x="4802" y="2881"/>
                <a:ext cx="548" cy="12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7" name="Rectangle 35"/>
              <p:cNvSpPr>
                <a:spLocks noChangeArrowheads="1"/>
              </p:cNvSpPr>
              <p:nvPr/>
            </p:nvSpPr>
            <p:spPr bwMode="auto">
              <a:xfrm>
                <a:off x="4787" y="2858"/>
                <a:ext cx="601" cy="12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push a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push b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push 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*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+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push e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/</a:t>
                </a:r>
              </a:p>
            </p:txBody>
          </p:sp>
        </p:grpSp>
        <p:sp>
          <p:nvSpPr>
            <p:cNvPr id="45" name="Rectangle 36"/>
            <p:cNvSpPr>
              <a:spLocks noChangeArrowheads="1"/>
            </p:cNvSpPr>
            <p:nvPr/>
          </p:nvSpPr>
          <p:spPr bwMode="auto">
            <a:xfrm>
              <a:off x="4070" y="3672"/>
              <a:ext cx="4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code</a:t>
              </a:r>
            </a:p>
          </p:txBody>
        </p:sp>
      </p:grpSp>
      <p:sp>
        <p:nvSpPr>
          <p:cNvPr id="48" name="Freeform 37"/>
          <p:cNvSpPr>
            <a:spLocks/>
          </p:cNvSpPr>
          <p:nvPr/>
        </p:nvSpPr>
        <p:spPr bwMode="auto">
          <a:xfrm>
            <a:off x="5854700" y="3810000"/>
            <a:ext cx="546100" cy="431800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136" y="64"/>
              </a:cxn>
              <a:cxn ang="0">
                <a:pos x="344" y="0"/>
              </a:cxn>
            </a:cxnLst>
            <a:rect l="0" t="0" r="r" b="b"/>
            <a:pathLst>
              <a:path w="344" h="272">
                <a:moveTo>
                  <a:pt x="0" y="272"/>
                </a:moveTo>
                <a:cubicBezTo>
                  <a:pt x="39" y="190"/>
                  <a:pt x="79" y="109"/>
                  <a:pt x="136" y="64"/>
                </a:cubicBezTo>
                <a:cubicBezTo>
                  <a:pt x="193" y="19"/>
                  <a:pt x="268" y="9"/>
                  <a:pt x="344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" name="Freeform 38"/>
          <p:cNvSpPr>
            <a:spLocks/>
          </p:cNvSpPr>
          <p:nvPr/>
        </p:nvSpPr>
        <p:spPr bwMode="auto">
          <a:xfrm>
            <a:off x="5854700" y="3408363"/>
            <a:ext cx="2235200" cy="325437"/>
          </a:xfrm>
          <a:custGeom>
            <a:avLst/>
            <a:gdLst/>
            <a:ahLst/>
            <a:cxnLst>
              <a:cxn ang="0">
                <a:pos x="0" y="173"/>
              </a:cxn>
              <a:cxn ang="0">
                <a:pos x="536" y="29"/>
              </a:cxn>
              <a:cxn ang="0">
                <a:pos x="1192" y="29"/>
              </a:cxn>
              <a:cxn ang="0">
                <a:pos x="1408" y="205"/>
              </a:cxn>
            </a:cxnLst>
            <a:rect l="0" t="0" r="r" b="b"/>
            <a:pathLst>
              <a:path w="1408" h="205">
                <a:moveTo>
                  <a:pt x="0" y="173"/>
                </a:moveTo>
                <a:cubicBezTo>
                  <a:pt x="168" y="113"/>
                  <a:pt x="337" y="53"/>
                  <a:pt x="536" y="29"/>
                </a:cubicBezTo>
                <a:cubicBezTo>
                  <a:pt x="735" y="5"/>
                  <a:pt x="1047" y="0"/>
                  <a:pt x="1192" y="29"/>
                </a:cubicBezTo>
                <a:cubicBezTo>
                  <a:pt x="1337" y="58"/>
                  <a:pt x="1372" y="131"/>
                  <a:pt x="1408" y="205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50" name="Freeform 39"/>
          <p:cNvSpPr>
            <a:spLocks/>
          </p:cNvSpPr>
          <p:nvPr/>
        </p:nvSpPr>
        <p:spPr bwMode="auto">
          <a:xfrm>
            <a:off x="5800960" y="3236975"/>
            <a:ext cx="152400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0" y="0"/>
              </a:cxn>
            </a:cxnLst>
            <a:rect l="0" t="0" r="r" b="b"/>
            <a:pathLst>
              <a:path w="960" h="1">
                <a:moveTo>
                  <a:pt x="0" y="0"/>
                </a:moveTo>
                <a:cubicBezTo>
                  <a:pt x="0" y="0"/>
                  <a:pt x="480" y="0"/>
                  <a:pt x="960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grpSp>
        <p:nvGrpSpPr>
          <p:cNvPr id="10" name="Group 62"/>
          <p:cNvGrpSpPr/>
          <p:nvPr/>
        </p:nvGrpSpPr>
        <p:grpSpPr>
          <a:xfrm>
            <a:off x="4572000" y="1573213"/>
            <a:ext cx="1997060" cy="665232"/>
            <a:chOff x="4572000" y="1573213"/>
            <a:chExt cx="1997060" cy="665232"/>
          </a:xfrm>
        </p:grpSpPr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>
              <a:off x="4606392" y="1573213"/>
              <a:ext cx="1917193" cy="6437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 dirty="0" smtClean="0">
                  <a:latin typeface="+mj-lt"/>
                </a:rPr>
                <a:t>Functional Units</a:t>
              </a:r>
            </a:p>
            <a:p>
              <a:pPr algn="ctr">
                <a:spcBef>
                  <a:spcPct val="0"/>
                </a:spcBef>
              </a:pPr>
              <a:r>
                <a:rPr lang="en-US" dirty="0" smtClean="0">
                  <a:latin typeface="+mj-lt"/>
                </a:rPr>
                <a:t>(+, -, …)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572000" y="1585560"/>
              <a:ext cx="1997060" cy="6528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9" name="Straight Arrow Connector 58"/>
          <p:cNvCxnSpPr>
            <a:stCxn id="54" idx="2"/>
            <a:endCxn id="17" idx="1"/>
          </p:cNvCxnSpPr>
          <p:nvPr/>
        </p:nvCxnSpPr>
        <p:spPr>
          <a:xfrm rot="16200000" flipH="1">
            <a:off x="6267481" y="1541494"/>
            <a:ext cx="357118" cy="17510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2" idx="2"/>
          </p:cNvCxnSpPr>
          <p:nvPr/>
        </p:nvCxnSpPr>
        <p:spPr>
          <a:xfrm rot="16200000" flipH="1">
            <a:off x="6344329" y="1437638"/>
            <a:ext cx="213491" cy="177217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3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552 / CPS 550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5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Stack Machine Overview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  <a:noFill/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572000" y="1447800"/>
            <a:ext cx="4305300" cy="2490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Processor state includes </a:t>
            </a:r>
            <a:r>
              <a:rPr lang="en-US" sz="2000" u="sng" dirty="0" smtClean="0">
                <a:solidFill>
                  <a:schemeClr val="tx1"/>
                </a:solidFill>
                <a:latin typeface="+mj-lt"/>
              </a:rPr>
              <a:t>stack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typical operations:</a:t>
            </a:r>
          </a:p>
          <a:p>
            <a:pPr lvl="2">
              <a:spcBef>
                <a:spcPct val="0"/>
              </a:spcBef>
            </a:pPr>
            <a:r>
              <a:rPr lang="en-US" sz="1800" dirty="0">
                <a:solidFill>
                  <a:srgbClr val="56127A"/>
                </a:solidFill>
                <a:latin typeface="+mj-lt"/>
              </a:rPr>
              <a:t>push, pop, +, *, ...</a:t>
            </a:r>
          </a:p>
          <a:p>
            <a:pPr lvl="2">
              <a:spcBef>
                <a:spcPct val="0"/>
              </a:spcBef>
            </a:pPr>
            <a:endParaRPr lang="en-US" sz="1800" dirty="0">
              <a:solidFill>
                <a:srgbClr val="56127A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Instructions like + implicitly 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specify the top 2 elements of the stack as operands.</a:t>
            </a: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1085850" y="4508500"/>
            <a:ext cx="806450" cy="1860550"/>
            <a:chOff x="684" y="2840"/>
            <a:chExt cx="508" cy="1172"/>
          </a:xfrm>
          <a:noFill/>
        </p:grpSpPr>
        <p:sp>
          <p:nvSpPr>
            <p:cNvPr id="10" name="Rectangle 5" descr="80%"/>
            <p:cNvSpPr>
              <a:spLocks noChangeArrowheads="1"/>
            </p:cNvSpPr>
            <p:nvPr/>
          </p:nvSpPr>
          <p:spPr bwMode="auto">
            <a:xfrm>
              <a:off x="688" y="3584"/>
              <a:ext cx="504" cy="18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831" y="3172"/>
              <a:ext cx="225" cy="63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endParaRPr lang="en-US" sz="2000" dirty="0">
                <a:solidFill>
                  <a:schemeClr val="tx1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endParaRPr lang="en-US" sz="2000" dirty="0">
                <a:solidFill>
                  <a:schemeClr val="tx1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2000" dirty="0">
                  <a:solidFill>
                    <a:schemeClr val="tx1"/>
                  </a:solidFill>
                  <a:latin typeface="+mj-lt"/>
                </a:rPr>
                <a:t>a</a:t>
              </a:r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684" y="2856"/>
              <a:ext cx="508" cy="1156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692" y="3580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696" y="3768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696" y="2840"/>
              <a:ext cx="492" cy="0"/>
            </a:xfrm>
            <a:prstGeom prst="line">
              <a:avLst/>
            </a:prstGeom>
            <a:grpFill/>
            <a:ln w="1016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31" name="Group 24"/>
          <p:cNvGrpSpPr>
            <a:grpSpLocks/>
          </p:cNvGrpSpPr>
          <p:nvPr/>
        </p:nvGrpSpPr>
        <p:grpSpPr bwMode="auto">
          <a:xfrm>
            <a:off x="3098800" y="4508500"/>
            <a:ext cx="812800" cy="1860550"/>
            <a:chOff x="1952" y="2840"/>
            <a:chExt cx="512" cy="1172"/>
          </a:xfrm>
          <a:noFill/>
        </p:grpSpPr>
        <p:sp>
          <p:nvSpPr>
            <p:cNvPr id="32" name="Rectangle 25" descr="80%"/>
            <p:cNvSpPr>
              <a:spLocks noChangeArrowheads="1"/>
            </p:cNvSpPr>
            <p:nvPr/>
          </p:nvSpPr>
          <p:spPr bwMode="auto">
            <a:xfrm>
              <a:off x="1960" y="3376"/>
              <a:ext cx="504" cy="39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2099" y="3172"/>
              <a:ext cx="225" cy="63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endParaRPr lang="en-US" sz="2000">
                <a:solidFill>
                  <a:schemeClr val="tx1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b</a:t>
              </a: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a</a:t>
              </a:r>
            </a:p>
          </p:txBody>
        </p:sp>
        <p:sp>
          <p:nvSpPr>
            <p:cNvPr id="34" name="Rectangle 27"/>
            <p:cNvSpPr>
              <a:spLocks noChangeArrowheads="1"/>
            </p:cNvSpPr>
            <p:nvPr/>
          </p:nvSpPr>
          <p:spPr bwMode="auto">
            <a:xfrm>
              <a:off x="1952" y="2856"/>
              <a:ext cx="508" cy="1156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" name="Line 28"/>
            <p:cNvSpPr>
              <a:spLocks noChangeShapeType="1"/>
            </p:cNvSpPr>
            <p:nvPr/>
          </p:nvSpPr>
          <p:spPr bwMode="auto">
            <a:xfrm>
              <a:off x="1960" y="3372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" name="Line 29"/>
            <p:cNvSpPr>
              <a:spLocks noChangeShapeType="1"/>
            </p:cNvSpPr>
            <p:nvPr/>
          </p:nvSpPr>
          <p:spPr bwMode="auto">
            <a:xfrm>
              <a:off x="1960" y="3580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" name="Line 30"/>
            <p:cNvSpPr>
              <a:spLocks noChangeShapeType="1"/>
            </p:cNvSpPr>
            <p:nvPr/>
          </p:nvSpPr>
          <p:spPr bwMode="auto">
            <a:xfrm>
              <a:off x="1964" y="3768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" name="Line 31"/>
            <p:cNvSpPr>
              <a:spLocks noChangeShapeType="1"/>
            </p:cNvSpPr>
            <p:nvPr/>
          </p:nvSpPr>
          <p:spPr bwMode="auto">
            <a:xfrm>
              <a:off x="1964" y="2840"/>
              <a:ext cx="492" cy="0"/>
            </a:xfrm>
            <a:prstGeom prst="line">
              <a:avLst/>
            </a:prstGeom>
            <a:grpFill/>
            <a:ln w="1016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9" name="Arc 32"/>
            <p:cNvSpPr>
              <a:spLocks/>
            </p:cNvSpPr>
            <p:nvPr/>
          </p:nvSpPr>
          <p:spPr bwMode="auto">
            <a:xfrm>
              <a:off x="2108" y="2961"/>
              <a:ext cx="176" cy="32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1981200" y="5316538"/>
            <a:ext cx="1042988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rgbClr val="FF0000"/>
                </a:solidFill>
                <a:latin typeface="+mj-lt"/>
              </a:rPr>
              <a:t>push b</a:t>
            </a:r>
          </a:p>
          <a:p>
            <a:pPr>
              <a:spcBef>
                <a:spcPct val="0"/>
              </a:spcBef>
            </a:pPr>
            <a:r>
              <a:rPr lang="en-US" sz="2000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000">
                <a:solidFill>
                  <a:srgbClr val="FF0000"/>
                </a:solidFill>
                <a:latin typeface="+mj-lt"/>
                <a:sym typeface="Wingdings" pitchFamily="1" charset="2"/>
              </a:rPr>
              <a:t></a:t>
            </a:r>
            <a:endParaRPr lang="en-US" sz="200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41" name="Group 34"/>
          <p:cNvGrpSpPr>
            <a:grpSpLocks/>
          </p:cNvGrpSpPr>
          <p:nvPr/>
        </p:nvGrpSpPr>
        <p:grpSpPr bwMode="auto">
          <a:xfrm>
            <a:off x="5232400" y="4508500"/>
            <a:ext cx="812800" cy="1860550"/>
            <a:chOff x="3296" y="2840"/>
            <a:chExt cx="512" cy="1172"/>
          </a:xfrm>
          <a:noFill/>
        </p:grpSpPr>
        <p:sp>
          <p:nvSpPr>
            <p:cNvPr id="42" name="Rectangle 35" descr="80%"/>
            <p:cNvSpPr>
              <a:spLocks noChangeArrowheads="1"/>
            </p:cNvSpPr>
            <p:nvPr/>
          </p:nvSpPr>
          <p:spPr bwMode="auto">
            <a:xfrm>
              <a:off x="3304" y="3208"/>
              <a:ext cx="504" cy="56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3" name="Rectangle 36"/>
            <p:cNvSpPr>
              <a:spLocks noChangeArrowheads="1"/>
            </p:cNvSpPr>
            <p:nvPr/>
          </p:nvSpPr>
          <p:spPr bwMode="auto">
            <a:xfrm>
              <a:off x="3443" y="3172"/>
              <a:ext cx="225" cy="63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c</a:t>
              </a: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b</a:t>
              </a: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a</a:t>
              </a:r>
            </a:p>
          </p:txBody>
        </p:sp>
        <p:sp>
          <p:nvSpPr>
            <p:cNvPr id="44" name="Rectangle 37"/>
            <p:cNvSpPr>
              <a:spLocks noChangeArrowheads="1"/>
            </p:cNvSpPr>
            <p:nvPr/>
          </p:nvSpPr>
          <p:spPr bwMode="auto">
            <a:xfrm>
              <a:off x="3296" y="2856"/>
              <a:ext cx="508" cy="1156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5" name="Line 38"/>
            <p:cNvSpPr>
              <a:spLocks noChangeShapeType="1"/>
            </p:cNvSpPr>
            <p:nvPr/>
          </p:nvSpPr>
          <p:spPr bwMode="auto">
            <a:xfrm>
              <a:off x="3304" y="3372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6" name="Line 39"/>
            <p:cNvSpPr>
              <a:spLocks noChangeShapeType="1"/>
            </p:cNvSpPr>
            <p:nvPr/>
          </p:nvSpPr>
          <p:spPr bwMode="auto">
            <a:xfrm>
              <a:off x="3304" y="3580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3308" y="3768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8" name="Line 41"/>
            <p:cNvSpPr>
              <a:spLocks noChangeShapeType="1"/>
            </p:cNvSpPr>
            <p:nvPr/>
          </p:nvSpPr>
          <p:spPr bwMode="auto">
            <a:xfrm>
              <a:off x="3296" y="3208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" name="Line 42"/>
            <p:cNvSpPr>
              <a:spLocks noChangeShapeType="1"/>
            </p:cNvSpPr>
            <p:nvPr/>
          </p:nvSpPr>
          <p:spPr bwMode="auto">
            <a:xfrm>
              <a:off x="3308" y="2840"/>
              <a:ext cx="492" cy="0"/>
            </a:xfrm>
            <a:prstGeom prst="line">
              <a:avLst/>
            </a:prstGeom>
            <a:grpFill/>
            <a:ln w="1016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0" name="Arc 43"/>
            <p:cNvSpPr>
              <a:spLocks/>
            </p:cNvSpPr>
            <p:nvPr/>
          </p:nvSpPr>
          <p:spPr bwMode="auto">
            <a:xfrm>
              <a:off x="3420" y="2849"/>
              <a:ext cx="176" cy="32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51" name="Text Box 44"/>
          <p:cNvSpPr txBox="1">
            <a:spLocks noChangeArrowheads="1"/>
          </p:cNvSpPr>
          <p:nvPr/>
        </p:nvSpPr>
        <p:spPr bwMode="auto">
          <a:xfrm>
            <a:off x="4114800" y="5272088"/>
            <a:ext cx="1017588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rgbClr val="FF0000"/>
                </a:solidFill>
                <a:latin typeface="+mj-lt"/>
              </a:rPr>
              <a:t>push c</a:t>
            </a:r>
          </a:p>
          <a:p>
            <a:pPr>
              <a:spcBef>
                <a:spcPct val="0"/>
              </a:spcBef>
            </a:pPr>
            <a:r>
              <a:rPr lang="en-US" sz="2000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000">
                <a:solidFill>
                  <a:srgbClr val="FF0000"/>
                </a:solidFill>
                <a:latin typeface="+mj-lt"/>
                <a:sym typeface="Wingdings" pitchFamily="1" charset="2"/>
              </a:rPr>
              <a:t></a:t>
            </a:r>
            <a:endParaRPr lang="en-US" sz="200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52" name="Group 45"/>
          <p:cNvGrpSpPr>
            <a:grpSpLocks/>
          </p:cNvGrpSpPr>
          <p:nvPr/>
        </p:nvGrpSpPr>
        <p:grpSpPr bwMode="auto">
          <a:xfrm>
            <a:off x="7467600" y="4508500"/>
            <a:ext cx="812800" cy="1860550"/>
            <a:chOff x="4704" y="2840"/>
            <a:chExt cx="512" cy="1172"/>
          </a:xfrm>
          <a:noFill/>
        </p:grpSpPr>
        <p:sp>
          <p:nvSpPr>
            <p:cNvPr id="53" name="Rectangle 46" descr="80%"/>
            <p:cNvSpPr>
              <a:spLocks noChangeArrowheads="1"/>
            </p:cNvSpPr>
            <p:nvPr/>
          </p:nvSpPr>
          <p:spPr bwMode="auto">
            <a:xfrm>
              <a:off x="4712" y="3376"/>
              <a:ext cx="504" cy="39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4" name="Rectangle 47"/>
            <p:cNvSpPr>
              <a:spLocks noChangeArrowheads="1"/>
            </p:cNvSpPr>
            <p:nvPr/>
          </p:nvSpPr>
          <p:spPr bwMode="auto">
            <a:xfrm>
              <a:off x="4851" y="3172"/>
              <a:ext cx="225" cy="63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endParaRPr lang="en-US" sz="2000">
                <a:solidFill>
                  <a:schemeClr val="tx1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b</a:t>
              </a: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a</a:t>
              </a:r>
            </a:p>
          </p:txBody>
        </p:sp>
        <p:sp>
          <p:nvSpPr>
            <p:cNvPr id="55" name="Rectangle 48"/>
            <p:cNvSpPr>
              <a:spLocks noChangeArrowheads="1"/>
            </p:cNvSpPr>
            <p:nvPr/>
          </p:nvSpPr>
          <p:spPr bwMode="auto">
            <a:xfrm>
              <a:off x="4704" y="2856"/>
              <a:ext cx="508" cy="1156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6" name="Line 49"/>
            <p:cNvSpPr>
              <a:spLocks noChangeShapeType="1"/>
            </p:cNvSpPr>
            <p:nvPr/>
          </p:nvSpPr>
          <p:spPr bwMode="auto">
            <a:xfrm>
              <a:off x="4712" y="3372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7" name="Line 50"/>
            <p:cNvSpPr>
              <a:spLocks noChangeShapeType="1"/>
            </p:cNvSpPr>
            <p:nvPr/>
          </p:nvSpPr>
          <p:spPr bwMode="auto">
            <a:xfrm>
              <a:off x="4712" y="3580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8" name="Line 51"/>
            <p:cNvSpPr>
              <a:spLocks noChangeShapeType="1"/>
            </p:cNvSpPr>
            <p:nvPr/>
          </p:nvSpPr>
          <p:spPr bwMode="auto">
            <a:xfrm>
              <a:off x="4716" y="3768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9" name="Line 52"/>
            <p:cNvSpPr>
              <a:spLocks noChangeShapeType="1"/>
            </p:cNvSpPr>
            <p:nvPr/>
          </p:nvSpPr>
          <p:spPr bwMode="auto">
            <a:xfrm>
              <a:off x="4716" y="2840"/>
              <a:ext cx="492" cy="0"/>
            </a:xfrm>
            <a:prstGeom prst="line">
              <a:avLst/>
            </a:prstGeom>
            <a:grpFill/>
            <a:ln w="1016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0" name="Arc 53"/>
            <p:cNvSpPr>
              <a:spLocks/>
            </p:cNvSpPr>
            <p:nvPr/>
          </p:nvSpPr>
          <p:spPr bwMode="auto">
            <a:xfrm>
              <a:off x="4933" y="2953"/>
              <a:ext cx="152" cy="33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458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726"/>
                    <a:pt x="9584" y="78"/>
                    <a:pt x="21458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726"/>
                    <a:pt x="9584" y="78"/>
                    <a:pt x="21458" y="0"/>
                  </a:cubicBezTo>
                  <a:lnTo>
                    <a:pt x="21600" y="21600"/>
                  </a:lnTo>
                  <a:close/>
                </a:path>
              </a:pathLst>
            </a:custGeom>
            <a:grp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61" name="Text Box 54"/>
          <p:cNvSpPr txBox="1">
            <a:spLocks noChangeArrowheads="1"/>
          </p:cNvSpPr>
          <p:nvPr/>
        </p:nvSpPr>
        <p:spPr bwMode="auto">
          <a:xfrm>
            <a:off x="6477000" y="5265738"/>
            <a:ext cx="702436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rgbClr val="FF0000"/>
                </a:solidFill>
                <a:latin typeface="+mj-lt"/>
              </a:rPr>
              <a:t>pop</a:t>
            </a:r>
          </a:p>
          <a:p>
            <a:pPr>
              <a:spcBef>
                <a:spcPct val="0"/>
              </a:spcBef>
            </a:pPr>
            <a:r>
              <a:rPr lang="en-US" sz="2000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000">
                <a:solidFill>
                  <a:srgbClr val="FF0000"/>
                </a:solidFill>
                <a:latin typeface="+mj-lt"/>
                <a:sym typeface="Wingdings" pitchFamily="1" charset="2"/>
              </a:rPr>
              <a:t></a:t>
            </a:r>
            <a:endParaRPr lang="en-US" sz="200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67" name="Picture 66" descr="st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3299" y="1547155"/>
            <a:ext cx="3273418" cy="24568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utoUpdateAnimBg="0"/>
      <p:bldP spid="51" grpId="0" autoUpdateAnimBg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299200" y="5270500"/>
            <a:ext cx="1947863" cy="45243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56127A"/>
                </a:solidFill>
                <a:latin typeface="+mj-lt"/>
              </a:rPr>
              <a:t>a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299200" y="4813300"/>
            <a:ext cx="1947863" cy="45243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56127A"/>
                </a:solidFill>
                <a:latin typeface="+mj-lt"/>
              </a:rPr>
              <a:t>b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299200" y="4356100"/>
            <a:ext cx="1947863" cy="45243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56127A"/>
                </a:solidFill>
                <a:latin typeface="+mj-lt"/>
              </a:rPr>
              <a:t>c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0700" y="1409700"/>
            <a:ext cx="3969036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  <a:latin typeface="+mj-lt"/>
              </a:rPr>
              <a:t>(a + b * c) / (a + d * c - e)</a:t>
            </a: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533400" y="1920875"/>
            <a:ext cx="3454401" cy="3019425"/>
            <a:chOff x="336" y="1210"/>
            <a:chExt cx="2176" cy="1902"/>
          </a:xfrm>
          <a:noFill/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285" y="1210"/>
              <a:ext cx="264" cy="26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1973" y="1782"/>
              <a:ext cx="264" cy="26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1677" y="2122"/>
              <a:ext cx="264" cy="26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749" y="1418"/>
              <a:ext cx="560" cy="36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1541" y="1422"/>
              <a:ext cx="464" cy="38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209" y="2014"/>
              <a:ext cx="128" cy="12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H="1">
              <a:off x="1881" y="2026"/>
              <a:ext cx="140" cy="10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" name="Oval 15"/>
            <p:cNvSpPr>
              <a:spLocks noChangeArrowheads="1"/>
            </p:cNvSpPr>
            <p:nvPr/>
          </p:nvSpPr>
          <p:spPr bwMode="auto">
            <a:xfrm>
              <a:off x="545" y="1770"/>
              <a:ext cx="264" cy="26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865" y="2118"/>
              <a:ext cx="264" cy="26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781" y="2002"/>
              <a:ext cx="128" cy="12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H="1">
              <a:off x="453" y="2014"/>
              <a:ext cx="140" cy="10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2" name="Oval 19"/>
            <p:cNvSpPr>
              <a:spLocks noChangeArrowheads="1"/>
            </p:cNvSpPr>
            <p:nvPr/>
          </p:nvSpPr>
          <p:spPr bwMode="auto">
            <a:xfrm>
              <a:off x="1997" y="2474"/>
              <a:ext cx="264" cy="26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1913" y="2358"/>
              <a:ext cx="128" cy="12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 flipH="1">
              <a:off x="1617" y="2386"/>
              <a:ext cx="140" cy="10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2221" y="2722"/>
              <a:ext cx="128" cy="12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H="1">
              <a:off x="1905" y="2718"/>
              <a:ext cx="140" cy="10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>
              <a:off x="1097" y="2358"/>
              <a:ext cx="88" cy="92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344" y="1228"/>
              <a:ext cx="179" cy="22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/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72" y="1782"/>
              <a:ext cx="213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+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912" y="2170"/>
              <a:ext cx="184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*</a:t>
              </a: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1700" y="2130"/>
              <a:ext cx="213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+</a:t>
              </a: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336" y="2118"/>
              <a:ext cx="225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a</a:t>
              </a: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2292" y="2098"/>
              <a:ext cx="220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e</a:t>
              </a: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2028" y="1804"/>
              <a:ext cx="164" cy="231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-</a:t>
              </a: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1516" y="2490"/>
              <a:ext cx="225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a</a:t>
              </a: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1108" y="2454"/>
              <a:ext cx="220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c</a:t>
              </a: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1760" y="2800"/>
              <a:ext cx="215" cy="231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d</a:t>
              </a: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2292" y="2862"/>
              <a:ext cx="220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c</a:t>
              </a: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2052" y="2526"/>
              <a:ext cx="184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*</a:t>
              </a:r>
            </a:p>
          </p:txBody>
        </p:sp>
        <p:sp>
          <p:nvSpPr>
            <p:cNvPr id="40" name="Line 37"/>
            <p:cNvSpPr>
              <a:spLocks noChangeShapeType="1"/>
            </p:cNvSpPr>
            <p:nvPr/>
          </p:nvSpPr>
          <p:spPr bwMode="auto">
            <a:xfrm flipH="1">
              <a:off x="781" y="2370"/>
              <a:ext cx="140" cy="10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636" y="2452"/>
              <a:ext cx="214" cy="231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b</a:t>
              </a:r>
            </a:p>
          </p:txBody>
        </p:sp>
      </p:grpSp>
      <p:sp>
        <p:nvSpPr>
          <p:cNvPr id="42" name="Rectangle 39"/>
          <p:cNvSpPr>
            <a:spLocks noChangeArrowheads="1"/>
          </p:cNvSpPr>
          <p:nvPr/>
        </p:nvSpPr>
        <p:spPr bwMode="auto">
          <a:xfrm>
            <a:off x="466725" y="5181600"/>
            <a:ext cx="4437113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+mj-lt"/>
              </a:rPr>
              <a:t>Reverse Polish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rgbClr val="56127A"/>
                </a:solidFill>
                <a:latin typeface="+mj-lt"/>
              </a:rPr>
              <a:t>	a b c * + a d c * + e - /</a:t>
            </a:r>
          </a:p>
        </p:txBody>
      </p:sp>
      <p:grpSp>
        <p:nvGrpSpPr>
          <p:cNvPr id="43" name="Group 40"/>
          <p:cNvGrpSpPr>
            <a:grpSpLocks/>
          </p:cNvGrpSpPr>
          <p:nvPr/>
        </p:nvGrpSpPr>
        <p:grpSpPr bwMode="auto">
          <a:xfrm>
            <a:off x="1546225" y="5930900"/>
            <a:ext cx="1208088" cy="641350"/>
            <a:chOff x="950" y="3744"/>
            <a:chExt cx="761" cy="404"/>
          </a:xfrm>
          <a:noFill/>
        </p:grpSpPr>
        <p:sp>
          <p:nvSpPr>
            <p:cNvPr id="44" name="Line 41"/>
            <p:cNvSpPr>
              <a:spLocks noChangeShapeType="1"/>
            </p:cNvSpPr>
            <p:nvPr/>
          </p:nvSpPr>
          <p:spPr bwMode="auto">
            <a:xfrm flipV="1">
              <a:off x="960" y="3744"/>
              <a:ext cx="0" cy="24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5" name="Text Box 42"/>
            <p:cNvSpPr txBox="1">
              <a:spLocks noChangeArrowheads="1"/>
            </p:cNvSpPr>
            <p:nvPr/>
          </p:nvSpPr>
          <p:spPr bwMode="auto">
            <a:xfrm>
              <a:off x="950" y="3860"/>
              <a:ext cx="761" cy="28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  <a:latin typeface="+mj-lt"/>
                </a:rPr>
                <a:t>push a</a:t>
              </a:r>
            </a:p>
          </p:txBody>
        </p:sp>
      </p:grpSp>
      <p:grpSp>
        <p:nvGrpSpPr>
          <p:cNvPr id="46" name="Group 43"/>
          <p:cNvGrpSpPr>
            <a:grpSpLocks/>
          </p:cNvGrpSpPr>
          <p:nvPr/>
        </p:nvGrpSpPr>
        <p:grpSpPr bwMode="auto">
          <a:xfrm>
            <a:off x="1752600" y="5943600"/>
            <a:ext cx="1216025" cy="641350"/>
            <a:chOff x="950" y="3744"/>
            <a:chExt cx="766" cy="404"/>
          </a:xfrm>
          <a:noFill/>
        </p:grpSpPr>
        <p:sp>
          <p:nvSpPr>
            <p:cNvPr id="47" name="Line 44"/>
            <p:cNvSpPr>
              <a:spLocks noChangeShapeType="1"/>
            </p:cNvSpPr>
            <p:nvPr/>
          </p:nvSpPr>
          <p:spPr bwMode="auto">
            <a:xfrm flipV="1">
              <a:off x="960" y="3744"/>
              <a:ext cx="0" cy="24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950" y="3860"/>
              <a:ext cx="766" cy="28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  <a:latin typeface="+mj-lt"/>
                </a:rPr>
                <a:t>push b</a:t>
              </a:r>
            </a:p>
          </p:txBody>
        </p:sp>
      </p:grpSp>
      <p:grpSp>
        <p:nvGrpSpPr>
          <p:cNvPr id="49" name="Group 46"/>
          <p:cNvGrpSpPr>
            <a:grpSpLocks/>
          </p:cNvGrpSpPr>
          <p:nvPr/>
        </p:nvGrpSpPr>
        <p:grpSpPr bwMode="auto">
          <a:xfrm>
            <a:off x="2057400" y="5943600"/>
            <a:ext cx="1184275" cy="641350"/>
            <a:chOff x="950" y="3744"/>
            <a:chExt cx="746" cy="404"/>
          </a:xfrm>
          <a:noFill/>
        </p:grpSpPr>
        <p:sp>
          <p:nvSpPr>
            <p:cNvPr id="50" name="Line 47"/>
            <p:cNvSpPr>
              <a:spLocks noChangeShapeType="1"/>
            </p:cNvSpPr>
            <p:nvPr/>
          </p:nvSpPr>
          <p:spPr bwMode="auto">
            <a:xfrm flipV="1">
              <a:off x="960" y="3744"/>
              <a:ext cx="0" cy="24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1" name="Text Box 48"/>
            <p:cNvSpPr txBox="1">
              <a:spLocks noChangeArrowheads="1"/>
            </p:cNvSpPr>
            <p:nvPr/>
          </p:nvSpPr>
          <p:spPr bwMode="auto">
            <a:xfrm>
              <a:off x="950" y="3860"/>
              <a:ext cx="746" cy="28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  <a:latin typeface="+mj-lt"/>
                </a:rPr>
                <a:t>push c</a:t>
              </a:r>
            </a:p>
          </p:txBody>
        </p:sp>
      </p:grpSp>
      <p:grpSp>
        <p:nvGrpSpPr>
          <p:cNvPr id="52" name="Group 49"/>
          <p:cNvGrpSpPr>
            <a:grpSpLocks/>
          </p:cNvGrpSpPr>
          <p:nvPr/>
        </p:nvGrpSpPr>
        <p:grpSpPr bwMode="auto">
          <a:xfrm>
            <a:off x="2286000" y="5943605"/>
            <a:ext cx="1322388" cy="646113"/>
            <a:chOff x="950" y="3744"/>
            <a:chExt cx="833" cy="407"/>
          </a:xfrm>
          <a:noFill/>
        </p:grpSpPr>
        <p:sp>
          <p:nvSpPr>
            <p:cNvPr id="53" name="Line 50"/>
            <p:cNvSpPr>
              <a:spLocks noChangeShapeType="1"/>
            </p:cNvSpPr>
            <p:nvPr/>
          </p:nvSpPr>
          <p:spPr bwMode="auto">
            <a:xfrm flipV="1">
              <a:off x="960" y="3744"/>
              <a:ext cx="0" cy="24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4" name="Text Box 51"/>
            <p:cNvSpPr txBox="1">
              <a:spLocks noChangeArrowheads="1"/>
            </p:cNvSpPr>
            <p:nvPr/>
          </p:nvSpPr>
          <p:spPr bwMode="auto">
            <a:xfrm>
              <a:off x="950" y="3860"/>
              <a:ext cx="833" cy="291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  <a:latin typeface="+mj-lt"/>
                </a:rPr>
                <a:t>multiply</a:t>
              </a:r>
            </a:p>
          </p:txBody>
        </p:sp>
      </p:grpSp>
      <p:grpSp>
        <p:nvGrpSpPr>
          <p:cNvPr id="55" name="Group 52"/>
          <p:cNvGrpSpPr>
            <a:grpSpLocks/>
          </p:cNvGrpSpPr>
          <p:nvPr/>
        </p:nvGrpSpPr>
        <p:grpSpPr bwMode="auto">
          <a:xfrm>
            <a:off x="5156200" y="4521200"/>
            <a:ext cx="1143000" cy="609600"/>
            <a:chOff x="2640" y="2832"/>
            <a:chExt cx="720" cy="384"/>
          </a:xfrm>
          <a:solidFill>
            <a:schemeClr val="bg1"/>
          </a:solidFill>
        </p:grpSpPr>
        <p:sp>
          <p:nvSpPr>
            <p:cNvPr id="56" name="Line 53"/>
            <p:cNvSpPr>
              <a:spLocks noChangeShapeType="1"/>
            </p:cNvSpPr>
            <p:nvPr/>
          </p:nvSpPr>
          <p:spPr bwMode="auto">
            <a:xfrm flipH="1">
              <a:off x="3120" y="2832"/>
              <a:ext cx="240" cy="144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 flipH="1" flipV="1">
              <a:off x="3120" y="3072"/>
              <a:ext cx="240" cy="144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58" name="Group 55"/>
            <p:cNvGrpSpPr>
              <a:grpSpLocks/>
            </p:cNvGrpSpPr>
            <p:nvPr/>
          </p:nvGrpSpPr>
          <p:grpSpPr bwMode="auto">
            <a:xfrm>
              <a:off x="2880" y="2880"/>
              <a:ext cx="264" cy="302"/>
              <a:chOff x="2825" y="2876"/>
              <a:chExt cx="264" cy="302"/>
            </a:xfrm>
            <a:grpFill/>
          </p:grpSpPr>
          <p:sp>
            <p:nvSpPr>
              <p:cNvPr id="60" name="Oval 56"/>
              <p:cNvSpPr>
                <a:spLocks noChangeArrowheads="1"/>
              </p:cNvSpPr>
              <p:nvPr/>
            </p:nvSpPr>
            <p:spPr bwMode="auto">
              <a:xfrm>
                <a:off x="2825" y="2876"/>
                <a:ext cx="264" cy="264"/>
              </a:xfrm>
              <a:prstGeom prst="ellipse">
                <a:avLst/>
              </a:prstGeom>
              <a:grp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2880" y="2928"/>
                <a:ext cx="184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2000">
                    <a:solidFill>
                      <a:srgbClr val="56127A"/>
                    </a:solidFill>
                    <a:latin typeface="+mj-lt"/>
                  </a:rPr>
                  <a:t>*</a:t>
                </a:r>
              </a:p>
            </p:txBody>
          </p:sp>
        </p:grp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2640" y="3024"/>
              <a:ext cx="576" cy="192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0"/>
                </a:cxn>
                <a:cxn ang="0">
                  <a:pos x="0" y="192"/>
                </a:cxn>
                <a:cxn ang="0">
                  <a:pos x="576" y="192"/>
                </a:cxn>
              </a:cxnLst>
              <a:rect l="0" t="0" r="r" b="b"/>
              <a:pathLst>
                <a:path w="576" h="192">
                  <a:moveTo>
                    <a:pt x="240" y="0"/>
                  </a:moveTo>
                  <a:lnTo>
                    <a:pt x="0" y="0"/>
                  </a:lnTo>
                  <a:lnTo>
                    <a:pt x="0" y="192"/>
                  </a:lnTo>
                  <a:lnTo>
                    <a:pt x="576" y="192"/>
                  </a:lnTo>
                </a:path>
              </a:pathLst>
            </a:custGeom>
            <a:grp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63" name="Text Box 60"/>
          <p:cNvSpPr txBox="1">
            <a:spLocks noChangeArrowheads="1"/>
          </p:cNvSpPr>
          <p:nvPr/>
        </p:nvSpPr>
        <p:spPr bwMode="auto">
          <a:xfrm>
            <a:off x="6045200" y="5783263"/>
            <a:ext cx="27400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+mj-lt"/>
              </a:rPr>
              <a:t>Evaluation Stack</a:t>
            </a:r>
          </a:p>
        </p:txBody>
      </p:sp>
      <p:sp>
        <p:nvSpPr>
          <p:cNvPr id="66" name="Line 66"/>
          <p:cNvSpPr>
            <a:spLocks noChangeShapeType="1"/>
          </p:cNvSpPr>
          <p:nvPr/>
        </p:nvSpPr>
        <p:spPr bwMode="auto">
          <a:xfrm>
            <a:off x="6299200" y="2971800"/>
            <a:ext cx="19431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67" name="Line 67"/>
          <p:cNvSpPr>
            <a:spLocks noChangeShapeType="1"/>
          </p:cNvSpPr>
          <p:nvPr/>
        </p:nvSpPr>
        <p:spPr bwMode="auto">
          <a:xfrm>
            <a:off x="6299200" y="3429000"/>
            <a:ext cx="19431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68" name="Line 68"/>
          <p:cNvSpPr>
            <a:spLocks noChangeShapeType="1"/>
          </p:cNvSpPr>
          <p:nvPr/>
        </p:nvSpPr>
        <p:spPr bwMode="auto">
          <a:xfrm>
            <a:off x="6299200" y="3886200"/>
            <a:ext cx="19431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69" name="Line 69"/>
          <p:cNvSpPr>
            <a:spLocks noChangeShapeType="1"/>
          </p:cNvSpPr>
          <p:nvPr/>
        </p:nvSpPr>
        <p:spPr bwMode="auto">
          <a:xfrm>
            <a:off x="6299200" y="4343400"/>
            <a:ext cx="19431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70" name="Line 70"/>
          <p:cNvSpPr>
            <a:spLocks noChangeShapeType="1"/>
          </p:cNvSpPr>
          <p:nvPr/>
        </p:nvSpPr>
        <p:spPr bwMode="auto">
          <a:xfrm>
            <a:off x="6299200" y="4800600"/>
            <a:ext cx="19431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71" name="Line 71"/>
          <p:cNvSpPr>
            <a:spLocks noChangeShapeType="1"/>
          </p:cNvSpPr>
          <p:nvPr/>
        </p:nvSpPr>
        <p:spPr bwMode="auto">
          <a:xfrm>
            <a:off x="6299200" y="5257800"/>
            <a:ext cx="19431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grpSp>
        <p:nvGrpSpPr>
          <p:cNvPr id="75" name="Group 72"/>
          <p:cNvGrpSpPr>
            <a:grpSpLocks/>
          </p:cNvGrpSpPr>
          <p:nvPr/>
        </p:nvGrpSpPr>
        <p:grpSpPr bwMode="auto">
          <a:xfrm>
            <a:off x="6299200" y="4343399"/>
            <a:ext cx="1947863" cy="920750"/>
            <a:chOff x="3944" y="864"/>
            <a:chExt cx="1227" cy="580"/>
          </a:xfrm>
          <a:solidFill>
            <a:schemeClr val="bg1"/>
          </a:solidFill>
        </p:grpSpPr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3944" y="1159"/>
              <a:ext cx="1227" cy="285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400" dirty="0">
                  <a:solidFill>
                    <a:srgbClr val="56127A"/>
                  </a:solidFill>
                  <a:latin typeface="+mj-lt"/>
                </a:rPr>
                <a:t>b * c</a:t>
              </a:r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3944" y="864"/>
              <a:ext cx="1227" cy="285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endParaRPr lang="en-US" sz="2400">
                <a:solidFill>
                  <a:srgbClr val="56127A"/>
                </a:solidFill>
                <a:latin typeface="+mj-lt"/>
              </a:endParaRPr>
            </a:p>
          </p:txBody>
        </p:sp>
      </p:grpSp>
      <p:sp>
        <p:nvSpPr>
          <p:cNvPr id="78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Expression Evaluation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  <a:noFill/>
        </p:spPr>
      </p:pic>
      <p:grpSp>
        <p:nvGrpSpPr>
          <p:cNvPr id="65" name="Group 62"/>
          <p:cNvGrpSpPr>
            <a:grpSpLocks/>
          </p:cNvGrpSpPr>
          <p:nvPr/>
        </p:nvGrpSpPr>
        <p:grpSpPr bwMode="auto">
          <a:xfrm>
            <a:off x="6300225" y="2545685"/>
            <a:ext cx="1958656" cy="3187615"/>
            <a:chOff x="3664" y="1552"/>
            <a:chExt cx="1920" cy="2064"/>
          </a:xfrm>
          <a:solidFill>
            <a:schemeClr val="bg1"/>
          </a:solidFill>
        </p:grpSpPr>
        <p:sp>
          <p:nvSpPr>
            <p:cNvPr id="72" name="Line 63"/>
            <p:cNvSpPr>
              <a:spLocks noChangeShapeType="1"/>
            </p:cNvSpPr>
            <p:nvPr/>
          </p:nvSpPr>
          <p:spPr bwMode="auto">
            <a:xfrm flipV="1">
              <a:off x="5584" y="1552"/>
              <a:ext cx="0" cy="2064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3" name="Line 64"/>
            <p:cNvSpPr>
              <a:spLocks noChangeShapeType="1"/>
            </p:cNvSpPr>
            <p:nvPr/>
          </p:nvSpPr>
          <p:spPr bwMode="auto">
            <a:xfrm flipV="1">
              <a:off x="3664" y="3616"/>
              <a:ext cx="1920" cy="0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4" name="Line 65"/>
            <p:cNvSpPr>
              <a:spLocks noChangeShapeType="1"/>
            </p:cNvSpPr>
            <p:nvPr/>
          </p:nvSpPr>
          <p:spPr bwMode="auto">
            <a:xfrm flipV="1">
              <a:off x="3664" y="1552"/>
              <a:ext cx="0" cy="2064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4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Stack Hardware Organization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Processor State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Stack is part of processor state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Stack must be bounded and small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Max number stack elements ~ register file size, not memory size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Unbounded Stacks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Part of stack in processor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Remainder of stack in main memory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Stacks and Memory References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Option 1: Top 2 stack elements in registers, remainder in memory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Each push/pop requires memory reference; poor performance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Option 2: Top N stack elements in registers, remainder in memory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Overflows/underflows require memory reference; better performance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Analogous to register spilling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923524" y="1362075"/>
            <a:ext cx="8220475" cy="46166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dirty="0" smtClean="0">
                <a:latin typeface="+mj-lt"/>
              </a:rPr>
              <a:t>(</a:t>
            </a:r>
            <a:r>
              <a:rPr lang="en-US" sz="2400" dirty="0" err="1" smtClean="0">
                <a:latin typeface="+mj-lt"/>
              </a:rPr>
              <a:t>a+b</a:t>
            </a:r>
            <a:r>
              <a:rPr lang="en-US" sz="2400" dirty="0" smtClean="0">
                <a:latin typeface="+mj-lt"/>
              </a:rPr>
              <a:t>*c)/(</a:t>
            </a:r>
            <a:r>
              <a:rPr lang="en-US" sz="2400" dirty="0" err="1" smtClean="0">
                <a:latin typeface="+mj-lt"/>
              </a:rPr>
              <a:t>a+d</a:t>
            </a:r>
            <a:r>
              <a:rPr lang="en-US" sz="2400" dirty="0" smtClean="0">
                <a:latin typeface="+mj-lt"/>
              </a:rPr>
              <a:t>*c-e)  </a:t>
            </a:r>
            <a:r>
              <a:rPr lang="en-US" sz="2400" dirty="0" smtClean="0">
                <a:latin typeface="+mj-lt"/>
                <a:sym typeface="Wingdings" pitchFamily="2" charset="2"/>
              </a:rPr>
              <a:t>  </a:t>
            </a:r>
            <a:r>
              <a:rPr lang="en-US" sz="2400" dirty="0" smtClean="0">
                <a:latin typeface="+mj-lt"/>
              </a:rPr>
              <a:t>a </a:t>
            </a:r>
            <a:r>
              <a:rPr lang="en-US" sz="2400" dirty="0">
                <a:latin typeface="+mj-lt"/>
              </a:rPr>
              <a:t>b c * + a d c * + e - 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552 / CPS 550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8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266257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Stack Size &amp; Memory References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69170" y="1892800"/>
            <a:ext cx="6646051" cy="35368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i="1" dirty="0" smtClean="0">
                <a:solidFill>
                  <a:schemeClr val="tx1"/>
                </a:solidFill>
                <a:latin typeface="+mj-lt"/>
              </a:rPr>
              <a:t>		program</a:t>
            </a:r>
            <a:r>
              <a:rPr lang="en-US" sz="1600" i="1" dirty="0">
                <a:solidFill>
                  <a:schemeClr val="tx1"/>
                </a:solidFill>
                <a:latin typeface="+mj-lt"/>
              </a:rPr>
              <a:t>	stack (size = 2)	memory refs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a		R0			a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b		R0 R1			b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c		R0 R1 R2		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c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, 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ss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(a)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*		R0 R1			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sf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(a)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+		R0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a		R0 R1			a	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d		R0 R1 R2		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d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, 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ss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a+b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*c)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c		R0 R1 R2 R3		c, 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ss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(a)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*		R0 R1 R2		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</a:t>
            </a:r>
            <a:r>
              <a:rPr lang="en-US" sz="1600" dirty="0" err="1" smtClean="0">
                <a:solidFill>
                  <a:srgbClr val="56127A"/>
                </a:solidFill>
                <a:latin typeface="+mj-lt"/>
              </a:rPr>
              <a:t>sf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(a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+		R0 R1			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sf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a+b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*c)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e		R0 R1 R2		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</a:t>
            </a:r>
            <a:r>
              <a:rPr lang="en-US" sz="1600" dirty="0" err="1" smtClean="0">
                <a:solidFill>
                  <a:srgbClr val="56127A"/>
                </a:solidFill>
                <a:latin typeface="+mj-lt"/>
              </a:rPr>
              <a:t>e,ss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(</a:t>
            </a:r>
            <a:r>
              <a:rPr lang="en-US" sz="1600" dirty="0" err="1" smtClean="0">
                <a:solidFill>
                  <a:srgbClr val="56127A"/>
                </a:solidFill>
                <a:latin typeface="+mj-lt"/>
              </a:rPr>
              <a:t>a+b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*c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-		R0 R1			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sf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a+b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*c)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/		R0	</a:t>
            </a:r>
            <a:endParaRPr lang="en-US" sz="1600" i="1" dirty="0">
              <a:solidFill>
                <a:srgbClr val="56127A"/>
              </a:solidFill>
              <a:latin typeface="+mj-lt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923524" y="5694895"/>
            <a:ext cx="8220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400" dirty="0">
                <a:latin typeface="+mj-lt"/>
              </a:rPr>
              <a:t>4 </a:t>
            </a:r>
            <a:r>
              <a:rPr lang="en-US" sz="2400" dirty="0" smtClean="0">
                <a:latin typeface="+mj-lt"/>
              </a:rPr>
              <a:t>stores</a:t>
            </a:r>
            <a:r>
              <a:rPr lang="en-US" sz="2400" dirty="0">
                <a:latin typeface="+mj-lt"/>
              </a:rPr>
              <a:t>, 4 fetches (implicit)</a:t>
            </a: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1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923524" y="1362075"/>
            <a:ext cx="8220475" cy="46166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dirty="0" smtClean="0">
                <a:latin typeface="+mj-lt"/>
              </a:rPr>
              <a:t>(</a:t>
            </a:r>
            <a:r>
              <a:rPr lang="en-US" sz="2400" dirty="0" err="1" smtClean="0">
                <a:latin typeface="+mj-lt"/>
              </a:rPr>
              <a:t>a+b</a:t>
            </a:r>
            <a:r>
              <a:rPr lang="en-US" sz="2400" dirty="0" smtClean="0">
                <a:latin typeface="+mj-lt"/>
              </a:rPr>
              <a:t>*c)/(</a:t>
            </a:r>
            <a:r>
              <a:rPr lang="en-US" sz="2400" dirty="0" err="1" smtClean="0">
                <a:latin typeface="+mj-lt"/>
              </a:rPr>
              <a:t>a+d</a:t>
            </a:r>
            <a:r>
              <a:rPr lang="en-US" sz="2400" dirty="0" smtClean="0">
                <a:latin typeface="+mj-lt"/>
              </a:rPr>
              <a:t>*c-e)  </a:t>
            </a:r>
            <a:r>
              <a:rPr lang="en-US" sz="2400" dirty="0" smtClean="0">
                <a:latin typeface="+mj-lt"/>
                <a:sym typeface="Wingdings" pitchFamily="2" charset="2"/>
              </a:rPr>
              <a:t>  </a:t>
            </a:r>
            <a:r>
              <a:rPr lang="en-US" sz="2400" dirty="0" smtClean="0">
                <a:latin typeface="+mj-lt"/>
              </a:rPr>
              <a:t>a </a:t>
            </a:r>
            <a:r>
              <a:rPr lang="en-US" sz="2400" dirty="0">
                <a:latin typeface="+mj-lt"/>
              </a:rPr>
              <a:t>b c * + a d c * + e - 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552 / CPS 550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9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Stack Size &amp; Evaluating Expressions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923524" y="5694895"/>
            <a:ext cx="8220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400" dirty="0" smtClean="0">
                <a:latin typeface="+mj-lt"/>
              </a:rPr>
              <a:t>a and c are loaded twice, inefficient register use</a:t>
            </a:r>
            <a:endParaRPr lang="en-US" sz="2400" dirty="0">
              <a:latin typeface="+mj-lt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152485" y="2004409"/>
            <a:ext cx="4799392" cy="35368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i="1" dirty="0" smtClean="0">
                <a:solidFill>
                  <a:schemeClr val="tx1"/>
                </a:solidFill>
                <a:latin typeface="+mj-lt"/>
              </a:rPr>
              <a:t>		program</a:t>
            </a:r>
            <a:r>
              <a:rPr lang="en-US" sz="1600" i="1" dirty="0">
                <a:solidFill>
                  <a:schemeClr val="tx1"/>
                </a:solidFill>
                <a:latin typeface="+mj-lt"/>
              </a:rPr>
              <a:t>	stack (size = 4)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a		R0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b		R0 R1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c		R0 R1 R2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*		R0 R1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+		R0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a		R0 R1		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d		R0 R1 R2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c		R0 R1 R2 R3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*		R0 R1 R2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+		R0 R1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e		R0 R1 R2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-		R0 R1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/		R0	</a:t>
            </a:r>
            <a:endParaRPr lang="en-US" sz="1600" i="1" dirty="0">
              <a:solidFill>
                <a:srgbClr val="56127A"/>
              </a:solidFill>
              <a:latin typeface="+mj-lt"/>
            </a:endParaRPr>
          </a:p>
        </p:txBody>
      </p:sp>
      <p:sp>
        <p:nvSpPr>
          <p:cNvPr id="14" name="Freeform 5"/>
          <p:cNvSpPr>
            <a:spLocks/>
          </p:cNvSpPr>
          <p:nvPr/>
        </p:nvSpPr>
        <p:spPr bwMode="auto">
          <a:xfrm>
            <a:off x="2958990" y="2430470"/>
            <a:ext cx="317500" cy="122896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0" y="0"/>
              </a:cxn>
              <a:cxn ang="0">
                <a:pos x="200" y="952"/>
              </a:cxn>
              <a:cxn ang="0">
                <a:pos x="16" y="952"/>
              </a:cxn>
            </a:cxnLst>
            <a:rect l="0" t="0" r="r" b="b"/>
            <a:pathLst>
              <a:path w="200" h="952">
                <a:moveTo>
                  <a:pt x="0" y="0"/>
                </a:moveTo>
                <a:lnTo>
                  <a:pt x="200" y="0"/>
                </a:lnTo>
                <a:lnTo>
                  <a:pt x="200" y="952"/>
                </a:lnTo>
                <a:lnTo>
                  <a:pt x="16" y="952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6"/>
          <p:cNvSpPr>
            <a:spLocks/>
          </p:cNvSpPr>
          <p:nvPr/>
        </p:nvSpPr>
        <p:spPr bwMode="auto">
          <a:xfrm>
            <a:off x="2958989" y="2929735"/>
            <a:ext cx="422455" cy="122896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0" y="0"/>
              </a:cxn>
              <a:cxn ang="0">
                <a:pos x="200" y="952"/>
              </a:cxn>
              <a:cxn ang="0">
                <a:pos x="16" y="952"/>
              </a:cxn>
            </a:cxnLst>
            <a:rect l="0" t="0" r="r" b="b"/>
            <a:pathLst>
              <a:path w="200" h="952">
                <a:moveTo>
                  <a:pt x="0" y="0"/>
                </a:moveTo>
                <a:lnTo>
                  <a:pt x="200" y="0"/>
                </a:lnTo>
                <a:lnTo>
                  <a:pt x="200" y="952"/>
                </a:lnTo>
                <a:lnTo>
                  <a:pt x="16" y="952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2473</TotalTime>
  <Words>1735</Words>
  <Application>Microsoft Office PowerPoint</Application>
  <PresentationFormat>On-screen Show (4:3)</PresentationFormat>
  <Paragraphs>821</Paragraphs>
  <Slides>40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Executive</vt:lpstr>
      <vt:lpstr>ECE 552 / CPS 550  Advanced Computer Architecture I  Lecture 3 Early Microarchitectures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329</cp:revision>
  <dcterms:created xsi:type="dcterms:W3CDTF">2011-07-23T19:26:49Z</dcterms:created>
  <dcterms:modified xsi:type="dcterms:W3CDTF">2012-09-12T21:48:59Z</dcterms:modified>
</cp:coreProperties>
</file>