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3"/>
  </p:notesMasterIdLst>
  <p:sldIdLst>
    <p:sldId id="256" r:id="rId2"/>
    <p:sldId id="482" r:id="rId3"/>
    <p:sldId id="452" r:id="rId4"/>
    <p:sldId id="451" r:id="rId5"/>
    <p:sldId id="453" r:id="rId6"/>
    <p:sldId id="454" r:id="rId7"/>
    <p:sldId id="441" r:id="rId8"/>
    <p:sldId id="455" r:id="rId9"/>
    <p:sldId id="456" r:id="rId10"/>
    <p:sldId id="457" r:id="rId11"/>
    <p:sldId id="459" r:id="rId12"/>
    <p:sldId id="460" r:id="rId13"/>
    <p:sldId id="461" r:id="rId14"/>
    <p:sldId id="462" r:id="rId15"/>
    <p:sldId id="464" r:id="rId16"/>
    <p:sldId id="463" r:id="rId17"/>
    <p:sldId id="465" r:id="rId18"/>
    <p:sldId id="466" r:id="rId19"/>
    <p:sldId id="467" r:id="rId20"/>
    <p:sldId id="468" r:id="rId21"/>
    <p:sldId id="469" r:id="rId22"/>
    <p:sldId id="442" r:id="rId23"/>
    <p:sldId id="443" r:id="rId24"/>
    <p:sldId id="444" r:id="rId25"/>
    <p:sldId id="445" r:id="rId26"/>
    <p:sldId id="446" r:id="rId27"/>
    <p:sldId id="447" r:id="rId28"/>
    <p:sldId id="448" r:id="rId29"/>
    <p:sldId id="470" r:id="rId30"/>
    <p:sldId id="450" r:id="rId31"/>
    <p:sldId id="471" r:id="rId32"/>
    <p:sldId id="473" r:id="rId33"/>
    <p:sldId id="474" r:id="rId34"/>
    <p:sldId id="475" r:id="rId35"/>
    <p:sldId id="477" r:id="rId36"/>
    <p:sldId id="476" r:id="rId37"/>
    <p:sldId id="478" r:id="rId38"/>
    <p:sldId id="479" r:id="rId39"/>
    <p:sldId id="480" r:id="rId40"/>
    <p:sldId id="481" r:id="rId41"/>
    <p:sldId id="39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3" autoAdjust="0"/>
    <p:restoredTop sz="94660"/>
  </p:normalViewPr>
  <p:slideViewPr>
    <p:cSldViewPr>
      <p:cViewPr varScale="1">
        <p:scale>
          <a:sx n="84" d="100"/>
          <a:sy n="84" d="100"/>
        </p:scale>
        <p:origin x="-9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7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Pipelining – Part 2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</a:t>
            </a:r>
            <a:r>
              <a:rPr lang="en-US" smtClean="0">
                <a:solidFill>
                  <a:schemeClr val="tx1"/>
                </a:solidFill>
              </a:rPr>
              <a:t>/~bcl15/class/class_ece252fall12.html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Jumps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2542364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J 304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08101" y="5812182"/>
            <a:ext cx="2324100" cy="458788"/>
            <a:chOff x="824" y="3637"/>
            <a:chExt cx="1464" cy="289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 flipV="1">
              <a:off x="824" y="3771"/>
              <a:ext cx="1100" cy="10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961" y="3637"/>
              <a:ext cx="327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>
                  <a:solidFill>
                    <a:srgbClr val="C00000"/>
                  </a:solidFill>
                  <a:latin typeface="+mj-lt"/>
                </a:rPr>
                <a:t>kill</a:t>
              </a:r>
            </a:p>
          </p:txBody>
        </p:sp>
      </p:grp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4965200"/>
            <a:ext cx="4186145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To kill a fetched instruction, add </a:t>
            </a:r>
            <a:r>
              <a:rPr lang="en-US" sz="1600" dirty="0" err="1" smtClean="0">
                <a:latin typeface="+mj-lt"/>
              </a:rPr>
              <a:t>mux</a:t>
            </a:r>
            <a:r>
              <a:rPr lang="en-US" sz="1600" dirty="0" smtClean="0">
                <a:latin typeface="+mj-lt"/>
              </a:rPr>
              <a:t> before IR to insert “</a:t>
            </a:r>
            <a:r>
              <a:rPr lang="en-US" sz="1600" dirty="0" err="1" smtClean="0">
                <a:latin typeface="+mj-lt"/>
              </a:rPr>
              <a:t>nops</a:t>
            </a:r>
            <a:r>
              <a:rPr lang="en-US" sz="1600" dirty="0" smtClean="0">
                <a:latin typeface="+mj-lt"/>
              </a:rPr>
              <a:t>”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case(</a:t>
            </a:r>
            <a:r>
              <a:rPr lang="en-US" sz="1600" dirty="0" err="1" smtClean="0">
                <a:latin typeface="+mj-lt"/>
              </a:rPr>
              <a:t>opcodeD</a:t>
            </a:r>
            <a:r>
              <a:rPr lang="en-US" sz="1600" dirty="0" smtClean="0">
                <a:latin typeface="+mj-lt"/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J, JAL: 		IR </a:t>
            </a:r>
            <a:r>
              <a:rPr lang="en-US" sz="1600" dirty="0" smtClean="0">
                <a:latin typeface="+mj-lt"/>
                <a:sym typeface="Wingdings" pitchFamily="2" charset="2"/>
              </a:rPr>
              <a:t>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nop</a:t>
            </a:r>
            <a:endParaRPr lang="en-US" sz="1600" dirty="0" smtClean="0">
              <a:latin typeface="+mj-lt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  <a:sym typeface="Wingdings" pitchFamily="2" charset="2"/>
              </a:rPr>
              <a:t>	otherwise:	IR  inst</a:t>
            </a:r>
            <a:endParaRPr lang="en-US" sz="1600" dirty="0" smtClean="0">
              <a:latin typeface="+mj-lt"/>
            </a:endParaRPr>
          </a:p>
        </p:txBody>
      </p:sp>
      <p:grpSp>
        <p:nvGrpSpPr>
          <p:cNvPr id="154" name="Group 153"/>
          <p:cNvGrpSpPr/>
          <p:nvPr/>
        </p:nvGrpSpPr>
        <p:grpSpPr>
          <a:xfrm>
            <a:off x="673100" y="1047890"/>
            <a:ext cx="7345438" cy="3856038"/>
            <a:chOff x="673100" y="1047890"/>
            <a:chExt cx="7345438" cy="3856038"/>
          </a:xfrm>
        </p:grpSpPr>
        <p:sp>
          <p:nvSpPr>
            <p:cNvPr id="79" name="Oval 2"/>
            <p:cNvSpPr>
              <a:spLocks noChangeArrowheads="1"/>
            </p:cNvSpPr>
            <p:nvPr/>
          </p:nvSpPr>
          <p:spPr bwMode="auto">
            <a:xfrm>
              <a:off x="2908300" y="3927615"/>
              <a:ext cx="508000" cy="711200"/>
            </a:xfrm>
            <a:prstGeom prst="ellipse">
              <a:avLst/>
            </a:prstGeom>
            <a:solidFill>
              <a:srgbClr val="CFBDC8"/>
            </a:solidFill>
            <a:ln w="9525">
              <a:solidFill>
                <a:srgbClr val="B69CA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80" name="Group 8"/>
            <p:cNvGrpSpPr>
              <a:grpSpLocks/>
            </p:cNvGrpSpPr>
            <p:nvPr/>
          </p:nvGrpSpPr>
          <p:grpSpPr bwMode="auto">
            <a:xfrm>
              <a:off x="919163" y="3091005"/>
              <a:ext cx="5694363" cy="1752601"/>
              <a:chOff x="579" y="2025"/>
              <a:chExt cx="3587" cy="1104"/>
            </a:xfrm>
          </p:grpSpPr>
          <p:sp>
            <p:nvSpPr>
              <p:cNvPr id="81" name="Text Box 9"/>
              <p:cNvSpPr txBox="1">
                <a:spLocks noChangeArrowheads="1"/>
              </p:cNvSpPr>
              <p:nvPr/>
            </p:nvSpPr>
            <p:spPr bwMode="auto">
              <a:xfrm>
                <a:off x="2252" y="2974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2</a:t>
                </a:r>
              </a:p>
            </p:txBody>
          </p:sp>
          <p:sp>
            <p:nvSpPr>
              <p:cNvPr id="82" name="Text Box 10"/>
              <p:cNvSpPr txBox="1">
                <a:spLocks noChangeArrowheads="1"/>
              </p:cNvSpPr>
              <p:nvPr/>
            </p:nvSpPr>
            <p:spPr bwMode="auto">
              <a:xfrm>
                <a:off x="4001" y="2025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1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83" name="Text Box 11"/>
              <p:cNvSpPr txBox="1">
                <a:spLocks noChangeArrowheads="1"/>
              </p:cNvSpPr>
              <p:nvPr/>
            </p:nvSpPr>
            <p:spPr bwMode="auto">
              <a:xfrm>
                <a:off x="579" y="2884"/>
                <a:ext cx="250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104</a:t>
                </a:r>
              </a:p>
            </p:txBody>
          </p:sp>
        </p:grpSp>
        <p:sp>
          <p:nvSpPr>
            <p:cNvPr id="84" name="Freeform 12"/>
            <p:cNvSpPr>
              <a:spLocks/>
            </p:cNvSpPr>
            <p:nvPr/>
          </p:nvSpPr>
          <p:spPr bwMode="auto">
            <a:xfrm>
              <a:off x="1757363" y="2238515"/>
              <a:ext cx="492125" cy="647700"/>
            </a:xfrm>
            <a:custGeom>
              <a:avLst/>
              <a:gdLst/>
              <a:ahLst/>
              <a:cxnLst>
                <a:cxn ang="0">
                  <a:pos x="181" y="393"/>
                </a:cxn>
                <a:cxn ang="0">
                  <a:pos x="445" y="393"/>
                </a:cxn>
                <a:cxn ang="0">
                  <a:pos x="445" y="0"/>
                </a:cxn>
                <a:cxn ang="0">
                  <a:pos x="0" y="0"/>
                </a:cxn>
              </a:cxnLst>
              <a:rect l="0" t="0" r="r" b="b"/>
              <a:pathLst>
                <a:path w="445" h="393">
                  <a:moveTo>
                    <a:pt x="181" y="393"/>
                  </a:moveTo>
                  <a:lnTo>
                    <a:pt x="445" y="393"/>
                  </a:lnTo>
                  <a:lnTo>
                    <a:pt x="445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5" name="AutoShape 13"/>
            <p:cNvSpPr>
              <a:spLocks noChangeArrowheads="1"/>
            </p:cNvSpPr>
            <p:nvPr/>
          </p:nvSpPr>
          <p:spPr bwMode="auto">
            <a:xfrm>
              <a:off x="4386263" y="3959365"/>
              <a:ext cx="2957512" cy="944563"/>
            </a:xfrm>
            <a:prstGeom prst="star16">
              <a:avLst>
                <a:gd name="adj" fmla="val 44537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6" name="Freeform 14"/>
            <p:cNvSpPr>
              <a:spLocks/>
            </p:cNvSpPr>
            <p:nvPr/>
          </p:nvSpPr>
          <p:spPr bwMode="auto">
            <a:xfrm flipH="1">
              <a:off x="3668713" y="1378090"/>
              <a:ext cx="74612" cy="2655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7" name="Freeform 15"/>
            <p:cNvSpPr>
              <a:spLocks/>
            </p:cNvSpPr>
            <p:nvPr/>
          </p:nvSpPr>
          <p:spPr bwMode="auto">
            <a:xfrm>
              <a:off x="1136650" y="1462228"/>
              <a:ext cx="2609850" cy="2355850"/>
            </a:xfrm>
            <a:custGeom>
              <a:avLst/>
              <a:gdLst/>
              <a:ahLst/>
              <a:cxnLst>
                <a:cxn ang="0">
                  <a:pos x="856" y="0"/>
                </a:cxn>
                <a:cxn ang="0">
                  <a:pos x="0" y="0"/>
                </a:cxn>
                <a:cxn ang="0">
                  <a:pos x="0" y="1296"/>
                </a:cxn>
              </a:cxnLst>
              <a:rect l="0" t="0" r="r" b="b"/>
              <a:pathLst>
                <a:path w="857" h="1297">
                  <a:moveTo>
                    <a:pt x="856" y="0"/>
                  </a:moveTo>
                  <a:lnTo>
                    <a:pt x="0" y="0"/>
                  </a:lnTo>
                  <a:lnTo>
                    <a:pt x="0" y="129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8" name="Freeform 16"/>
            <p:cNvSpPr>
              <a:spLocks/>
            </p:cNvSpPr>
            <p:nvPr/>
          </p:nvSpPr>
          <p:spPr bwMode="auto">
            <a:xfrm>
              <a:off x="3717925" y="1463815"/>
              <a:ext cx="2236788" cy="11477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8" y="0"/>
                </a:cxn>
                <a:cxn ang="0">
                  <a:pos x="1688" y="552"/>
                </a:cxn>
              </a:cxnLst>
              <a:rect l="0" t="0" r="r" b="b"/>
              <a:pathLst>
                <a:path w="1689" h="553">
                  <a:moveTo>
                    <a:pt x="0" y="0"/>
                  </a:moveTo>
                  <a:lnTo>
                    <a:pt x="1688" y="0"/>
                  </a:lnTo>
                  <a:lnTo>
                    <a:pt x="1688" y="5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9" name="Rectangle 17"/>
            <p:cNvSpPr>
              <a:spLocks noChangeArrowheads="1"/>
            </p:cNvSpPr>
            <p:nvPr/>
          </p:nvSpPr>
          <p:spPr bwMode="auto">
            <a:xfrm>
              <a:off x="3695961" y="1054240"/>
              <a:ext cx="415179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 dirty="0">
                  <a:latin typeface="+mj-lt"/>
                </a:rPr>
                <a:t>stall</a:t>
              </a:r>
            </a:p>
          </p:txBody>
        </p:sp>
        <p:sp>
          <p:nvSpPr>
            <p:cNvPr id="90" name="Rectangle 18"/>
            <p:cNvSpPr>
              <a:spLocks noChangeArrowheads="1"/>
            </p:cNvSpPr>
            <p:nvPr/>
          </p:nvSpPr>
          <p:spPr bwMode="auto">
            <a:xfrm>
              <a:off x="6402388" y="2560778"/>
              <a:ext cx="173037" cy="482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Freeform 19"/>
            <p:cNvSpPr>
              <a:spLocks/>
            </p:cNvSpPr>
            <p:nvPr/>
          </p:nvSpPr>
          <p:spPr bwMode="auto">
            <a:xfrm>
              <a:off x="6454775" y="2964003"/>
              <a:ext cx="68263" cy="69850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2" name="Rectangle 20"/>
            <p:cNvSpPr>
              <a:spLocks noChangeArrowheads="1"/>
            </p:cNvSpPr>
            <p:nvPr/>
          </p:nvSpPr>
          <p:spPr bwMode="auto">
            <a:xfrm>
              <a:off x="7770813" y="2552840"/>
              <a:ext cx="173037" cy="482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3" name="Freeform 21"/>
            <p:cNvSpPr>
              <a:spLocks/>
            </p:cNvSpPr>
            <p:nvPr/>
          </p:nvSpPr>
          <p:spPr bwMode="auto">
            <a:xfrm>
              <a:off x="7823200" y="2956065"/>
              <a:ext cx="68263" cy="69850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4" name="Freeform 22"/>
            <p:cNvSpPr>
              <a:spLocks/>
            </p:cNvSpPr>
            <p:nvPr/>
          </p:nvSpPr>
          <p:spPr bwMode="auto">
            <a:xfrm>
              <a:off x="4213225" y="2908440"/>
              <a:ext cx="1617663" cy="1381125"/>
            </a:xfrm>
            <a:custGeom>
              <a:avLst/>
              <a:gdLst/>
              <a:ahLst/>
              <a:cxnLst>
                <a:cxn ang="0">
                  <a:pos x="0" y="1376"/>
                </a:cxn>
                <a:cxn ang="0">
                  <a:pos x="0" y="0"/>
                </a:cxn>
                <a:cxn ang="0">
                  <a:pos x="520" y="0"/>
                </a:cxn>
                <a:cxn ang="0">
                  <a:pos x="1904" y="0"/>
                </a:cxn>
              </a:cxnLst>
              <a:rect l="0" t="0" r="r" b="b"/>
              <a:pathLst>
                <a:path w="1905" h="1377">
                  <a:moveTo>
                    <a:pt x="0" y="1376"/>
                  </a:moveTo>
                  <a:lnTo>
                    <a:pt x="0" y="0"/>
                  </a:lnTo>
                  <a:lnTo>
                    <a:pt x="520" y="0"/>
                  </a:lnTo>
                  <a:lnTo>
                    <a:pt x="19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>
              <a:off x="6607175" y="2827478"/>
              <a:ext cx="11477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6" name="Rectangle 24"/>
            <p:cNvSpPr>
              <a:spLocks noChangeArrowheads="1"/>
            </p:cNvSpPr>
            <p:nvPr/>
          </p:nvSpPr>
          <p:spPr bwMode="auto">
            <a:xfrm>
              <a:off x="6326188" y="2660790"/>
              <a:ext cx="290145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97" name="Rectangle 25"/>
            <p:cNvSpPr>
              <a:spLocks noChangeArrowheads="1"/>
            </p:cNvSpPr>
            <p:nvPr/>
          </p:nvSpPr>
          <p:spPr bwMode="auto">
            <a:xfrm>
              <a:off x="7681913" y="2652853"/>
              <a:ext cx="290145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98" name="Freeform 26"/>
            <p:cNvSpPr>
              <a:spLocks/>
            </p:cNvSpPr>
            <p:nvPr/>
          </p:nvSpPr>
          <p:spPr bwMode="auto">
            <a:xfrm>
              <a:off x="1304925" y="3117990"/>
              <a:ext cx="344488" cy="1004888"/>
            </a:xfrm>
            <a:custGeom>
              <a:avLst/>
              <a:gdLst/>
              <a:ahLst/>
              <a:cxnLst>
                <a:cxn ang="0">
                  <a:pos x="0" y="632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16" y="0"/>
                </a:cxn>
              </a:cxnLst>
              <a:rect l="0" t="0" r="r" b="b"/>
              <a:pathLst>
                <a:path w="21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1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9" name="Freeform 27"/>
            <p:cNvSpPr>
              <a:spLocks/>
            </p:cNvSpPr>
            <p:nvPr/>
          </p:nvSpPr>
          <p:spPr bwMode="auto">
            <a:xfrm>
              <a:off x="1266825" y="4121290"/>
              <a:ext cx="3063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92" y="0"/>
                </a:cxn>
              </a:cxnLst>
              <a:rect l="0" t="0" r="r" b="b"/>
              <a:pathLst>
                <a:path w="193" h="1">
                  <a:moveTo>
                    <a:pt x="0" y="0"/>
                  </a:moveTo>
                  <a:lnTo>
                    <a:pt x="144" y="0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0" name="Rectangle 28"/>
            <p:cNvSpPr>
              <a:spLocks noChangeArrowheads="1"/>
            </p:cNvSpPr>
            <p:nvPr/>
          </p:nvSpPr>
          <p:spPr bwMode="auto">
            <a:xfrm>
              <a:off x="1050925" y="3829190"/>
              <a:ext cx="203200" cy="584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1" name="Line 29"/>
            <p:cNvSpPr>
              <a:spLocks noChangeShapeType="1"/>
            </p:cNvSpPr>
            <p:nvPr/>
          </p:nvSpPr>
          <p:spPr bwMode="auto">
            <a:xfrm>
              <a:off x="1279525" y="4121290"/>
              <a:ext cx="50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2" name="Rectangle 30"/>
            <p:cNvSpPr>
              <a:spLocks noChangeArrowheads="1"/>
            </p:cNvSpPr>
            <p:nvPr/>
          </p:nvSpPr>
          <p:spPr bwMode="auto">
            <a:xfrm>
              <a:off x="973138" y="4026040"/>
              <a:ext cx="362280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PC</a:t>
              </a:r>
            </a:p>
          </p:txBody>
        </p:sp>
        <p:sp>
          <p:nvSpPr>
            <p:cNvPr id="103" name="Freeform 31"/>
            <p:cNvSpPr>
              <a:spLocks/>
            </p:cNvSpPr>
            <p:nvPr/>
          </p:nvSpPr>
          <p:spPr bwMode="auto">
            <a:xfrm>
              <a:off x="1114425" y="4324490"/>
              <a:ext cx="77788" cy="777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4" name="Rectangle 32"/>
            <p:cNvSpPr>
              <a:spLocks noChangeArrowheads="1"/>
            </p:cNvSpPr>
            <p:nvPr/>
          </p:nvSpPr>
          <p:spPr bwMode="auto">
            <a:xfrm>
              <a:off x="1582738" y="3967303"/>
              <a:ext cx="749300" cy="9271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5" name="Rectangle 33"/>
            <p:cNvSpPr>
              <a:spLocks noChangeArrowheads="1"/>
            </p:cNvSpPr>
            <p:nvPr/>
          </p:nvSpPr>
          <p:spPr bwMode="auto">
            <a:xfrm>
              <a:off x="1530350" y="3964128"/>
              <a:ext cx="485711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addr</a:t>
              </a:r>
            </a:p>
          </p:txBody>
        </p:sp>
        <p:sp>
          <p:nvSpPr>
            <p:cNvPr id="106" name="Rectangle 34"/>
            <p:cNvSpPr>
              <a:spLocks noChangeArrowheads="1"/>
            </p:cNvSpPr>
            <p:nvPr/>
          </p:nvSpPr>
          <p:spPr bwMode="auto">
            <a:xfrm>
              <a:off x="1901825" y="4145103"/>
              <a:ext cx="379913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inst</a:t>
              </a:r>
            </a:p>
          </p:txBody>
        </p:sp>
        <p:sp>
          <p:nvSpPr>
            <p:cNvPr id="107" name="Rectangle 35"/>
            <p:cNvSpPr>
              <a:spLocks noChangeArrowheads="1"/>
            </p:cNvSpPr>
            <p:nvPr/>
          </p:nvSpPr>
          <p:spPr bwMode="auto">
            <a:xfrm>
              <a:off x="1516063" y="4395928"/>
              <a:ext cx="69570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Inst</a:t>
              </a:r>
            </a:p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Memory</a:t>
              </a:r>
            </a:p>
          </p:txBody>
        </p:sp>
        <p:sp>
          <p:nvSpPr>
            <p:cNvPr id="108" name="Rectangle 36"/>
            <p:cNvSpPr>
              <a:spLocks noChangeArrowheads="1"/>
            </p:cNvSpPr>
            <p:nvPr/>
          </p:nvSpPr>
          <p:spPr bwMode="auto">
            <a:xfrm>
              <a:off x="1162050" y="2541728"/>
              <a:ext cx="384722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0x4</a:t>
              </a:r>
            </a:p>
          </p:txBody>
        </p:sp>
        <p:sp>
          <p:nvSpPr>
            <p:cNvPr id="109" name="Line 37"/>
            <p:cNvSpPr>
              <a:spLocks noChangeShapeType="1"/>
            </p:cNvSpPr>
            <p:nvPr/>
          </p:nvSpPr>
          <p:spPr bwMode="auto">
            <a:xfrm>
              <a:off x="1589088" y="265920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10" name="Freeform 38"/>
            <p:cNvSpPr>
              <a:spLocks/>
            </p:cNvSpPr>
            <p:nvPr/>
          </p:nvSpPr>
          <p:spPr bwMode="auto">
            <a:xfrm>
              <a:off x="1658938" y="2583003"/>
              <a:ext cx="382587" cy="6111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11" name="Rectangle 39"/>
            <p:cNvSpPr>
              <a:spLocks noChangeArrowheads="1"/>
            </p:cNvSpPr>
            <p:nvPr/>
          </p:nvSpPr>
          <p:spPr bwMode="auto">
            <a:xfrm>
              <a:off x="1682737" y="2737710"/>
              <a:ext cx="453651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 dirty="0">
                  <a:latin typeface="+mj-lt"/>
                </a:rPr>
                <a:t>Add</a:t>
              </a:r>
            </a:p>
          </p:txBody>
        </p:sp>
        <p:grpSp>
          <p:nvGrpSpPr>
            <p:cNvPr id="112" name="Group 40"/>
            <p:cNvGrpSpPr>
              <a:grpSpLocks/>
            </p:cNvGrpSpPr>
            <p:nvPr/>
          </p:nvGrpSpPr>
          <p:grpSpPr bwMode="auto">
            <a:xfrm>
              <a:off x="5200650" y="2522678"/>
              <a:ext cx="1187450" cy="523875"/>
              <a:chOff x="2532" y="1410"/>
              <a:chExt cx="748" cy="330"/>
            </a:xfrm>
          </p:grpSpPr>
          <p:sp>
            <p:nvSpPr>
              <p:cNvPr id="113" name="Freeform 41"/>
              <p:cNvSpPr>
                <a:spLocks/>
              </p:cNvSpPr>
              <p:nvPr/>
            </p:nvSpPr>
            <p:spPr bwMode="auto">
              <a:xfrm>
                <a:off x="2934" y="1451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14" name="Rectangle 42"/>
              <p:cNvSpPr>
                <a:spLocks noChangeArrowheads="1"/>
              </p:cNvSpPr>
              <p:nvPr/>
            </p:nvSpPr>
            <p:spPr bwMode="auto">
              <a:xfrm>
                <a:off x="2532" y="1410"/>
                <a:ext cx="273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  <p:sp>
            <p:nvSpPr>
              <p:cNvPr id="115" name="Line 43"/>
              <p:cNvSpPr>
                <a:spLocks noChangeShapeType="1"/>
              </p:cNvSpPr>
              <p:nvPr/>
            </p:nvSpPr>
            <p:spPr bwMode="auto">
              <a:xfrm>
                <a:off x="3080" y="1587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16" name="Line 44"/>
              <p:cNvSpPr>
                <a:spLocks noChangeShapeType="1"/>
              </p:cNvSpPr>
              <p:nvPr/>
            </p:nvSpPr>
            <p:spPr bwMode="auto">
              <a:xfrm>
                <a:off x="2856" y="1515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  <p:sp>
          <p:nvSpPr>
            <p:cNvPr id="117" name="Rectangle 45"/>
            <p:cNvSpPr>
              <a:spLocks noChangeArrowheads="1"/>
            </p:cNvSpPr>
            <p:nvPr/>
          </p:nvSpPr>
          <p:spPr bwMode="auto">
            <a:xfrm>
              <a:off x="3644900" y="4040328"/>
              <a:ext cx="173038" cy="482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18" name="Freeform 46"/>
            <p:cNvSpPr>
              <a:spLocks/>
            </p:cNvSpPr>
            <p:nvPr/>
          </p:nvSpPr>
          <p:spPr bwMode="auto">
            <a:xfrm>
              <a:off x="3697288" y="4443553"/>
              <a:ext cx="68262" cy="69850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19" name="Rectangle 47"/>
            <p:cNvSpPr>
              <a:spLocks noChangeArrowheads="1"/>
            </p:cNvSpPr>
            <p:nvPr/>
          </p:nvSpPr>
          <p:spPr bwMode="auto">
            <a:xfrm>
              <a:off x="3582988" y="4146690"/>
              <a:ext cx="290145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120" name="Text Box 48"/>
            <p:cNvSpPr txBox="1">
              <a:spLocks noChangeArrowheads="1"/>
            </p:cNvSpPr>
            <p:nvPr/>
          </p:nvSpPr>
          <p:spPr bwMode="auto">
            <a:xfrm>
              <a:off x="6356350" y="2254390"/>
              <a:ext cx="253596" cy="2462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E</a:t>
              </a:r>
            </a:p>
          </p:txBody>
        </p:sp>
        <p:sp>
          <p:nvSpPr>
            <p:cNvPr id="121" name="Text Box 49"/>
            <p:cNvSpPr txBox="1">
              <a:spLocks noChangeArrowheads="1"/>
            </p:cNvSpPr>
            <p:nvPr/>
          </p:nvSpPr>
          <p:spPr bwMode="auto">
            <a:xfrm>
              <a:off x="7715250" y="2246453"/>
              <a:ext cx="303288" cy="2462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M</a:t>
              </a:r>
            </a:p>
          </p:txBody>
        </p:sp>
        <p:sp>
          <p:nvSpPr>
            <p:cNvPr id="122" name="Line 50"/>
            <p:cNvSpPr>
              <a:spLocks noChangeShapeType="1"/>
            </p:cNvSpPr>
            <p:nvPr/>
          </p:nvSpPr>
          <p:spPr bwMode="auto">
            <a:xfrm flipV="1">
              <a:off x="3827463" y="4299090"/>
              <a:ext cx="7445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51"/>
            <p:cNvSpPr>
              <a:spLocks noChangeShapeType="1"/>
            </p:cNvSpPr>
            <p:nvPr/>
          </p:nvSpPr>
          <p:spPr bwMode="auto">
            <a:xfrm flipV="1">
              <a:off x="2359025" y="4365765"/>
              <a:ext cx="739775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4" name="Freeform 52"/>
            <p:cNvSpPr>
              <a:spLocks/>
            </p:cNvSpPr>
            <p:nvPr/>
          </p:nvSpPr>
          <p:spPr bwMode="auto">
            <a:xfrm>
              <a:off x="1482725" y="1593990"/>
              <a:ext cx="268288" cy="7889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240"/>
                </a:cxn>
                <a:cxn ang="0">
                  <a:pos x="144" y="288"/>
                </a:cxn>
                <a:cxn ang="0">
                  <a:pos x="144" y="0"/>
                </a:cxn>
                <a:cxn ang="0">
                  <a:pos x="0" y="48"/>
                </a:cxn>
              </a:cxnLst>
              <a:rect l="0" t="0" r="r" b="b"/>
              <a:pathLst>
                <a:path w="145" h="289">
                  <a:moveTo>
                    <a:pt x="0" y="48"/>
                  </a:moveTo>
                  <a:lnTo>
                    <a:pt x="0" y="240"/>
                  </a:lnTo>
                  <a:lnTo>
                    <a:pt x="144" y="288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5" name="Freeform 53"/>
            <p:cNvSpPr>
              <a:spLocks/>
            </p:cNvSpPr>
            <p:nvPr/>
          </p:nvSpPr>
          <p:spPr bwMode="auto">
            <a:xfrm>
              <a:off x="673100" y="1995628"/>
              <a:ext cx="820738" cy="2106612"/>
            </a:xfrm>
            <a:custGeom>
              <a:avLst/>
              <a:gdLst/>
              <a:ahLst/>
              <a:cxnLst>
                <a:cxn ang="0">
                  <a:pos x="517" y="0"/>
                </a:cxn>
                <a:cxn ang="0">
                  <a:pos x="0" y="0"/>
                </a:cxn>
                <a:cxn ang="0">
                  <a:pos x="0" y="1231"/>
                </a:cxn>
                <a:cxn ang="0">
                  <a:pos x="227" y="1231"/>
                </a:cxn>
              </a:cxnLst>
              <a:rect l="0" t="0" r="r" b="b"/>
              <a:pathLst>
                <a:path w="517" h="1231">
                  <a:moveTo>
                    <a:pt x="517" y="0"/>
                  </a:moveTo>
                  <a:lnTo>
                    <a:pt x="0" y="0"/>
                  </a:lnTo>
                  <a:lnTo>
                    <a:pt x="0" y="1231"/>
                  </a:lnTo>
                  <a:lnTo>
                    <a:pt x="227" y="1231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26" name="Group 54"/>
            <p:cNvGrpSpPr>
              <a:grpSpLocks/>
            </p:cNvGrpSpPr>
            <p:nvPr/>
          </p:nvGrpSpPr>
          <p:grpSpPr bwMode="auto">
            <a:xfrm>
              <a:off x="3770313" y="2043253"/>
              <a:ext cx="611187" cy="382587"/>
              <a:chOff x="2375" y="1063"/>
              <a:chExt cx="385" cy="241"/>
            </a:xfrm>
          </p:grpSpPr>
          <p:sp>
            <p:nvSpPr>
              <p:cNvPr id="127" name="Freeform 55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28" name="Rectangle 56"/>
              <p:cNvSpPr>
                <a:spLocks noChangeArrowheads="1"/>
              </p:cNvSpPr>
              <p:nvPr/>
            </p:nvSpPr>
            <p:spPr bwMode="auto">
              <a:xfrm>
                <a:off x="2421" y="1103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129" name="Freeform 57"/>
            <p:cNvSpPr>
              <a:spLocks/>
            </p:cNvSpPr>
            <p:nvPr/>
          </p:nvSpPr>
          <p:spPr bwMode="auto">
            <a:xfrm>
              <a:off x="1727200" y="1732103"/>
              <a:ext cx="2352675" cy="319087"/>
            </a:xfrm>
            <a:custGeom>
              <a:avLst/>
              <a:gdLst/>
              <a:ahLst/>
              <a:cxnLst>
                <a:cxn ang="0">
                  <a:pos x="1387" y="150"/>
                </a:cxn>
                <a:cxn ang="0">
                  <a:pos x="1387" y="0"/>
                </a:cxn>
                <a:cxn ang="0">
                  <a:pos x="0" y="0"/>
                </a:cxn>
              </a:cxnLst>
              <a:rect l="0" t="0" r="r" b="b"/>
              <a:pathLst>
                <a:path w="1387" h="150">
                  <a:moveTo>
                    <a:pt x="1387" y="150"/>
                  </a:moveTo>
                  <a:lnTo>
                    <a:pt x="1387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0" name="Freeform 58"/>
            <p:cNvSpPr>
              <a:spLocks/>
            </p:cNvSpPr>
            <p:nvPr/>
          </p:nvSpPr>
          <p:spPr bwMode="auto">
            <a:xfrm>
              <a:off x="1306513" y="2417903"/>
              <a:ext cx="2584450" cy="887412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832" y="139"/>
                </a:cxn>
                <a:cxn ang="0">
                  <a:pos x="832" y="0"/>
                </a:cxn>
              </a:cxnLst>
              <a:rect l="0" t="0" r="r" b="b"/>
              <a:pathLst>
                <a:path w="832" h="139">
                  <a:moveTo>
                    <a:pt x="0" y="139"/>
                  </a:moveTo>
                  <a:lnTo>
                    <a:pt x="832" y="139"/>
                  </a:lnTo>
                  <a:lnTo>
                    <a:pt x="832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1" name="AutoShape 59"/>
            <p:cNvSpPr>
              <a:spLocks noChangeArrowheads="1"/>
            </p:cNvSpPr>
            <p:nvPr/>
          </p:nvSpPr>
          <p:spPr bwMode="auto">
            <a:xfrm>
              <a:off x="4495800" y="3027503"/>
              <a:ext cx="1084263" cy="490537"/>
            </a:xfrm>
            <a:prstGeom prst="star16">
              <a:avLst>
                <a:gd name="adj" fmla="val 37500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Jump?</a:t>
              </a:r>
            </a:p>
          </p:txBody>
        </p:sp>
        <p:sp>
          <p:nvSpPr>
            <p:cNvPr id="132" name="Line 60"/>
            <p:cNvSpPr>
              <a:spLocks noChangeShapeType="1"/>
            </p:cNvSpPr>
            <p:nvPr/>
          </p:nvSpPr>
          <p:spPr bwMode="auto">
            <a:xfrm>
              <a:off x="4227513" y="3241815"/>
              <a:ext cx="3190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3" name="Line 61"/>
            <p:cNvSpPr>
              <a:spLocks noChangeShapeType="1"/>
            </p:cNvSpPr>
            <p:nvPr/>
          </p:nvSpPr>
          <p:spPr bwMode="auto">
            <a:xfrm rot="16200000">
              <a:off x="3985419" y="2655234"/>
              <a:ext cx="4619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4" name="Freeform 62"/>
            <p:cNvSpPr>
              <a:spLocks/>
            </p:cNvSpPr>
            <p:nvPr/>
          </p:nvSpPr>
          <p:spPr bwMode="auto">
            <a:xfrm>
              <a:off x="1765300" y="1933715"/>
              <a:ext cx="3225800" cy="2165350"/>
            </a:xfrm>
            <a:custGeom>
              <a:avLst/>
              <a:gdLst/>
              <a:ahLst/>
              <a:cxnLst>
                <a:cxn ang="0">
                  <a:pos x="2032" y="1316"/>
                </a:cxn>
                <a:cxn ang="0">
                  <a:pos x="2032" y="971"/>
                </a:cxn>
                <a:cxn ang="0">
                  <a:pos x="642" y="964"/>
                </a:cxn>
                <a:cxn ang="0">
                  <a:pos x="642" y="0"/>
                </a:cxn>
                <a:cxn ang="0">
                  <a:pos x="0" y="0"/>
                </a:cxn>
              </a:cxnLst>
              <a:rect l="0" t="0" r="r" b="b"/>
              <a:pathLst>
                <a:path w="2032" h="1316">
                  <a:moveTo>
                    <a:pt x="2032" y="1316"/>
                  </a:moveTo>
                  <a:lnTo>
                    <a:pt x="2032" y="971"/>
                  </a:lnTo>
                  <a:lnTo>
                    <a:pt x="642" y="964"/>
                  </a:lnTo>
                  <a:lnTo>
                    <a:pt x="642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5" name="Rectangle 63"/>
            <p:cNvSpPr>
              <a:spLocks noChangeArrowheads="1"/>
            </p:cNvSpPr>
            <p:nvPr/>
          </p:nvSpPr>
          <p:spPr bwMode="auto">
            <a:xfrm>
              <a:off x="1393115" y="1047890"/>
              <a:ext cx="1952459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PCSrc (pc+4 / jabs / rind/ br)</a:t>
              </a:r>
            </a:p>
          </p:txBody>
        </p:sp>
        <p:sp>
          <p:nvSpPr>
            <p:cNvPr id="136" name="Line 64"/>
            <p:cNvSpPr>
              <a:spLocks noChangeShapeType="1"/>
            </p:cNvSpPr>
            <p:nvPr/>
          </p:nvSpPr>
          <p:spPr bwMode="auto">
            <a:xfrm>
              <a:off x="1612900" y="1260615"/>
              <a:ext cx="0" cy="4064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37" name="Group 68"/>
            <p:cNvGrpSpPr>
              <a:grpSpLocks/>
            </p:cNvGrpSpPr>
            <p:nvPr/>
          </p:nvGrpSpPr>
          <p:grpSpPr bwMode="auto">
            <a:xfrm>
              <a:off x="2444750" y="3683140"/>
              <a:ext cx="1187450" cy="836613"/>
              <a:chOff x="1540" y="2406"/>
              <a:chExt cx="748" cy="527"/>
            </a:xfrm>
          </p:grpSpPr>
          <p:sp>
            <p:nvSpPr>
              <p:cNvPr id="138" name="Freeform 69"/>
              <p:cNvSpPr>
                <a:spLocks/>
              </p:cNvSpPr>
              <p:nvPr/>
            </p:nvSpPr>
            <p:spPr bwMode="auto">
              <a:xfrm>
                <a:off x="1942" y="2644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39" name="Rectangle 70"/>
              <p:cNvSpPr>
                <a:spLocks noChangeArrowheads="1"/>
              </p:cNvSpPr>
              <p:nvPr/>
            </p:nvSpPr>
            <p:spPr bwMode="auto">
              <a:xfrm>
                <a:off x="1540" y="2603"/>
                <a:ext cx="273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  <p:sp>
            <p:nvSpPr>
              <p:cNvPr id="140" name="Line 71"/>
              <p:cNvSpPr>
                <a:spLocks noChangeShapeType="1"/>
              </p:cNvSpPr>
              <p:nvPr/>
            </p:nvSpPr>
            <p:spPr bwMode="auto">
              <a:xfrm>
                <a:off x="2088" y="2780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41" name="Line 72"/>
              <p:cNvSpPr>
                <a:spLocks noChangeShapeType="1"/>
              </p:cNvSpPr>
              <p:nvPr/>
            </p:nvSpPr>
            <p:spPr bwMode="auto">
              <a:xfrm>
                <a:off x="1864" y="2708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42" name="Text Box 73"/>
              <p:cNvSpPr txBox="1">
                <a:spLocks noChangeArrowheads="1"/>
              </p:cNvSpPr>
              <p:nvPr/>
            </p:nvSpPr>
            <p:spPr bwMode="auto">
              <a:xfrm>
                <a:off x="1623" y="2406"/>
                <a:ext cx="342" cy="15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IRSrc</a:t>
                </a:r>
                <a:r>
                  <a:rPr lang="en-US" sz="1000" baseline="-25000">
                    <a:latin typeface="+mj-lt"/>
                  </a:rPr>
                  <a:t>D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143" name="Line 74"/>
              <p:cNvSpPr>
                <a:spLocks noChangeShapeType="1"/>
              </p:cNvSpPr>
              <p:nvPr/>
            </p:nvSpPr>
            <p:spPr bwMode="auto">
              <a:xfrm>
                <a:off x="2016" y="249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  <p:grpSp>
          <p:nvGrpSpPr>
            <p:cNvPr id="144" name="Group 75"/>
            <p:cNvGrpSpPr>
              <a:grpSpLocks/>
            </p:cNvGrpSpPr>
            <p:nvPr/>
          </p:nvGrpSpPr>
          <p:grpSpPr bwMode="auto">
            <a:xfrm>
              <a:off x="906463" y="3086242"/>
              <a:ext cx="7078663" cy="1741489"/>
              <a:chOff x="571" y="2022"/>
              <a:chExt cx="4459" cy="1097"/>
            </a:xfrm>
          </p:grpSpPr>
          <p:sp>
            <p:nvSpPr>
              <p:cNvPr id="145" name="Text Box 76"/>
              <p:cNvSpPr txBox="1">
                <a:spLocks noChangeArrowheads="1"/>
              </p:cNvSpPr>
              <p:nvPr/>
            </p:nvSpPr>
            <p:spPr bwMode="auto">
              <a:xfrm>
                <a:off x="3988" y="2022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2</a:t>
                </a:r>
              </a:p>
            </p:txBody>
          </p:sp>
          <p:sp>
            <p:nvSpPr>
              <p:cNvPr id="146" name="Text Box 77"/>
              <p:cNvSpPr txBox="1">
                <a:spLocks noChangeArrowheads="1"/>
              </p:cNvSpPr>
              <p:nvPr/>
            </p:nvSpPr>
            <p:spPr bwMode="auto">
              <a:xfrm>
                <a:off x="4865" y="2025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1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147" name="Text Box 78"/>
              <p:cNvSpPr txBox="1">
                <a:spLocks noChangeArrowheads="1"/>
              </p:cNvSpPr>
              <p:nvPr/>
            </p:nvSpPr>
            <p:spPr bwMode="auto">
              <a:xfrm>
                <a:off x="571" y="2876"/>
                <a:ext cx="250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304</a:t>
                </a:r>
              </a:p>
            </p:txBody>
          </p:sp>
          <p:sp>
            <p:nvSpPr>
              <p:cNvPr id="148" name="Text Box 79"/>
              <p:cNvSpPr txBox="1">
                <a:spLocks noChangeArrowheads="1"/>
              </p:cNvSpPr>
              <p:nvPr/>
            </p:nvSpPr>
            <p:spPr bwMode="auto">
              <a:xfrm>
                <a:off x="2203" y="2964"/>
                <a:ext cx="274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</p:grpSp>
        <p:grpSp>
          <p:nvGrpSpPr>
            <p:cNvPr id="149" name="Group 80"/>
            <p:cNvGrpSpPr>
              <a:grpSpLocks/>
            </p:cNvGrpSpPr>
            <p:nvPr/>
          </p:nvGrpSpPr>
          <p:grpSpPr bwMode="auto">
            <a:xfrm>
              <a:off x="1752600" y="2086115"/>
              <a:ext cx="2438400" cy="1239838"/>
              <a:chOff x="1104" y="1392"/>
              <a:chExt cx="1536" cy="781"/>
            </a:xfrm>
          </p:grpSpPr>
          <p:sp>
            <p:nvSpPr>
              <p:cNvPr id="150" name="Oval 81"/>
              <p:cNvSpPr>
                <a:spLocks noChangeArrowheads="1"/>
              </p:cNvSpPr>
              <p:nvPr/>
            </p:nvSpPr>
            <p:spPr bwMode="auto">
              <a:xfrm>
                <a:off x="1872" y="1680"/>
                <a:ext cx="264" cy="12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51" name="Line 82"/>
              <p:cNvSpPr>
                <a:spLocks noChangeShapeType="1"/>
              </p:cNvSpPr>
              <p:nvPr/>
            </p:nvSpPr>
            <p:spPr bwMode="auto">
              <a:xfrm flipV="1">
                <a:off x="1920" y="1776"/>
                <a:ext cx="0" cy="39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52" name="Freeform 83"/>
              <p:cNvSpPr>
                <a:spLocks/>
              </p:cNvSpPr>
              <p:nvPr/>
            </p:nvSpPr>
            <p:spPr bwMode="auto">
              <a:xfrm>
                <a:off x="2064" y="1776"/>
                <a:ext cx="576" cy="288"/>
              </a:xfrm>
              <a:custGeom>
                <a:avLst/>
                <a:gdLst/>
                <a:ahLst/>
                <a:cxnLst>
                  <a:cxn ang="0">
                    <a:pos x="576" y="240"/>
                  </a:cxn>
                  <a:cxn ang="0">
                    <a:pos x="0" y="240"/>
                  </a:cxn>
                  <a:cxn ang="0">
                    <a:pos x="0" y="0"/>
                  </a:cxn>
                </a:cxnLst>
                <a:rect l="0" t="0" r="r" b="b"/>
                <a:pathLst>
                  <a:path w="576" h="240">
                    <a:moveTo>
                      <a:pt x="576" y="240"/>
                    </a:moveTo>
                    <a:lnTo>
                      <a:pt x="0" y="240"/>
                    </a:lnTo>
                    <a:lnTo>
                      <a:pt x="0" y="0"/>
                    </a:lnTo>
                  </a:path>
                </a:pathLst>
              </a:custGeom>
              <a:noFill/>
              <a:ln w="22225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53" name="Freeform 84"/>
              <p:cNvSpPr>
                <a:spLocks/>
              </p:cNvSpPr>
              <p:nvPr/>
            </p:nvSpPr>
            <p:spPr bwMode="auto">
              <a:xfrm>
                <a:off x="1104" y="1392"/>
                <a:ext cx="912" cy="288"/>
              </a:xfrm>
              <a:custGeom>
                <a:avLst/>
                <a:gdLst/>
                <a:ahLst/>
                <a:cxnLst>
                  <a:cxn ang="0">
                    <a:pos x="912" y="240"/>
                  </a:cxn>
                  <a:cxn ang="0">
                    <a:pos x="912" y="0"/>
                  </a:cxn>
                  <a:cxn ang="0">
                    <a:pos x="0" y="0"/>
                  </a:cxn>
                </a:cxnLst>
                <a:rect l="0" t="0" r="r" b="b"/>
                <a:pathLst>
                  <a:path w="912" h="240">
                    <a:moveTo>
                      <a:pt x="912" y="240"/>
                    </a:moveTo>
                    <a:lnTo>
                      <a:pt x="912" y="0"/>
                    </a:lnTo>
                    <a:lnTo>
                      <a:pt x="0" y="0"/>
                    </a:lnTo>
                  </a:path>
                </a:pathLst>
              </a:custGeom>
              <a:noFill/>
              <a:ln w="22225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Jumps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41513" y="3998913"/>
            <a:ext cx="5769209" cy="181331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time</a:t>
            </a:r>
          </a:p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IF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ID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endParaRPr lang="en-US" sz="16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EX		     </a:t>
            </a:r>
            <a:r>
              <a:rPr lang="en-US" sz="1600" dirty="0" smtClean="0">
                <a:latin typeface="+mj-lt"/>
              </a:rPr>
              <a:t>	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MA      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WB     	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8600" y="1219200"/>
            <a:ext cx="7500452" cy="181331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1714500" lvl="3" defTabSz="571500">
              <a:spcBef>
                <a:spcPct val="0"/>
              </a:spcBef>
            </a:pPr>
            <a:endParaRPr lang="en-US" sz="1600" dirty="0">
              <a:latin typeface="+mj-lt"/>
            </a:endParaRP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time</a:t>
            </a: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) 096: ADD		IF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1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) 100: J 304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2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) 104: ADD				</a:t>
            </a:r>
            <a:r>
              <a:rPr lang="en-US" sz="1600" dirty="0" smtClean="0">
                <a:latin typeface="+mj-lt"/>
              </a:rPr>
              <a:t>IF</a:t>
            </a:r>
            <a:r>
              <a:rPr lang="en-US" sz="1600" baseline="-25000" dirty="0" smtClean="0">
                <a:latin typeface="+mj-lt"/>
              </a:rPr>
              <a:t>3</a:t>
            </a:r>
            <a:r>
              <a:rPr lang="en-US" sz="1600" dirty="0" smtClean="0">
                <a:latin typeface="+mj-lt"/>
              </a:rPr>
              <a:t>	</a:t>
            </a:r>
            <a:r>
              <a:rPr lang="en-US" sz="1600" dirty="0" err="1" smtClean="0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) 304: ADD	          	      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4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4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4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15913" y="4981575"/>
            <a:ext cx="1165385" cy="582211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tx1"/>
                </a:solidFill>
                <a:latin typeface="+mj-lt"/>
              </a:rPr>
              <a:t>Resource </a:t>
            </a:r>
          </a:p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tx1"/>
                </a:solidFill>
                <a:latin typeface="+mj-lt"/>
              </a:rPr>
              <a:t>Usage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111140" y="2430470"/>
            <a:ext cx="192025" cy="11521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build="p" autoUpdateAnimBg="0"/>
      <p:bldP spid="1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Branch condition computed in execute stage. What should be done in decode stage?</a:t>
            </a:r>
          </a:p>
        </p:txBody>
      </p:sp>
      <p:sp>
        <p:nvSpPr>
          <p:cNvPr id="112" name="AutoShape 4"/>
          <p:cNvSpPr>
            <a:spLocks noChangeArrowheads="1"/>
          </p:cNvSpPr>
          <p:nvPr/>
        </p:nvSpPr>
        <p:spPr bwMode="auto">
          <a:xfrm>
            <a:off x="4495800" y="3151188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 dirty="0" smtClean="0">
                <a:latin typeface="+mj-lt"/>
              </a:rPr>
              <a:t>Jump?</a:t>
            </a:r>
            <a:endParaRPr lang="en-US" sz="1000" dirty="0">
              <a:latin typeface="+mj-lt"/>
            </a:endParaRPr>
          </a:p>
        </p:txBody>
      </p:sp>
      <p:sp>
        <p:nvSpPr>
          <p:cNvPr id="126" name="Line 5"/>
          <p:cNvSpPr>
            <a:spLocks noChangeShapeType="1"/>
          </p:cNvSpPr>
          <p:nvPr/>
        </p:nvSpPr>
        <p:spPr bwMode="auto">
          <a:xfrm>
            <a:off x="4227513" y="3365500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37" name="Group 6"/>
          <p:cNvGrpSpPr>
            <a:grpSpLocks/>
          </p:cNvGrpSpPr>
          <p:nvPr/>
        </p:nvGrpSpPr>
        <p:grpSpPr bwMode="auto">
          <a:xfrm>
            <a:off x="673100" y="1171575"/>
            <a:ext cx="7585075" cy="3856038"/>
            <a:chOff x="424" y="738"/>
            <a:chExt cx="4778" cy="2429"/>
          </a:xfrm>
        </p:grpSpPr>
        <p:grpSp>
          <p:nvGrpSpPr>
            <p:cNvPr id="144" name="Group 7"/>
            <p:cNvGrpSpPr>
              <a:grpSpLocks/>
            </p:cNvGrpSpPr>
            <p:nvPr/>
          </p:nvGrpSpPr>
          <p:grpSpPr bwMode="auto">
            <a:xfrm>
              <a:off x="579" y="2025"/>
              <a:ext cx="3587" cy="1104"/>
              <a:chOff x="579" y="2025"/>
              <a:chExt cx="3587" cy="1104"/>
            </a:xfrm>
          </p:grpSpPr>
          <p:sp>
            <p:nvSpPr>
              <p:cNvPr id="211" name="Text Box 8"/>
              <p:cNvSpPr txBox="1">
                <a:spLocks noChangeArrowheads="1"/>
              </p:cNvSpPr>
              <p:nvPr/>
            </p:nvSpPr>
            <p:spPr bwMode="auto">
              <a:xfrm>
                <a:off x="2252" y="2974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2</a:t>
                </a:r>
              </a:p>
            </p:txBody>
          </p:sp>
          <p:sp>
            <p:nvSpPr>
              <p:cNvPr id="212" name="Text Box 9"/>
              <p:cNvSpPr txBox="1">
                <a:spLocks noChangeArrowheads="1"/>
              </p:cNvSpPr>
              <p:nvPr/>
            </p:nvSpPr>
            <p:spPr bwMode="auto">
              <a:xfrm>
                <a:off x="4001" y="2025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1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213" name="Text Box 10"/>
              <p:cNvSpPr txBox="1">
                <a:spLocks noChangeArrowheads="1"/>
              </p:cNvSpPr>
              <p:nvPr/>
            </p:nvSpPr>
            <p:spPr bwMode="auto">
              <a:xfrm>
                <a:off x="579" y="2884"/>
                <a:ext cx="250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104</a:t>
                </a:r>
              </a:p>
            </p:txBody>
          </p:sp>
        </p:grpSp>
        <p:sp>
          <p:nvSpPr>
            <p:cNvPr id="149" name="Freeform 11"/>
            <p:cNvSpPr>
              <a:spLocks/>
            </p:cNvSpPr>
            <p:nvPr/>
          </p:nvSpPr>
          <p:spPr bwMode="auto">
            <a:xfrm>
              <a:off x="1107" y="1488"/>
              <a:ext cx="310" cy="408"/>
            </a:xfrm>
            <a:custGeom>
              <a:avLst/>
              <a:gdLst/>
              <a:ahLst/>
              <a:cxnLst>
                <a:cxn ang="0">
                  <a:pos x="181" y="393"/>
                </a:cxn>
                <a:cxn ang="0">
                  <a:pos x="445" y="393"/>
                </a:cxn>
                <a:cxn ang="0">
                  <a:pos x="445" y="0"/>
                </a:cxn>
                <a:cxn ang="0">
                  <a:pos x="0" y="0"/>
                </a:cxn>
              </a:cxnLst>
              <a:rect l="0" t="0" r="r" b="b"/>
              <a:pathLst>
                <a:path w="445" h="393">
                  <a:moveTo>
                    <a:pt x="181" y="393"/>
                  </a:moveTo>
                  <a:lnTo>
                    <a:pt x="445" y="393"/>
                  </a:lnTo>
                  <a:lnTo>
                    <a:pt x="445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4" name="AutoShape 12"/>
            <p:cNvSpPr>
              <a:spLocks noChangeArrowheads="1"/>
            </p:cNvSpPr>
            <p:nvPr/>
          </p:nvSpPr>
          <p:spPr bwMode="auto">
            <a:xfrm>
              <a:off x="2763" y="2444"/>
              <a:ext cx="2439" cy="723"/>
            </a:xfrm>
            <a:prstGeom prst="star16">
              <a:avLst>
                <a:gd name="adj" fmla="val 44537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5" name="Freeform 13"/>
            <p:cNvSpPr>
              <a:spLocks/>
            </p:cNvSpPr>
            <p:nvPr/>
          </p:nvSpPr>
          <p:spPr bwMode="auto">
            <a:xfrm flipH="1">
              <a:off x="2311" y="946"/>
              <a:ext cx="47" cy="16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6" name="Freeform 14"/>
            <p:cNvSpPr>
              <a:spLocks/>
            </p:cNvSpPr>
            <p:nvPr/>
          </p:nvSpPr>
          <p:spPr bwMode="auto">
            <a:xfrm>
              <a:off x="716" y="999"/>
              <a:ext cx="1644" cy="1484"/>
            </a:xfrm>
            <a:custGeom>
              <a:avLst/>
              <a:gdLst/>
              <a:ahLst/>
              <a:cxnLst>
                <a:cxn ang="0">
                  <a:pos x="856" y="0"/>
                </a:cxn>
                <a:cxn ang="0">
                  <a:pos x="0" y="0"/>
                </a:cxn>
                <a:cxn ang="0">
                  <a:pos x="0" y="1296"/>
                </a:cxn>
              </a:cxnLst>
              <a:rect l="0" t="0" r="r" b="b"/>
              <a:pathLst>
                <a:path w="857" h="1297">
                  <a:moveTo>
                    <a:pt x="856" y="0"/>
                  </a:moveTo>
                  <a:lnTo>
                    <a:pt x="0" y="0"/>
                  </a:lnTo>
                  <a:lnTo>
                    <a:pt x="0" y="129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7" name="Freeform 15"/>
            <p:cNvSpPr>
              <a:spLocks/>
            </p:cNvSpPr>
            <p:nvPr/>
          </p:nvSpPr>
          <p:spPr bwMode="auto">
            <a:xfrm>
              <a:off x="2342" y="1000"/>
              <a:ext cx="1409" cy="7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8" y="0"/>
                </a:cxn>
                <a:cxn ang="0">
                  <a:pos x="1688" y="552"/>
                </a:cxn>
              </a:cxnLst>
              <a:rect l="0" t="0" r="r" b="b"/>
              <a:pathLst>
                <a:path w="1689" h="553">
                  <a:moveTo>
                    <a:pt x="0" y="0"/>
                  </a:moveTo>
                  <a:lnTo>
                    <a:pt x="1688" y="0"/>
                  </a:lnTo>
                  <a:lnTo>
                    <a:pt x="1688" y="5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8" name="Rectangle 16"/>
            <p:cNvSpPr>
              <a:spLocks noChangeArrowheads="1"/>
            </p:cNvSpPr>
            <p:nvPr/>
          </p:nvSpPr>
          <p:spPr bwMode="auto">
            <a:xfrm>
              <a:off x="2332" y="742"/>
              <a:ext cx="262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stall</a:t>
              </a:r>
            </a:p>
          </p:txBody>
        </p:sp>
        <p:sp>
          <p:nvSpPr>
            <p:cNvPr id="159" name="Rectangle 17"/>
            <p:cNvSpPr>
              <a:spLocks noChangeArrowheads="1"/>
            </p:cNvSpPr>
            <p:nvPr/>
          </p:nvSpPr>
          <p:spPr bwMode="auto">
            <a:xfrm>
              <a:off x="4033" y="1691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0" name="Freeform 18"/>
            <p:cNvSpPr>
              <a:spLocks/>
            </p:cNvSpPr>
            <p:nvPr/>
          </p:nvSpPr>
          <p:spPr bwMode="auto">
            <a:xfrm>
              <a:off x="4066" y="1945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1" name="Rectangle 19"/>
            <p:cNvSpPr>
              <a:spLocks noChangeArrowheads="1"/>
            </p:cNvSpPr>
            <p:nvPr/>
          </p:nvSpPr>
          <p:spPr bwMode="auto">
            <a:xfrm>
              <a:off x="4895" y="1686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2" name="Freeform 20"/>
            <p:cNvSpPr>
              <a:spLocks/>
            </p:cNvSpPr>
            <p:nvPr/>
          </p:nvSpPr>
          <p:spPr bwMode="auto">
            <a:xfrm>
              <a:off x="4928" y="1940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3" name="Freeform 21"/>
            <p:cNvSpPr>
              <a:spLocks/>
            </p:cNvSpPr>
            <p:nvPr/>
          </p:nvSpPr>
          <p:spPr bwMode="auto">
            <a:xfrm>
              <a:off x="2654" y="1910"/>
              <a:ext cx="1019" cy="870"/>
            </a:xfrm>
            <a:custGeom>
              <a:avLst/>
              <a:gdLst/>
              <a:ahLst/>
              <a:cxnLst>
                <a:cxn ang="0">
                  <a:pos x="0" y="1376"/>
                </a:cxn>
                <a:cxn ang="0">
                  <a:pos x="0" y="0"/>
                </a:cxn>
                <a:cxn ang="0">
                  <a:pos x="520" y="0"/>
                </a:cxn>
                <a:cxn ang="0">
                  <a:pos x="1904" y="0"/>
                </a:cxn>
              </a:cxnLst>
              <a:rect l="0" t="0" r="r" b="b"/>
              <a:pathLst>
                <a:path w="1905" h="1377">
                  <a:moveTo>
                    <a:pt x="0" y="1376"/>
                  </a:moveTo>
                  <a:lnTo>
                    <a:pt x="0" y="0"/>
                  </a:lnTo>
                  <a:lnTo>
                    <a:pt x="520" y="0"/>
                  </a:lnTo>
                  <a:lnTo>
                    <a:pt x="19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>
              <a:off x="4162" y="1859"/>
              <a:ext cx="7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5" name="Rectangle 23"/>
            <p:cNvSpPr>
              <a:spLocks noChangeArrowheads="1"/>
            </p:cNvSpPr>
            <p:nvPr/>
          </p:nvSpPr>
          <p:spPr bwMode="auto">
            <a:xfrm>
              <a:off x="3985" y="1754"/>
              <a:ext cx="18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166" name="Rectangle 24"/>
            <p:cNvSpPr>
              <a:spLocks noChangeArrowheads="1"/>
            </p:cNvSpPr>
            <p:nvPr/>
          </p:nvSpPr>
          <p:spPr bwMode="auto">
            <a:xfrm>
              <a:off x="4839" y="1749"/>
              <a:ext cx="18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167" name="Freeform 25"/>
            <p:cNvSpPr>
              <a:spLocks/>
            </p:cNvSpPr>
            <p:nvPr/>
          </p:nvSpPr>
          <p:spPr bwMode="auto">
            <a:xfrm>
              <a:off x="822" y="2042"/>
              <a:ext cx="217" cy="633"/>
            </a:xfrm>
            <a:custGeom>
              <a:avLst/>
              <a:gdLst/>
              <a:ahLst/>
              <a:cxnLst>
                <a:cxn ang="0">
                  <a:pos x="0" y="632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16" y="0"/>
                </a:cxn>
              </a:cxnLst>
              <a:rect l="0" t="0" r="r" b="b"/>
              <a:pathLst>
                <a:path w="21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1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8" name="Freeform 26"/>
            <p:cNvSpPr>
              <a:spLocks/>
            </p:cNvSpPr>
            <p:nvPr/>
          </p:nvSpPr>
          <p:spPr bwMode="auto">
            <a:xfrm>
              <a:off x="798" y="2674"/>
              <a:ext cx="1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92" y="0"/>
                </a:cxn>
              </a:cxnLst>
              <a:rect l="0" t="0" r="r" b="b"/>
              <a:pathLst>
                <a:path w="193" h="1">
                  <a:moveTo>
                    <a:pt x="0" y="0"/>
                  </a:moveTo>
                  <a:lnTo>
                    <a:pt x="144" y="0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9" name="Rectangle 27"/>
            <p:cNvSpPr>
              <a:spLocks noChangeArrowheads="1"/>
            </p:cNvSpPr>
            <p:nvPr/>
          </p:nvSpPr>
          <p:spPr bwMode="auto">
            <a:xfrm>
              <a:off x="662" y="2490"/>
              <a:ext cx="128" cy="3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0" name="Line 28"/>
            <p:cNvSpPr>
              <a:spLocks noChangeShapeType="1"/>
            </p:cNvSpPr>
            <p:nvPr/>
          </p:nvSpPr>
          <p:spPr bwMode="auto">
            <a:xfrm>
              <a:off x="806" y="2674"/>
              <a:ext cx="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1" name="Rectangle 29"/>
            <p:cNvSpPr>
              <a:spLocks noChangeArrowheads="1"/>
            </p:cNvSpPr>
            <p:nvPr/>
          </p:nvSpPr>
          <p:spPr bwMode="auto">
            <a:xfrm>
              <a:off x="613" y="2614"/>
              <a:ext cx="228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PC</a:t>
              </a:r>
            </a:p>
          </p:txBody>
        </p:sp>
        <p:sp>
          <p:nvSpPr>
            <p:cNvPr id="172" name="Freeform 30"/>
            <p:cNvSpPr>
              <a:spLocks/>
            </p:cNvSpPr>
            <p:nvPr/>
          </p:nvSpPr>
          <p:spPr bwMode="auto">
            <a:xfrm>
              <a:off x="702" y="2802"/>
              <a:ext cx="49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3" name="Rectangle 31"/>
            <p:cNvSpPr>
              <a:spLocks noChangeArrowheads="1"/>
            </p:cNvSpPr>
            <p:nvPr/>
          </p:nvSpPr>
          <p:spPr bwMode="auto">
            <a:xfrm>
              <a:off x="997" y="2577"/>
              <a:ext cx="472" cy="5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4" name="Rectangle 32"/>
            <p:cNvSpPr>
              <a:spLocks noChangeArrowheads="1"/>
            </p:cNvSpPr>
            <p:nvPr/>
          </p:nvSpPr>
          <p:spPr bwMode="auto">
            <a:xfrm>
              <a:off x="964" y="2575"/>
              <a:ext cx="306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addr</a:t>
              </a:r>
            </a:p>
          </p:txBody>
        </p:sp>
        <p:sp>
          <p:nvSpPr>
            <p:cNvPr id="175" name="Rectangle 33"/>
            <p:cNvSpPr>
              <a:spLocks noChangeArrowheads="1"/>
            </p:cNvSpPr>
            <p:nvPr/>
          </p:nvSpPr>
          <p:spPr bwMode="auto">
            <a:xfrm>
              <a:off x="1198" y="2689"/>
              <a:ext cx="239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inst</a:t>
              </a:r>
            </a:p>
          </p:txBody>
        </p:sp>
        <p:sp>
          <p:nvSpPr>
            <p:cNvPr id="176" name="Rectangle 34"/>
            <p:cNvSpPr>
              <a:spLocks noChangeArrowheads="1"/>
            </p:cNvSpPr>
            <p:nvPr/>
          </p:nvSpPr>
          <p:spPr bwMode="auto">
            <a:xfrm>
              <a:off x="955" y="2847"/>
              <a:ext cx="438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Inst</a:t>
              </a:r>
            </a:p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Memory</a:t>
              </a:r>
            </a:p>
          </p:txBody>
        </p:sp>
        <p:sp>
          <p:nvSpPr>
            <p:cNvPr id="177" name="Rectangle 35"/>
            <p:cNvSpPr>
              <a:spLocks noChangeArrowheads="1"/>
            </p:cNvSpPr>
            <p:nvPr/>
          </p:nvSpPr>
          <p:spPr bwMode="auto">
            <a:xfrm>
              <a:off x="732" y="1679"/>
              <a:ext cx="242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0x4</a:t>
              </a:r>
            </a:p>
          </p:txBody>
        </p:sp>
        <p:sp>
          <p:nvSpPr>
            <p:cNvPr id="178" name="Line 36"/>
            <p:cNvSpPr>
              <a:spLocks noChangeShapeType="1"/>
            </p:cNvSpPr>
            <p:nvPr/>
          </p:nvSpPr>
          <p:spPr bwMode="auto">
            <a:xfrm>
              <a:off x="1001" y="1753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9" name="Freeform 37"/>
            <p:cNvSpPr>
              <a:spLocks/>
            </p:cNvSpPr>
            <p:nvPr/>
          </p:nvSpPr>
          <p:spPr bwMode="auto">
            <a:xfrm>
              <a:off x="1045" y="170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0" name="Rectangle 38"/>
            <p:cNvSpPr>
              <a:spLocks noChangeArrowheads="1"/>
            </p:cNvSpPr>
            <p:nvPr/>
          </p:nvSpPr>
          <p:spPr bwMode="auto">
            <a:xfrm>
              <a:off x="1041" y="1823"/>
              <a:ext cx="286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 dirty="0">
                  <a:latin typeface="+mj-lt"/>
                </a:rPr>
                <a:t>Add</a:t>
              </a:r>
            </a:p>
          </p:txBody>
        </p:sp>
        <p:grpSp>
          <p:nvGrpSpPr>
            <p:cNvPr id="181" name="Group 39"/>
            <p:cNvGrpSpPr>
              <a:grpSpLocks/>
            </p:cNvGrpSpPr>
            <p:nvPr/>
          </p:nvGrpSpPr>
          <p:grpSpPr bwMode="auto">
            <a:xfrm>
              <a:off x="3276" y="1667"/>
              <a:ext cx="748" cy="330"/>
              <a:chOff x="2532" y="1410"/>
              <a:chExt cx="748" cy="330"/>
            </a:xfrm>
          </p:grpSpPr>
          <p:sp>
            <p:nvSpPr>
              <p:cNvPr id="207" name="Freeform 40"/>
              <p:cNvSpPr>
                <a:spLocks/>
              </p:cNvSpPr>
              <p:nvPr/>
            </p:nvSpPr>
            <p:spPr bwMode="auto">
              <a:xfrm>
                <a:off x="2934" y="1451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8" name="Rectangle 41"/>
              <p:cNvSpPr>
                <a:spLocks noChangeArrowheads="1"/>
              </p:cNvSpPr>
              <p:nvPr/>
            </p:nvSpPr>
            <p:spPr bwMode="auto">
              <a:xfrm>
                <a:off x="2532" y="1410"/>
                <a:ext cx="273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  <p:sp>
            <p:nvSpPr>
              <p:cNvPr id="209" name="Line 42"/>
              <p:cNvSpPr>
                <a:spLocks noChangeShapeType="1"/>
              </p:cNvSpPr>
              <p:nvPr/>
            </p:nvSpPr>
            <p:spPr bwMode="auto">
              <a:xfrm>
                <a:off x="3080" y="1587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10" name="Line 43"/>
              <p:cNvSpPr>
                <a:spLocks noChangeShapeType="1"/>
              </p:cNvSpPr>
              <p:nvPr/>
            </p:nvSpPr>
            <p:spPr bwMode="auto">
              <a:xfrm>
                <a:off x="2856" y="1515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  <p:sp>
          <p:nvSpPr>
            <p:cNvPr id="182" name="Rectangle 44"/>
            <p:cNvSpPr>
              <a:spLocks noChangeArrowheads="1"/>
            </p:cNvSpPr>
            <p:nvPr/>
          </p:nvSpPr>
          <p:spPr bwMode="auto">
            <a:xfrm>
              <a:off x="2296" y="2623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3" name="Freeform 45"/>
            <p:cNvSpPr>
              <a:spLocks/>
            </p:cNvSpPr>
            <p:nvPr/>
          </p:nvSpPr>
          <p:spPr bwMode="auto">
            <a:xfrm>
              <a:off x="2329" y="2877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4" name="Rectangle 46"/>
            <p:cNvSpPr>
              <a:spLocks noChangeArrowheads="1"/>
            </p:cNvSpPr>
            <p:nvPr/>
          </p:nvSpPr>
          <p:spPr bwMode="auto">
            <a:xfrm>
              <a:off x="2257" y="2690"/>
              <a:ext cx="18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185" name="Text Box 47"/>
            <p:cNvSpPr txBox="1">
              <a:spLocks noChangeArrowheads="1"/>
            </p:cNvSpPr>
            <p:nvPr/>
          </p:nvSpPr>
          <p:spPr bwMode="auto">
            <a:xfrm>
              <a:off x="4004" y="1498"/>
              <a:ext cx="160" cy="15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E</a:t>
              </a:r>
            </a:p>
          </p:txBody>
        </p:sp>
        <p:sp>
          <p:nvSpPr>
            <p:cNvPr id="186" name="Text Box 48"/>
            <p:cNvSpPr txBox="1">
              <a:spLocks noChangeArrowheads="1"/>
            </p:cNvSpPr>
            <p:nvPr/>
          </p:nvSpPr>
          <p:spPr bwMode="auto">
            <a:xfrm>
              <a:off x="4860" y="1493"/>
              <a:ext cx="191" cy="15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M</a:t>
              </a:r>
            </a:p>
          </p:txBody>
        </p:sp>
        <p:sp>
          <p:nvSpPr>
            <p:cNvPr id="187" name="Line 49"/>
            <p:cNvSpPr>
              <a:spLocks noChangeShapeType="1"/>
            </p:cNvSpPr>
            <p:nvPr/>
          </p:nvSpPr>
          <p:spPr bwMode="auto">
            <a:xfrm flipV="1">
              <a:off x="2411" y="2786"/>
              <a:ext cx="4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8" name="Line 50"/>
            <p:cNvSpPr>
              <a:spLocks noChangeShapeType="1"/>
            </p:cNvSpPr>
            <p:nvPr/>
          </p:nvSpPr>
          <p:spPr bwMode="auto">
            <a:xfrm flipV="1">
              <a:off x="1486" y="2828"/>
              <a:ext cx="466" cy="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9" name="Freeform 51"/>
            <p:cNvSpPr>
              <a:spLocks/>
            </p:cNvSpPr>
            <p:nvPr/>
          </p:nvSpPr>
          <p:spPr bwMode="auto">
            <a:xfrm>
              <a:off x="934" y="1082"/>
              <a:ext cx="169" cy="49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240"/>
                </a:cxn>
                <a:cxn ang="0">
                  <a:pos x="144" y="288"/>
                </a:cxn>
                <a:cxn ang="0">
                  <a:pos x="144" y="0"/>
                </a:cxn>
                <a:cxn ang="0">
                  <a:pos x="0" y="48"/>
                </a:cxn>
              </a:cxnLst>
              <a:rect l="0" t="0" r="r" b="b"/>
              <a:pathLst>
                <a:path w="145" h="289">
                  <a:moveTo>
                    <a:pt x="0" y="48"/>
                  </a:moveTo>
                  <a:lnTo>
                    <a:pt x="0" y="240"/>
                  </a:lnTo>
                  <a:lnTo>
                    <a:pt x="144" y="288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0" name="Freeform 52"/>
            <p:cNvSpPr>
              <a:spLocks/>
            </p:cNvSpPr>
            <p:nvPr/>
          </p:nvSpPr>
          <p:spPr bwMode="auto">
            <a:xfrm>
              <a:off x="424" y="1335"/>
              <a:ext cx="517" cy="1327"/>
            </a:xfrm>
            <a:custGeom>
              <a:avLst/>
              <a:gdLst/>
              <a:ahLst/>
              <a:cxnLst>
                <a:cxn ang="0">
                  <a:pos x="517" y="0"/>
                </a:cxn>
                <a:cxn ang="0">
                  <a:pos x="0" y="0"/>
                </a:cxn>
                <a:cxn ang="0">
                  <a:pos x="0" y="1231"/>
                </a:cxn>
                <a:cxn ang="0">
                  <a:pos x="227" y="1231"/>
                </a:cxn>
              </a:cxnLst>
              <a:rect l="0" t="0" r="r" b="b"/>
              <a:pathLst>
                <a:path w="517" h="1231">
                  <a:moveTo>
                    <a:pt x="517" y="0"/>
                  </a:moveTo>
                  <a:lnTo>
                    <a:pt x="0" y="0"/>
                  </a:lnTo>
                  <a:lnTo>
                    <a:pt x="0" y="1231"/>
                  </a:lnTo>
                  <a:lnTo>
                    <a:pt x="227" y="1231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91" name="Group 53"/>
            <p:cNvGrpSpPr>
              <a:grpSpLocks/>
            </p:cNvGrpSpPr>
            <p:nvPr/>
          </p:nvGrpSpPr>
          <p:grpSpPr bwMode="auto">
            <a:xfrm>
              <a:off x="2375" y="1365"/>
              <a:ext cx="385" cy="241"/>
              <a:chOff x="2375" y="1063"/>
              <a:chExt cx="385" cy="241"/>
            </a:xfrm>
          </p:grpSpPr>
          <p:sp>
            <p:nvSpPr>
              <p:cNvPr id="205" name="Freeform 54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6" name="Rectangle 55"/>
              <p:cNvSpPr>
                <a:spLocks noChangeArrowheads="1"/>
              </p:cNvSpPr>
              <p:nvPr/>
            </p:nvSpPr>
            <p:spPr bwMode="auto">
              <a:xfrm>
                <a:off x="2421" y="1103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192" name="Freeform 56"/>
            <p:cNvSpPr>
              <a:spLocks/>
            </p:cNvSpPr>
            <p:nvPr/>
          </p:nvSpPr>
          <p:spPr bwMode="auto">
            <a:xfrm>
              <a:off x="1088" y="1169"/>
              <a:ext cx="1482" cy="201"/>
            </a:xfrm>
            <a:custGeom>
              <a:avLst/>
              <a:gdLst/>
              <a:ahLst/>
              <a:cxnLst>
                <a:cxn ang="0">
                  <a:pos x="1387" y="150"/>
                </a:cxn>
                <a:cxn ang="0">
                  <a:pos x="1387" y="0"/>
                </a:cxn>
                <a:cxn ang="0">
                  <a:pos x="0" y="0"/>
                </a:cxn>
              </a:cxnLst>
              <a:rect l="0" t="0" r="r" b="b"/>
              <a:pathLst>
                <a:path w="1387" h="150">
                  <a:moveTo>
                    <a:pt x="1387" y="150"/>
                  </a:moveTo>
                  <a:lnTo>
                    <a:pt x="1387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3" name="Freeform 57"/>
            <p:cNvSpPr>
              <a:spLocks/>
            </p:cNvSpPr>
            <p:nvPr/>
          </p:nvSpPr>
          <p:spPr bwMode="auto">
            <a:xfrm>
              <a:off x="823" y="1601"/>
              <a:ext cx="1628" cy="559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832" y="139"/>
                </a:cxn>
                <a:cxn ang="0">
                  <a:pos x="832" y="0"/>
                </a:cxn>
              </a:cxnLst>
              <a:rect l="0" t="0" r="r" b="b"/>
              <a:pathLst>
                <a:path w="832" h="139">
                  <a:moveTo>
                    <a:pt x="0" y="139"/>
                  </a:moveTo>
                  <a:lnTo>
                    <a:pt x="832" y="139"/>
                  </a:lnTo>
                  <a:lnTo>
                    <a:pt x="832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4" name="Line 58"/>
            <p:cNvSpPr>
              <a:spLocks noChangeShapeType="1"/>
            </p:cNvSpPr>
            <p:nvPr/>
          </p:nvSpPr>
          <p:spPr bwMode="auto">
            <a:xfrm rot="-5400000">
              <a:off x="2510" y="1751"/>
              <a:ext cx="2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5" name="Freeform 59"/>
            <p:cNvSpPr>
              <a:spLocks/>
            </p:cNvSpPr>
            <p:nvPr/>
          </p:nvSpPr>
          <p:spPr bwMode="auto">
            <a:xfrm>
              <a:off x="1104" y="1296"/>
              <a:ext cx="2032" cy="1340"/>
            </a:xfrm>
            <a:custGeom>
              <a:avLst/>
              <a:gdLst/>
              <a:ahLst/>
              <a:cxnLst>
                <a:cxn ang="0">
                  <a:pos x="2032" y="1316"/>
                </a:cxn>
                <a:cxn ang="0">
                  <a:pos x="2032" y="971"/>
                </a:cxn>
                <a:cxn ang="0">
                  <a:pos x="642" y="964"/>
                </a:cxn>
                <a:cxn ang="0">
                  <a:pos x="642" y="0"/>
                </a:cxn>
                <a:cxn ang="0">
                  <a:pos x="0" y="0"/>
                </a:cxn>
              </a:cxnLst>
              <a:rect l="0" t="0" r="r" b="b"/>
              <a:pathLst>
                <a:path w="2032" h="1316">
                  <a:moveTo>
                    <a:pt x="2032" y="1316"/>
                  </a:moveTo>
                  <a:lnTo>
                    <a:pt x="2032" y="971"/>
                  </a:lnTo>
                  <a:lnTo>
                    <a:pt x="642" y="964"/>
                  </a:lnTo>
                  <a:lnTo>
                    <a:pt x="642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6" name="Rectangle 60"/>
            <p:cNvSpPr>
              <a:spLocks noChangeArrowheads="1"/>
            </p:cNvSpPr>
            <p:nvPr/>
          </p:nvSpPr>
          <p:spPr bwMode="auto">
            <a:xfrm>
              <a:off x="869" y="738"/>
              <a:ext cx="1252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PCSrc (pc+4 / jabs / rind / br)</a:t>
              </a:r>
            </a:p>
          </p:txBody>
        </p:sp>
        <p:sp>
          <p:nvSpPr>
            <p:cNvPr id="197" name="Line 61"/>
            <p:cNvSpPr>
              <a:spLocks noChangeShapeType="1"/>
            </p:cNvSpPr>
            <p:nvPr/>
          </p:nvSpPr>
          <p:spPr bwMode="auto">
            <a:xfrm>
              <a:off x="1016" y="872"/>
              <a:ext cx="0" cy="25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98" name="Group 62"/>
            <p:cNvGrpSpPr>
              <a:grpSpLocks/>
            </p:cNvGrpSpPr>
            <p:nvPr/>
          </p:nvGrpSpPr>
          <p:grpSpPr bwMode="auto">
            <a:xfrm>
              <a:off x="1540" y="2398"/>
              <a:ext cx="748" cy="527"/>
              <a:chOff x="1540" y="2406"/>
              <a:chExt cx="748" cy="527"/>
            </a:xfrm>
          </p:grpSpPr>
          <p:sp>
            <p:nvSpPr>
              <p:cNvPr id="199" name="Freeform 63"/>
              <p:cNvSpPr>
                <a:spLocks/>
              </p:cNvSpPr>
              <p:nvPr/>
            </p:nvSpPr>
            <p:spPr bwMode="auto">
              <a:xfrm>
                <a:off x="1942" y="2644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0" name="Rectangle 64"/>
              <p:cNvSpPr>
                <a:spLocks noChangeArrowheads="1"/>
              </p:cNvSpPr>
              <p:nvPr/>
            </p:nvSpPr>
            <p:spPr bwMode="auto">
              <a:xfrm>
                <a:off x="1540" y="2603"/>
                <a:ext cx="273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  <p:sp>
            <p:nvSpPr>
              <p:cNvPr id="201" name="Line 65"/>
              <p:cNvSpPr>
                <a:spLocks noChangeShapeType="1"/>
              </p:cNvSpPr>
              <p:nvPr/>
            </p:nvSpPr>
            <p:spPr bwMode="auto">
              <a:xfrm>
                <a:off x="2088" y="2780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2" name="Line 66"/>
              <p:cNvSpPr>
                <a:spLocks noChangeShapeType="1"/>
              </p:cNvSpPr>
              <p:nvPr/>
            </p:nvSpPr>
            <p:spPr bwMode="auto">
              <a:xfrm>
                <a:off x="1864" y="2708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3" name="Text Box 67"/>
              <p:cNvSpPr txBox="1">
                <a:spLocks noChangeArrowheads="1"/>
              </p:cNvSpPr>
              <p:nvPr/>
            </p:nvSpPr>
            <p:spPr bwMode="auto">
              <a:xfrm>
                <a:off x="1623" y="2406"/>
                <a:ext cx="342" cy="15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IRSrc</a:t>
                </a:r>
                <a:r>
                  <a:rPr lang="en-US" sz="1000" baseline="-25000">
                    <a:latin typeface="+mj-lt"/>
                  </a:rPr>
                  <a:t>D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204" name="Line 68"/>
              <p:cNvSpPr>
                <a:spLocks noChangeShapeType="1"/>
              </p:cNvSpPr>
              <p:nvPr/>
            </p:nvSpPr>
            <p:spPr bwMode="auto">
              <a:xfrm>
                <a:off x="2016" y="249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</p:grpSp>
      <p:grpSp>
        <p:nvGrpSpPr>
          <p:cNvPr id="214" name="Group 70"/>
          <p:cNvGrpSpPr>
            <a:grpSpLocks/>
          </p:cNvGrpSpPr>
          <p:nvPr/>
        </p:nvGrpSpPr>
        <p:grpSpPr bwMode="auto">
          <a:xfrm>
            <a:off x="5627688" y="3365500"/>
            <a:ext cx="2179637" cy="1476375"/>
            <a:chOff x="3545" y="2120"/>
            <a:chExt cx="1373" cy="930"/>
          </a:xfrm>
        </p:grpSpPr>
        <p:sp>
          <p:nvSpPr>
            <p:cNvPr id="215" name="Freeform 71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16" name="Freeform 72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17" name="Rectangle 73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218" name="Rectangle 74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219" name="Freeform 75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0" name="Rectangle 76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221" name="Freeform 77"/>
            <p:cNvSpPr>
              <a:spLocks/>
            </p:cNvSpPr>
            <p:nvPr/>
          </p:nvSpPr>
          <p:spPr bwMode="auto">
            <a:xfrm>
              <a:off x="4340" y="2120"/>
              <a:ext cx="84" cy="696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2" name="Rectangle 78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223" name="Group 79"/>
          <p:cNvGrpSpPr>
            <a:grpSpLocks/>
          </p:cNvGrpSpPr>
          <p:nvPr/>
        </p:nvGrpSpPr>
        <p:grpSpPr bwMode="auto">
          <a:xfrm>
            <a:off x="1752600" y="2209800"/>
            <a:ext cx="2438400" cy="1239838"/>
            <a:chOff x="1104" y="1392"/>
            <a:chExt cx="1536" cy="781"/>
          </a:xfrm>
        </p:grpSpPr>
        <p:sp>
          <p:nvSpPr>
            <p:cNvPr id="224" name="Oval 80"/>
            <p:cNvSpPr>
              <a:spLocks noChangeArrowheads="1"/>
            </p:cNvSpPr>
            <p:nvPr/>
          </p:nvSpPr>
          <p:spPr bwMode="auto">
            <a:xfrm>
              <a:off x="1872" y="1680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5" name="Line 81"/>
            <p:cNvSpPr>
              <a:spLocks noChangeShapeType="1"/>
            </p:cNvSpPr>
            <p:nvPr/>
          </p:nvSpPr>
          <p:spPr bwMode="auto">
            <a:xfrm flipV="1">
              <a:off x="1920" y="1776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6" name="Freeform 82"/>
            <p:cNvSpPr>
              <a:spLocks/>
            </p:cNvSpPr>
            <p:nvPr/>
          </p:nvSpPr>
          <p:spPr bwMode="auto">
            <a:xfrm>
              <a:off x="2064" y="1776"/>
              <a:ext cx="576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7" name="Freeform 83"/>
            <p:cNvSpPr>
              <a:spLocks/>
            </p:cNvSpPr>
            <p:nvPr/>
          </p:nvSpPr>
          <p:spPr bwMode="auto">
            <a:xfrm>
              <a:off x="1104" y="1392"/>
              <a:ext cx="912" cy="28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If branch is taken, kill two following instructions. And because instruction in decode stage is invalid, update stall signal.</a:t>
            </a:r>
          </a:p>
        </p:txBody>
      </p:sp>
      <p:grpSp>
        <p:nvGrpSpPr>
          <p:cNvPr id="88" name="Group 4"/>
          <p:cNvGrpSpPr>
            <a:grpSpLocks/>
          </p:cNvGrpSpPr>
          <p:nvPr/>
        </p:nvGrpSpPr>
        <p:grpSpPr bwMode="auto">
          <a:xfrm>
            <a:off x="3341110" y="1514615"/>
            <a:ext cx="3886200" cy="2279650"/>
            <a:chOff x="2080" y="1020"/>
            <a:chExt cx="2448" cy="1436"/>
          </a:xfrm>
        </p:grpSpPr>
        <p:sp>
          <p:nvSpPr>
            <p:cNvPr id="89" name="Line 5"/>
            <p:cNvSpPr>
              <a:spLocks noChangeShapeType="1"/>
            </p:cNvSpPr>
            <p:nvPr/>
          </p:nvSpPr>
          <p:spPr bwMode="auto">
            <a:xfrm flipH="1">
              <a:off x="3816" y="1041"/>
              <a:ext cx="0" cy="4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0" name="Freeform 6"/>
            <p:cNvSpPr>
              <a:spLocks/>
            </p:cNvSpPr>
            <p:nvPr/>
          </p:nvSpPr>
          <p:spPr bwMode="auto">
            <a:xfrm>
              <a:off x="2080" y="1041"/>
              <a:ext cx="2448" cy="1415"/>
            </a:xfrm>
            <a:custGeom>
              <a:avLst/>
              <a:gdLst/>
              <a:ahLst/>
              <a:cxnLst>
                <a:cxn ang="0">
                  <a:pos x="2392" y="360"/>
                </a:cxn>
                <a:cxn ang="0">
                  <a:pos x="2392" y="0"/>
                </a:cxn>
                <a:cxn ang="0">
                  <a:pos x="0" y="0"/>
                </a:cxn>
                <a:cxn ang="0">
                  <a:pos x="0" y="1368"/>
                </a:cxn>
              </a:cxnLst>
              <a:rect l="0" t="0" r="r" b="b"/>
              <a:pathLst>
                <a:path w="2392" h="1368">
                  <a:moveTo>
                    <a:pt x="2392" y="360"/>
                  </a:moveTo>
                  <a:lnTo>
                    <a:pt x="2392" y="0"/>
                  </a:lnTo>
                  <a:lnTo>
                    <a:pt x="0" y="0"/>
                  </a:lnTo>
                  <a:lnTo>
                    <a:pt x="0" y="1368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Oval 7"/>
            <p:cNvSpPr>
              <a:spLocks noChangeArrowheads="1"/>
            </p:cNvSpPr>
            <p:nvPr/>
          </p:nvSpPr>
          <p:spPr bwMode="auto">
            <a:xfrm>
              <a:off x="3800" y="1020"/>
              <a:ext cx="27" cy="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92" name="Line 8"/>
          <p:cNvSpPr>
            <a:spLocks noChangeShapeType="1"/>
          </p:cNvSpPr>
          <p:nvPr/>
        </p:nvSpPr>
        <p:spPr bwMode="auto">
          <a:xfrm>
            <a:off x="6016048" y="234964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3" name="Freeform 9"/>
          <p:cNvSpPr>
            <a:spLocks/>
          </p:cNvSpPr>
          <p:nvPr/>
        </p:nvSpPr>
        <p:spPr bwMode="auto">
          <a:xfrm>
            <a:off x="1796473" y="2257565"/>
            <a:ext cx="492125" cy="647700"/>
          </a:xfrm>
          <a:custGeom>
            <a:avLst/>
            <a:gdLst/>
            <a:ahLst/>
            <a:cxnLst>
              <a:cxn ang="0">
                <a:pos x="181" y="393"/>
              </a:cxn>
              <a:cxn ang="0">
                <a:pos x="445" y="393"/>
              </a:cxn>
              <a:cxn ang="0">
                <a:pos x="445" y="0"/>
              </a:cxn>
              <a:cxn ang="0">
                <a:pos x="0" y="0"/>
              </a:cxn>
            </a:cxnLst>
            <a:rect l="0" t="0" r="r" b="b"/>
            <a:pathLst>
              <a:path w="445" h="393">
                <a:moveTo>
                  <a:pt x="181" y="393"/>
                </a:moveTo>
                <a:lnTo>
                  <a:pt x="445" y="393"/>
                </a:lnTo>
                <a:lnTo>
                  <a:pt x="445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4" name="AutoShape 10"/>
          <p:cNvSpPr>
            <a:spLocks noChangeArrowheads="1"/>
          </p:cNvSpPr>
          <p:nvPr/>
        </p:nvSpPr>
        <p:spPr bwMode="auto">
          <a:xfrm>
            <a:off x="4425373" y="3775215"/>
            <a:ext cx="3871912" cy="1147763"/>
          </a:xfrm>
          <a:prstGeom prst="star16">
            <a:avLst>
              <a:gd name="adj" fmla="val 44537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5" name="Rectangle 11"/>
          <p:cNvSpPr>
            <a:spLocks noChangeArrowheads="1"/>
          </p:cNvSpPr>
          <p:nvPr/>
        </p:nvSpPr>
        <p:spPr bwMode="auto">
          <a:xfrm>
            <a:off x="3461760" y="1047890"/>
            <a:ext cx="415179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stall</a:t>
            </a:r>
          </a:p>
        </p:txBody>
      </p:sp>
      <p:sp>
        <p:nvSpPr>
          <p:cNvPr id="96" name="Rectangle 12"/>
          <p:cNvSpPr>
            <a:spLocks noChangeArrowheads="1"/>
          </p:cNvSpPr>
          <p:nvPr/>
        </p:nvSpPr>
        <p:spPr bwMode="auto">
          <a:xfrm>
            <a:off x="6441498" y="2579828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7" name="Freeform 13"/>
          <p:cNvSpPr>
            <a:spLocks/>
          </p:cNvSpPr>
          <p:nvPr/>
        </p:nvSpPr>
        <p:spPr bwMode="auto">
          <a:xfrm>
            <a:off x="6493885" y="2983053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7809923" y="2571890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9" name="Freeform 15"/>
          <p:cNvSpPr>
            <a:spLocks/>
          </p:cNvSpPr>
          <p:nvPr/>
        </p:nvSpPr>
        <p:spPr bwMode="auto">
          <a:xfrm>
            <a:off x="7862310" y="2975115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4252335" y="2927490"/>
            <a:ext cx="1617663" cy="1381125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0" y="0"/>
              </a:cxn>
              <a:cxn ang="0">
                <a:pos x="520" y="0"/>
              </a:cxn>
              <a:cxn ang="0">
                <a:pos x="1904" y="0"/>
              </a:cxn>
            </a:cxnLst>
            <a:rect l="0" t="0" r="r" b="b"/>
            <a:pathLst>
              <a:path w="1905" h="1377">
                <a:moveTo>
                  <a:pt x="0" y="1376"/>
                </a:moveTo>
                <a:lnTo>
                  <a:pt x="0" y="0"/>
                </a:lnTo>
                <a:lnTo>
                  <a:pt x="520" y="0"/>
                </a:lnTo>
                <a:lnTo>
                  <a:pt x="190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1" name="Line 17"/>
          <p:cNvSpPr>
            <a:spLocks noChangeShapeType="1"/>
          </p:cNvSpPr>
          <p:nvPr/>
        </p:nvSpPr>
        <p:spPr bwMode="auto">
          <a:xfrm>
            <a:off x="6646285" y="2846528"/>
            <a:ext cx="1147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6355773" y="26798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3" name="Rectangle 19"/>
          <p:cNvSpPr>
            <a:spLocks noChangeArrowheads="1"/>
          </p:cNvSpPr>
          <p:nvPr/>
        </p:nvSpPr>
        <p:spPr bwMode="auto">
          <a:xfrm>
            <a:off x="7721023" y="2671903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4" name="Freeform 20"/>
          <p:cNvSpPr>
            <a:spLocks/>
          </p:cNvSpPr>
          <p:nvPr/>
        </p:nvSpPr>
        <p:spPr bwMode="auto">
          <a:xfrm>
            <a:off x="1344035" y="3137040"/>
            <a:ext cx="344488" cy="1004888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0" y="56"/>
              </a:cxn>
              <a:cxn ang="0">
                <a:pos x="0" y="0"/>
              </a:cxn>
              <a:cxn ang="0">
                <a:pos x="216" y="0"/>
              </a:cxn>
            </a:cxnLst>
            <a:rect l="0" t="0" r="r" b="b"/>
            <a:pathLst>
              <a:path w="217" h="633">
                <a:moveTo>
                  <a:pt x="0" y="632"/>
                </a:moveTo>
                <a:lnTo>
                  <a:pt x="0" y="56"/>
                </a:lnTo>
                <a:lnTo>
                  <a:pt x="0" y="0"/>
                </a:lnTo>
                <a:lnTo>
                  <a:pt x="2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5" name="Freeform 21"/>
          <p:cNvSpPr>
            <a:spLocks/>
          </p:cNvSpPr>
          <p:nvPr/>
        </p:nvSpPr>
        <p:spPr bwMode="auto">
          <a:xfrm>
            <a:off x="1305935" y="4140340"/>
            <a:ext cx="3063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92" y="0"/>
              </a:cxn>
            </a:cxnLst>
            <a:rect l="0" t="0" r="r" b="b"/>
            <a:pathLst>
              <a:path w="193" h="1">
                <a:moveTo>
                  <a:pt x="0" y="0"/>
                </a:moveTo>
                <a:lnTo>
                  <a:pt x="144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1090035" y="3848240"/>
            <a:ext cx="2032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1318635" y="4140340"/>
            <a:ext cx="5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8" name="Rectangle 24"/>
          <p:cNvSpPr>
            <a:spLocks noChangeArrowheads="1"/>
          </p:cNvSpPr>
          <p:nvPr/>
        </p:nvSpPr>
        <p:spPr bwMode="auto">
          <a:xfrm>
            <a:off x="1012248" y="4045090"/>
            <a:ext cx="362280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PC</a:t>
            </a:r>
          </a:p>
        </p:txBody>
      </p:sp>
      <p:sp>
        <p:nvSpPr>
          <p:cNvPr id="109" name="Freeform 25"/>
          <p:cNvSpPr>
            <a:spLocks/>
          </p:cNvSpPr>
          <p:nvPr/>
        </p:nvSpPr>
        <p:spPr bwMode="auto">
          <a:xfrm>
            <a:off x="1153535" y="4343540"/>
            <a:ext cx="77788" cy="777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4" y="0"/>
              </a:cxn>
              <a:cxn ang="0">
                <a:pos x="48" y="48"/>
              </a:cxn>
            </a:cxnLst>
            <a:rect l="0" t="0" r="r" b="b"/>
            <a:pathLst>
              <a:path w="49" h="49">
                <a:moveTo>
                  <a:pt x="0" y="48"/>
                </a:moveTo>
                <a:lnTo>
                  <a:pt x="24" y="0"/>
                </a:lnTo>
                <a:lnTo>
                  <a:pt x="48" y="48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0" name="Rectangle 26"/>
          <p:cNvSpPr>
            <a:spLocks noChangeArrowheads="1"/>
          </p:cNvSpPr>
          <p:nvPr/>
        </p:nvSpPr>
        <p:spPr bwMode="auto">
          <a:xfrm>
            <a:off x="1621848" y="3986353"/>
            <a:ext cx="749300" cy="927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1" name="Rectangle 27"/>
          <p:cNvSpPr>
            <a:spLocks noChangeArrowheads="1"/>
          </p:cNvSpPr>
          <p:nvPr/>
        </p:nvSpPr>
        <p:spPr bwMode="auto">
          <a:xfrm>
            <a:off x="1569460" y="3983178"/>
            <a:ext cx="48571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addr</a:t>
            </a:r>
          </a:p>
        </p:txBody>
      </p:sp>
      <p:sp>
        <p:nvSpPr>
          <p:cNvPr id="113" name="Rectangle 28"/>
          <p:cNvSpPr>
            <a:spLocks noChangeArrowheads="1"/>
          </p:cNvSpPr>
          <p:nvPr/>
        </p:nvSpPr>
        <p:spPr bwMode="auto">
          <a:xfrm>
            <a:off x="1940935" y="4164153"/>
            <a:ext cx="37991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</p:txBody>
      </p: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555173" y="4414978"/>
            <a:ext cx="6957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Memory</a:t>
            </a:r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201160" y="2560778"/>
            <a:ext cx="384722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0x4</a:t>
            </a:r>
          </a:p>
        </p:txBody>
      </p:sp>
      <p:sp>
        <p:nvSpPr>
          <p:cNvPr id="116" name="Line 31"/>
          <p:cNvSpPr>
            <a:spLocks noChangeShapeType="1"/>
          </p:cNvSpPr>
          <p:nvPr/>
        </p:nvSpPr>
        <p:spPr bwMode="auto">
          <a:xfrm>
            <a:off x="1628198" y="267825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7" name="Freeform 32"/>
          <p:cNvSpPr>
            <a:spLocks/>
          </p:cNvSpPr>
          <p:nvPr/>
        </p:nvSpPr>
        <p:spPr bwMode="auto">
          <a:xfrm>
            <a:off x="1698048" y="2602053"/>
            <a:ext cx="382587" cy="611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0"/>
              </a:cxn>
              <a:cxn ang="0">
                <a:pos x="48" y="192"/>
              </a:cxn>
              <a:cxn ang="0">
                <a:pos x="0" y="224"/>
              </a:cxn>
              <a:cxn ang="0">
                <a:pos x="0" y="384"/>
              </a:cxn>
              <a:cxn ang="0">
                <a:pos x="240" y="288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1" h="385">
                <a:moveTo>
                  <a:pt x="0" y="0"/>
                </a:moveTo>
                <a:lnTo>
                  <a:pt x="0" y="160"/>
                </a:lnTo>
                <a:lnTo>
                  <a:pt x="48" y="192"/>
                </a:lnTo>
                <a:lnTo>
                  <a:pt x="0" y="224"/>
                </a:lnTo>
                <a:lnTo>
                  <a:pt x="0" y="384"/>
                </a:lnTo>
                <a:lnTo>
                  <a:pt x="240" y="288"/>
                </a:lnTo>
                <a:lnTo>
                  <a:pt x="240" y="9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8" name="Rectangle 33"/>
          <p:cNvSpPr>
            <a:spLocks noChangeArrowheads="1"/>
          </p:cNvSpPr>
          <p:nvPr/>
        </p:nvSpPr>
        <p:spPr bwMode="auto">
          <a:xfrm>
            <a:off x="1720273" y="2789378"/>
            <a:ext cx="45365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</a:t>
            </a:r>
          </a:p>
        </p:txBody>
      </p:sp>
      <p:grpSp>
        <p:nvGrpSpPr>
          <p:cNvPr id="119" name="Group 34"/>
          <p:cNvGrpSpPr>
            <a:grpSpLocks/>
          </p:cNvGrpSpPr>
          <p:nvPr/>
        </p:nvGrpSpPr>
        <p:grpSpPr bwMode="auto">
          <a:xfrm>
            <a:off x="5239760" y="2541728"/>
            <a:ext cx="1187450" cy="523875"/>
            <a:chOff x="2532" y="1410"/>
            <a:chExt cx="748" cy="330"/>
          </a:xfrm>
        </p:grpSpPr>
        <p:sp>
          <p:nvSpPr>
            <p:cNvPr id="120" name="Freeform 35"/>
            <p:cNvSpPr>
              <a:spLocks/>
            </p:cNvSpPr>
            <p:nvPr/>
          </p:nvSpPr>
          <p:spPr bwMode="auto">
            <a:xfrm>
              <a:off x="2934" y="1451"/>
              <a:ext cx="145" cy="289"/>
            </a:xfrm>
            <a:custGeom>
              <a:avLst/>
              <a:gdLst/>
              <a:ahLst/>
              <a:cxnLst>
                <a:cxn ang="0">
                  <a:pos x="144" y="48"/>
                </a:cxn>
                <a:cxn ang="0">
                  <a:pos x="144" y="240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144" y="48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1" name="Rectangle 36"/>
            <p:cNvSpPr>
              <a:spLocks noChangeArrowheads="1"/>
            </p:cNvSpPr>
            <p:nvPr/>
          </p:nvSpPr>
          <p:spPr bwMode="auto">
            <a:xfrm>
              <a:off x="2532" y="1410"/>
              <a:ext cx="27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nop</a:t>
              </a:r>
            </a:p>
          </p:txBody>
        </p:sp>
        <p:sp>
          <p:nvSpPr>
            <p:cNvPr id="122" name="Line 37"/>
            <p:cNvSpPr>
              <a:spLocks noChangeShapeType="1"/>
            </p:cNvSpPr>
            <p:nvPr/>
          </p:nvSpPr>
          <p:spPr bwMode="auto">
            <a:xfrm>
              <a:off x="3080" y="1587"/>
              <a:ext cx="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38"/>
            <p:cNvSpPr>
              <a:spLocks noChangeShapeType="1"/>
            </p:cNvSpPr>
            <p:nvPr/>
          </p:nvSpPr>
          <p:spPr bwMode="auto">
            <a:xfrm>
              <a:off x="2856" y="1515"/>
              <a:ext cx="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124" name="Rectangle 39"/>
          <p:cNvSpPr>
            <a:spLocks noChangeArrowheads="1"/>
          </p:cNvSpPr>
          <p:nvPr/>
        </p:nvSpPr>
        <p:spPr bwMode="auto">
          <a:xfrm>
            <a:off x="3684010" y="4059378"/>
            <a:ext cx="173038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25" name="Freeform 40"/>
          <p:cNvSpPr>
            <a:spLocks/>
          </p:cNvSpPr>
          <p:nvPr/>
        </p:nvSpPr>
        <p:spPr bwMode="auto">
          <a:xfrm>
            <a:off x="3736398" y="4462603"/>
            <a:ext cx="68262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3598285" y="41657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28" name="Text Box 42"/>
          <p:cNvSpPr txBox="1">
            <a:spLocks noChangeArrowheads="1"/>
          </p:cNvSpPr>
          <p:nvPr/>
        </p:nvSpPr>
        <p:spPr bwMode="auto">
          <a:xfrm>
            <a:off x="6395460" y="2273440"/>
            <a:ext cx="25359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E</a:t>
            </a: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7754360" y="2265503"/>
            <a:ext cx="303288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</a:t>
            </a:r>
          </a:p>
        </p:txBody>
      </p:sp>
      <p:sp>
        <p:nvSpPr>
          <p:cNvPr id="130" name="Line 44"/>
          <p:cNvSpPr>
            <a:spLocks noChangeShapeType="1"/>
          </p:cNvSpPr>
          <p:nvPr/>
        </p:nvSpPr>
        <p:spPr bwMode="auto">
          <a:xfrm flipV="1">
            <a:off x="3866573" y="4318140"/>
            <a:ext cx="744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 flipV="1">
            <a:off x="2398135" y="4384815"/>
            <a:ext cx="73977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2" name="Freeform 46"/>
          <p:cNvSpPr>
            <a:spLocks/>
          </p:cNvSpPr>
          <p:nvPr/>
        </p:nvSpPr>
        <p:spPr bwMode="auto">
          <a:xfrm>
            <a:off x="1521835" y="1613040"/>
            <a:ext cx="268288" cy="7889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0" y="240"/>
              </a:cxn>
              <a:cxn ang="0">
                <a:pos x="144" y="288"/>
              </a:cxn>
              <a:cxn ang="0">
                <a:pos x="144" y="0"/>
              </a:cxn>
              <a:cxn ang="0">
                <a:pos x="0" y="48"/>
              </a:cxn>
            </a:cxnLst>
            <a:rect l="0" t="0" r="r" b="b"/>
            <a:pathLst>
              <a:path w="145" h="289">
                <a:moveTo>
                  <a:pt x="0" y="48"/>
                </a:moveTo>
                <a:lnTo>
                  <a:pt x="0" y="240"/>
                </a:lnTo>
                <a:lnTo>
                  <a:pt x="144" y="288"/>
                </a:lnTo>
                <a:lnTo>
                  <a:pt x="144" y="0"/>
                </a:lnTo>
                <a:lnTo>
                  <a:pt x="0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3" name="Freeform 47"/>
          <p:cNvSpPr>
            <a:spLocks/>
          </p:cNvSpPr>
          <p:nvPr/>
        </p:nvSpPr>
        <p:spPr bwMode="auto">
          <a:xfrm>
            <a:off x="712210" y="2014678"/>
            <a:ext cx="820738" cy="2106612"/>
          </a:xfrm>
          <a:custGeom>
            <a:avLst/>
            <a:gdLst/>
            <a:ahLst/>
            <a:cxnLst>
              <a:cxn ang="0">
                <a:pos x="517" y="0"/>
              </a:cxn>
              <a:cxn ang="0">
                <a:pos x="0" y="0"/>
              </a:cxn>
              <a:cxn ang="0">
                <a:pos x="0" y="1231"/>
              </a:cxn>
              <a:cxn ang="0">
                <a:pos x="227" y="1231"/>
              </a:cxn>
            </a:cxnLst>
            <a:rect l="0" t="0" r="r" b="b"/>
            <a:pathLst>
              <a:path w="517" h="1231">
                <a:moveTo>
                  <a:pt x="517" y="0"/>
                </a:moveTo>
                <a:lnTo>
                  <a:pt x="0" y="0"/>
                </a:lnTo>
                <a:lnTo>
                  <a:pt x="0" y="1231"/>
                </a:lnTo>
                <a:lnTo>
                  <a:pt x="227" y="1231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4" name="Line 48"/>
          <p:cNvSpPr>
            <a:spLocks noChangeShapeType="1"/>
          </p:cNvSpPr>
          <p:nvPr/>
        </p:nvSpPr>
        <p:spPr bwMode="auto">
          <a:xfrm rot="16200000">
            <a:off x="7150316" y="2726672"/>
            <a:ext cx="2555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5" name="Freeform 49"/>
          <p:cNvSpPr>
            <a:spLocks/>
          </p:cNvSpPr>
          <p:nvPr/>
        </p:nvSpPr>
        <p:spPr bwMode="auto">
          <a:xfrm>
            <a:off x="1779010" y="2006740"/>
            <a:ext cx="2884488" cy="2111375"/>
          </a:xfrm>
          <a:custGeom>
            <a:avLst/>
            <a:gdLst/>
            <a:ahLst/>
            <a:cxnLst>
              <a:cxn ang="0">
                <a:pos x="2048" y="1284"/>
              </a:cxn>
              <a:cxn ang="0">
                <a:pos x="2056" y="888"/>
              </a:cxn>
              <a:cxn ang="0">
                <a:pos x="640" y="888"/>
              </a:cxn>
              <a:cxn ang="0">
                <a:pos x="647" y="0"/>
              </a:cxn>
              <a:cxn ang="0">
                <a:pos x="0" y="0"/>
              </a:cxn>
            </a:cxnLst>
            <a:rect l="0" t="0" r="r" b="b"/>
            <a:pathLst>
              <a:path w="2056" h="1284">
                <a:moveTo>
                  <a:pt x="2048" y="1284"/>
                </a:moveTo>
                <a:lnTo>
                  <a:pt x="2056" y="888"/>
                </a:lnTo>
                <a:lnTo>
                  <a:pt x="640" y="888"/>
                </a:lnTo>
                <a:lnTo>
                  <a:pt x="647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1287821" y="1066940"/>
            <a:ext cx="1776128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PCSrc (pc+4/jabs/rind/br)</a:t>
            </a:r>
          </a:p>
        </p:txBody>
      </p:sp>
      <p:sp>
        <p:nvSpPr>
          <p:cNvPr id="137" name="Line 51"/>
          <p:cNvSpPr>
            <a:spLocks noChangeShapeType="1"/>
          </p:cNvSpPr>
          <p:nvPr/>
        </p:nvSpPr>
        <p:spPr bwMode="auto">
          <a:xfrm>
            <a:off x="1652010" y="1279665"/>
            <a:ext cx="0" cy="40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8" name="Freeform 52"/>
          <p:cNvSpPr>
            <a:spLocks/>
          </p:cNvSpPr>
          <p:nvPr/>
        </p:nvSpPr>
        <p:spPr bwMode="auto">
          <a:xfrm>
            <a:off x="3122035" y="4080015"/>
            <a:ext cx="230188" cy="458788"/>
          </a:xfrm>
          <a:custGeom>
            <a:avLst/>
            <a:gdLst/>
            <a:ahLst/>
            <a:cxnLst>
              <a:cxn ang="0">
                <a:pos x="144" y="48"/>
              </a:cxn>
              <a:cxn ang="0">
                <a:pos x="144" y="240"/>
              </a:cxn>
              <a:cxn ang="0">
                <a:pos x="0" y="288"/>
              </a:cxn>
              <a:cxn ang="0">
                <a:pos x="0" y="0"/>
              </a:cxn>
              <a:cxn ang="0">
                <a:pos x="144" y="48"/>
              </a:cxn>
            </a:cxnLst>
            <a:rect l="0" t="0" r="r" b="b"/>
            <a:pathLst>
              <a:path w="145" h="289">
                <a:moveTo>
                  <a:pt x="144" y="48"/>
                </a:moveTo>
                <a:lnTo>
                  <a:pt x="144" y="240"/>
                </a:lnTo>
                <a:lnTo>
                  <a:pt x="0" y="288"/>
                </a:lnTo>
                <a:lnTo>
                  <a:pt x="0" y="0"/>
                </a:lnTo>
                <a:lnTo>
                  <a:pt x="144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9" name="Rectangle 53"/>
          <p:cNvSpPr>
            <a:spLocks noChangeArrowheads="1"/>
          </p:cNvSpPr>
          <p:nvPr/>
        </p:nvSpPr>
        <p:spPr bwMode="auto">
          <a:xfrm>
            <a:off x="2483860" y="4014928"/>
            <a:ext cx="432812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nop</a:t>
            </a:r>
          </a:p>
        </p:txBody>
      </p:sp>
      <p:sp>
        <p:nvSpPr>
          <p:cNvPr id="140" name="Line 54"/>
          <p:cNvSpPr>
            <a:spLocks noChangeShapeType="1"/>
          </p:cNvSpPr>
          <p:nvPr/>
        </p:nvSpPr>
        <p:spPr bwMode="auto">
          <a:xfrm>
            <a:off x="3353810" y="4295915"/>
            <a:ext cx="317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1" name="Line 55"/>
          <p:cNvSpPr>
            <a:spLocks noChangeShapeType="1"/>
          </p:cNvSpPr>
          <p:nvPr/>
        </p:nvSpPr>
        <p:spPr bwMode="auto">
          <a:xfrm>
            <a:off x="2998210" y="418161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2" name="Line 56"/>
          <p:cNvSpPr>
            <a:spLocks noChangeShapeType="1"/>
          </p:cNvSpPr>
          <p:nvPr/>
        </p:nvSpPr>
        <p:spPr bwMode="auto">
          <a:xfrm>
            <a:off x="3272848" y="3845065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43" name="Group 57"/>
          <p:cNvGrpSpPr>
            <a:grpSpLocks/>
          </p:cNvGrpSpPr>
          <p:nvPr/>
        </p:nvGrpSpPr>
        <p:grpSpPr bwMode="auto">
          <a:xfrm>
            <a:off x="5666798" y="2600465"/>
            <a:ext cx="2179637" cy="2136775"/>
            <a:chOff x="3545" y="1704"/>
            <a:chExt cx="1373" cy="1346"/>
          </a:xfrm>
        </p:grpSpPr>
        <p:sp>
          <p:nvSpPr>
            <p:cNvPr id="144" name="Freeform 58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5" name="Freeform 59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6" name="Rectangle 60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147" name="Rectangle 61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148" name="Freeform 62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0" name="Rectangle 63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151" name="Freeform 64"/>
            <p:cNvSpPr>
              <a:spLocks/>
            </p:cNvSpPr>
            <p:nvPr/>
          </p:nvSpPr>
          <p:spPr bwMode="auto">
            <a:xfrm>
              <a:off x="4340" y="1704"/>
              <a:ext cx="76" cy="1112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2" name="Rectangle 65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153" name="Group 66"/>
          <p:cNvGrpSpPr>
            <a:grpSpLocks/>
          </p:cNvGrpSpPr>
          <p:nvPr/>
        </p:nvGrpSpPr>
        <p:grpSpPr bwMode="auto">
          <a:xfrm>
            <a:off x="983673" y="3105290"/>
            <a:ext cx="7078663" cy="1741488"/>
            <a:chOff x="571" y="2022"/>
            <a:chExt cx="4459" cy="1097"/>
          </a:xfrm>
        </p:grpSpPr>
        <p:sp>
          <p:nvSpPr>
            <p:cNvPr id="181" name="Text Box 67"/>
            <p:cNvSpPr txBox="1">
              <a:spLocks noChangeArrowheads="1"/>
            </p:cNvSpPr>
            <p:nvPr/>
          </p:nvSpPr>
          <p:spPr bwMode="auto">
            <a:xfrm>
              <a:off x="3988" y="2022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2</a:t>
              </a:r>
            </a:p>
          </p:txBody>
        </p:sp>
        <p:sp>
          <p:nvSpPr>
            <p:cNvPr id="191" name="Text Box 68"/>
            <p:cNvSpPr txBox="1">
              <a:spLocks noChangeArrowheads="1"/>
            </p:cNvSpPr>
            <p:nvPr/>
          </p:nvSpPr>
          <p:spPr bwMode="auto">
            <a:xfrm>
              <a:off x="4865" y="2025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1</a:t>
              </a:r>
              <a:endParaRPr lang="en-US" sz="1000">
                <a:latin typeface="+mj-lt"/>
              </a:endParaRPr>
            </a:p>
          </p:txBody>
        </p:sp>
        <p:sp>
          <p:nvSpPr>
            <p:cNvPr id="198" name="Text Box 69"/>
            <p:cNvSpPr txBox="1">
              <a:spLocks noChangeArrowheads="1"/>
            </p:cNvSpPr>
            <p:nvPr/>
          </p:nvSpPr>
          <p:spPr bwMode="auto">
            <a:xfrm>
              <a:off x="571" y="2876"/>
              <a:ext cx="250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108</a:t>
              </a:r>
            </a:p>
          </p:txBody>
        </p:sp>
        <p:sp>
          <p:nvSpPr>
            <p:cNvPr id="214" name="Text Box 70"/>
            <p:cNvSpPr txBox="1">
              <a:spLocks noChangeArrowheads="1"/>
            </p:cNvSpPr>
            <p:nvPr/>
          </p:nvSpPr>
          <p:spPr bwMode="auto">
            <a:xfrm>
              <a:off x="2203" y="2964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3</a:t>
              </a:r>
              <a:endParaRPr lang="en-US" sz="1000">
                <a:latin typeface="+mj-lt"/>
              </a:endParaRPr>
            </a:p>
          </p:txBody>
        </p:sp>
      </p:grpSp>
      <p:sp>
        <p:nvSpPr>
          <p:cNvPr id="223" name="AutoShape 71"/>
          <p:cNvSpPr>
            <a:spLocks noChangeArrowheads="1"/>
          </p:cNvSpPr>
          <p:nvPr/>
        </p:nvSpPr>
        <p:spPr bwMode="auto">
          <a:xfrm>
            <a:off x="6643110" y="21702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BEQZ?</a:t>
            </a:r>
          </a:p>
        </p:txBody>
      </p:sp>
      <p:sp>
        <p:nvSpPr>
          <p:cNvPr id="228" name="Rectangle 72"/>
          <p:cNvSpPr>
            <a:spLocks noChangeArrowheads="1"/>
          </p:cNvSpPr>
          <p:nvPr/>
        </p:nvSpPr>
        <p:spPr bwMode="auto">
          <a:xfrm>
            <a:off x="5881110" y="22448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29" name="Rectangle 73"/>
          <p:cNvSpPr>
            <a:spLocks noChangeArrowheads="1"/>
          </p:cNvSpPr>
          <p:nvPr/>
        </p:nvSpPr>
        <p:spPr bwMode="auto">
          <a:xfrm>
            <a:off x="3137910" y="37815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0" name="AutoShape 74"/>
          <p:cNvSpPr>
            <a:spLocks noChangeArrowheads="1"/>
          </p:cNvSpPr>
          <p:nvPr/>
        </p:nvSpPr>
        <p:spPr bwMode="auto">
          <a:xfrm>
            <a:off x="4534910" y="30465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Jump?</a:t>
            </a:r>
          </a:p>
        </p:txBody>
      </p:sp>
      <p:sp>
        <p:nvSpPr>
          <p:cNvPr id="231" name="Line 75"/>
          <p:cNvSpPr>
            <a:spLocks noChangeShapeType="1"/>
          </p:cNvSpPr>
          <p:nvPr/>
        </p:nvSpPr>
        <p:spPr bwMode="auto">
          <a:xfrm>
            <a:off x="4266623" y="3260865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2" name="Text Box 76"/>
          <p:cNvSpPr txBox="1">
            <a:spLocks noChangeArrowheads="1"/>
          </p:cNvSpPr>
          <p:nvPr/>
        </p:nvSpPr>
        <p:spPr bwMode="auto">
          <a:xfrm>
            <a:off x="2501323" y="3829190"/>
            <a:ext cx="54213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D</a:t>
            </a:r>
            <a:endParaRPr lang="en-US" sz="1000">
              <a:latin typeface="+mj-lt"/>
            </a:endParaRPr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3188710" y="3022740"/>
            <a:ext cx="1828800" cy="754063"/>
          </a:xfrm>
          <a:custGeom>
            <a:avLst/>
            <a:gdLst/>
            <a:ahLst/>
            <a:cxnLst>
              <a:cxn ang="0">
                <a:pos x="1104" y="72"/>
              </a:cxn>
              <a:cxn ang="0">
                <a:pos x="1104" y="0"/>
              </a:cxn>
              <a:cxn ang="0">
                <a:pos x="0" y="0"/>
              </a:cxn>
              <a:cxn ang="0">
                <a:pos x="0" y="704"/>
              </a:cxn>
            </a:cxnLst>
            <a:rect l="0" t="0" r="r" b="b"/>
            <a:pathLst>
              <a:path w="1104" h="704">
                <a:moveTo>
                  <a:pt x="1104" y="72"/>
                </a:moveTo>
                <a:lnTo>
                  <a:pt x="1104" y="0"/>
                </a:lnTo>
                <a:lnTo>
                  <a:pt x="0" y="0"/>
                </a:lnTo>
                <a:lnTo>
                  <a:pt x="0" y="704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4" name="Freeform 78"/>
          <p:cNvSpPr>
            <a:spLocks/>
          </p:cNvSpPr>
          <p:nvPr/>
        </p:nvSpPr>
        <p:spPr bwMode="auto">
          <a:xfrm flipH="1">
            <a:off x="3707823" y="1387615"/>
            <a:ext cx="79375" cy="2698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</a:cxnLst>
            <a:rect l="0" t="0" r="r" b="b"/>
            <a:pathLst>
              <a:path w="1" h="1585">
                <a:moveTo>
                  <a:pt x="0" y="0"/>
                </a:moveTo>
                <a:lnTo>
                  <a:pt x="0" y="1584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1175760" y="1471753"/>
            <a:ext cx="2609850" cy="2355850"/>
          </a:xfrm>
          <a:custGeom>
            <a:avLst/>
            <a:gdLst/>
            <a:ahLst/>
            <a:cxnLst>
              <a:cxn ang="0">
                <a:pos x="856" y="0"/>
              </a:cxn>
              <a:cxn ang="0">
                <a:pos x="0" y="0"/>
              </a:cxn>
              <a:cxn ang="0">
                <a:pos x="0" y="1296"/>
              </a:cxn>
            </a:cxnLst>
            <a:rect l="0" t="0" r="r" b="b"/>
            <a:pathLst>
              <a:path w="857" h="1297">
                <a:moveTo>
                  <a:pt x="856" y="0"/>
                </a:moveTo>
                <a:lnTo>
                  <a:pt x="0" y="0"/>
                </a:lnTo>
                <a:lnTo>
                  <a:pt x="0" y="1296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6" name="Freeform 80"/>
          <p:cNvSpPr>
            <a:spLocks/>
          </p:cNvSpPr>
          <p:nvPr/>
        </p:nvSpPr>
        <p:spPr bwMode="auto">
          <a:xfrm>
            <a:off x="3757035" y="1473340"/>
            <a:ext cx="2185988" cy="779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8" y="0"/>
              </a:cxn>
              <a:cxn ang="0">
                <a:pos x="1688" y="552"/>
              </a:cxn>
            </a:cxnLst>
            <a:rect l="0" t="0" r="r" b="b"/>
            <a:pathLst>
              <a:path w="1689" h="553">
                <a:moveTo>
                  <a:pt x="0" y="0"/>
                </a:moveTo>
                <a:lnTo>
                  <a:pt x="1688" y="0"/>
                </a:lnTo>
                <a:lnTo>
                  <a:pt x="1688" y="552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7" name="Oval 81"/>
          <p:cNvSpPr>
            <a:spLocks noChangeArrowheads="1"/>
          </p:cNvSpPr>
          <p:nvPr/>
        </p:nvSpPr>
        <p:spPr bwMode="auto">
          <a:xfrm>
            <a:off x="3758623" y="1443178"/>
            <a:ext cx="42862" cy="555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8" name="Text Box 82"/>
          <p:cNvSpPr txBox="1">
            <a:spLocks noChangeArrowheads="1"/>
          </p:cNvSpPr>
          <p:nvPr/>
        </p:nvSpPr>
        <p:spPr bwMode="auto">
          <a:xfrm>
            <a:off x="5308023" y="2368690"/>
            <a:ext cx="524503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E</a:t>
            </a:r>
            <a:endParaRPr lang="en-US" sz="1000">
              <a:latin typeface="+mj-lt"/>
            </a:endParaRPr>
          </a:p>
        </p:txBody>
      </p:sp>
      <p:grpSp>
        <p:nvGrpSpPr>
          <p:cNvPr id="239" name="Group 84"/>
          <p:cNvGrpSpPr>
            <a:grpSpLocks/>
          </p:cNvGrpSpPr>
          <p:nvPr/>
        </p:nvGrpSpPr>
        <p:grpSpPr bwMode="auto">
          <a:xfrm>
            <a:off x="1801235" y="2146440"/>
            <a:ext cx="2449513" cy="1176338"/>
            <a:chOff x="1110" y="1418"/>
            <a:chExt cx="1543" cy="741"/>
          </a:xfrm>
        </p:grpSpPr>
        <p:sp>
          <p:nvSpPr>
            <p:cNvPr id="240" name="Oval 85"/>
            <p:cNvSpPr>
              <a:spLocks noChangeArrowheads="1"/>
            </p:cNvSpPr>
            <p:nvPr/>
          </p:nvSpPr>
          <p:spPr bwMode="auto">
            <a:xfrm>
              <a:off x="1694" y="1666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1" name="Line 86"/>
            <p:cNvSpPr>
              <a:spLocks noChangeShapeType="1"/>
            </p:cNvSpPr>
            <p:nvPr/>
          </p:nvSpPr>
          <p:spPr bwMode="auto">
            <a:xfrm flipV="1">
              <a:off x="1742" y="1762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2" name="Freeform 87"/>
            <p:cNvSpPr>
              <a:spLocks/>
            </p:cNvSpPr>
            <p:nvPr/>
          </p:nvSpPr>
          <p:spPr bwMode="auto">
            <a:xfrm>
              <a:off x="1886" y="1762"/>
              <a:ext cx="767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3" name="Freeform 88"/>
            <p:cNvSpPr>
              <a:spLocks/>
            </p:cNvSpPr>
            <p:nvPr/>
          </p:nvSpPr>
          <p:spPr bwMode="auto">
            <a:xfrm>
              <a:off x="1110" y="1418"/>
              <a:ext cx="728" cy="24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244" name="Line 89"/>
          <p:cNvSpPr>
            <a:spLocks noChangeShapeType="1"/>
          </p:cNvSpPr>
          <p:nvPr/>
        </p:nvSpPr>
        <p:spPr bwMode="auto">
          <a:xfrm flipH="1">
            <a:off x="1340860" y="3324365"/>
            <a:ext cx="14747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245" name="Group 90"/>
          <p:cNvGrpSpPr>
            <a:grpSpLocks/>
          </p:cNvGrpSpPr>
          <p:nvPr/>
        </p:nvGrpSpPr>
        <p:grpSpPr bwMode="auto">
          <a:xfrm>
            <a:off x="1791710" y="1495565"/>
            <a:ext cx="5067300" cy="2474913"/>
            <a:chOff x="1104" y="1008"/>
            <a:chExt cx="3192" cy="1559"/>
          </a:xfrm>
        </p:grpSpPr>
        <p:sp>
          <p:nvSpPr>
            <p:cNvPr id="246" name="Freeform 91"/>
            <p:cNvSpPr>
              <a:spLocks/>
            </p:cNvSpPr>
            <p:nvPr/>
          </p:nvSpPr>
          <p:spPr bwMode="auto">
            <a:xfrm>
              <a:off x="2416" y="1344"/>
              <a:ext cx="880" cy="1064"/>
            </a:xfrm>
            <a:custGeom>
              <a:avLst/>
              <a:gdLst/>
              <a:ahLst/>
              <a:cxnLst>
                <a:cxn ang="0">
                  <a:pos x="0" y="1064"/>
                </a:cxn>
                <a:cxn ang="0">
                  <a:pos x="880" y="1064"/>
                </a:cxn>
                <a:cxn ang="0">
                  <a:pos x="880" y="0"/>
                </a:cxn>
                <a:cxn ang="0">
                  <a:pos x="648" y="0"/>
                </a:cxn>
              </a:cxnLst>
              <a:rect l="0" t="0" r="r" b="b"/>
              <a:pathLst>
                <a:path w="880" h="1064">
                  <a:moveTo>
                    <a:pt x="0" y="1064"/>
                  </a:moveTo>
                  <a:lnTo>
                    <a:pt x="880" y="1064"/>
                  </a:lnTo>
                  <a:lnTo>
                    <a:pt x="880" y="0"/>
                  </a:lnTo>
                  <a:lnTo>
                    <a:pt x="64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247" name="Group 92"/>
            <p:cNvGrpSpPr>
              <a:grpSpLocks/>
            </p:cNvGrpSpPr>
            <p:nvPr/>
          </p:nvGrpSpPr>
          <p:grpSpPr bwMode="auto">
            <a:xfrm rot="-5400000">
              <a:off x="2751" y="1117"/>
              <a:ext cx="385" cy="241"/>
              <a:chOff x="2375" y="1063"/>
              <a:chExt cx="385" cy="241"/>
            </a:xfrm>
          </p:grpSpPr>
          <p:sp>
            <p:nvSpPr>
              <p:cNvPr id="256" name="Freeform 93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7" name="Rectangle 94"/>
              <p:cNvSpPr>
                <a:spLocks noChangeArrowheads="1"/>
              </p:cNvSpPr>
              <p:nvPr/>
            </p:nvSpPr>
            <p:spPr bwMode="auto">
              <a:xfrm>
                <a:off x="2432" y="1111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248" name="Freeform 95"/>
            <p:cNvSpPr>
              <a:spLocks/>
            </p:cNvSpPr>
            <p:nvPr/>
          </p:nvSpPr>
          <p:spPr bwMode="auto">
            <a:xfrm>
              <a:off x="3048" y="1136"/>
              <a:ext cx="1248" cy="720"/>
            </a:xfrm>
            <a:custGeom>
              <a:avLst/>
              <a:gdLst/>
              <a:ahLst/>
              <a:cxnLst>
                <a:cxn ang="0">
                  <a:pos x="920" y="720"/>
                </a:cxn>
                <a:cxn ang="0">
                  <a:pos x="920" y="0"/>
                </a:cxn>
                <a:cxn ang="0">
                  <a:pos x="0" y="0"/>
                </a:cxn>
              </a:cxnLst>
              <a:rect l="0" t="0" r="r" b="b"/>
              <a:pathLst>
                <a:path w="920" h="720">
                  <a:moveTo>
                    <a:pt x="920" y="720"/>
                  </a:moveTo>
                  <a:lnTo>
                    <a:pt x="920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249" name="Group 96"/>
            <p:cNvGrpSpPr>
              <a:grpSpLocks/>
            </p:cNvGrpSpPr>
            <p:nvPr/>
          </p:nvGrpSpPr>
          <p:grpSpPr bwMode="auto">
            <a:xfrm>
              <a:off x="2242" y="2263"/>
              <a:ext cx="228" cy="304"/>
              <a:chOff x="2242" y="2263"/>
              <a:chExt cx="228" cy="304"/>
            </a:xfrm>
          </p:grpSpPr>
          <p:sp>
            <p:nvSpPr>
              <p:cNvPr id="253" name="Rectangle 97"/>
              <p:cNvSpPr>
                <a:spLocks noChangeArrowheads="1"/>
              </p:cNvSpPr>
              <p:nvPr/>
            </p:nvSpPr>
            <p:spPr bwMode="auto">
              <a:xfrm>
                <a:off x="2296" y="2263"/>
                <a:ext cx="109" cy="3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4" name="Freeform 98"/>
              <p:cNvSpPr>
                <a:spLocks/>
              </p:cNvSpPr>
              <p:nvPr/>
            </p:nvSpPr>
            <p:spPr bwMode="auto">
              <a:xfrm>
                <a:off x="2329" y="2517"/>
                <a:ext cx="43" cy="44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21" y="0"/>
                  </a:cxn>
                  <a:cxn ang="0">
                    <a:pos x="42" y="43"/>
                  </a:cxn>
                </a:cxnLst>
                <a:rect l="0" t="0" r="r" b="b"/>
                <a:pathLst>
                  <a:path w="43" h="44">
                    <a:moveTo>
                      <a:pt x="0" y="43"/>
                    </a:moveTo>
                    <a:lnTo>
                      <a:pt x="21" y="0"/>
                    </a:lnTo>
                    <a:lnTo>
                      <a:pt x="42" y="43"/>
                    </a:lnTo>
                  </a:path>
                </a:pathLst>
              </a:custGeom>
              <a:noFill/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5" name="Rectangle 99"/>
              <p:cNvSpPr>
                <a:spLocks noChangeArrowheads="1"/>
              </p:cNvSpPr>
              <p:nvPr/>
            </p:nvSpPr>
            <p:spPr bwMode="auto">
              <a:xfrm>
                <a:off x="2242" y="2362"/>
                <a:ext cx="22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PC</a:t>
                </a:r>
              </a:p>
            </p:txBody>
          </p:sp>
        </p:grpSp>
        <p:sp>
          <p:nvSpPr>
            <p:cNvPr id="250" name="Freeform 100"/>
            <p:cNvSpPr>
              <a:spLocks/>
            </p:cNvSpPr>
            <p:nvPr/>
          </p:nvSpPr>
          <p:spPr bwMode="auto">
            <a:xfrm>
              <a:off x="1728" y="2112"/>
              <a:ext cx="57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336"/>
                </a:cxn>
                <a:cxn ang="0">
                  <a:pos x="576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432" y="0"/>
                  </a:lnTo>
                  <a:lnTo>
                    <a:pt x="432" y="336"/>
                  </a:lnTo>
                  <a:lnTo>
                    <a:pt x="576" y="33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1" name="Freeform 101"/>
            <p:cNvSpPr>
              <a:spLocks/>
            </p:cNvSpPr>
            <p:nvPr/>
          </p:nvSpPr>
          <p:spPr bwMode="auto">
            <a:xfrm flipH="1">
              <a:off x="2304" y="1008"/>
              <a:ext cx="48" cy="12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2" name="Line 102"/>
            <p:cNvSpPr>
              <a:spLocks noChangeShapeType="1"/>
            </p:cNvSpPr>
            <p:nvPr/>
          </p:nvSpPr>
          <p:spPr bwMode="auto">
            <a:xfrm flipH="1">
              <a:off x="1104" y="124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Update Stall Signal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Stall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	</a:t>
            </a:r>
            <a:r>
              <a:rPr lang="en-US" sz="1600" dirty="0" smtClean="0">
                <a:solidFill>
                  <a:schemeClr val="tx1"/>
                </a:solidFill>
              </a:rPr>
              <a:t>&lt;&lt;original stall signal&gt;&gt;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&amp; !(	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BEQZ) &amp; zero? 	# branch condition true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	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BNEZ) &amp; !zero?	# branch condition true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)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Do not stall if branch is taken. Why?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Instruction in the decode stage is invalid.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Kill instruction instead.</a:t>
            </a:r>
          </a:p>
        </p:txBody>
      </p: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If branch is taken, kill two following instructions. And because instruction in decode stage is invalid, update stall signal.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1110" y="1514615"/>
            <a:ext cx="3886200" cy="2279650"/>
            <a:chOff x="2080" y="1020"/>
            <a:chExt cx="2448" cy="1436"/>
          </a:xfrm>
        </p:grpSpPr>
        <p:sp>
          <p:nvSpPr>
            <p:cNvPr id="89" name="Line 5"/>
            <p:cNvSpPr>
              <a:spLocks noChangeShapeType="1"/>
            </p:cNvSpPr>
            <p:nvPr/>
          </p:nvSpPr>
          <p:spPr bwMode="auto">
            <a:xfrm flipH="1">
              <a:off x="3816" y="1041"/>
              <a:ext cx="0" cy="4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0" name="Freeform 6"/>
            <p:cNvSpPr>
              <a:spLocks/>
            </p:cNvSpPr>
            <p:nvPr/>
          </p:nvSpPr>
          <p:spPr bwMode="auto">
            <a:xfrm>
              <a:off x="2080" y="1041"/>
              <a:ext cx="2448" cy="1415"/>
            </a:xfrm>
            <a:custGeom>
              <a:avLst/>
              <a:gdLst/>
              <a:ahLst/>
              <a:cxnLst>
                <a:cxn ang="0">
                  <a:pos x="2392" y="360"/>
                </a:cxn>
                <a:cxn ang="0">
                  <a:pos x="2392" y="0"/>
                </a:cxn>
                <a:cxn ang="0">
                  <a:pos x="0" y="0"/>
                </a:cxn>
                <a:cxn ang="0">
                  <a:pos x="0" y="1368"/>
                </a:cxn>
              </a:cxnLst>
              <a:rect l="0" t="0" r="r" b="b"/>
              <a:pathLst>
                <a:path w="2392" h="1368">
                  <a:moveTo>
                    <a:pt x="2392" y="360"/>
                  </a:moveTo>
                  <a:lnTo>
                    <a:pt x="2392" y="0"/>
                  </a:lnTo>
                  <a:lnTo>
                    <a:pt x="0" y="0"/>
                  </a:lnTo>
                  <a:lnTo>
                    <a:pt x="0" y="1368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Oval 7"/>
            <p:cNvSpPr>
              <a:spLocks noChangeArrowheads="1"/>
            </p:cNvSpPr>
            <p:nvPr/>
          </p:nvSpPr>
          <p:spPr bwMode="auto">
            <a:xfrm>
              <a:off x="3800" y="1020"/>
              <a:ext cx="27" cy="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92" name="Line 8"/>
          <p:cNvSpPr>
            <a:spLocks noChangeShapeType="1"/>
          </p:cNvSpPr>
          <p:nvPr/>
        </p:nvSpPr>
        <p:spPr bwMode="auto">
          <a:xfrm>
            <a:off x="6016048" y="234964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3" name="Freeform 9"/>
          <p:cNvSpPr>
            <a:spLocks/>
          </p:cNvSpPr>
          <p:nvPr/>
        </p:nvSpPr>
        <p:spPr bwMode="auto">
          <a:xfrm>
            <a:off x="1796473" y="2257565"/>
            <a:ext cx="492125" cy="647700"/>
          </a:xfrm>
          <a:custGeom>
            <a:avLst/>
            <a:gdLst/>
            <a:ahLst/>
            <a:cxnLst>
              <a:cxn ang="0">
                <a:pos x="181" y="393"/>
              </a:cxn>
              <a:cxn ang="0">
                <a:pos x="445" y="393"/>
              </a:cxn>
              <a:cxn ang="0">
                <a:pos x="445" y="0"/>
              </a:cxn>
              <a:cxn ang="0">
                <a:pos x="0" y="0"/>
              </a:cxn>
            </a:cxnLst>
            <a:rect l="0" t="0" r="r" b="b"/>
            <a:pathLst>
              <a:path w="445" h="393">
                <a:moveTo>
                  <a:pt x="181" y="393"/>
                </a:moveTo>
                <a:lnTo>
                  <a:pt x="445" y="393"/>
                </a:lnTo>
                <a:lnTo>
                  <a:pt x="445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4" name="AutoShape 10"/>
          <p:cNvSpPr>
            <a:spLocks noChangeArrowheads="1"/>
          </p:cNvSpPr>
          <p:nvPr/>
        </p:nvSpPr>
        <p:spPr bwMode="auto">
          <a:xfrm>
            <a:off x="4425373" y="3775215"/>
            <a:ext cx="3871912" cy="1147763"/>
          </a:xfrm>
          <a:prstGeom prst="star16">
            <a:avLst>
              <a:gd name="adj" fmla="val 44537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5" name="Rectangle 11"/>
          <p:cNvSpPr>
            <a:spLocks noChangeArrowheads="1"/>
          </p:cNvSpPr>
          <p:nvPr/>
        </p:nvSpPr>
        <p:spPr bwMode="auto">
          <a:xfrm>
            <a:off x="3461760" y="1047890"/>
            <a:ext cx="415179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stall</a:t>
            </a:r>
          </a:p>
        </p:txBody>
      </p:sp>
      <p:sp>
        <p:nvSpPr>
          <p:cNvPr id="96" name="Rectangle 12"/>
          <p:cNvSpPr>
            <a:spLocks noChangeArrowheads="1"/>
          </p:cNvSpPr>
          <p:nvPr/>
        </p:nvSpPr>
        <p:spPr bwMode="auto">
          <a:xfrm>
            <a:off x="6441498" y="2579828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7" name="Freeform 13"/>
          <p:cNvSpPr>
            <a:spLocks/>
          </p:cNvSpPr>
          <p:nvPr/>
        </p:nvSpPr>
        <p:spPr bwMode="auto">
          <a:xfrm>
            <a:off x="6493885" y="2983053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7809923" y="2571890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9" name="Freeform 15"/>
          <p:cNvSpPr>
            <a:spLocks/>
          </p:cNvSpPr>
          <p:nvPr/>
        </p:nvSpPr>
        <p:spPr bwMode="auto">
          <a:xfrm>
            <a:off x="7862310" y="2975115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4252335" y="2927490"/>
            <a:ext cx="1617663" cy="1381125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0" y="0"/>
              </a:cxn>
              <a:cxn ang="0">
                <a:pos x="520" y="0"/>
              </a:cxn>
              <a:cxn ang="0">
                <a:pos x="1904" y="0"/>
              </a:cxn>
            </a:cxnLst>
            <a:rect l="0" t="0" r="r" b="b"/>
            <a:pathLst>
              <a:path w="1905" h="1377">
                <a:moveTo>
                  <a:pt x="0" y="1376"/>
                </a:moveTo>
                <a:lnTo>
                  <a:pt x="0" y="0"/>
                </a:lnTo>
                <a:lnTo>
                  <a:pt x="520" y="0"/>
                </a:lnTo>
                <a:lnTo>
                  <a:pt x="190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1" name="Line 17"/>
          <p:cNvSpPr>
            <a:spLocks noChangeShapeType="1"/>
          </p:cNvSpPr>
          <p:nvPr/>
        </p:nvSpPr>
        <p:spPr bwMode="auto">
          <a:xfrm>
            <a:off x="6646285" y="2846528"/>
            <a:ext cx="1147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6355773" y="26798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3" name="Rectangle 19"/>
          <p:cNvSpPr>
            <a:spLocks noChangeArrowheads="1"/>
          </p:cNvSpPr>
          <p:nvPr/>
        </p:nvSpPr>
        <p:spPr bwMode="auto">
          <a:xfrm>
            <a:off x="7721023" y="2671903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4" name="Freeform 20"/>
          <p:cNvSpPr>
            <a:spLocks/>
          </p:cNvSpPr>
          <p:nvPr/>
        </p:nvSpPr>
        <p:spPr bwMode="auto">
          <a:xfrm>
            <a:off x="1344035" y="3137040"/>
            <a:ext cx="344488" cy="1004888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0" y="56"/>
              </a:cxn>
              <a:cxn ang="0">
                <a:pos x="0" y="0"/>
              </a:cxn>
              <a:cxn ang="0">
                <a:pos x="216" y="0"/>
              </a:cxn>
            </a:cxnLst>
            <a:rect l="0" t="0" r="r" b="b"/>
            <a:pathLst>
              <a:path w="217" h="633">
                <a:moveTo>
                  <a:pt x="0" y="632"/>
                </a:moveTo>
                <a:lnTo>
                  <a:pt x="0" y="56"/>
                </a:lnTo>
                <a:lnTo>
                  <a:pt x="0" y="0"/>
                </a:lnTo>
                <a:lnTo>
                  <a:pt x="2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5" name="Freeform 21"/>
          <p:cNvSpPr>
            <a:spLocks/>
          </p:cNvSpPr>
          <p:nvPr/>
        </p:nvSpPr>
        <p:spPr bwMode="auto">
          <a:xfrm>
            <a:off x="1305935" y="4140340"/>
            <a:ext cx="3063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92" y="0"/>
              </a:cxn>
            </a:cxnLst>
            <a:rect l="0" t="0" r="r" b="b"/>
            <a:pathLst>
              <a:path w="193" h="1">
                <a:moveTo>
                  <a:pt x="0" y="0"/>
                </a:moveTo>
                <a:lnTo>
                  <a:pt x="144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1090035" y="3848240"/>
            <a:ext cx="2032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1318635" y="4140340"/>
            <a:ext cx="5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8" name="Rectangle 24"/>
          <p:cNvSpPr>
            <a:spLocks noChangeArrowheads="1"/>
          </p:cNvSpPr>
          <p:nvPr/>
        </p:nvSpPr>
        <p:spPr bwMode="auto">
          <a:xfrm>
            <a:off x="1012248" y="4045090"/>
            <a:ext cx="362280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PC</a:t>
            </a:r>
          </a:p>
        </p:txBody>
      </p:sp>
      <p:sp>
        <p:nvSpPr>
          <p:cNvPr id="109" name="Freeform 25"/>
          <p:cNvSpPr>
            <a:spLocks/>
          </p:cNvSpPr>
          <p:nvPr/>
        </p:nvSpPr>
        <p:spPr bwMode="auto">
          <a:xfrm>
            <a:off x="1153535" y="4343540"/>
            <a:ext cx="77788" cy="777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4" y="0"/>
              </a:cxn>
              <a:cxn ang="0">
                <a:pos x="48" y="48"/>
              </a:cxn>
            </a:cxnLst>
            <a:rect l="0" t="0" r="r" b="b"/>
            <a:pathLst>
              <a:path w="49" h="49">
                <a:moveTo>
                  <a:pt x="0" y="48"/>
                </a:moveTo>
                <a:lnTo>
                  <a:pt x="24" y="0"/>
                </a:lnTo>
                <a:lnTo>
                  <a:pt x="48" y="48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0" name="Rectangle 26"/>
          <p:cNvSpPr>
            <a:spLocks noChangeArrowheads="1"/>
          </p:cNvSpPr>
          <p:nvPr/>
        </p:nvSpPr>
        <p:spPr bwMode="auto">
          <a:xfrm>
            <a:off x="1621848" y="3986353"/>
            <a:ext cx="749300" cy="927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1" name="Rectangle 27"/>
          <p:cNvSpPr>
            <a:spLocks noChangeArrowheads="1"/>
          </p:cNvSpPr>
          <p:nvPr/>
        </p:nvSpPr>
        <p:spPr bwMode="auto">
          <a:xfrm>
            <a:off x="1569460" y="3983178"/>
            <a:ext cx="48571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addr</a:t>
            </a:r>
          </a:p>
        </p:txBody>
      </p:sp>
      <p:sp>
        <p:nvSpPr>
          <p:cNvPr id="113" name="Rectangle 28"/>
          <p:cNvSpPr>
            <a:spLocks noChangeArrowheads="1"/>
          </p:cNvSpPr>
          <p:nvPr/>
        </p:nvSpPr>
        <p:spPr bwMode="auto">
          <a:xfrm>
            <a:off x="1940935" y="4164153"/>
            <a:ext cx="37991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</p:txBody>
      </p: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555173" y="4414978"/>
            <a:ext cx="6957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Memory</a:t>
            </a:r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201160" y="2560778"/>
            <a:ext cx="384722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0x4</a:t>
            </a:r>
          </a:p>
        </p:txBody>
      </p:sp>
      <p:sp>
        <p:nvSpPr>
          <p:cNvPr id="116" name="Line 31"/>
          <p:cNvSpPr>
            <a:spLocks noChangeShapeType="1"/>
          </p:cNvSpPr>
          <p:nvPr/>
        </p:nvSpPr>
        <p:spPr bwMode="auto">
          <a:xfrm>
            <a:off x="1628198" y="267825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7" name="Freeform 32"/>
          <p:cNvSpPr>
            <a:spLocks/>
          </p:cNvSpPr>
          <p:nvPr/>
        </p:nvSpPr>
        <p:spPr bwMode="auto">
          <a:xfrm>
            <a:off x="1698048" y="2602053"/>
            <a:ext cx="382587" cy="611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0"/>
              </a:cxn>
              <a:cxn ang="0">
                <a:pos x="48" y="192"/>
              </a:cxn>
              <a:cxn ang="0">
                <a:pos x="0" y="224"/>
              </a:cxn>
              <a:cxn ang="0">
                <a:pos x="0" y="384"/>
              </a:cxn>
              <a:cxn ang="0">
                <a:pos x="240" y="288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1" h="385">
                <a:moveTo>
                  <a:pt x="0" y="0"/>
                </a:moveTo>
                <a:lnTo>
                  <a:pt x="0" y="160"/>
                </a:lnTo>
                <a:lnTo>
                  <a:pt x="48" y="192"/>
                </a:lnTo>
                <a:lnTo>
                  <a:pt x="0" y="224"/>
                </a:lnTo>
                <a:lnTo>
                  <a:pt x="0" y="384"/>
                </a:lnTo>
                <a:lnTo>
                  <a:pt x="240" y="288"/>
                </a:lnTo>
                <a:lnTo>
                  <a:pt x="240" y="9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8" name="Rectangle 33"/>
          <p:cNvSpPr>
            <a:spLocks noChangeArrowheads="1"/>
          </p:cNvSpPr>
          <p:nvPr/>
        </p:nvSpPr>
        <p:spPr bwMode="auto">
          <a:xfrm>
            <a:off x="1720273" y="2789378"/>
            <a:ext cx="45365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239760" y="2541728"/>
            <a:ext cx="1187450" cy="523875"/>
            <a:chOff x="2532" y="1410"/>
            <a:chExt cx="748" cy="330"/>
          </a:xfrm>
        </p:grpSpPr>
        <p:sp>
          <p:nvSpPr>
            <p:cNvPr id="120" name="Freeform 35"/>
            <p:cNvSpPr>
              <a:spLocks/>
            </p:cNvSpPr>
            <p:nvPr/>
          </p:nvSpPr>
          <p:spPr bwMode="auto">
            <a:xfrm>
              <a:off x="2934" y="1451"/>
              <a:ext cx="145" cy="289"/>
            </a:xfrm>
            <a:custGeom>
              <a:avLst/>
              <a:gdLst/>
              <a:ahLst/>
              <a:cxnLst>
                <a:cxn ang="0">
                  <a:pos x="144" y="48"/>
                </a:cxn>
                <a:cxn ang="0">
                  <a:pos x="144" y="240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144" y="48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1" name="Rectangle 36"/>
            <p:cNvSpPr>
              <a:spLocks noChangeArrowheads="1"/>
            </p:cNvSpPr>
            <p:nvPr/>
          </p:nvSpPr>
          <p:spPr bwMode="auto">
            <a:xfrm>
              <a:off x="2532" y="1410"/>
              <a:ext cx="27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nop</a:t>
              </a:r>
            </a:p>
          </p:txBody>
        </p:sp>
        <p:sp>
          <p:nvSpPr>
            <p:cNvPr id="122" name="Line 37"/>
            <p:cNvSpPr>
              <a:spLocks noChangeShapeType="1"/>
            </p:cNvSpPr>
            <p:nvPr/>
          </p:nvSpPr>
          <p:spPr bwMode="auto">
            <a:xfrm>
              <a:off x="3080" y="1587"/>
              <a:ext cx="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38"/>
            <p:cNvSpPr>
              <a:spLocks noChangeShapeType="1"/>
            </p:cNvSpPr>
            <p:nvPr/>
          </p:nvSpPr>
          <p:spPr bwMode="auto">
            <a:xfrm>
              <a:off x="2856" y="1515"/>
              <a:ext cx="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124" name="Rectangle 39"/>
          <p:cNvSpPr>
            <a:spLocks noChangeArrowheads="1"/>
          </p:cNvSpPr>
          <p:nvPr/>
        </p:nvSpPr>
        <p:spPr bwMode="auto">
          <a:xfrm>
            <a:off x="3684010" y="4059378"/>
            <a:ext cx="173038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25" name="Freeform 40"/>
          <p:cNvSpPr>
            <a:spLocks/>
          </p:cNvSpPr>
          <p:nvPr/>
        </p:nvSpPr>
        <p:spPr bwMode="auto">
          <a:xfrm>
            <a:off x="3736398" y="4462603"/>
            <a:ext cx="68262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3598285" y="41657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28" name="Text Box 42"/>
          <p:cNvSpPr txBox="1">
            <a:spLocks noChangeArrowheads="1"/>
          </p:cNvSpPr>
          <p:nvPr/>
        </p:nvSpPr>
        <p:spPr bwMode="auto">
          <a:xfrm>
            <a:off x="6395460" y="2273440"/>
            <a:ext cx="25359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E</a:t>
            </a: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7754360" y="2265503"/>
            <a:ext cx="303288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</a:t>
            </a:r>
          </a:p>
        </p:txBody>
      </p:sp>
      <p:sp>
        <p:nvSpPr>
          <p:cNvPr id="130" name="Line 44"/>
          <p:cNvSpPr>
            <a:spLocks noChangeShapeType="1"/>
          </p:cNvSpPr>
          <p:nvPr/>
        </p:nvSpPr>
        <p:spPr bwMode="auto">
          <a:xfrm flipV="1">
            <a:off x="3866573" y="4318140"/>
            <a:ext cx="744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 flipV="1">
            <a:off x="2398135" y="4384815"/>
            <a:ext cx="73977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2" name="Freeform 46"/>
          <p:cNvSpPr>
            <a:spLocks/>
          </p:cNvSpPr>
          <p:nvPr/>
        </p:nvSpPr>
        <p:spPr bwMode="auto">
          <a:xfrm>
            <a:off x="1521835" y="1613040"/>
            <a:ext cx="268288" cy="7889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0" y="240"/>
              </a:cxn>
              <a:cxn ang="0">
                <a:pos x="144" y="288"/>
              </a:cxn>
              <a:cxn ang="0">
                <a:pos x="144" y="0"/>
              </a:cxn>
              <a:cxn ang="0">
                <a:pos x="0" y="48"/>
              </a:cxn>
            </a:cxnLst>
            <a:rect l="0" t="0" r="r" b="b"/>
            <a:pathLst>
              <a:path w="145" h="289">
                <a:moveTo>
                  <a:pt x="0" y="48"/>
                </a:moveTo>
                <a:lnTo>
                  <a:pt x="0" y="240"/>
                </a:lnTo>
                <a:lnTo>
                  <a:pt x="144" y="288"/>
                </a:lnTo>
                <a:lnTo>
                  <a:pt x="144" y="0"/>
                </a:lnTo>
                <a:lnTo>
                  <a:pt x="0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3" name="Freeform 47"/>
          <p:cNvSpPr>
            <a:spLocks/>
          </p:cNvSpPr>
          <p:nvPr/>
        </p:nvSpPr>
        <p:spPr bwMode="auto">
          <a:xfrm>
            <a:off x="712210" y="2014678"/>
            <a:ext cx="820738" cy="2106612"/>
          </a:xfrm>
          <a:custGeom>
            <a:avLst/>
            <a:gdLst/>
            <a:ahLst/>
            <a:cxnLst>
              <a:cxn ang="0">
                <a:pos x="517" y="0"/>
              </a:cxn>
              <a:cxn ang="0">
                <a:pos x="0" y="0"/>
              </a:cxn>
              <a:cxn ang="0">
                <a:pos x="0" y="1231"/>
              </a:cxn>
              <a:cxn ang="0">
                <a:pos x="227" y="1231"/>
              </a:cxn>
            </a:cxnLst>
            <a:rect l="0" t="0" r="r" b="b"/>
            <a:pathLst>
              <a:path w="517" h="1231">
                <a:moveTo>
                  <a:pt x="517" y="0"/>
                </a:moveTo>
                <a:lnTo>
                  <a:pt x="0" y="0"/>
                </a:lnTo>
                <a:lnTo>
                  <a:pt x="0" y="1231"/>
                </a:lnTo>
                <a:lnTo>
                  <a:pt x="227" y="1231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4" name="Line 48"/>
          <p:cNvSpPr>
            <a:spLocks noChangeShapeType="1"/>
          </p:cNvSpPr>
          <p:nvPr/>
        </p:nvSpPr>
        <p:spPr bwMode="auto">
          <a:xfrm rot="16200000">
            <a:off x="7150316" y="2726672"/>
            <a:ext cx="2555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5" name="Freeform 49"/>
          <p:cNvSpPr>
            <a:spLocks/>
          </p:cNvSpPr>
          <p:nvPr/>
        </p:nvSpPr>
        <p:spPr bwMode="auto">
          <a:xfrm>
            <a:off x="1779010" y="2006740"/>
            <a:ext cx="2884488" cy="2111375"/>
          </a:xfrm>
          <a:custGeom>
            <a:avLst/>
            <a:gdLst/>
            <a:ahLst/>
            <a:cxnLst>
              <a:cxn ang="0">
                <a:pos x="2048" y="1284"/>
              </a:cxn>
              <a:cxn ang="0">
                <a:pos x="2056" y="888"/>
              </a:cxn>
              <a:cxn ang="0">
                <a:pos x="640" y="888"/>
              </a:cxn>
              <a:cxn ang="0">
                <a:pos x="647" y="0"/>
              </a:cxn>
              <a:cxn ang="0">
                <a:pos x="0" y="0"/>
              </a:cxn>
            </a:cxnLst>
            <a:rect l="0" t="0" r="r" b="b"/>
            <a:pathLst>
              <a:path w="2056" h="1284">
                <a:moveTo>
                  <a:pt x="2048" y="1284"/>
                </a:moveTo>
                <a:lnTo>
                  <a:pt x="2056" y="888"/>
                </a:lnTo>
                <a:lnTo>
                  <a:pt x="640" y="888"/>
                </a:lnTo>
                <a:lnTo>
                  <a:pt x="647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1287821" y="1066940"/>
            <a:ext cx="1776128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PCSrc (pc+4/jabs/rind/br)</a:t>
            </a:r>
          </a:p>
        </p:txBody>
      </p:sp>
      <p:sp>
        <p:nvSpPr>
          <p:cNvPr id="137" name="Line 51"/>
          <p:cNvSpPr>
            <a:spLocks noChangeShapeType="1"/>
          </p:cNvSpPr>
          <p:nvPr/>
        </p:nvSpPr>
        <p:spPr bwMode="auto">
          <a:xfrm>
            <a:off x="1652010" y="1279665"/>
            <a:ext cx="0" cy="40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8" name="Freeform 52"/>
          <p:cNvSpPr>
            <a:spLocks/>
          </p:cNvSpPr>
          <p:nvPr/>
        </p:nvSpPr>
        <p:spPr bwMode="auto">
          <a:xfrm>
            <a:off x="3122035" y="4080015"/>
            <a:ext cx="230188" cy="458788"/>
          </a:xfrm>
          <a:custGeom>
            <a:avLst/>
            <a:gdLst/>
            <a:ahLst/>
            <a:cxnLst>
              <a:cxn ang="0">
                <a:pos x="144" y="48"/>
              </a:cxn>
              <a:cxn ang="0">
                <a:pos x="144" y="240"/>
              </a:cxn>
              <a:cxn ang="0">
                <a:pos x="0" y="288"/>
              </a:cxn>
              <a:cxn ang="0">
                <a:pos x="0" y="0"/>
              </a:cxn>
              <a:cxn ang="0">
                <a:pos x="144" y="48"/>
              </a:cxn>
            </a:cxnLst>
            <a:rect l="0" t="0" r="r" b="b"/>
            <a:pathLst>
              <a:path w="145" h="289">
                <a:moveTo>
                  <a:pt x="144" y="48"/>
                </a:moveTo>
                <a:lnTo>
                  <a:pt x="144" y="240"/>
                </a:lnTo>
                <a:lnTo>
                  <a:pt x="0" y="288"/>
                </a:lnTo>
                <a:lnTo>
                  <a:pt x="0" y="0"/>
                </a:lnTo>
                <a:lnTo>
                  <a:pt x="144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9" name="Rectangle 53"/>
          <p:cNvSpPr>
            <a:spLocks noChangeArrowheads="1"/>
          </p:cNvSpPr>
          <p:nvPr/>
        </p:nvSpPr>
        <p:spPr bwMode="auto">
          <a:xfrm>
            <a:off x="2483860" y="4014928"/>
            <a:ext cx="432812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nop</a:t>
            </a:r>
          </a:p>
        </p:txBody>
      </p:sp>
      <p:sp>
        <p:nvSpPr>
          <p:cNvPr id="140" name="Line 54"/>
          <p:cNvSpPr>
            <a:spLocks noChangeShapeType="1"/>
          </p:cNvSpPr>
          <p:nvPr/>
        </p:nvSpPr>
        <p:spPr bwMode="auto">
          <a:xfrm>
            <a:off x="3353810" y="4295915"/>
            <a:ext cx="317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1" name="Line 55"/>
          <p:cNvSpPr>
            <a:spLocks noChangeShapeType="1"/>
          </p:cNvSpPr>
          <p:nvPr/>
        </p:nvSpPr>
        <p:spPr bwMode="auto">
          <a:xfrm>
            <a:off x="2998210" y="418161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2" name="Line 56"/>
          <p:cNvSpPr>
            <a:spLocks noChangeShapeType="1"/>
          </p:cNvSpPr>
          <p:nvPr/>
        </p:nvSpPr>
        <p:spPr bwMode="auto">
          <a:xfrm>
            <a:off x="3272848" y="3845065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666798" y="2600465"/>
            <a:ext cx="2179637" cy="2136775"/>
            <a:chOff x="3545" y="1704"/>
            <a:chExt cx="1373" cy="1346"/>
          </a:xfrm>
        </p:grpSpPr>
        <p:sp>
          <p:nvSpPr>
            <p:cNvPr id="144" name="Freeform 58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5" name="Freeform 59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6" name="Rectangle 60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147" name="Rectangle 61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148" name="Freeform 62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0" name="Rectangle 63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151" name="Freeform 64"/>
            <p:cNvSpPr>
              <a:spLocks/>
            </p:cNvSpPr>
            <p:nvPr/>
          </p:nvSpPr>
          <p:spPr bwMode="auto">
            <a:xfrm>
              <a:off x="4340" y="1704"/>
              <a:ext cx="76" cy="1112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2" name="Rectangle 65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983673" y="3105290"/>
            <a:ext cx="7078663" cy="1741488"/>
            <a:chOff x="571" y="2022"/>
            <a:chExt cx="4459" cy="1097"/>
          </a:xfrm>
        </p:grpSpPr>
        <p:sp>
          <p:nvSpPr>
            <p:cNvPr id="181" name="Text Box 67"/>
            <p:cNvSpPr txBox="1">
              <a:spLocks noChangeArrowheads="1"/>
            </p:cNvSpPr>
            <p:nvPr/>
          </p:nvSpPr>
          <p:spPr bwMode="auto">
            <a:xfrm>
              <a:off x="3988" y="2022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2</a:t>
              </a:r>
            </a:p>
          </p:txBody>
        </p:sp>
        <p:sp>
          <p:nvSpPr>
            <p:cNvPr id="191" name="Text Box 68"/>
            <p:cNvSpPr txBox="1">
              <a:spLocks noChangeArrowheads="1"/>
            </p:cNvSpPr>
            <p:nvPr/>
          </p:nvSpPr>
          <p:spPr bwMode="auto">
            <a:xfrm>
              <a:off x="4865" y="2025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1</a:t>
              </a:r>
              <a:endParaRPr lang="en-US" sz="1000">
                <a:latin typeface="+mj-lt"/>
              </a:endParaRPr>
            </a:p>
          </p:txBody>
        </p:sp>
        <p:sp>
          <p:nvSpPr>
            <p:cNvPr id="198" name="Text Box 69"/>
            <p:cNvSpPr txBox="1">
              <a:spLocks noChangeArrowheads="1"/>
            </p:cNvSpPr>
            <p:nvPr/>
          </p:nvSpPr>
          <p:spPr bwMode="auto">
            <a:xfrm>
              <a:off x="571" y="2876"/>
              <a:ext cx="250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108</a:t>
              </a:r>
            </a:p>
          </p:txBody>
        </p:sp>
        <p:sp>
          <p:nvSpPr>
            <p:cNvPr id="214" name="Text Box 70"/>
            <p:cNvSpPr txBox="1">
              <a:spLocks noChangeArrowheads="1"/>
            </p:cNvSpPr>
            <p:nvPr/>
          </p:nvSpPr>
          <p:spPr bwMode="auto">
            <a:xfrm>
              <a:off x="2203" y="2964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3</a:t>
              </a:r>
              <a:endParaRPr lang="en-US" sz="1000">
                <a:latin typeface="+mj-lt"/>
              </a:endParaRPr>
            </a:p>
          </p:txBody>
        </p:sp>
      </p:grpSp>
      <p:sp>
        <p:nvSpPr>
          <p:cNvPr id="223" name="AutoShape 71"/>
          <p:cNvSpPr>
            <a:spLocks noChangeArrowheads="1"/>
          </p:cNvSpPr>
          <p:nvPr/>
        </p:nvSpPr>
        <p:spPr bwMode="auto">
          <a:xfrm>
            <a:off x="6643110" y="21702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BEQZ?</a:t>
            </a:r>
          </a:p>
        </p:txBody>
      </p:sp>
      <p:sp>
        <p:nvSpPr>
          <p:cNvPr id="228" name="Rectangle 72"/>
          <p:cNvSpPr>
            <a:spLocks noChangeArrowheads="1"/>
          </p:cNvSpPr>
          <p:nvPr/>
        </p:nvSpPr>
        <p:spPr bwMode="auto">
          <a:xfrm>
            <a:off x="5881110" y="22448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29" name="Rectangle 73"/>
          <p:cNvSpPr>
            <a:spLocks noChangeArrowheads="1"/>
          </p:cNvSpPr>
          <p:nvPr/>
        </p:nvSpPr>
        <p:spPr bwMode="auto">
          <a:xfrm>
            <a:off x="3137910" y="37815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0" name="AutoShape 74"/>
          <p:cNvSpPr>
            <a:spLocks noChangeArrowheads="1"/>
          </p:cNvSpPr>
          <p:nvPr/>
        </p:nvSpPr>
        <p:spPr bwMode="auto">
          <a:xfrm>
            <a:off x="4534910" y="30465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Jump?</a:t>
            </a:r>
          </a:p>
        </p:txBody>
      </p:sp>
      <p:sp>
        <p:nvSpPr>
          <p:cNvPr id="231" name="Line 75"/>
          <p:cNvSpPr>
            <a:spLocks noChangeShapeType="1"/>
          </p:cNvSpPr>
          <p:nvPr/>
        </p:nvSpPr>
        <p:spPr bwMode="auto">
          <a:xfrm>
            <a:off x="4266623" y="3260865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2" name="Text Box 76"/>
          <p:cNvSpPr txBox="1">
            <a:spLocks noChangeArrowheads="1"/>
          </p:cNvSpPr>
          <p:nvPr/>
        </p:nvSpPr>
        <p:spPr bwMode="auto">
          <a:xfrm>
            <a:off x="2501323" y="3829190"/>
            <a:ext cx="54213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D</a:t>
            </a:r>
            <a:endParaRPr lang="en-US" sz="1000">
              <a:latin typeface="+mj-lt"/>
            </a:endParaRPr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3188710" y="3022740"/>
            <a:ext cx="1828800" cy="754063"/>
          </a:xfrm>
          <a:custGeom>
            <a:avLst/>
            <a:gdLst/>
            <a:ahLst/>
            <a:cxnLst>
              <a:cxn ang="0">
                <a:pos x="1104" y="72"/>
              </a:cxn>
              <a:cxn ang="0">
                <a:pos x="1104" y="0"/>
              </a:cxn>
              <a:cxn ang="0">
                <a:pos x="0" y="0"/>
              </a:cxn>
              <a:cxn ang="0">
                <a:pos x="0" y="704"/>
              </a:cxn>
            </a:cxnLst>
            <a:rect l="0" t="0" r="r" b="b"/>
            <a:pathLst>
              <a:path w="1104" h="704">
                <a:moveTo>
                  <a:pt x="1104" y="72"/>
                </a:moveTo>
                <a:lnTo>
                  <a:pt x="1104" y="0"/>
                </a:lnTo>
                <a:lnTo>
                  <a:pt x="0" y="0"/>
                </a:lnTo>
                <a:lnTo>
                  <a:pt x="0" y="704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4" name="Freeform 78"/>
          <p:cNvSpPr>
            <a:spLocks/>
          </p:cNvSpPr>
          <p:nvPr/>
        </p:nvSpPr>
        <p:spPr bwMode="auto">
          <a:xfrm flipH="1">
            <a:off x="3707823" y="1387615"/>
            <a:ext cx="79375" cy="2698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</a:cxnLst>
            <a:rect l="0" t="0" r="r" b="b"/>
            <a:pathLst>
              <a:path w="1" h="1585">
                <a:moveTo>
                  <a:pt x="0" y="0"/>
                </a:moveTo>
                <a:lnTo>
                  <a:pt x="0" y="1584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1175760" y="1471753"/>
            <a:ext cx="2609850" cy="2355850"/>
          </a:xfrm>
          <a:custGeom>
            <a:avLst/>
            <a:gdLst/>
            <a:ahLst/>
            <a:cxnLst>
              <a:cxn ang="0">
                <a:pos x="856" y="0"/>
              </a:cxn>
              <a:cxn ang="0">
                <a:pos x="0" y="0"/>
              </a:cxn>
              <a:cxn ang="0">
                <a:pos x="0" y="1296"/>
              </a:cxn>
            </a:cxnLst>
            <a:rect l="0" t="0" r="r" b="b"/>
            <a:pathLst>
              <a:path w="857" h="1297">
                <a:moveTo>
                  <a:pt x="856" y="0"/>
                </a:moveTo>
                <a:lnTo>
                  <a:pt x="0" y="0"/>
                </a:lnTo>
                <a:lnTo>
                  <a:pt x="0" y="1296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6" name="Freeform 80"/>
          <p:cNvSpPr>
            <a:spLocks/>
          </p:cNvSpPr>
          <p:nvPr/>
        </p:nvSpPr>
        <p:spPr bwMode="auto">
          <a:xfrm>
            <a:off x="3757035" y="1473340"/>
            <a:ext cx="2185988" cy="779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8" y="0"/>
              </a:cxn>
              <a:cxn ang="0">
                <a:pos x="1688" y="552"/>
              </a:cxn>
            </a:cxnLst>
            <a:rect l="0" t="0" r="r" b="b"/>
            <a:pathLst>
              <a:path w="1689" h="553">
                <a:moveTo>
                  <a:pt x="0" y="0"/>
                </a:moveTo>
                <a:lnTo>
                  <a:pt x="1688" y="0"/>
                </a:lnTo>
                <a:lnTo>
                  <a:pt x="1688" y="552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7" name="Oval 81"/>
          <p:cNvSpPr>
            <a:spLocks noChangeArrowheads="1"/>
          </p:cNvSpPr>
          <p:nvPr/>
        </p:nvSpPr>
        <p:spPr bwMode="auto">
          <a:xfrm>
            <a:off x="3758623" y="1443178"/>
            <a:ext cx="42862" cy="555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8" name="Text Box 82"/>
          <p:cNvSpPr txBox="1">
            <a:spLocks noChangeArrowheads="1"/>
          </p:cNvSpPr>
          <p:nvPr/>
        </p:nvSpPr>
        <p:spPr bwMode="auto">
          <a:xfrm>
            <a:off x="5308023" y="2368690"/>
            <a:ext cx="524503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E</a:t>
            </a:r>
            <a:endParaRPr lang="en-US" sz="1000">
              <a:latin typeface="+mj-lt"/>
            </a:endParaRPr>
          </a:p>
        </p:txBody>
      </p:sp>
      <p:grpSp>
        <p:nvGrpSpPr>
          <p:cNvPr id="10" name="Group 84"/>
          <p:cNvGrpSpPr>
            <a:grpSpLocks/>
          </p:cNvGrpSpPr>
          <p:nvPr/>
        </p:nvGrpSpPr>
        <p:grpSpPr bwMode="auto">
          <a:xfrm>
            <a:off x="1801235" y="2146440"/>
            <a:ext cx="2449513" cy="1176338"/>
            <a:chOff x="1110" y="1418"/>
            <a:chExt cx="1543" cy="741"/>
          </a:xfrm>
        </p:grpSpPr>
        <p:sp>
          <p:nvSpPr>
            <p:cNvPr id="240" name="Oval 85"/>
            <p:cNvSpPr>
              <a:spLocks noChangeArrowheads="1"/>
            </p:cNvSpPr>
            <p:nvPr/>
          </p:nvSpPr>
          <p:spPr bwMode="auto">
            <a:xfrm>
              <a:off x="1694" y="1666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1" name="Line 86"/>
            <p:cNvSpPr>
              <a:spLocks noChangeShapeType="1"/>
            </p:cNvSpPr>
            <p:nvPr/>
          </p:nvSpPr>
          <p:spPr bwMode="auto">
            <a:xfrm flipV="1">
              <a:off x="1742" y="1762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2" name="Freeform 87"/>
            <p:cNvSpPr>
              <a:spLocks/>
            </p:cNvSpPr>
            <p:nvPr/>
          </p:nvSpPr>
          <p:spPr bwMode="auto">
            <a:xfrm>
              <a:off x="1886" y="1762"/>
              <a:ext cx="767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3" name="Freeform 88"/>
            <p:cNvSpPr>
              <a:spLocks/>
            </p:cNvSpPr>
            <p:nvPr/>
          </p:nvSpPr>
          <p:spPr bwMode="auto">
            <a:xfrm>
              <a:off x="1110" y="1418"/>
              <a:ext cx="728" cy="24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244" name="Line 89"/>
          <p:cNvSpPr>
            <a:spLocks noChangeShapeType="1"/>
          </p:cNvSpPr>
          <p:nvPr/>
        </p:nvSpPr>
        <p:spPr bwMode="auto">
          <a:xfrm flipH="1">
            <a:off x="1340860" y="3324365"/>
            <a:ext cx="14747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3" name="Group 90"/>
          <p:cNvGrpSpPr>
            <a:grpSpLocks/>
          </p:cNvGrpSpPr>
          <p:nvPr/>
        </p:nvGrpSpPr>
        <p:grpSpPr bwMode="auto">
          <a:xfrm>
            <a:off x="1791710" y="1495565"/>
            <a:ext cx="5067300" cy="2474913"/>
            <a:chOff x="1104" y="1008"/>
            <a:chExt cx="3192" cy="1559"/>
          </a:xfrm>
        </p:grpSpPr>
        <p:sp>
          <p:nvSpPr>
            <p:cNvPr id="246" name="Freeform 91"/>
            <p:cNvSpPr>
              <a:spLocks/>
            </p:cNvSpPr>
            <p:nvPr/>
          </p:nvSpPr>
          <p:spPr bwMode="auto">
            <a:xfrm>
              <a:off x="2416" y="1344"/>
              <a:ext cx="880" cy="1064"/>
            </a:xfrm>
            <a:custGeom>
              <a:avLst/>
              <a:gdLst/>
              <a:ahLst/>
              <a:cxnLst>
                <a:cxn ang="0">
                  <a:pos x="0" y="1064"/>
                </a:cxn>
                <a:cxn ang="0">
                  <a:pos x="880" y="1064"/>
                </a:cxn>
                <a:cxn ang="0">
                  <a:pos x="880" y="0"/>
                </a:cxn>
                <a:cxn ang="0">
                  <a:pos x="648" y="0"/>
                </a:cxn>
              </a:cxnLst>
              <a:rect l="0" t="0" r="r" b="b"/>
              <a:pathLst>
                <a:path w="880" h="1064">
                  <a:moveTo>
                    <a:pt x="0" y="1064"/>
                  </a:moveTo>
                  <a:lnTo>
                    <a:pt x="880" y="1064"/>
                  </a:lnTo>
                  <a:lnTo>
                    <a:pt x="880" y="0"/>
                  </a:lnTo>
                  <a:lnTo>
                    <a:pt x="64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4" name="Group 92"/>
            <p:cNvGrpSpPr>
              <a:grpSpLocks/>
            </p:cNvGrpSpPr>
            <p:nvPr/>
          </p:nvGrpSpPr>
          <p:grpSpPr bwMode="auto">
            <a:xfrm rot="-5400000">
              <a:off x="2751" y="1117"/>
              <a:ext cx="385" cy="241"/>
              <a:chOff x="2375" y="1063"/>
              <a:chExt cx="385" cy="241"/>
            </a:xfrm>
          </p:grpSpPr>
          <p:sp>
            <p:nvSpPr>
              <p:cNvPr id="256" name="Freeform 93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7" name="Rectangle 94"/>
              <p:cNvSpPr>
                <a:spLocks noChangeArrowheads="1"/>
              </p:cNvSpPr>
              <p:nvPr/>
            </p:nvSpPr>
            <p:spPr bwMode="auto">
              <a:xfrm>
                <a:off x="2432" y="1111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248" name="Freeform 95"/>
            <p:cNvSpPr>
              <a:spLocks/>
            </p:cNvSpPr>
            <p:nvPr/>
          </p:nvSpPr>
          <p:spPr bwMode="auto">
            <a:xfrm>
              <a:off x="3048" y="1136"/>
              <a:ext cx="1248" cy="720"/>
            </a:xfrm>
            <a:custGeom>
              <a:avLst/>
              <a:gdLst/>
              <a:ahLst/>
              <a:cxnLst>
                <a:cxn ang="0">
                  <a:pos x="920" y="720"/>
                </a:cxn>
                <a:cxn ang="0">
                  <a:pos x="920" y="0"/>
                </a:cxn>
                <a:cxn ang="0">
                  <a:pos x="0" y="0"/>
                </a:cxn>
              </a:cxnLst>
              <a:rect l="0" t="0" r="r" b="b"/>
              <a:pathLst>
                <a:path w="920" h="720">
                  <a:moveTo>
                    <a:pt x="920" y="720"/>
                  </a:moveTo>
                  <a:lnTo>
                    <a:pt x="920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6" name="Group 96"/>
            <p:cNvGrpSpPr>
              <a:grpSpLocks/>
            </p:cNvGrpSpPr>
            <p:nvPr/>
          </p:nvGrpSpPr>
          <p:grpSpPr bwMode="auto">
            <a:xfrm>
              <a:off x="2242" y="2263"/>
              <a:ext cx="228" cy="304"/>
              <a:chOff x="2242" y="2263"/>
              <a:chExt cx="228" cy="304"/>
            </a:xfrm>
          </p:grpSpPr>
          <p:sp>
            <p:nvSpPr>
              <p:cNvPr id="253" name="Rectangle 97"/>
              <p:cNvSpPr>
                <a:spLocks noChangeArrowheads="1"/>
              </p:cNvSpPr>
              <p:nvPr/>
            </p:nvSpPr>
            <p:spPr bwMode="auto">
              <a:xfrm>
                <a:off x="2296" y="2263"/>
                <a:ext cx="109" cy="3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4" name="Freeform 98"/>
              <p:cNvSpPr>
                <a:spLocks/>
              </p:cNvSpPr>
              <p:nvPr/>
            </p:nvSpPr>
            <p:spPr bwMode="auto">
              <a:xfrm>
                <a:off x="2329" y="2517"/>
                <a:ext cx="43" cy="44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21" y="0"/>
                  </a:cxn>
                  <a:cxn ang="0">
                    <a:pos x="42" y="43"/>
                  </a:cxn>
                </a:cxnLst>
                <a:rect l="0" t="0" r="r" b="b"/>
                <a:pathLst>
                  <a:path w="43" h="44">
                    <a:moveTo>
                      <a:pt x="0" y="43"/>
                    </a:moveTo>
                    <a:lnTo>
                      <a:pt x="21" y="0"/>
                    </a:lnTo>
                    <a:lnTo>
                      <a:pt x="42" y="43"/>
                    </a:lnTo>
                  </a:path>
                </a:pathLst>
              </a:custGeom>
              <a:noFill/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5" name="Rectangle 99"/>
              <p:cNvSpPr>
                <a:spLocks noChangeArrowheads="1"/>
              </p:cNvSpPr>
              <p:nvPr/>
            </p:nvSpPr>
            <p:spPr bwMode="auto">
              <a:xfrm>
                <a:off x="2242" y="2362"/>
                <a:ext cx="22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PC</a:t>
                </a:r>
              </a:p>
            </p:txBody>
          </p:sp>
        </p:grpSp>
        <p:sp>
          <p:nvSpPr>
            <p:cNvPr id="250" name="Freeform 100"/>
            <p:cNvSpPr>
              <a:spLocks/>
            </p:cNvSpPr>
            <p:nvPr/>
          </p:nvSpPr>
          <p:spPr bwMode="auto">
            <a:xfrm>
              <a:off x="1728" y="2112"/>
              <a:ext cx="57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336"/>
                </a:cxn>
                <a:cxn ang="0">
                  <a:pos x="576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432" y="0"/>
                  </a:lnTo>
                  <a:lnTo>
                    <a:pt x="432" y="336"/>
                  </a:lnTo>
                  <a:lnTo>
                    <a:pt x="576" y="33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1" name="Freeform 101"/>
            <p:cNvSpPr>
              <a:spLocks/>
            </p:cNvSpPr>
            <p:nvPr/>
          </p:nvSpPr>
          <p:spPr bwMode="auto">
            <a:xfrm flipH="1">
              <a:off x="2304" y="1008"/>
              <a:ext cx="48" cy="12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2" name="Line 102"/>
            <p:cNvSpPr>
              <a:spLocks noChangeShapeType="1"/>
            </p:cNvSpPr>
            <p:nvPr/>
          </p:nvSpPr>
          <p:spPr bwMode="auto">
            <a:xfrm flipH="1">
              <a:off x="1104" y="124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Derive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PCSrc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Signal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Derive </a:t>
            </a:r>
            <a:r>
              <a:rPr lang="en-US" sz="1600" b="1" dirty="0" err="1" smtClean="0">
                <a:solidFill>
                  <a:schemeClr val="tx1"/>
                </a:solidFill>
              </a:rPr>
              <a:t>mux</a:t>
            </a:r>
            <a:r>
              <a:rPr lang="en-US" sz="1600" b="1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b="1" dirty="0" err="1" smtClean="0">
                <a:solidFill>
                  <a:schemeClr val="tx1"/>
                </a:solidFill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if(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b="1" dirty="0" err="1" smtClean="0">
                <a:solidFill>
                  <a:schemeClr val="tx1"/>
                </a:solidFill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br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else if ((</a:t>
            </a:r>
            <a:r>
              <a:rPr lang="en-US" sz="1600" b="1" dirty="0" err="1" smtClean="0">
                <a:solidFill>
                  <a:schemeClr val="tx1"/>
                </a:solidFill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</a:rPr>
              <a:t> == J)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</a:rPr>
              <a:t> == JAL)), </a:t>
            </a:r>
            <a:r>
              <a:rPr lang="en-US" sz="1600" b="1" dirty="0" err="1" smtClean="0">
                <a:solidFill>
                  <a:schemeClr val="tx1"/>
                </a:solidFill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jabs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else if ((</a:t>
            </a:r>
            <a:r>
              <a:rPr lang="en-US" sz="1600" b="1" dirty="0" err="1" smtClean="0">
                <a:solidFill>
                  <a:schemeClr val="tx1"/>
                </a:solidFill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</a:rPr>
              <a:t> == JR)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</a:rPr>
              <a:t> == JALR)), </a:t>
            </a:r>
            <a:r>
              <a:rPr lang="en-US" sz="1600" b="1" dirty="0" err="1" smtClean="0">
                <a:solidFill>
                  <a:schemeClr val="tx1"/>
                </a:solidFill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rind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 PC + 4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</a:rPr>
              <a:t>mux</a:t>
            </a:r>
            <a:r>
              <a:rPr lang="en-US" sz="1600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ICSrcD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else if(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==J)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==JAL) +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           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==JAR)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==JALR) ),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ICSrcD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ICSrcD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Instr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mux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ICSrcE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(stall &amp;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 + (!stall &amp; IRD)</a:t>
            </a:r>
          </a:p>
        </p:txBody>
      </p: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If branch is taken, kill two following instructions. And because instruction in decode stage is invalid, update stall signal.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1110" y="1514615"/>
            <a:ext cx="3886200" cy="2279650"/>
            <a:chOff x="2080" y="1020"/>
            <a:chExt cx="2448" cy="1436"/>
          </a:xfrm>
        </p:grpSpPr>
        <p:sp>
          <p:nvSpPr>
            <p:cNvPr id="89" name="Line 5"/>
            <p:cNvSpPr>
              <a:spLocks noChangeShapeType="1"/>
            </p:cNvSpPr>
            <p:nvPr/>
          </p:nvSpPr>
          <p:spPr bwMode="auto">
            <a:xfrm flipH="1">
              <a:off x="3816" y="1041"/>
              <a:ext cx="0" cy="4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0" name="Freeform 6"/>
            <p:cNvSpPr>
              <a:spLocks/>
            </p:cNvSpPr>
            <p:nvPr/>
          </p:nvSpPr>
          <p:spPr bwMode="auto">
            <a:xfrm>
              <a:off x="2080" y="1041"/>
              <a:ext cx="2448" cy="1415"/>
            </a:xfrm>
            <a:custGeom>
              <a:avLst/>
              <a:gdLst/>
              <a:ahLst/>
              <a:cxnLst>
                <a:cxn ang="0">
                  <a:pos x="2392" y="360"/>
                </a:cxn>
                <a:cxn ang="0">
                  <a:pos x="2392" y="0"/>
                </a:cxn>
                <a:cxn ang="0">
                  <a:pos x="0" y="0"/>
                </a:cxn>
                <a:cxn ang="0">
                  <a:pos x="0" y="1368"/>
                </a:cxn>
              </a:cxnLst>
              <a:rect l="0" t="0" r="r" b="b"/>
              <a:pathLst>
                <a:path w="2392" h="1368">
                  <a:moveTo>
                    <a:pt x="2392" y="360"/>
                  </a:moveTo>
                  <a:lnTo>
                    <a:pt x="2392" y="0"/>
                  </a:lnTo>
                  <a:lnTo>
                    <a:pt x="0" y="0"/>
                  </a:lnTo>
                  <a:lnTo>
                    <a:pt x="0" y="1368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Oval 7"/>
            <p:cNvSpPr>
              <a:spLocks noChangeArrowheads="1"/>
            </p:cNvSpPr>
            <p:nvPr/>
          </p:nvSpPr>
          <p:spPr bwMode="auto">
            <a:xfrm>
              <a:off x="3800" y="1020"/>
              <a:ext cx="27" cy="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92" name="Line 8"/>
          <p:cNvSpPr>
            <a:spLocks noChangeShapeType="1"/>
          </p:cNvSpPr>
          <p:nvPr/>
        </p:nvSpPr>
        <p:spPr bwMode="auto">
          <a:xfrm>
            <a:off x="6016048" y="234964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3" name="Freeform 9"/>
          <p:cNvSpPr>
            <a:spLocks/>
          </p:cNvSpPr>
          <p:nvPr/>
        </p:nvSpPr>
        <p:spPr bwMode="auto">
          <a:xfrm>
            <a:off x="1796473" y="2257565"/>
            <a:ext cx="492125" cy="647700"/>
          </a:xfrm>
          <a:custGeom>
            <a:avLst/>
            <a:gdLst/>
            <a:ahLst/>
            <a:cxnLst>
              <a:cxn ang="0">
                <a:pos x="181" y="393"/>
              </a:cxn>
              <a:cxn ang="0">
                <a:pos x="445" y="393"/>
              </a:cxn>
              <a:cxn ang="0">
                <a:pos x="445" y="0"/>
              </a:cxn>
              <a:cxn ang="0">
                <a:pos x="0" y="0"/>
              </a:cxn>
            </a:cxnLst>
            <a:rect l="0" t="0" r="r" b="b"/>
            <a:pathLst>
              <a:path w="445" h="393">
                <a:moveTo>
                  <a:pt x="181" y="393"/>
                </a:moveTo>
                <a:lnTo>
                  <a:pt x="445" y="393"/>
                </a:lnTo>
                <a:lnTo>
                  <a:pt x="445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4" name="AutoShape 10"/>
          <p:cNvSpPr>
            <a:spLocks noChangeArrowheads="1"/>
          </p:cNvSpPr>
          <p:nvPr/>
        </p:nvSpPr>
        <p:spPr bwMode="auto">
          <a:xfrm>
            <a:off x="4425373" y="3775215"/>
            <a:ext cx="3871912" cy="1147763"/>
          </a:xfrm>
          <a:prstGeom prst="star16">
            <a:avLst>
              <a:gd name="adj" fmla="val 44537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5" name="Rectangle 11"/>
          <p:cNvSpPr>
            <a:spLocks noChangeArrowheads="1"/>
          </p:cNvSpPr>
          <p:nvPr/>
        </p:nvSpPr>
        <p:spPr bwMode="auto">
          <a:xfrm>
            <a:off x="3461760" y="1047890"/>
            <a:ext cx="415179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stall</a:t>
            </a:r>
          </a:p>
        </p:txBody>
      </p:sp>
      <p:sp>
        <p:nvSpPr>
          <p:cNvPr id="96" name="Rectangle 12"/>
          <p:cNvSpPr>
            <a:spLocks noChangeArrowheads="1"/>
          </p:cNvSpPr>
          <p:nvPr/>
        </p:nvSpPr>
        <p:spPr bwMode="auto">
          <a:xfrm>
            <a:off x="6441498" y="2579828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7" name="Freeform 13"/>
          <p:cNvSpPr>
            <a:spLocks/>
          </p:cNvSpPr>
          <p:nvPr/>
        </p:nvSpPr>
        <p:spPr bwMode="auto">
          <a:xfrm>
            <a:off x="6493885" y="2983053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7809923" y="2571890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9" name="Freeform 15"/>
          <p:cNvSpPr>
            <a:spLocks/>
          </p:cNvSpPr>
          <p:nvPr/>
        </p:nvSpPr>
        <p:spPr bwMode="auto">
          <a:xfrm>
            <a:off x="7862310" y="2975115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4252335" y="2927490"/>
            <a:ext cx="1617663" cy="1381125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0" y="0"/>
              </a:cxn>
              <a:cxn ang="0">
                <a:pos x="520" y="0"/>
              </a:cxn>
              <a:cxn ang="0">
                <a:pos x="1904" y="0"/>
              </a:cxn>
            </a:cxnLst>
            <a:rect l="0" t="0" r="r" b="b"/>
            <a:pathLst>
              <a:path w="1905" h="1377">
                <a:moveTo>
                  <a:pt x="0" y="1376"/>
                </a:moveTo>
                <a:lnTo>
                  <a:pt x="0" y="0"/>
                </a:lnTo>
                <a:lnTo>
                  <a:pt x="520" y="0"/>
                </a:lnTo>
                <a:lnTo>
                  <a:pt x="190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1" name="Line 17"/>
          <p:cNvSpPr>
            <a:spLocks noChangeShapeType="1"/>
          </p:cNvSpPr>
          <p:nvPr/>
        </p:nvSpPr>
        <p:spPr bwMode="auto">
          <a:xfrm>
            <a:off x="6646285" y="2846528"/>
            <a:ext cx="1147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6355773" y="26798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3" name="Rectangle 19"/>
          <p:cNvSpPr>
            <a:spLocks noChangeArrowheads="1"/>
          </p:cNvSpPr>
          <p:nvPr/>
        </p:nvSpPr>
        <p:spPr bwMode="auto">
          <a:xfrm>
            <a:off x="7721023" y="2671903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4" name="Freeform 20"/>
          <p:cNvSpPr>
            <a:spLocks/>
          </p:cNvSpPr>
          <p:nvPr/>
        </p:nvSpPr>
        <p:spPr bwMode="auto">
          <a:xfrm>
            <a:off x="1344035" y="3137040"/>
            <a:ext cx="344488" cy="1004888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0" y="56"/>
              </a:cxn>
              <a:cxn ang="0">
                <a:pos x="0" y="0"/>
              </a:cxn>
              <a:cxn ang="0">
                <a:pos x="216" y="0"/>
              </a:cxn>
            </a:cxnLst>
            <a:rect l="0" t="0" r="r" b="b"/>
            <a:pathLst>
              <a:path w="217" h="633">
                <a:moveTo>
                  <a:pt x="0" y="632"/>
                </a:moveTo>
                <a:lnTo>
                  <a:pt x="0" y="56"/>
                </a:lnTo>
                <a:lnTo>
                  <a:pt x="0" y="0"/>
                </a:lnTo>
                <a:lnTo>
                  <a:pt x="2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5" name="Freeform 21"/>
          <p:cNvSpPr>
            <a:spLocks/>
          </p:cNvSpPr>
          <p:nvPr/>
        </p:nvSpPr>
        <p:spPr bwMode="auto">
          <a:xfrm>
            <a:off x="1305935" y="4140340"/>
            <a:ext cx="3063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92" y="0"/>
              </a:cxn>
            </a:cxnLst>
            <a:rect l="0" t="0" r="r" b="b"/>
            <a:pathLst>
              <a:path w="193" h="1">
                <a:moveTo>
                  <a:pt x="0" y="0"/>
                </a:moveTo>
                <a:lnTo>
                  <a:pt x="144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1090035" y="3848240"/>
            <a:ext cx="2032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1318635" y="4140340"/>
            <a:ext cx="5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8" name="Rectangle 24"/>
          <p:cNvSpPr>
            <a:spLocks noChangeArrowheads="1"/>
          </p:cNvSpPr>
          <p:nvPr/>
        </p:nvSpPr>
        <p:spPr bwMode="auto">
          <a:xfrm>
            <a:off x="1012248" y="4045090"/>
            <a:ext cx="362280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PC</a:t>
            </a:r>
          </a:p>
        </p:txBody>
      </p:sp>
      <p:sp>
        <p:nvSpPr>
          <p:cNvPr id="109" name="Freeform 25"/>
          <p:cNvSpPr>
            <a:spLocks/>
          </p:cNvSpPr>
          <p:nvPr/>
        </p:nvSpPr>
        <p:spPr bwMode="auto">
          <a:xfrm>
            <a:off x="1153535" y="4343540"/>
            <a:ext cx="77788" cy="777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4" y="0"/>
              </a:cxn>
              <a:cxn ang="0">
                <a:pos x="48" y="48"/>
              </a:cxn>
            </a:cxnLst>
            <a:rect l="0" t="0" r="r" b="b"/>
            <a:pathLst>
              <a:path w="49" h="49">
                <a:moveTo>
                  <a:pt x="0" y="48"/>
                </a:moveTo>
                <a:lnTo>
                  <a:pt x="24" y="0"/>
                </a:lnTo>
                <a:lnTo>
                  <a:pt x="48" y="48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0" name="Rectangle 26"/>
          <p:cNvSpPr>
            <a:spLocks noChangeArrowheads="1"/>
          </p:cNvSpPr>
          <p:nvPr/>
        </p:nvSpPr>
        <p:spPr bwMode="auto">
          <a:xfrm>
            <a:off x="1621848" y="3986353"/>
            <a:ext cx="749300" cy="927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1" name="Rectangle 27"/>
          <p:cNvSpPr>
            <a:spLocks noChangeArrowheads="1"/>
          </p:cNvSpPr>
          <p:nvPr/>
        </p:nvSpPr>
        <p:spPr bwMode="auto">
          <a:xfrm>
            <a:off x="1569460" y="3983178"/>
            <a:ext cx="48571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addr</a:t>
            </a:r>
          </a:p>
        </p:txBody>
      </p:sp>
      <p:sp>
        <p:nvSpPr>
          <p:cNvPr id="113" name="Rectangle 28"/>
          <p:cNvSpPr>
            <a:spLocks noChangeArrowheads="1"/>
          </p:cNvSpPr>
          <p:nvPr/>
        </p:nvSpPr>
        <p:spPr bwMode="auto">
          <a:xfrm>
            <a:off x="1940935" y="4164153"/>
            <a:ext cx="37991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</p:txBody>
      </p: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555173" y="4414978"/>
            <a:ext cx="6957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Memory</a:t>
            </a:r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201160" y="2560778"/>
            <a:ext cx="384722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0x4</a:t>
            </a:r>
          </a:p>
        </p:txBody>
      </p:sp>
      <p:sp>
        <p:nvSpPr>
          <p:cNvPr id="116" name="Line 31"/>
          <p:cNvSpPr>
            <a:spLocks noChangeShapeType="1"/>
          </p:cNvSpPr>
          <p:nvPr/>
        </p:nvSpPr>
        <p:spPr bwMode="auto">
          <a:xfrm>
            <a:off x="1628198" y="267825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7" name="Freeform 32"/>
          <p:cNvSpPr>
            <a:spLocks/>
          </p:cNvSpPr>
          <p:nvPr/>
        </p:nvSpPr>
        <p:spPr bwMode="auto">
          <a:xfrm>
            <a:off x="1698048" y="2602053"/>
            <a:ext cx="382587" cy="611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0"/>
              </a:cxn>
              <a:cxn ang="0">
                <a:pos x="48" y="192"/>
              </a:cxn>
              <a:cxn ang="0">
                <a:pos x="0" y="224"/>
              </a:cxn>
              <a:cxn ang="0">
                <a:pos x="0" y="384"/>
              </a:cxn>
              <a:cxn ang="0">
                <a:pos x="240" y="288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1" h="385">
                <a:moveTo>
                  <a:pt x="0" y="0"/>
                </a:moveTo>
                <a:lnTo>
                  <a:pt x="0" y="160"/>
                </a:lnTo>
                <a:lnTo>
                  <a:pt x="48" y="192"/>
                </a:lnTo>
                <a:lnTo>
                  <a:pt x="0" y="224"/>
                </a:lnTo>
                <a:lnTo>
                  <a:pt x="0" y="384"/>
                </a:lnTo>
                <a:lnTo>
                  <a:pt x="240" y="288"/>
                </a:lnTo>
                <a:lnTo>
                  <a:pt x="240" y="9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8" name="Rectangle 33"/>
          <p:cNvSpPr>
            <a:spLocks noChangeArrowheads="1"/>
          </p:cNvSpPr>
          <p:nvPr/>
        </p:nvSpPr>
        <p:spPr bwMode="auto">
          <a:xfrm>
            <a:off x="1720273" y="2789378"/>
            <a:ext cx="45365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239760" y="2541728"/>
            <a:ext cx="1187450" cy="523875"/>
            <a:chOff x="2532" y="1410"/>
            <a:chExt cx="748" cy="330"/>
          </a:xfrm>
        </p:grpSpPr>
        <p:sp>
          <p:nvSpPr>
            <p:cNvPr id="120" name="Freeform 35"/>
            <p:cNvSpPr>
              <a:spLocks/>
            </p:cNvSpPr>
            <p:nvPr/>
          </p:nvSpPr>
          <p:spPr bwMode="auto">
            <a:xfrm>
              <a:off x="2934" y="1451"/>
              <a:ext cx="145" cy="289"/>
            </a:xfrm>
            <a:custGeom>
              <a:avLst/>
              <a:gdLst/>
              <a:ahLst/>
              <a:cxnLst>
                <a:cxn ang="0">
                  <a:pos x="144" y="48"/>
                </a:cxn>
                <a:cxn ang="0">
                  <a:pos x="144" y="240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144" y="48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1" name="Rectangle 36"/>
            <p:cNvSpPr>
              <a:spLocks noChangeArrowheads="1"/>
            </p:cNvSpPr>
            <p:nvPr/>
          </p:nvSpPr>
          <p:spPr bwMode="auto">
            <a:xfrm>
              <a:off x="2532" y="1410"/>
              <a:ext cx="27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nop</a:t>
              </a:r>
            </a:p>
          </p:txBody>
        </p:sp>
        <p:sp>
          <p:nvSpPr>
            <p:cNvPr id="122" name="Line 37"/>
            <p:cNvSpPr>
              <a:spLocks noChangeShapeType="1"/>
            </p:cNvSpPr>
            <p:nvPr/>
          </p:nvSpPr>
          <p:spPr bwMode="auto">
            <a:xfrm>
              <a:off x="3080" y="1587"/>
              <a:ext cx="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38"/>
            <p:cNvSpPr>
              <a:spLocks noChangeShapeType="1"/>
            </p:cNvSpPr>
            <p:nvPr/>
          </p:nvSpPr>
          <p:spPr bwMode="auto">
            <a:xfrm>
              <a:off x="2856" y="1515"/>
              <a:ext cx="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124" name="Rectangle 39"/>
          <p:cNvSpPr>
            <a:spLocks noChangeArrowheads="1"/>
          </p:cNvSpPr>
          <p:nvPr/>
        </p:nvSpPr>
        <p:spPr bwMode="auto">
          <a:xfrm>
            <a:off x="3684010" y="4059378"/>
            <a:ext cx="173038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25" name="Freeform 40"/>
          <p:cNvSpPr>
            <a:spLocks/>
          </p:cNvSpPr>
          <p:nvPr/>
        </p:nvSpPr>
        <p:spPr bwMode="auto">
          <a:xfrm>
            <a:off x="3736398" y="4462603"/>
            <a:ext cx="68262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3598285" y="41657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28" name="Text Box 42"/>
          <p:cNvSpPr txBox="1">
            <a:spLocks noChangeArrowheads="1"/>
          </p:cNvSpPr>
          <p:nvPr/>
        </p:nvSpPr>
        <p:spPr bwMode="auto">
          <a:xfrm>
            <a:off x="6395460" y="2273440"/>
            <a:ext cx="25359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E</a:t>
            </a: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7754360" y="2265503"/>
            <a:ext cx="303288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</a:t>
            </a:r>
          </a:p>
        </p:txBody>
      </p:sp>
      <p:sp>
        <p:nvSpPr>
          <p:cNvPr id="130" name="Line 44"/>
          <p:cNvSpPr>
            <a:spLocks noChangeShapeType="1"/>
          </p:cNvSpPr>
          <p:nvPr/>
        </p:nvSpPr>
        <p:spPr bwMode="auto">
          <a:xfrm flipV="1">
            <a:off x="3866573" y="4318140"/>
            <a:ext cx="744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 flipV="1">
            <a:off x="2398135" y="4384815"/>
            <a:ext cx="73977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2" name="Freeform 46"/>
          <p:cNvSpPr>
            <a:spLocks/>
          </p:cNvSpPr>
          <p:nvPr/>
        </p:nvSpPr>
        <p:spPr bwMode="auto">
          <a:xfrm>
            <a:off x="1521835" y="1613040"/>
            <a:ext cx="268288" cy="7889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0" y="240"/>
              </a:cxn>
              <a:cxn ang="0">
                <a:pos x="144" y="288"/>
              </a:cxn>
              <a:cxn ang="0">
                <a:pos x="144" y="0"/>
              </a:cxn>
              <a:cxn ang="0">
                <a:pos x="0" y="48"/>
              </a:cxn>
            </a:cxnLst>
            <a:rect l="0" t="0" r="r" b="b"/>
            <a:pathLst>
              <a:path w="145" h="289">
                <a:moveTo>
                  <a:pt x="0" y="48"/>
                </a:moveTo>
                <a:lnTo>
                  <a:pt x="0" y="240"/>
                </a:lnTo>
                <a:lnTo>
                  <a:pt x="144" y="288"/>
                </a:lnTo>
                <a:lnTo>
                  <a:pt x="144" y="0"/>
                </a:lnTo>
                <a:lnTo>
                  <a:pt x="0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3" name="Freeform 47"/>
          <p:cNvSpPr>
            <a:spLocks/>
          </p:cNvSpPr>
          <p:nvPr/>
        </p:nvSpPr>
        <p:spPr bwMode="auto">
          <a:xfrm>
            <a:off x="712210" y="2014678"/>
            <a:ext cx="820738" cy="2106612"/>
          </a:xfrm>
          <a:custGeom>
            <a:avLst/>
            <a:gdLst/>
            <a:ahLst/>
            <a:cxnLst>
              <a:cxn ang="0">
                <a:pos x="517" y="0"/>
              </a:cxn>
              <a:cxn ang="0">
                <a:pos x="0" y="0"/>
              </a:cxn>
              <a:cxn ang="0">
                <a:pos x="0" y="1231"/>
              </a:cxn>
              <a:cxn ang="0">
                <a:pos x="227" y="1231"/>
              </a:cxn>
            </a:cxnLst>
            <a:rect l="0" t="0" r="r" b="b"/>
            <a:pathLst>
              <a:path w="517" h="1231">
                <a:moveTo>
                  <a:pt x="517" y="0"/>
                </a:moveTo>
                <a:lnTo>
                  <a:pt x="0" y="0"/>
                </a:lnTo>
                <a:lnTo>
                  <a:pt x="0" y="1231"/>
                </a:lnTo>
                <a:lnTo>
                  <a:pt x="227" y="1231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4" name="Line 48"/>
          <p:cNvSpPr>
            <a:spLocks noChangeShapeType="1"/>
          </p:cNvSpPr>
          <p:nvPr/>
        </p:nvSpPr>
        <p:spPr bwMode="auto">
          <a:xfrm rot="16200000">
            <a:off x="7150316" y="2726672"/>
            <a:ext cx="2555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5" name="Freeform 49"/>
          <p:cNvSpPr>
            <a:spLocks/>
          </p:cNvSpPr>
          <p:nvPr/>
        </p:nvSpPr>
        <p:spPr bwMode="auto">
          <a:xfrm>
            <a:off x="1779010" y="2006740"/>
            <a:ext cx="2884488" cy="2111375"/>
          </a:xfrm>
          <a:custGeom>
            <a:avLst/>
            <a:gdLst/>
            <a:ahLst/>
            <a:cxnLst>
              <a:cxn ang="0">
                <a:pos x="2048" y="1284"/>
              </a:cxn>
              <a:cxn ang="0">
                <a:pos x="2056" y="888"/>
              </a:cxn>
              <a:cxn ang="0">
                <a:pos x="640" y="888"/>
              </a:cxn>
              <a:cxn ang="0">
                <a:pos x="647" y="0"/>
              </a:cxn>
              <a:cxn ang="0">
                <a:pos x="0" y="0"/>
              </a:cxn>
            </a:cxnLst>
            <a:rect l="0" t="0" r="r" b="b"/>
            <a:pathLst>
              <a:path w="2056" h="1284">
                <a:moveTo>
                  <a:pt x="2048" y="1284"/>
                </a:moveTo>
                <a:lnTo>
                  <a:pt x="2056" y="888"/>
                </a:lnTo>
                <a:lnTo>
                  <a:pt x="640" y="888"/>
                </a:lnTo>
                <a:lnTo>
                  <a:pt x="647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1287821" y="1066940"/>
            <a:ext cx="1776128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PCSrc (pc+4/jabs/rind/br)</a:t>
            </a:r>
          </a:p>
        </p:txBody>
      </p:sp>
      <p:sp>
        <p:nvSpPr>
          <p:cNvPr id="137" name="Line 51"/>
          <p:cNvSpPr>
            <a:spLocks noChangeShapeType="1"/>
          </p:cNvSpPr>
          <p:nvPr/>
        </p:nvSpPr>
        <p:spPr bwMode="auto">
          <a:xfrm>
            <a:off x="1652010" y="1279665"/>
            <a:ext cx="0" cy="40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8" name="Freeform 52"/>
          <p:cNvSpPr>
            <a:spLocks/>
          </p:cNvSpPr>
          <p:nvPr/>
        </p:nvSpPr>
        <p:spPr bwMode="auto">
          <a:xfrm>
            <a:off x="3122035" y="4080015"/>
            <a:ext cx="230188" cy="458788"/>
          </a:xfrm>
          <a:custGeom>
            <a:avLst/>
            <a:gdLst/>
            <a:ahLst/>
            <a:cxnLst>
              <a:cxn ang="0">
                <a:pos x="144" y="48"/>
              </a:cxn>
              <a:cxn ang="0">
                <a:pos x="144" y="240"/>
              </a:cxn>
              <a:cxn ang="0">
                <a:pos x="0" y="288"/>
              </a:cxn>
              <a:cxn ang="0">
                <a:pos x="0" y="0"/>
              </a:cxn>
              <a:cxn ang="0">
                <a:pos x="144" y="48"/>
              </a:cxn>
            </a:cxnLst>
            <a:rect l="0" t="0" r="r" b="b"/>
            <a:pathLst>
              <a:path w="145" h="289">
                <a:moveTo>
                  <a:pt x="144" y="48"/>
                </a:moveTo>
                <a:lnTo>
                  <a:pt x="144" y="240"/>
                </a:lnTo>
                <a:lnTo>
                  <a:pt x="0" y="288"/>
                </a:lnTo>
                <a:lnTo>
                  <a:pt x="0" y="0"/>
                </a:lnTo>
                <a:lnTo>
                  <a:pt x="144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9" name="Rectangle 53"/>
          <p:cNvSpPr>
            <a:spLocks noChangeArrowheads="1"/>
          </p:cNvSpPr>
          <p:nvPr/>
        </p:nvSpPr>
        <p:spPr bwMode="auto">
          <a:xfrm>
            <a:off x="2483860" y="4014928"/>
            <a:ext cx="432812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nop</a:t>
            </a:r>
          </a:p>
        </p:txBody>
      </p:sp>
      <p:sp>
        <p:nvSpPr>
          <p:cNvPr id="140" name="Line 54"/>
          <p:cNvSpPr>
            <a:spLocks noChangeShapeType="1"/>
          </p:cNvSpPr>
          <p:nvPr/>
        </p:nvSpPr>
        <p:spPr bwMode="auto">
          <a:xfrm>
            <a:off x="3353810" y="4295915"/>
            <a:ext cx="317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1" name="Line 55"/>
          <p:cNvSpPr>
            <a:spLocks noChangeShapeType="1"/>
          </p:cNvSpPr>
          <p:nvPr/>
        </p:nvSpPr>
        <p:spPr bwMode="auto">
          <a:xfrm>
            <a:off x="2998210" y="418161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2" name="Line 56"/>
          <p:cNvSpPr>
            <a:spLocks noChangeShapeType="1"/>
          </p:cNvSpPr>
          <p:nvPr/>
        </p:nvSpPr>
        <p:spPr bwMode="auto">
          <a:xfrm>
            <a:off x="3272848" y="3845065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666798" y="2600465"/>
            <a:ext cx="2179637" cy="2136775"/>
            <a:chOff x="3545" y="1704"/>
            <a:chExt cx="1373" cy="1346"/>
          </a:xfrm>
        </p:grpSpPr>
        <p:sp>
          <p:nvSpPr>
            <p:cNvPr id="144" name="Freeform 58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5" name="Freeform 59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6" name="Rectangle 60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147" name="Rectangle 61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148" name="Freeform 62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0" name="Rectangle 63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151" name="Freeform 64"/>
            <p:cNvSpPr>
              <a:spLocks/>
            </p:cNvSpPr>
            <p:nvPr/>
          </p:nvSpPr>
          <p:spPr bwMode="auto">
            <a:xfrm>
              <a:off x="4340" y="1704"/>
              <a:ext cx="76" cy="1112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2" name="Rectangle 65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983673" y="3105290"/>
            <a:ext cx="7078663" cy="1741488"/>
            <a:chOff x="571" y="2022"/>
            <a:chExt cx="4459" cy="1097"/>
          </a:xfrm>
        </p:grpSpPr>
        <p:sp>
          <p:nvSpPr>
            <p:cNvPr id="181" name="Text Box 67"/>
            <p:cNvSpPr txBox="1">
              <a:spLocks noChangeArrowheads="1"/>
            </p:cNvSpPr>
            <p:nvPr/>
          </p:nvSpPr>
          <p:spPr bwMode="auto">
            <a:xfrm>
              <a:off x="3988" y="2022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2</a:t>
              </a:r>
            </a:p>
          </p:txBody>
        </p:sp>
        <p:sp>
          <p:nvSpPr>
            <p:cNvPr id="191" name="Text Box 68"/>
            <p:cNvSpPr txBox="1">
              <a:spLocks noChangeArrowheads="1"/>
            </p:cNvSpPr>
            <p:nvPr/>
          </p:nvSpPr>
          <p:spPr bwMode="auto">
            <a:xfrm>
              <a:off x="4865" y="2025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1</a:t>
              </a:r>
              <a:endParaRPr lang="en-US" sz="1000">
                <a:latin typeface="+mj-lt"/>
              </a:endParaRPr>
            </a:p>
          </p:txBody>
        </p:sp>
        <p:sp>
          <p:nvSpPr>
            <p:cNvPr id="198" name="Text Box 69"/>
            <p:cNvSpPr txBox="1">
              <a:spLocks noChangeArrowheads="1"/>
            </p:cNvSpPr>
            <p:nvPr/>
          </p:nvSpPr>
          <p:spPr bwMode="auto">
            <a:xfrm>
              <a:off x="571" y="2876"/>
              <a:ext cx="250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108</a:t>
              </a:r>
            </a:p>
          </p:txBody>
        </p:sp>
        <p:sp>
          <p:nvSpPr>
            <p:cNvPr id="214" name="Text Box 70"/>
            <p:cNvSpPr txBox="1">
              <a:spLocks noChangeArrowheads="1"/>
            </p:cNvSpPr>
            <p:nvPr/>
          </p:nvSpPr>
          <p:spPr bwMode="auto">
            <a:xfrm>
              <a:off x="2203" y="2964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3</a:t>
              </a:r>
              <a:endParaRPr lang="en-US" sz="1000">
                <a:latin typeface="+mj-lt"/>
              </a:endParaRPr>
            </a:p>
          </p:txBody>
        </p:sp>
      </p:grpSp>
      <p:sp>
        <p:nvSpPr>
          <p:cNvPr id="223" name="AutoShape 71"/>
          <p:cNvSpPr>
            <a:spLocks noChangeArrowheads="1"/>
          </p:cNvSpPr>
          <p:nvPr/>
        </p:nvSpPr>
        <p:spPr bwMode="auto">
          <a:xfrm>
            <a:off x="6643110" y="21702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BEQZ?</a:t>
            </a:r>
          </a:p>
        </p:txBody>
      </p:sp>
      <p:sp>
        <p:nvSpPr>
          <p:cNvPr id="228" name="Rectangle 72"/>
          <p:cNvSpPr>
            <a:spLocks noChangeArrowheads="1"/>
          </p:cNvSpPr>
          <p:nvPr/>
        </p:nvSpPr>
        <p:spPr bwMode="auto">
          <a:xfrm>
            <a:off x="5881110" y="22448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29" name="Rectangle 73"/>
          <p:cNvSpPr>
            <a:spLocks noChangeArrowheads="1"/>
          </p:cNvSpPr>
          <p:nvPr/>
        </p:nvSpPr>
        <p:spPr bwMode="auto">
          <a:xfrm>
            <a:off x="3137910" y="37815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0" name="AutoShape 74"/>
          <p:cNvSpPr>
            <a:spLocks noChangeArrowheads="1"/>
          </p:cNvSpPr>
          <p:nvPr/>
        </p:nvSpPr>
        <p:spPr bwMode="auto">
          <a:xfrm>
            <a:off x="4534910" y="30465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Jump?</a:t>
            </a:r>
          </a:p>
        </p:txBody>
      </p:sp>
      <p:sp>
        <p:nvSpPr>
          <p:cNvPr id="231" name="Line 75"/>
          <p:cNvSpPr>
            <a:spLocks noChangeShapeType="1"/>
          </p:cNvSpPr>
          <p:nvPr/>
        </p:nvSpPr>
        <p:spPr bwMode="auto">
          <a:xfrm>
            <a:off x="4266623" y="3260865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2" name="Text Box 76"/>
          <p:cNvSpPr txBox="1">
            <a:spLocks noChangeArrowheads="1"/>
          </p:cNvSpPr>
          <p:nvPr/>
        </p:nvSpPr>
        <p:spPr bwMode="auto">
          <a:xfrm>
            <a:off x="2501323" y="3829190"/>
            <a:ext cx="54213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D</a:t>
            </a:r>
            <a:endParaRPr lang="en-US" sz="1000">
              <a:latin typeface="+mj-lt"/>
            </a:endParaRPr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3188710" y="3022740"/>
            <a:ext cx="1828800" cy="754063"/>
          </a:xfrm>
          <a:custGeom>
            <a:avLst/>
            <a:gdLst/>
            <a:ahLst/>
            <a:cxnLst>
              <a:cxn ang="0">
                <a:pos x="1104" y="72"/>
              </a:cxn>
              <a:cxn ang="0">
                <a:pos x="1104" y="0"/>
              </a:cxn>
              <a:cxn ang="0">
                <a:pos x="0" y="0"/>
              </a:cxn>
              <a:cxn ang="0">
                <a:pos x="0" y="704"/>
              </a:cxn>
            </a:cxnLst>
            <a:rect l="0" t="0" r="r" b="b"/>
            <a:pathLst>
              <a:path w="1104" h="704">
                <a:moveTo>
                  <a:pt x="1104" y="72"/>
                </a:moveTo>
                <a:lnTo>
                  <a:pt x="1104" y="0"/>
                </a:lnTo>
                <a:lnTo>
                  <a:pt x="0" y="0"/>
                </a:lnTo>
                <a:lnTo>
                  <a:pt x="0" y="704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4" name="Freeform 78"/>
          <p:cNvSpPr>
            <a:spLocks/>
          </p:cNvSpPr>
          <p:nvPr/>
        </p:nvSpPr>
        <p:spPr bwMode="auto">
          <a:xfrm flipH="1">
            <a:off x="3707823" y="1387615"/>
            <a:ext cx="79375" cy="2698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</a:cxnLst>
            <a:rect l="0" t="0" r="r" b="b"/>
            <a:pathLst>
              <a:path w="1" h="1585">
                <a:moveTo>
                  <a:pt x="0" y="0"/>
                </a:moveTo>
                <a:lnTo>
                  <a:pt x="0" y="1584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1175760" y="1471753"/>
            <a:ext cx="2609850" cy="2355850"/>
          </a:xfrm>
          <a:custGeom>
            <a:avLst/>
            <a:gdLst/>
            <a:ahLst/>
            <a:cxnLst>
              <a:cxn ang="0">
                <a:pos x="856" y="0"/>
              </a:cxn>
              <a:cxn ang="0">
                <a:pos x="0" y="0"/>
              </a:cxn>
              <a:cxn ang="0">
                <a:pos x="0" y="1296"/>
              </a:cxn>
            </a:cxnLst>
            <a:rect l="0" t="0" r="r" b="b"/>
            <a:pathLst>
              <a:path w="857" h="1297">
                <a:moveTo>
                  <a:pt x="856" y="0"/>
                </a:moveTo>
                <a:lnTo>
                  <a:pt x="0" y="0"/>
                </a:lnTo>
                <a:lnTo>
                  <a:pt x="0" y="1296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6" name="Freeform 80"/>
          <p:cNvSpPr>
            <a:spLocks/>
          </p:cNvSpPr>
          <p:nvPr/>
        </p:nvSpPr>
        <p:spPr bwMode="auto">
          <a:xfrm>
            <a:off x="3757035" y="1473340"/>
            <a:ext cx="2185988" cy="779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8" y="0"/>
              </a:cxn>
              <a:cxn ang="0">
                <a:pos x="1688" y="552"/>
              </a:cxn>
            </a:cxnLst>
            <a:rect l="0" t="0" r="r" b="b"/>
            <a:pathLst>
              <a:path w="1689" h="553">
                <a:moveTo>
                  <a:pt x="0" y="0"/>
                </a:moveTo>
                <a:lnTo>
                  <a:pt x="1688" y="0"/>
                </a:lnTo>
                <a:lnTo>
                  <a:pt x="1688" y="552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7" name="Oval 81"/>
          <p:cNvSpPr>
            <a:spLocks noChangeArrowheads="1"/>
          </p:cNvSpPr>
          <p:nvPr/>
        </p:nvSpPr>
        <p:spPr bwMode="auto">
          <a:xfrm>
            <a:off x="3758623" y="1443178"/>
            <a:ext cx="42862" cy="555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8" name="Text Box 82"/>
          <p:cNvSpPr txBox="1">
            <a:spLocks noChangeArrowheads="1"/>
          </p:cNvSpPr>
          <p:nvPr/>
        </p:nvSpPr>
        <p:spPr bwMode="auto">
          <a:xfrm>
            <a:off x="5308023" y="2368690"/>
            <a:ext cx="524503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E</a:t>
            </a:r>
            <a:endParaRPr lang="en-US" sz="1000">
              <a:latin typeface="+mj-lt"/>
            </a:endParaRPr>
          </a:p>
        </p:txBody>
      </p:sp>
      <p:grpSp>
        <p:nvGrpSpPr>
          <p:cNvPr id="10" name="Group 84"/>
          <p:cNvGrpSpPr>
            <a:grpSpLocks/>
          </p:cNvGrpSpPr>
          <p:nvPr/>
        </p:nvGrpSpPr>
        <p:grpSpPr bwMode="auto">
          <a:xfrm>
            <a:off x="1801235" y="2146440"/>
            <a:ext cx="2449513" cy="1176338"/>
            <a:chOff x="1110" y="1418"/>
            <a:chExt cx="1543" cy="741"/>
          </a:xfrm>
        </p:grpSpPr>
        <p:sp>
          <p:nvSpPr>
            <p:cNvPr id="240" name="Oval 85"/>
            <p:cNvSpPr>
              <a:spLocks noChangeArrowheads="1"/>
            </p:cNvSpPr>
            <p:nvPr/>
          </p:nvSpPr>
          <p:spPr bwMode="auto">
            <a:xfrm>
              <a:off x="1694" y="1666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1" name="Line 86"/>
            <p:cNvSpPr>
              <a:spLocks noChangeShapeType="1"/>
            </p:cNvSpPr>
            <p:nvPr/>
          </p:nvSpPr>
          <p:spPr bwMode="auto">
            <a:xfrm flipV="1">
              <a:off x="1742" y="1762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2" name="Freeform 87"/>
            <p:cNvSpPr>
              <a:spLocks/>
            </p:cNvSpPr>
            <p:nvPr/>
          </p:nvSpPr>
          <p:spPr bwMode="auto">
            <a:xfrm>
              <a:off x="1886" y="1762"/>
              <a:ext cx="767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3" name="Freeform 88"/>
            <p:cNvSpPr>
              <a:spLocks/>
            </p:cNvSpPr>
            <p:nvPr/>
          </p:nvSpPr>
          <p:spPr bwMode="auto">
            <a:xfrm>
              <a:off x="1110" y="1418"/>
              <a:ext cx="728" cy="24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244" name="Line 89"/>
          <p:cNvSpPr>
            <a:spLocks noChangeShapeType="1"/>
          </p:cNvSpPr>
          <p:nvPr/>
        </p:nvSpPr>
        <p:spPr bwMode="auto">
          <a:xfrm flipH="1">
            <a:off x="1340860" y="3324365"/>
            <a:ext cx="14747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3" name="Group 90"/>
          <p:cNvGrpSpPr>
            <a:grpSpLocks/>
          </p:cNvGrpSpPr>
          <p:nvPr/>
        </p:nvGrpSpPr>
        <p:grpSpPr bwMode="auto">
          <a:xfrm>
            <a:off x="1791710" y="1495565"/>
            <a:ext cx="5067300" cy="2474913"/>
            <a:chOff x="1104" y="1008"/>
            <a:chExt cx="3192" cy="1559"/>
          </a:xfrm>
        </p:grpSpPr>
        <p:sp>
          <p:nvSpPr>
            <p:cNvPr id="246" name="Freeform 91"/>
            <p:cNvSpPr>
              <a:spLocks/>
            </p:cNvSpPr>
            <p:nvPr/>
          </p:nvSpPr>
          <p:spPr bwMode="auto">
            <a:xfrm>
              <a:off x="2416" y="1344"/>
              <a:ext cx="880" cy="1064"/>
            </a:xfrm>
            <a:custGeom>
              <a:avLst/>
              <a:gdLst/>
              <a:ahLst/>
              <a:cxnLst>
                <a:cxn ang="0">
                  <a:pos x="0" y="1064"/>
                </a:cxn>
                <a:cxn ang="0">
                  <a:pos x="880" y="1064"/>
                </a:cxn>
                <a:cxn ang="0">
                  <a:pos x="880" y="0"/>
                </a:cxn>
                <a:cxn ang="0">
                  <a:pos x="648" y="0"/>
                </a:cxn>
              </a:cxnLst>
              <a:rect l="0" t="0" r="r" b="b"/>
              <a:pathLst>
                <a:path w="880" h="1064">
                  <a:moveTo>
                    <a:pt x="0" y="1064"/>
                  </a:moveTo>
                  <a:lnTo>
                    <a:pt x="880" y="1064"/>
                  </a:lnTo>
                  <a:lnTo>
                    <a:pt x="880" y="0"/>
                  </a:lnTo>
                  <a:lnTo>
                    <a:pt x="64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4" name="Group 92"/>
            <p:cNvGrpSpPr>
              <a:grpSpLocks/>
            </p:cNvGrpSpPr>
            <p:nvPr/>
          </p:nvGrpSpPr>
          <p:grpSpPr bwMode="auto">
            <a:xfrm rot="-5400000">
              <a:off x="2751" y="1117"/>
              <a:ext cx="385" cy="241"/>
              <a:chOff x="2375" y="1063"/>
              <a:chExt cx="385" cy="241"/>
            </a:xfrm>
          </p:grpSpPr>
          <p:sp>
            <p:nvSpPr>
              <p:cNvPr id="256" name="Freeform 93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7" name="Rectangle 94"/>
              <p:cNvSpPr>
                <a:spLocks noChangeArrowheads="1"/>
              </p:cNvSpPr>
              <p:nvPr/>
            </p:nvSpPr>
            <p:spPr bwMode="auto">
              <a:xfrm>
                <a:off x="2432" y="1111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248" name="Freeform 95"/>
            <p:cNvSpPr>
              <a:spLocks/>
            </p:cNvSpPr>
            <p:nvPr/>
          </p:nvSpPr>
          <p:spPr bwMode="auto">
            <a:xfrm>
              <a:off x="3048" y="1136"/>
              <a:ext cx="1248" cy="720"/>
            </a:xfrm>
            <a:custGeom>
              <a:avLst/>
              <a:gdLst/>
              <a:ahLst/>
              <a:cxnLst>
                <a:cxn ang="0">
                  <a:pos x="920" y="720"/>
                </a:cxn>
                <a:cxn ang="0">
                  <a:pos x="920" y="0"/>
                </a:cxn>
                <a:cxn ang="0">
                  <a:pos x="0" y="0"/>
                </a:cxn>
              </a:cxnLst>
              <a:rect l="0" t="0" r="r" b="b"/>
              <a:pathLst>
                <a:path w="920" h="720">
                  <a:moveTo>
                    <a:pt x="920" y="720"/>
                  </a:moveTo>
                  <a:lnTo>
                    <a:pt x="920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6" name="Group 96"/>
            <p:cNvGrpSpPr>
              <a:grpSpLocks/>
            </p:cNvGrpSpPr>
            <p:nvPr/>
          </p:nvGrpSpPr>
          <p:grpSpPr bwMode="auto">
            <a:xfrm>
              <a:off x="2242" y="2263"/>
              <a:ext cx="228" cy="304"/>
              <a:chOff x="2242" y="2263"/>
              <a:chExt cx="228" cy="304"/>
            </a:xfrm>
          </p:grpSpPr>
          <p:sp>
            <p:nvSpPr>
              <p:cNvPr id="253" name="Rectangle 97"/>
              <p:cNvSpPr>
                <a:spLocks noChangeArrowheads="1"/>
              </p:cNvSpPr>
              <p:nvPr/>
            </p:nvSpPr>
            <p:spPr bwMode="auto">
              <a:xfrm>
                <a:off x="2296" y="2263"/>
                <a:ext cx="109" cy="3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4" name="Freeform 98"/>
              <p:cNvSpPr>
                <a:spLocks/>
              </p:cNvSpPr>
              <p:nvPr/>
            </p:nvSpPr>
            <p:spPr bwMode="auto">
              <a:xfrm>
                <a:off x="2329" y="2517"/>
                <a:ext cx="43" cy="44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21" y="0"/>
                  </a:cxn>
                  <a:cxn ang="0">
                    <a:pos x="42" y="43"/>
                  </a:cxn>
                </a:cxnLst>
                <a:rect l="0" t="0" r="r" b="b"/>
                <a:pathLst>
                  <a:path w="43" h="44">
                    <a:moveTo>
                      <a:pt x="0" y="43"/>
                    </a:moveTo>
                    <a:lnTo>
                      <a:pt x="21" y="0"/>
                    </a:lnTo>
                    <a:lnTo>
                      <a:pt x="42" y="43"/>
                    </a:lnTo>
                  </a:path>
                </a:pathLst>
              </a:custGeom>
              <a:noFill/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5" name="Rectangle 99"/>
              <p:cNvSpPr>
                <a:spLocks noChangeArrowheads="1"/>
              </p:cNvSpPr>
              <p:nvPr/>
            </p:nvSpPr>
            <p:spPr bwMode="auto">
              <a:xfrm>
                <a:off x="2242" y="2362"/>
                <a:ext cx="22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PC</a:t>
                </a:r>
              </a:p>
            </p:txBody>
          </p:sp>
        </p:grpSp>
        <p:sp>
          <p:nvSpPr>
            <p:cNvPr id="250" name="Freeform 100"/>
            <p:cNvSpPr>
              <a:spLocks/>
            </p:cNvSpPr>
            <p:nvPr/>
          </p:nvSpPr>
          <p:spPr bwMode="auto">
            <a:xfrm>
              <a:off x="1728" y="2112"/>
              <a:ext cx="57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336"/>
                </a:cxn>
                <a:cxn ang="0">
                  <a:pos x="576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432" y="0"/>
                  </a:lnTo>
                  <a:lnTo>
                    <a:pt x="432" y="336"/>
                  </a:lnTo>
                  <a:lnTo>
                    <a:pt x="576" y="33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1" name="Freeform 101"/>
            <p:cNvSpPr>
              <a:spLocks/>
            </p:cNvSpPr>
            <p:nvPr/>
          </p:nvSpPr>
          <p:spPr bwMode="auto">
            <a:xfrm flipH="1">
              <a:off x="2304" y="1008"/>
              <a:ext cx="48" cy="12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2" name="Line 102"/>
            <p:cNvSpPr>
              <a:spLocks noChangeShapeType="1"/>
            </p:cNvSpPr>
            <p:nvPr/>
          </p:nvSpPr>
          <p:spPr bwMode="auto">
            <a:xfrm flipH="1">
              <a:off x="1104" y="124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Derive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IRSrcD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Signal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</a:rPr>
              <a:t>mux</a:t>
            </a:r>
            <a:r>
              <a:rPr lang="en-US" sz="1600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br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else if ((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J) + 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JAL)),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jabs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else if ((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JR) + 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JALR)),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rind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PCSrc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PC + 4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Derive </a:t>
            </a:r>
            <a:r>
              <a:rPr lang="en-US" sz="1600" b="1" dirty="0" err="1" smtClean="0">
                <a:solidFill>
                  <a:schemeClr val="tx1"/>
                </a:solidFill>
              </a:rPr>
              <a:t>mux</a:t>
            </a:r>
            <a:r>
              <a:rPr lang="en-US" sz="1600" b="1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b="1" dirty="0" err="1" smtClean="0">
                <a:solidFill>
                  <a:schemeClr val="tx1"/>
                </a:solidFill>
              </a:rPr>
              <a:t>IRSrcD</a:t>
            </a:r>
            <a:r>
              <a:rPr lang="en-US" sz="16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if(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b="1" dirty="0" err="1" smtClean="0">
                <a:solidFill>
                  <a:schemeClr val="tx1"/>
                </a:solidFill>
              </a:rPr>
              <a:t>ICSrcD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else if( (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==J) + (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==JAL) + 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            (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==JAR) + (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==JALR) ),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ICSrcD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ICSrcD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Instr</a:t>
            </a:r>
            <a:endParaRPr lang="en-US" sz="16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mux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ICSrcE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(stall &amp;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 + (!stall &amp; IRD)</a:t>
            </a:r>
          </a:p>
        </p:txBody>
      </p: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If branch is taken, kill two following instructions. And because instruction in decode stage is invalid, update stall signal.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1110" y="1514615"/>
            <a:ext cx="3886200" cy="2279650"/>
            <a:chOff x="2080" y="1020"/>
            <a:chExt cx="2448" cy="1436"/>
          </a:xfrm>
        </p:grpSpPr>
        <p:sp>
          <p:nvSpPr>
            <p:cNvPr id="89" name="Line 5"/>
            <p:cNvSpPr>
              <a:spLocks noChangeShapeType="1"/>
            </p:cNvSpPr>
            <p:nvPr/>
          </p:nvSpPr>
          <p:spPr bwMode="auto">
            <a:xfrm flipH="1">
              <a:off x="3816" y="1041"/>
              <a:ext cx="0" cy="4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0" name="Freeform 6"/>
            <p:cNvSpPr>
              <a:spLocks/>
            </p:cNvSpPr>
            <p:nvPr/>
          </p:nvSpPr>
          <p:spPr bwMode="auto">
            <a:xfrm>
              <a:off x="2080" y="1041"/>
              <a:ext cx="2448" cy="1415"/>
            </a:xfrm>
            <a:custGeom>
              <a:avLst/>
              <a:gdLst/>
              <a:ahLst/>
              <a:cxnLst>
                <a:cxn ang="0">
                  <a:pos x="2392" y="360"/>
                </a:cxn>
                <a:cxn ang="0">
                  <a:pos x="2392" y="0"/>
                </a:cxn>
                <a:cxn ang="0">
                  <a:pos x="0" y="0"/>
                </a:cxn>
                <a:cxn ang="0">
                  <a:pos x="0" y="1368"/>
                </a:cxn>
              </a:cxnLst>
              <a:rect l="0" t="0" r="r" b="b"/>
              <a:pathLst>
                <a:path w="2392" h="1368">
                  <a:moveTo>
                    <a:pt x="2392" y="360"/>
                  </a:moveTo>
                  <a:lnTo>
                    <a:pt x="2392" y="0"/>
                  </a:lnTo>
                  <a:lnTo>
                    <a:pt x="0" y="0"/>
                  </a:lnTo>
                  <a:lnTo>
                    <a:pt x="0" y="1368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Oval 7"/>
            <p:cNvSpPr>
              <a:spLocks noChangeArrowheads="1"/>
            </p:cNvSpPr>
            <p:nvPr/>
          </p:nvSpPr>
          <p:spPr bwMode="auto">
            <a:xfrm>
              <a:off x="3800" y="1020"/>
              <a:ext cx="27" cy="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92" name="Line 8"/>
          <p:cNvSpPr>
            <a:spLocks noChangeShapeType="1"/>
          </p:cNvSpPr>
          <p:nvPr/>
        </p:nvSpPr>
        <p:spPr bwMode="auto">
          <a:xfrm>
            <a:off x="6016048" y="234964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3" name="Freeform 9"/>
          <p:cNvSpPr>
            <a:spLocks/>
          </p:cNvSpPr>
          <p:nvPr/>
        </p:nvSpPr>
        <p:spPr bwMode="auto">
          <a:xfrm>
            <a:off x="1796473" y="2257565"/>
            <a:ext cx="492125" cy="647700"/>
          </a:xfrm>
          <a:custGeom>
            <a:avLst/>
            <a:gdLst/>
            <a:ahLst/>
            <a:cxnLst>
              <a:cxn ang="0">
                <a:pos x="181" y="393"/>
              </a:cxn>
              <a:cxn ang="0">
                <a:pos x="445" y="393"/>
              </a:cxn>
              <a:cxn ang="0">
                <a:pos x="445" y="0"/>
              </a:cxn>
              <a:cxn ang="0">
                <a:pos x="0" y="0"/>
              </a:cxn>
            </a:cxnLst>
            <a:rect l="0" t="0" r="r" b="b"/>
            <a:pathLst>
              <a:path w="445" h="393">
                <a:moveTo>
                  <a:pt x="181" y="393"/>
                </a:moveTo>
                <a:lnTo>
                  <a:pt x="445" y="393"/>
                </a:lnTo>
                <a:lnTo>
                  <a:pt x="445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4" name="AutoShape 10"/>
          <p:cNvSpPr>
            <a:spLocks noChangeArrowheads="1"/>
          </p:cNvSpPr>
          <p:nvPr/>
        </p:nvSpPr>
        <p:spPr bwMode="auto">
          <a:xfrm>
            <a:off x="4425373" y="3775215"/>
            <a:ext cx="3871912" cy="1147763"/>
          </a:xfrm>
          <a:prstGeom prst="star16">
            <a:avLst>
              <a:gd name="adj" fmla="val 44537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5" name="Rectangle 11"/>
          <p:cNvSpPr>
            <a:spLocks noChangeArrowheads="1"/>
          </p:cNvSpPr>
          <p:nvPr/>
        </p:nvSpPr>
        <p:spPr bwMode="auto">
          <a:xfrm>
            <a:off x="3461760" y="1047890"/>
            <a:ext cx="415179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stall</a:t>
            </a:r>
          </a:p>
        </p:txBody>
      </p:sp>
      <p:sp>
        <p:nvSpPr>
          <p:cNvPr id="96" name="Rectangle 12"/>
          <p:cNvSpPr>
            <a:spLocks noChangeArrowheads="1"/>
          </p:cNvSpPr>
          <p:nvPr/>
        </p:nvSpPr>
        <p:spPr bwMode="auto">
          <a:xfrm>
            <a:off x="6441498" y="2579828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7" name="Freeform 13"/>
          <p:cNvSpPr>
            <a:spLocks/>
          </p:cNvSpPr>
          <p:nvPr/>
        </p:nvSpPr>
        <p:spPr bwMode="auto">
          <a:xfrm>
            <a:off x="6493885" y="2983053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7809923" y="2571890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9" name="Freeform 15"/>
          <p:cNvSpPr>
            <a:spLocks/>
          </p:cNvSpPr>
          <p:nvPr/>
        </p:nvSpPr>
        <p:spPr bwMode="auto">
          <a:xfrm>
            <a:off x="7862310" y="2975115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4252335" y="2927490"/>
            <a:ext cx="1617663" cy="1381125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0" y="0"/>
              </a:cxn>
              <a:cxn ang="0">
                <a:pos x="520" y="0"/>
              </a:cxn>
              <a:cxn ang="0">
                <a:pos x="1904" y="0"/>
              </a:cxn>
            </a:cxnLst>
            <a:rect l="0" t="0" r="r" b="b"/>
            <a:pathLst>
              <a:path w="1905" h="1377">
                <a:moveTo>
                  <a:pt x="0" y="1376"/>
                </a:moveTo>
                <a:lnTo>
                  <a:pt x="0" y="0"/>
                </a:lnTo>
                <a:lnTo>
                  <a:pt x="520" y="0"/>
                </a:lnTo>
                <a:lnTo>
                  <a:pt x="190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1" name="Line 17"/>
          <p:cNvSpPr>
            <a:spLocks noChangeShapeType="1"/>
          </p:cNvSpPr>
          <p:nvPr/>
        </p:nvSpPr>
        <p:spPr bwMode="auto">
          <a:xfrm>
            <a:off x="6646285" y="2846528"/>
            <a:ext cx="1147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6355773" y="26798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3" name="Rectangle 19"/>
          <p:cNvSpPr>
            <a:spLocks noChangeArrowheads="1"/>
          </p:cNvSpPr>
          <p:nvPr/>
        </p:nvSpPr>
        <p:spPr bwMode="auto">
          <a:xfrm>
            <a:off x="7721023" y="2671903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4" name="Freeform 20"/>
          <p:cNvSpPr>
            <a:spLocks/>
          </p:cNvSpPr>
          <p:nvPr/>
        </p:nvSpPr>
        <p:spPr bwMode="auto">
          <a:xfrm>
            <a:off x="1344035" y="3137040"/>
            <a:ext cx="344488" cy="1004888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0" y="56"/>
              </a:cxn>
              <a:cxn ang="0">
                <a:pos x="0" y="0"/>
              </a:cxn>
              <a:cxn ang="0">
                <a:pos x="216" y="0"/>
              </a:cxn>
            </a:cxnLst>
            <a:rect l="0" t="0" r="r" b="b"/>
            <a:pathLst>
              <a:path w="217" h="633">
                <a:moveTo>
                  <a:pt x="0" y="632"/>
                </a:moveTo>
                <a:lnTo>
                  <a:pt x="0" y="56"/>
                </a:lnTo>
                <a:lnTo>
                  <a:pt x="0" y="0"/>
                </a:lnTo>
                <a:lnTo>
                  <a:pt x="2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5" name="Freeform 21"/>
          <p:cNvSpPr>
            <a:spLocks/>
          </p:cNvSpPr>
          <p:nvPr/>
        </p:nvSpPr>
        <p:spPr bwMode="auto">
          <a:xfrm>
            <a:off x="1305935" y="4140340"/>
            <a:ext cx="3063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92" y="0"/>
              </a:cxn>
            </a:cxnLst>
            <a:rect l="0" t="0" r="r" b="b"/>
            <a:pathLst>
              <a:path w="193" h="1">
                <a:moveTo>
                  <a:pt x="0" y="0"/>
                </a:moveTo>
                <a:lnTo>
                  <a:pt x="144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1090035" y="3848240"/>
            <a:ext cx="2032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1318635" y="4140340"/>
            <a:ext cx="5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8" name="Rectangle 24"/>
          <p:cNvSpPr>
            <a:spLocks noChangeArrowheads="1"/>
          </p:cNvSpPr>
          <p:nvPr/>
        </p:nvSpPr>
        <p:spPr bwMode="auto">
          <a:xfrm>
            <a:off x="1012248" y="4045090"/>
            <a:ext cx="362280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PC</a:t>
            </a:r>
          </a:p>
        </p:txBody>
      </p:sp>
      <p:sp>
        <p:nvSpPr>
          <p:cNvPr id="109" name="Freeform 25"/>
          <p:cNvSpPr>
            <a:spLocks/>
          </p:cNvSpPr>
          <p:nvPr/>
        </p:nvSpPr>
        <p:spPr bwMode="auto">
          <a:xfrm>
            <a:off x="1153535" y="4343540"/>
            <a:ext cx="77788" cy="777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4" y="0"/>
              </a:cxn>
              <a:cxn ang="0">
                <a:pos x="48" y="48"/>
              </a:cxn>
            </a:cxnLst>
            <a:rect l="0" t="0" r="r" b="b"/>
            <a:pathLst>
              <a:path w="49" h="49">
                <a:moveTo>
                  <a:pt x="0" y="48"/>
                </a:moveTo>
                <a:lnTo>
                  <a:pt x="24" y="0"/>
                </a:lnTo>
                <a:lnTo>
                  <a:pt x="48" y="48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0" name="Rectangle 26"/>
          <p:cNvSpPr>
            <a:spLocks noChangeArrowheads="1"/>
          </p:cNvSpPr>
          <p:nvPr/>
        </p:nvSpPr>
        <p:spPr bwMode="auto">
          <a:xfrm>
            <a:off x="1621848" y="3986353"/>
            <a:ext cx="749300" cy="927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1" name="Rectangle 27"/>
          <p:cNvSpPr>
            <a:spLocks noChangeArrowheads="1"/>
          </p:cNvSpPr>
          <p:nvPr/>
        </p:nvSpPr>
        <p:spPr bwMode="auto">
          <a:xfrm>
            <a:off x="1569460" y="3983178"/>
            <a:ext cx="48571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addr</a:t>
            </a:r>
          </a:p>
        </p:txBody>
      </p:sp>
      <p:sp>
        <p:nvSpPr>
          <p:cNvPr id="113" name="Rectangle 28"/>
          <p:cNvSpPr>
            <a:spLocks noChangeArrowheads="1"/>
          </p:cNvSpPr>
          <p:nvPr/>
        </p:nvSpPr>
        <p:spPr bwMode="auto">
          <a:xfrm>
            <a:off x="1940935" y="4164153"/>
            <a:ext cx="37991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</p:txBody>
      </p: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555173" y="4414978"/>
            <a:ext cx="6957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Memory</a:t>
            </a:r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201160" y="2560778"/>
            <a:ext cx="384722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0x4</a:t>
            </a:r>
          </a:p>
        </p:txBody>
      </p:sp>
      <p:sp>
        <p:nvSpPr>
          <p:cNvPr id="116" name="Line 31"/>
          <p:cNvSpPr>
            <a:spLocks noChangeShapeType="1"/>
          </p:cNvSpPr>
          <p:nvPr/>
        </p:nvSpPr>
        <p:spPr bwMode="auto">
          <a:xfrm>
            <a:off x="1628198" y="267825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7" name="Freeform 32"/>
          <p:cNvSpPr>
            <a:spLocks/>
          </p:cNvSpPr>
          <p:nvPr/>
        </p:nvSpPr>
        <p:spPr bwMode="auto">
          <a:xfrm>
            <a:off x="1698048" y="2602053"/>
            <a:ext cx="382587" cy="611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0"/>
              </a:cxn>
              <a:cxn ang="0">
                <a:pos x="48" y="192"/>
              </a:cxn>
              <a:cxn ang="0">
                <a:pos x="0" y="224"/>
              </a:cxn>
              <a:cxn ang="0">
                <a:pos x="0" y="384"/>
              </a:cxn>
              <a:cxn ang="0">
                <a:pos x="240" y="288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1" h="385">
                <a:moveTo>
                  <a:pt x="0" y="0"/>
                </a:moveTo>
                <a:lnTo>
                  <a:pt x="0" y="160"/>
                </a:lnTo>
                <a:lnTo>
                  <a:pt x="48" y="192"/>
                </a:lnTo>
                <a:lnTo>
                  <a:pt x="0" y="224"/>
                </a:lnTo>
                <a:lnTo>
                  <a:pt x="0" y="384"/>
                </a:lnTo>
                <a:lnTo>
                  <a:pt x="240" y="288"/>
                </a:lnTo>
                <a:lnTo>
                  <a:pt x="240" y="9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8" name="Rectangle 33"/>
          <p:cNvSpPr>
            <a:spLocks noChangeArrowheads="1"/>
          </p:cNvSpPr>
          <p:nvPr/>
        </p:nvSpPr>
        <p:spPr bwMode="auto">
          <a:xfrm>
            <a:off x="1720273" y="2789378"/>
            <a:ext cx="45365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239760" y="2541728"/>
            <a:ext cx="1187450" cy="523875"/>
            <a:chOff x="2532" y="1410"/>
            <a:chExt cx="748" cy="330"/>
          </a:xfrm>
        </p:grpSpPr>
        <p:sp>
          <p:nvSpPr>
            <p:cNvPr id="120" name="Freeform 35"/>
            <p:cNvSpPr>
              <a:spLocks/>
            </p:cNvSpPr>
            <p:nvPr/>
          </p:nvSpPr>
          <p:spPr bwMode="auto">
            <a:xfrm>
              <a:off x="2934" y="1451"/>
              <a:ext cx="145" cy="289"/>
            </a:xfrm>
            <a:custGeom>
              <a:avLst/>
              <a:gdLst/>
              <a:ahLst/>
              <a:cxnLst>
                <a:cxn ang="0">
                  <a:pos x="144" y="48"/>
                </a:cxn>
                <a:cxn ang="0">
                  <a:pos x="144" y="240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144" y="48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1" name="Rectangle 36"/>
            <p:cNvSpPr>
              <a:spLocks noChangeArrowheads="1"/>
            </p:cNvSpPr>
            <p:nvPr/>
          </p:nvSpPr>
          <p:spPr bwMode="auto">
            <a:xfrm>
              <a:off x="2532" y="1410"/>
              <a:ext cx="27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nop</a:t>
              </a:r>
            </a:p>
          </p:txBody>
        </p:sp>
        <p:sp>
          <p:nvSpPr>
            <p:cNvPr id="122" name="Line 37"/>
            <p:cNvSpPr>
              <a:spLocks noChangeShapeType="1"/>
            </p:cNvSpPr>
            <p:nvPr/>
          </p:nvSpPr>
          <p:spPr bwMode="auto">
            <a:xfrm>
              <a:off x="3080" y="1587"/>
              <a:ext cx="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38"/>
            <p:cNvSpPr>
              <a:spLocks noChangeShapeType="1"/>
            </p:cNvSpPr>
            <p:nvPr/>
          </p:nvSpPr>
          <p:spPr bwMode="auto">
            <a:xfrm>
              <a:off x="2856" y="1515"/>
              <a:ext cx="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124" name="Rectangle 39"/>
          <p:cNvSpPr>
            <a:spLocks noChangeArrowheads="1"/>
          </p:cNvSpPr>
          <p:nvPr/>
        </p:nvSpPr>
        <p:spPr bwMode="auto">
          <a:xfrm>
            <a:off x="3684010" y="4059378"/>
            <a:ext cx="173038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25" name="Freeform 40"/>
          <p:cNvSpPr>
            <a:spLocks/>
          </p:cNvSpPr>
          <p:nvPr/>
        </p:nvSpPr>
        <p:spPr bwMode="auto">
          <a:xfrm>
            <a:off x="3736398" y="4462603"/>
            <a:ext cx="68262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3598285" y="41657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28" name="Text Box 42"/>
          <p:cNvSpPr txBox="1">
            <a:spLocks noChangeArrowheads="1"/>
          </p:cNvSpPr>
          <p:nvPr/>
        </p:nvSpPr>
        <p:spPr bwMode="auto">
          <a:xfrm>
            <a:off x="6395460" y="2273440"/>
            <a:ext cx="25359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E</a:t>
            </a: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7754360" y="2265503"/>
            <a:ext cx="303288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</a:t>
            </a:r>
          </a:p>
        </p:txBody>
      </p:sp>
      <p:sp>
        <p:nvSpPr>
          <p:cNvPr id="130" name="Line 44"/>
          <p:cNvSpPr>
            <a:spLocks noChangeShapeType="1"/>
          </p:cNvSpPr>
          <p:nvPr/>
        </p:nvSpPr>
        <p:spPr bwMode="auto">
          <a:xfrm flipV="1">
            <a:off x="3866573" y="4318140"/>
            <a:ext cx="744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 flipV="1">
            <a:off x="2398135" y="4384815"/>
            <a:ext cx="73977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2" name="Freeform 46"/>
          <p:cNvSpPr>
            <a:spLocks/>
          </p:cNvSpPr>
          <p:nvPr/>
        </p:nvSpPr>
        <p:spPr bwMode="auto">
          <a:xfrm>
            <a:off x="1521835" y="1613040"/>
            <a:ext cx="268288" cy="7889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0" y="240"/>
              </a:cxn>
              <a:cxn ang="0">
                <a:pos x="144" y="288"/>
              </a:cxn>
              <a:cxn ang="0">
                <a:pos x="144" y="0"/>
              </a:cxn>
              <a:cxn ang="0">
                <a:pos x="0" y="48"/>
              </a:cxn>
            </a:cxnLst>
            <a:rect l="0" t="0" r="r" b="b"/>
            <a:pathLst>
              <a:path w="145" h="289">
                <a:moveTo>
                  <a:pt x="0" y="48"/>
                </a:moveTo>
                <a:lnTo>
                  <a:pt x="0" y="240"/>
                </a:lnTo>
                <a:lnTo>
                  <a:pt x="144" y="288"/>
                </a:lnTo>
                <a:lnTo>
                  <a:pt x="144" y="0"/>
                </a:lnTo>
                <a:lnTo>
                  <a:pt x="0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3" name="Freeform 47"/>
          <p:cNvSpPr>
            <a:spLocks/>
          </p:cNvSpPr>
          <p:nvPr/>
        </p:nvSpPr>
        <p:spPr bwMode="auto">
          <a:xfrm>
            <a:off x="712210" y="2014678"/>
            <a:ext cx="820738" cy="2106612"/>
          </a:xfrm>
          <a:custGeom>
            <a:avLst/>
            <a:gdLst/>
            <a:ahLst/>
            <a:cxnLst>
              <a:cxn ang="0">
                <a:pos x="517" y="0"/>
              </a:cxn>
              <a:cxn ang="0">
                <a:pos x="0" y="0"/>
              </a:cxn>
              <a:cxn ang="0">
                <a:pos x="0" y="1231"/>
              </a:cxn>
              <a:cxn ang="0">
                <a:pos x="227" y="1231"/>
              </a:cxn>
            </a:cxnLst>
            <a:rect l="0" t="0" r="r" b="b"/>
            <a:pathLst>
              <a:path w="517" h="1231">
                <a:moveTo>
                  <a:pt x="517" y="0"/>
                </a:moveTo>
                <a:lnTo>
                  <a:pt x="0" y="0"/>
                </a:lnTo>
                <a:lnTo>
                  <a:pt x="0" y="1231"/>
                </a:lnTo>
                <a:lnTo>
                  <a:pt x="227" y="1231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4" name="Line 48"/>
          <p:cNvSpPr>
            <a:spLocks noChangeShapeType="1"/>
          </p:cNvSpPr>
          <p:nvPr/>
        </p:nvSpPr>
        <p:spPr bwMode="auto">
          <a:xfrm rot="16200000">
            <a:off x="7150316" y="2726672"/>
            <a:ext cx="2555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5" name="Freeform 49"/>
          <p:cNvSpPr>
            <a:spLocks/>
          </p:cNvSpPr>
          <p:nvPr/>
        </p:nvSpPr>
        <p:spPr bwMode="auto">
          <a:xfrm>
            <a:off x="1779010" y="2006740"/>
            <a:ext cx="2884488" cy="2111375"/>
          </a:xfrm>
          <a:custGeom>
            <a:avLst/>
            <a:gdLst/>
            <a:ahLst/>
            <a:cxnLst>
              <a:cxn ang="0">
                <a:pos x="2048" y="1284"/>
              </a:cxn>
              <a:cxn ang="0">
                <a:pos x="2056" y="888"/>
              </a:cxn>
              <a:cxn ang="0">
                <a:pos x="640" y="888"/>
              </a:cxn>
              <a:cxn ang="0">
                <a:pos x="647" y="0"/>
              </a:cxn>
              <a:cxn ang="0">
                <a:pos x="0" y="0"/>
              </a:cxn>
            </a:cxnLst>
            <a:rect l="0" t="0" r="r" b="b"/>
            <a:pathLst>
              <a:path w="2056" h="1284">
                <a:moveTo>
                  <a:pt x="2048" y="1284"/>
                </a:moveTo>
                <a:lnTo>
                  <a:pt x="2056" y="888"/>
                </a:lnTo>
                <a:lnTo>
                  <a:pt x="640" y="888"/>
                </a:lnTo>
                <a:lnTo>
                  <a:pt x="647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1287821" y="1066940"/>
            <a:ext cx="1776128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PCSrc (pc+4/jabs/rind/br)</a:t>
            </a:r>
          </a:p>
        </p:txBody>
      </p:sp>
      <p:sp>
        <p:nvSpPr>
          <p:cNvPr id="137" name="Line 51"/>
          <p:cNvSpPr>
            <a:spLocks noChangeShapeType="1"/>
          </p:cNvSpPr>
          <p:nvPr/>
        </p:nvSpPr>
        <p:spPr bwMode="auto">
          <a:xfrm>
            <a:off x="1652010" y="1279665"/>
            <a:ext cx="0" cy="40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8" name="Freeform 52"/>
          <p:cNvSpPr>
            <a:spLocks/>
          </p:cNvSpPr>
          <p:nvPr/>
        </p:nvSpPr>
        <p:spPr bwMode="auto">
          <a:xfrm>
            <a:off x="3122035" y="4080015"/>
            <a:ext cx="230188" cy="458788"/>
          </a:xfrm>
          <a:custGeom>
            <a:avLst/>
            <a:gdLst/>
            <a:ahLst/>
            <a:cxnLst>
              <a:cxn ang="0">
                <a:pos x="144" y="48"/>
              </a:cxn>
              <a:cxn ang="0">
                <a:pos x="144" y="240"/>
              </a:cxn>
              <a:cxn ang="0">
                <a:pos x="0" y="288"/>
              </a:cxn>
              <a:cxn ang="0">
                <a:pos x="0" y="0"/>
              </a:cxn>
              <a:cxn ang="0">
                <a:pos x="144" y="48"/>
              </a:cxn>
            </a:cxnLst>
            <a:rect l="0" t="0" r="r" b="b"/>
            <a:pathLst>
              <a:path w="145" h="289">
                <a:moveTo>
                  <a:pt x="144" y="48"/>
                </a:moveTo>
                <a:lnTo>
                  <a:pt x="144" y="240"/>
                </a:lnTo>
                <a:lnTo>
                  <a:pt x="0" y="288"/>
                </a:lnTo>
                <a:lnTo>
                  <a:pt x="0" y="0"/>
                </a:lnTo>
                <a:lnTo>
                  <a:pt x="144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9" name="Rectangle 53"/>
          <p:cNvSpPr>
            <a:spLocks noChangeArrowheads="1"/>
          </p:cNvSpPr>
          <p:nvPr/>
        </p:nvSpPr>
        <p:spPr bwMode="auto">
          <a:xfrm>
            <a:off x="2483860" y="4014928"/>
            <a:ext cx="432812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nop</a:t>
            </a:r>
          </a:p>
        </p:txBody>
      </p:sp>
      <p:sp>
        <p:nvSpPr>
          <p:cNvPr id="140" name="Line 54"/>
          <p:cNvSpPr>
            <a:spLocks noChangeShapeType="1"/>
          </p:cNvSpPr>
          <p:nvPr/>
        </p:nvSpPr>
        <p:spPr bwMode="auto">
          <a:xfrm>
            <a:off x="3353810" y="4295915"/>
            <a:ext cx="317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1" name="Line 55"/>
          <p:cNvSpPr>
            <a:spLocks noChangeShapeType="1"/>
          </p:cNvSpPr>
          <p:nvPr/>
        </p:nvSpPr>
        <p:spPr bwMode="auto">
          <a:xfrm>
            <a:off x="2998210" y="418161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2" name="Line 56"/>
          <p:cNvSpPr>
            <a:spLocks noChangeShapeType="1"/>
          </p:cNvSpPr>
          <p:nvPr/>
        </p:nvSpPr>
        <p:spPr bwMode="auto">
          <a:xfrm>
            <a:off x="3272848" y="3845065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666798" y="2600465"/>
            <a:ext cx="2179637" cy="2136775"/>
            <a:chOff x="3545" y="1704"/>
            <a:chExt cx="1373" cy="1346"/>
          </a:xfrm>
        </p:grpSpPr>
        <p:sp>
          <p:nvSpPr>
            <p:cNvPr id="144" name="Freeform 58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5" name="Freeform 59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6" name="Rectangle 60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147" name="Rectangle 61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148" name="Freeform 62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0" name="Rectangle 63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151" name="Freeform 64"/>
            <p:cNvSpPr>
              <a:spLocks/>
            </p:cNvSpPr>
            <p:nvPr/>
          </p:nvSpPr>
          <p:spPr bwMode="auto">
            <a:xfrm>
              <a:off x="4340" y="1704"/>
              <a:ext cx="76" cy="1112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2" name="Rectangle 65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983673" y="3105290"/>
            <a:ext cx="7078663" cy="1741488"/>
            <a:chOff x="571" y="2022"/>
            <a:chExt cx="4459" cy="1097"/>
          </a:xfrm>
        </p:grpSpPr>
        <p:sp>
          <p:nvSpPr>
            <p:cNvPr id="181" name="Text Box 67"/>
            <p:cNvSpPr txBox="1">
              <a:spLocks noChangeArrowheads="1"/>
            </p:cNvSpPr>
            <p:nvPr/>
          </p:nvSpPr>
          <p:spPr bwMode="auto">
            <a:xfrm>
              <a:off x="3988" y="2022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2</a:t>
              </a:r>
            </a:p>
          </p:txBody>
        </p:sp>
        <p:sp>
          <p:nvSpPr>
            <p:cNvPr id="191" name="Text Box 68"/>
            <p:cNvSpPr txBox="1">
              <a:spLocks noChangeArrowheads="1"/>
            </p:cNvSpPr>
            <p:nvPr/>
          </p:nvSpPr>
          <p:spPr bwMode="auto">
            <a:xfrm>
              <a:off x="4865" y="2025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1</a:t>
              </a:r>
              <a:endParaRPr lang="en-US" sz="1000">
                <a:latin typeface="+mj-lt"/>
              </a:endParaRPr>
            </a:p>
          </p:txBody>
        </p:sp>
        <p:sp>
          <p:nvSpPr>
            <p:cNvPr id="198" name="Text Box 69"/>
            <p:cNvSpPr txBox="1">
              <a:spLocks noChangeArrowheads="1"/>
            </p:cNvSpPr>
            <p:nvPr/>
          </p:nvSpPr>
          <p:spPr bwMode="auto">
            <a:xfrm>
              <a:off x="571" y="2876"/>
              <a:ext cx="250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108</a:t>
              </a:r>
            </a:p>
          </p:txBody>
        </p:sp>
        <p:sp>
          <p:nvSpPr>
            <p:cNvPr id="214" name="Text Box 70"/>
            <p:cNvSpPr txBox="1">
              <a:spLocks noChangeArrowheads="1"/>
            </p:cNvSpPr>
            <p:nvPr/>
          </p:nvSpPr>
          <p:spPr bwMode="auto">
            <a:xfrm>
              <a:off x="2203" y="2964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3</a:t>
              </a:r>
              <a:endParaRPr lang="en-US" sz="1000">
                <a:latin typeface="+mj-lt"/>
              </a:endParaRPr>
            </a:p>
          </p:txBody>
        </p:sp>
      </p:grpSp>
      <p:sp>
        <p:nvSpPr>
          <p:cNvPr id="223" name="AutoShape 71"/>
          <p:cNvSpPr>
            <a:spLocks noChangeArrowheads="1"/>
          </p:cNvSpPr>
          <p:nvPr/>
        </p:nvSpPr>
        <p:spPr bwMode="auto">
          <a:xfrm>
            <a:off x="6643110" y="21702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BEQZ?</a:t>
            </a:r>
          </a:p>
        </p:txBody>
      </p:sp>
      <p:sp>
        <p:nvSpPr>
          <p:cNvPr id="228" name="Rectangle 72"/>
          <p:cNvSpPr>
            <a:spLocks noChangeArrowheads="1"/>
          </p:cNvSpPr>
          <p:nvPr/>
        </p:nvSpPr>
        <p:spPr bwMode="auto">
          <a:xfrm>
            <a:off x="5881110" y="22448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29" name="Rectangle 73"/>
          <p:cNvSpPr>
            <a:spLocks noChangeArrowheads="1"/>
          </p:cNvSpPr>
          <p:nvPr/>
        </p:nvSpPr>
        <p:spPr bwMode="auto">
          <a:xfrm>
            <a:off x="3137910" y="37815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0" name="AutoShape 74"/>
          <p:cNvSpPr>
            <a:spLocks noChangeArrowheads="1"/>
          </p:cNvSpPr>
          <p:nvPr/>
        </p:nvSpPr>
        <p:spPr bwMode="auto">
          <a:xfrm>
            <a:off x="4534910" y="30465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Jump?</a:t>
            </a:r>
          </a:p>
        </p:txBody>
      </p:sp>
      <p:sp>
        <p:nvSpPr>
          <p:cNvPr id="231" name="Line 75"/>
          <p:cNvSpPr>
            <a:spLocks noChangeShapeType="1"/>
          </p:cNvSpPr>
          <p:nvPr/>
        </p:nvSpPr>
        <p:spPr bwMode="auto">
          <a:xfrm>
            <a:off x="4266623" y="3260865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2" name="Text Box 76"/>
          <p:cNvSpPr txBox="1">
            <a:spLocks noChangeArrowheads="1"/>
          </p:cNvSpPr>
          <p:nvPr/>
        </p:nvSpPr>
        <p:spPr bwMode="auto">
          <a:xfrm>
            <a:off x="2501323" y="3829190"/>
            <a:ext cx="54213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D</a:t>
            </a:r>
            <a:endParaRPr lang="en-US" sz="1000">
              <a:latin typeface="+mj-lt"/>
            </a:endParaRPr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3188710" y="3022740"/>
            <a:ext cx="1828800" cy="754063"/>
          </a:xfrm>
          <a:custGeom>
            <a:avLst/>
            <a:gdLst/>
            <a:ahLst/>
            <a:cxnLst>
              <a:cxn ang="0">
                <a:pos x="1104" y="72"/>
              </a:cxn>
              <a:cxn ang="0">
                <a:pos x="1104" y="0"/>
              </a:cxn>
              <a:cxn ang="0">
                <a:pos x="0" y="0"/>
              </a:cxn>
              <a:cxn ang="0">
                <a:pos x="0" y="704"/>
              </a:cxn>
            </a:cxnLst>
            <a:rect l="0" t="0" r="r" b="b"/>
            <a:pathLst>
              <a:path w="1104" h="704">
                <a:moveTo>
                  <a:pt x="1104" y="72"/>
                </a:moveTo>
                <a:lnTo>
                  <a:pt x="1104" y="0"/>
                </a:lnTo>
                <a:lnTo>
                  <a:pt x="0" y="0"/>
                </a:lnTo>
                <a:lnTo>
                  <a:pt x="0" y="704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4" name="Freeform 78"/>
          <p:cNvSpPr>
            <a:spLocks/>
          </p:cNvSpPr>
          <p:nvPr/>
        </p:nvSpPr>
        <p:spPr bwMode="auto">
          <a:xfrm flipH="1">
            <a:off x="3707823" y="1387615"/>
            <a:ext cx="79375" cy="2698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</a:cxnLst>
            <a:rect l="0" t="0" r="r" b="b"/>
            <a:pathLst>
              <a:path w="1" h="1585">
                <a:moveTo>
                  <a:pt x="0" y="0"/>
                </a:moveTo>
                <a:lnTo>
                  <a:pt x="0" y="1584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1175760" y="1471753"/>
            <a:ext cx="2609850" cy="2355850"/>
          </a:xfrm>
          <a:custGeom>
            <a:avLst/>
            <a:gdLst/>
            <a:ahLst/>
            <a:cxnLst>
              <a:cxn ang="0">
                <a:pos x="856" y="0"/>
              </a:cxn>
              <a:cxn ang="0">
                <a:pos x="0" y="0"/>
              </a:cxn>
              <a:cxn ang="0">
                <a:pos x="0" y="1296"/>
              </a:cxn>
            </a:cxnLst>
            <a:rect l="0" t="0" r="r" b="b"/>
            <a:pathLst>
              <a:path w="857" h="1297">
                <a:moveTo>
                  <a:pt x="856" y="0"/>
                </a:moveTo>
                <a:lnTo>
                  <a:pt x="0" y="0"/>
                </a:lnTo>
                <a:lnTo>
                  <a:pt x="0" y="1296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6" name="Freeform 80"/>
          <p:cNvSpPr>
            <a:spLocks/>
          </p:cNvSpPr>
          <p:nvPr/>
        </p:nvSpPr>
        <p:spPr bwMode="auto">
          <a:xfrm>
            <a:off x="3757035" y="1473340"/>
            <a:ext cx="2185988" cy="779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8" y="0"/>
              </a:cxn>
              <a:cxn ang="0">
                <a:pos x="1688" y="552"/>
              </a:cxn>
            </a:cxnLst>
            <a:rect l="0" t="0" r="r" b="b"/>
            <a:pathLst>
              <a:path w="1689" h="553">
                <a:moveTo>
                  <a:pt x="0" y="0"/>
                </a:moveTo>
                <a:lnTo>
                  <a:pt x="1688" y="0"/>
                </a:lnTo>
                <a:lnTo>
                  <a:pt x="1688" y="552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7" name="Oval 81"/>
          <p:cNvSpPr>
            <a:spLocks noChangeArrowheads="1"/>
          </p:cNvSpPr>
          <p:nvPr/>
        </p:nvSpPr>
        <p:spPr bwMode="auto">
          <a:xfrm>
            <a:off x="3758623" y="1443178"/>
            <a:ext cx="42862" cy="555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8" name="Text Box 82"/>
          <p:cNvSpPr txBox="1">
            <a:spLocks noChangeArrowheads="1"/>
          </p:cNvSpPr>
          <p:nvPr/>
        </p:nvSpPr>
        <p:spPr bwMode="auto">
          <a:xfrm>
            <a:off x="5308023" y="2368690"/>
            <a:ext cx="524503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E</a:t>
            </a:r>
            <a:endParaRPr lang="en-US" sz="1000">
              <a:latin typeface="+mj-lt"/>
            </a:endParaRPr>
          </a:p>
        </p:txBody>
      </p:sp>
      <p:grpSp>
        <p:nvGrpSpPr>
          <p:cNvPr id="10" name="Group 84"/>
          <p:cNvGrpSpPr>
            <a:grpSpLocks/>
          </p:cNvGrpSpPr>
          <p:nvPr/>
        </p:nvGrpSpPr>
        <p:grpSpPr bwMode="auto">
          <a:xfrm>
            <a:off x="1801235" y="2146440"/>
            <a:ext cx="2449513" cy="1176338"/>
            <a:chOff x="1110" y="1418"/>
            <a:chExt cx="1543" cy="741"/>
          </a:xfrm>
        </p:grpSpPr>
        <p:sp>
          <p:nvSpPr>
            <p:cNvPr id="240" name="Oval 85"/>
            <p:cNvSpPr>
              <a:spLocks noChangeArrowheads="1"/>
            </p:cNvSpPr>
            <p:nvPr/>
          </p:nvSpPr>
          <p:spPr bwMode="auto">
            <a:xfrm>
              <a:off x="1694" y="1666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1" name="Line 86"/>
            <p:cNvSpPr>
              <a:spLocks noChangeShapeType="1"/>
            </p:cNvSpPr>
            <p:nvPr/>
          </p:nvSpPr>
          <p:spPr bwMode="auto">
            <a:xfrm flipV="1">
              <a:off x="1742" y="1762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2" name="Freeform 87"/>
            <p:cNvSpPr>
              <a:spLocks/>
            </p:cNvSpPr>
            <p:nvPr/>
          </p:nvSpPr>
          <p:spPr bwMode="auto">
            <a:xfrm>
              <a:off x="1886" y="1762"/>
              <a:ext cx="767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3" name="Freeform 88"/>
            <p:cNvSpPr>
              <a:spLocks/>
            </p:cNvSpPr>
            <p:nvPr/>
          </p:nvSpPr>
          <p:spPr bwMode="auto">
            <a:xfrm>
              <a:off x="1110" y="1418"/>
              <a:ext cx="728" cy="24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244" name="Line 89"/>
          <p:cNvSpPr>
            <a:spLocks noChangeShapeType="1"/>
          </p:cNvSpPr>
          <p:nvPr/>
        </p:nvSpPr>
        <p:spPr bwMode="auto">
          <a:xfrm flipH="1">
            <a:off x="1340860" y="3324365"/>
            <a:ext cx="14747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3" name="Group 90"/>
          <p:cNvGrpSpPr>
            <a:grpSpLocks/>
          </p:cNvGrpSpPr>
          <p:nvPr/>
        </p:nvGrpSpPr>
        <p:grpSpPr bwMode="auto">
          <a:xfrm>
            <a:off x="1791710" y="1495565"/>
            <a:ext cx="5067300" cy="2474913"/>
            <a:chOff x="1104" y="1008"/>
            <a:chExt cx="3192" cy="1559"/>
          </a:xfrm>
        </p:grpSpPr>
        <p:sp>
          <p:nvSpPr>
            <p:cNvPr id="246" name="Freeform 91"/>
            <p:cNvSpPr>
              <a:spLocks/>
            </p:cNvSpPr>
            <p:nvPr/>
          </p:nvSpPr>
          <p:spPr bwMode="auto">
            <a:xfrm>
              <a:off x="2416" y="1344"/>
              <a:ext cx="880" cy="1064"/>
            </a:xfrm>
            <a:custGeom>
              <a:avLst/>
              <a:gdLst/>
              <a:ahLst/>
              <a:cxnLst>
                <a:cxn ang="0">
                  <a:pos x="0" y="1064"/>
                </a:cxn>
                <a:cxn ang="0">
                  <a:pos x="880" y="1064"/>
                </a:cxn>
                <a:cxn ang="0">
                  <a:pos x="880" y="0"/>
                </a:cxn>
                <a:cxn ang="0">
                  <a:pos x="648" y="0"/>
                </a:cxn>
              </a:cxnLst>
              <a:rect l="0" t="0" r="r" b="b"/>
              <a:pathLst>
                <a:path w="880" h="1064">
                  <a:moveTo>
                    <a:pt x="0" y="1064"/>
                  </a:moveTo>
                  <a:lnTo>
                    <a:pt x="880" y="1064"/>
                  </a:lnTo>
                  <a:lnTo>
                    <a:pt x="880" y="0"/>
                  </a:lnTo>
                  <a:lnTo>
                    <a:pt x="64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4" name="Group 92"/>
            <p:cNvGrpSpPr>
              <a:grpSpLocks/>
            </p:cNvGrpSpPr>
            <p:nvPr/>
          </p:nvGrpSpPr>
          <p:grpSpPr bwMode="auto">
            <a:xfrm rot="-5400000">
              <a:off x="2751" y="1117"/>
              <a:ext cx="385" cy="241"/>
              <a:chOff x="2375" y="1063"/>
              <a:chExt cx="385" cy="241"/>
            </a:xfrm>
          </p:grpSpPr>
          <p:sp>
            <p:nvSpPr>
              <p:cNvPr id="256" name="Freeform 93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7" name="Rectangle 94"/>
              <p:cNvSpPr>
                <a:spLocks noChangeArrowheads="1"/>
              </p:cNvSpPr>
              <p:nvPr/>
            </p:nvSpPr>
            <p:spPr bwMode="auto">
              <a:xfrm>
                <a:off x="2432" y="1111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248" name="Freeform 95"/>
            <p:cNvSpPr>
              <a:spLocks/>
            </p:cNvSpPr>
            <p:nvPr/>
          </p:nvSpPr>
          <p:spPr bwMode="auto">
            <a:xfrm>
              <a:off x="3048" y="1136"/>
              <a:ext cx="1248" cy="720"/>
            </a:xfrm>
            <a:custGeom>
              <a:avLst/>
              <a:gdLst/>
              <a:ahLst/>
              <a:cxnLst>
                <a:cxn ang="0">
                  <a:pos x="920" y="720"/>
                </a:cxn>
                <a:cxn ang="0">
                  <a:pos x="920" y="0"/>
                </a:cxn>
                <a:cxn ang="0">
                  <a:pos x="0" y="0"/>
                </a:cxn>
              </a:cxnLst>
              <a:rect l="0" t="0" r="r" b="b"/>
              <a:pathLst>
                <a:path w="920" h="720">
                  <a:moveTo>
                    <a:pt x="920" y="720"/>
                  </a:moveTo>
                  <a:lnTo>
                    <a:pt x="920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6" name="Group 96"/>
            <p:cNvGrpSpPr>
              <a:grpSpLocks/>
            </p:cNvGrpSpPr>
            <p:nvPr/>
          </p:nvGrpSpPr>
          <p:grpSpPr bwMode="auto">
            <a:xfrm>
              <a:off x="2242" y="2263"/>
              <a:ext cx="228" cy="304"/>
              <a:chOff x="2242" y="2263"/>
              <a:chExt cx="228" cy="304"/>
            </a:xfrm>
          </p:grpSpPr>
          <p:sp>
            <p:nvSpPr>
              <p:cNvPr id="253" name="Rectangle 97"/>
              <p:cNvSpPr>
                <a:spLocks noChangeArrowheads="1"/>
              </p:cNvSpPr>
              <p:nvPr/>
            </p:nvSpPr>
            <p:spPr bwMode="auto">
              <a:xfrm>
                <a:off x="2296" y="2263"/>
                <a:ext cx="109" cy="3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4" name="Freeform 98"/>
              <p:cNvSpPr>
                <a:spLocks/>
              </p:cNvSpPr>
              <p:nvPr/>
            </p:nvSpPr>
            <p:spPr bwMode="auto">
              <a:xfrm>
                <a:off x="2329" y="2517"/>
                <a:ext cx="43" cy="44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21" y="0"/>
                  </a:cxn>
                  <a:cxn ang="0">
                    <a:pos x="42" y="43"/>
                  </a:cxn>
                </a:cxnLst>
                <a:rect l="0" t="0" r="r" b="b"/>
                <a:pathLst>
                  <a:path w="43" h="44">
                    <a:moveTo>
                      <a:pt x="0" y="43"/>
                    </a:moveTo>
                    <a:lnTo>
                      <a:pt x="21" y="0"/>
                    </a:lnTo>
                    <a:lnTo>
                      <a:pt x="42" y="43"/>
                    </a:lnTo>
                  </a:path>
                </a:pathLst>
              </a:custGeom>
              <a:noFill/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5" name="Rectangle 99"/>
              <p:cNvSpPr>
                <a:spLocks noChangeArrowheads="1"/>
              </p:cNvSpPr>
              <p:nvPr/>
            </p:nvSpPr>
            <p:spPr bwMode="auto">
              <a:xfrm>
                <a:off x="2242" y="2362"/>
                <a:ext cx="22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PC</a:t>
                </a:r>
              </a:p>
            </p:txBody>
          </p:sp>
        </p:grpSp>
        <p:sp>
          <p:nvSpPr>
            <p:cNvPr id="250" name="Freeform 100"/>
            <p:cNvSpPr>
              <a:spLocks/>
            </p:cNvSpPr>
            <p:nvPr/>
          </p:nvSpPr>
          <p:spPr bwMode="auto">
            <a:xfrm>
              <a:off x="1728" y="2112"/>
              <a:ext cx="57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336"/>
                </a:cxn>
                <a:cxn ang="0">
                  <a:pos x="576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432" y="0"/>
                  </a:lnTo>
                  <a:lnTo>
                    <a:pt x="432" y="336"/>
                  </a:lnTo>
                  <a:lnTo>
                    <a:pt x="576" y="33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1" name="Freeform 101"/>
            <p:cNvSpPr>
              <a:spLocks/>
            </p:cNvSpPr>
            <p:nvPr/>
          </p:nvSpPr>
          <p:spPr bwMode="auto">
            <a:xfrm flipH="1">
              <a:off x="2304" y="1008"/>
              <a:ext cx="48" cy="12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2" name="Line 102"/>
            <p:cNvSpPr>
              <a:spLocks noChangeShapeType="1"/>
            </p:cNvSpPr>
            <p:nvPr/>
          </p:nvSpPr>
          <p:spPr bwMode="auto">
            <a:xfrm flipH="1">
              <a:off x="1104" y="124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27 September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blackboard forum for questions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Attend office hours with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Email for separate meetings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 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Palacharla</a:t>
            </a:r>
            <a:r>
              <a:rPr lang="en-US" sz="1600" b="0" dirty="0" smtClean="0">
                <a:solidFill>
                  <a:schemeClr val="tx1"/>
                </a:solidFill>
              </a:rPr>
              <a:t> et al. “Complexity-effective superscalar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Yeh</a:t>
            </a:r>
            <a:r>
              <a:rPr lang="en-US" sz="1600" b="0" dirty="0" smtClean="0">
                <a:solidFill>
                  <a:schemeClr val="tx1"/>
                </a:solidFill>
              </a:rPr>
              <a:t> et al. “Two-level adaptive training branch prediction”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4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Derive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IRSrcE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Signal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</a:rPr>
              <a:t>mux</a:t>
            </a:r>
            <a:r>
              <a:rPr lang="en-US" sz="1600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br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else if ((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J) + 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JAL)),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jabs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else if ((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JR) + 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JALR)),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rind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PCSrc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PC + 4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</a:rPr>
              <a:t>mux</a:t>
            </a:r>
            <a:r>
              <a:rPr lang="en-US" sz="1600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else if(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==J)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==JAL) +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           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==JAR)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==JALR) ),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Instr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Derive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mux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control signal for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if(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b="1" dirty="0" err="1" smtClean="0">
                <a:solidFill>
                  <a:schemeClr val="tx1"/>
                </a:solidFill>
              </a:rPr>
              <a:t>IRSrcE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 (stall &amp;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) + (!stall &amp; IRD)</a:t>
            </a:r>
          </a:p>
        </p:txBody>
      </p: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941513" y="3998913"/>
            <a:ext cx="5769209" cy="181331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time</a:t>
            </a:r>
          </a:p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IF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ID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3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endParaRPr lang="en-US" sz="16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EX		    </a:t>
            </a:r>
            <a:r>
              <a:rPr lang="en-US" sz="1600" dirty="0" smtClean="0">
                <a:latin typeface="+mj-lt"/>
              </a:rPr>
              <a:t>	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MA      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WB     	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1219200"/>
            <a:ext cx="7500452" cy="22236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1714500" lvl="3" defTabSz="571500">
              <a:spcBef>
                <a:spcPct val="0"/>
              </a:spcBef>
            </a:pPr>
            <a:endParaRPr lang="en-US" sz="1600" dirty="0">
              <a:latin typeface="+mj-lt"/>
            </a:endParaRP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time</a:t>
            </a: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) 096: ADD		IF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1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) 100: BEQZ </a:t>
            </a:r>
            <a:r>
              <a:rPr lang="en-US" sz="1600" dirty="0" smtClean="0">
                <a:latin typeface="+mj-lt"/>
              </a:rPr>
              <a:t>200	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2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) 104: ADD				IF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) 108: 		          	      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) 304: ADD	          	      	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5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5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endParaRPr lang="en-US" sz="1600" baseline="-25000" dirty="0">
              <a:latin typeface="+mj-lt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15913" y="4981575"/>
            <a:ext cx="1165385" cy="582211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Resource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Usage</a:t>
            </a: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4652433" y="2441222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4579055" y="2523067"/>
            <a:ext cx="304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Resolving Branch Conditions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427288" y="1295400"/>
            <a:ext cx="1143000" cy="396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1447800"/>
            <a:ext cx="2092637" cy="3802063"/>
            <a:chOff x="473" y="1446"/>
            <a:chExt cx="1100" cy="2395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473" y="1446"/>
              <a:ext cx="1100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err="1" smtClean="0">
                  <a:solidFill>
                    <a:schemeClr val="tx1"/>
                  </a:solidFill>
                  <a:latin typeface="+mj-lt"/>
                </a:rPr>
                <a:t>beq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+mj-lt"/>
                </a:rPr>
                <a:t>r1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, r3, 36</a:t>
              </a:r>
              <a:endParaRPr lang="en-US" sz="2400" dirty="0">
                <a:solidFill>
                  <a:schemeClr val="tx1"/>
                </a:solidFill>
                <a:latin typeface="+mj-lt"/>
              </a:endParaRPr>
            </a:p>
            <a:p>
              <a:pPr latinLnBrk="1">
                <a:spcBef>
                  <a:spcPct val="0"/>
                </a:spcBef>
              </a:pPr>
              <a:endParaRPr 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473" y="1998"/>
              <a:ext cx="1099" cy="5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and r2, r3, r5 </a:t>
              </a:r>
              <a:endParaRPr lang="en-US" sz="2400" dirty="0">
                <a:solidFill>
                  <a:schemeClr val="tx1"/>
                </a:solidFill>
                <a:latin typeface="+mj-lt"/>
              </a:endParaRPr>
            </a:p>
            <a:p>
              <a:pPr latinLnBrk="1">
                <a:spcBef>
                  <a:spcPct val="0"/>
                </a:spcBef>
              </a:pPr>
              <a:endParaRPr 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473" y="2526"/>
              <a:ext cx="951" cy="5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or  </a:t>
              </a:r>
              <a:r>
                <a:rPr lang="en-US" sz="2400" dirty="0">
                  <a:solidFill>
                    <a:schemeClr val="tx1"/>
                  </a:solidFill>
                  <a:latin typeface="+mj-lt"/>
                </a:rPr>
                <a:t>r6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, r1, r7</a:t>
              </a:r>
              <a:endParaRPr lang="en-US" sz="2400" dirty="0">
                <a:solidFill>
                  <a:schemeClr val="tx1"/>
                </a:solidFill>
                <a:latin typeface="+mj-lt"/>
              </a:endParaRPr>
            </a:p>
            <a:p>
              <a:pPr latinLnBrk="1">
                <a:spcBef>
                  <a:spcPct val="0"/>
                </a:spcBef>
              </a:pPr>
              <a:endParaRPr 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473" y="3066"/>
              <a:ext cx="1067" cy="5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add </a:t>
              </a:r>
              <a:r>
                <a:rPr lang="en-US" sz="2400" dirty="0">
                  <a:solidFill>
                    <a:schemeClr val="tx1"/>
                  </a:solidFill>
                  <a:latin typeface="+mj-lt"/>
                </a:rPr>
                <a:t>r8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, r1, r9</a:t>
              </a:r>
              <a:endParaRPr lang="en-US" sz="2400" dirty="0">
                <a:solidFill>
                  <a:schemeClr val="tx1"/>
                </a:solidFill>
                <a:latin typeface="+mj-lt"/>
              </a:endParaRPr>
            </a:p>
            <a:p>
              <a:pPr latinLnBrk="1">
                <a:spcBef>
                  <a:spcPct val="0"/>
                </a:spcBef>
              </a:pPr>
              <a:endParaRPr 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477" y="3552"/>
              <a:ext cx="1088" cy="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err="1" smtClean="0">
                  <a:solidFill>
                    <a:schemeClr val="tx1"/>
                  </a:solidFill>
                  <a:latin typeface="+mj-lt"/>
                </a:rPr>
                <a:t>xor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+mj-lt"/>
                </a:rPr>
                <a:t>r10,r1,r11</a:t>
              </a:r>
            </a:p>
          </p:txBody>
        </p:sp>
      </p:grpSp>
      <p:sp>
        <p:nvSpPr>
          <p:cNvPr id="21" name="Freeform 10"/>
          <p:cNvSpPr>
            <a:spLocks/>
          </p:cNvSpPr>
          <p:nvPr/>
        </p:nvSpPr>
        <p:spPr bwMode="auto">
          <a:xfrm>
            <a:off x="2286000" y="1819275"/>
            <a:ext cx="365750" cy="3057525"/>
          </a:xfrm>
          <a:custGeom>
            <a:avLst/>
            <a:gdLst>
              <a:gd name="T0" fmla="*/ 0 w 960"/>
              <a:gd name="T1" fmla="*/ 0 h 1920"/>
              <a:gd name="T2" fmla="*/ 0 w 960"/>
              <a:gd name="T3" fmla="*/ 192 h 1920"/>
              <a:gd name="T4" fmla="*/ 960 w 960"/>
              <a:gd name="T5" fmla="*/ 192 h 1920"/>
              <a:gd name="T6" fmla="*/ 960 w 960"/>
              <a:gd name="T7" fmla="*/ 1728 h 1920"/>
              <a:gd name="T8" fmla="*/ 48 w 960"/>
              <a:gd name="T9" fmla="*/ 1728 h 1920"/>
              <a:gd name="T10" fmla="*/ 48 w 960"/>
              <a:gd name="T11" fmla="*/ 1920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60" h="1920">
                <a:moveTo>
                  <a:pt x="0" y="0"/>
                </a:moveTo>
                <a:lnTo>
                  <a:pt x="0" y="192"/>
                </a:lnTo>
                <a:lnTo>
                  <a:pt x="960" y="192"/>
                </a:lnTo>
                <a:lnTo>
                  <a:pt x="960" y="1728"/>
                </a:lnTo>
                <a:lnTo>
                  <a:pt x="48" y="1728"/>
                </a:lnTo>
                <a:lnTo>
                  <a:pt x="48" y="192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994237" y="1295400"/>
            <a:ext cx="5802313" cy="4057650"/>
            <a:chOff x="2047" y="1344"/>
            <a:chExt cx="3720" cy="2556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2903" y="2419"/>
              <a:ext cx="2011" cy="441"/>
              <a:chOff x="1925" y="1200"/>
              <a:chExt cx="1980" cy="441"/>
            </a:xfrm>
          </p:grpSpPr>
          <p:grpSp>
            <p:nvGrpSpPr>
              <p:cNvPr id="7" name="Group 13"/>
              <p:cNvGrpSpPr>
                <a:grpSpLocks noChangeAspect="1"/>
              </p:cNvGrpSpPr>
              <p:nvPr/>
            </p:nvGrpSpPr>
            <p:grpSpPr bwMode="auto">
              <a:xfrm>
                <a:off x="2415" y="1304"/>
                <a:ext cx="254" cy="233"/>
                <a:chOff x="1344" y="528"/>
                <a:chExt cx="550" cy="432"/>
              </a:xfrm>
            </p:grpSpPr>
            <p:grpSp>
              <p:nvGrpSpPr>
                <p:cNvPr id="8" name="Group 1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96" name="Rectangle 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7" name="Rectangle 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95" name="Text Box 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4" y="574"/>
                  <a:ext cx="550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  <p:sp>
            <p:nvSpPr>
              <p:cNvPr id="166" name="Line 18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Line 19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20"/>
              <p:cNvGrpSpPr>
                <a:grpSpLocks noChangeAspect="1"/>
              </p:cNvGrpSpPr>
              <p:nvPr/>
            </p:nvGrpSpPr>
            <p:grpSpPr bwMode="auto">
              <a:xfrm>
                <a:off x="2854" y="1235"/>
                <a:ext cx="213" cy="371"/>
                <a:chOff x="2991" y="411"/>
                <a:chExt cx="384" cy="768"/>
              </a:xfrm>
            </p:grpSpPr>
            <p:sp>
              <p:nvSpPr>
                <p:cNvPr id="190" name="AutoShape 21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91" name="AutoShape 22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Freeform 23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Text Box 24"/>
                <p:cNvSpPr txBox="1">
                  <a:spLocks noChangeAspect="1" noChangeArrowheads="1"/>
                </p:cNvSpPr>
                <p:nvPr/>
              </p:nvSpPr>
              <p:spPr bwMode="auto">
                <a:xfrm rot="16200000">
                  <a:off x="2945" y="602"/>
                  <a:ext cx="579" cy="2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ALU</a:t>
                  </a:r>
                </a:p>
              </p:txBody>
            </p:sp>
          </p:grpSp>
          <p:sp>
            <p:nvSpPr>
              <p:cNvPr id="169" name="Line 25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26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" name="Group 27"/>
              <p:cNvGrpSpPr>
                <a:grpSpLocks noChangeAspect="1"/>
              </p:cNvGrpSpPr>
              <p:nvPr/>
            </p:nvGrpSpPr>
            <p:grpSpPr bwMode="auto">
              <a:xfrm>
                <a:off x="3172" y="1305"/>
                <a:ext cx="352" cy="232"/>
                <a:chOff x="3773" y="576"/>
                <a:chExt cx="761" cy="480"/>
              </a:xfrm>
            </p:grpSpPr>
            <p:sp>
              <p:nvSpPr>
                <p:cNvPr id="188" name="Rectangl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89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73" y="628"/>
                  <a:ext cx="76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DMem</a:t>
                  </a:r>
                </a:p>
              </p:txBody>
            </p:sp>
          </p:grpSp>
          <p:sp>
            <p:nvSpPr>
              <p:cNvPr id="172" name="Freeform 30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Line 31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Line 32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33"/>
              <p:cNvGrpSpPr>
                <a:grpSpLocks noChangeAspect="1"/>
              </p:cNvGrpSpPr>
              <p:nvPr/>
            </p:nvGrpSpPr>
            <p:grpSpPr bwMode="auto">
              <a:xfrm>
                <a:off x="1925" y="1305"/>
                <a:ext cx="371" cy="232"/>
                <a:chOff x="1044" y="576"/>
                <a:chExt cx="801" cy="480"/>
              </a:xfrm>
            </p:grpSpPr>
            <p:sp>
              <p:nvSpPr>
                <p:cNvPr id="186" name="Rectangle 34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87" name="Text Box 3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4" y="628"/>
                  <a:ext cx="80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Ifetch</a:t>
                  </a:r>
                </a:p>
              </p:txBody>
            </p:sp>
          </p:grpSp>
          <p:grpSp>
            <p:nvGrpSpPr>
              <p:cNvPr id="15" name="Group 36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82" name="Rectangl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" name="Rectangl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" name="Rectangle 39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41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23" name="Group 4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80" name="Rectangle 4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1" name="Rectangle 4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79" name="Text Box 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8" y="574"/>
                  <a:ext cx="546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24" name="Group 46"/>
            <p:cNvGrpSpPr>
              <a:grpSpLocks/>
            </p:cNvGrpSpPr>
            <p:nvPr/>
          </p:nvGrpSpPr>
          <p:grpSpPr bwMode="auto">
            <a:xfrm>
              <a:off x="2475" y="1883"/>
              <a:ext cx="2002" cy="441"/>
              <a:chOff x="1924" y="1200"/>
              <a:chExt cx="1971" cy="441"/>
            </a:xfrm>
          </p:grpSpPr>
          <p:grpSp>
            <p:nvGrpSpPr>
              <p:cNvPr id="25" name="Group 47"/>
              <p:cNvGrpSpPr>
                <a:grpSpLocks noChangeAspect="1"/>
              </p:cNvGrpSpPr>
              <p:nvPr/>
            </p:nvGrpSpPr>
            <p:grpSpPr bwMode="auto">
              <a:xfrm>
                <a:off x="2414" y="1304"/>
                <a:ext cx="255" cy="233"/>
                <a:chOff x="1341" y="528"/>
                <a:chExt cx="553" cy="432"/>
              </a:xfrm>
            </p:grpSpPr>
            <p:grpSp>
              <p:nvGrpSpPr>
                <p:cNvPr id="26" name="Group 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63" name="Rectangle 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" name="Rectangle 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62" name="Text Box 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1" y="574"/>
                  <a:ext cx="553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  <p:sp>
            <p:nvSpPr>
              <p:cNvPr id="133" name="Line 52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53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" name="Group 54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0" cy="371"/>
                <a:chOff x="2991" y="411"/>
                <a:chExt cx="379" cy="768"/>
              </a:xfrm>
            </p:grpSpPr>
            <p:sp>
              <p:nvSpPr>
                <p:cNvPr id="157" name="AutoShape 5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58" name="AutoShape 5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Freeform 57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Text Box 58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3" y="606"/>
                  <a:ext cx="575" cy="2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ALU</a:t>
                  </a:r>
                </a:p>
              </p:txBody>
            </p:sp>
          </p:grpSp>
          <p:sp>
            <p:nvSpPr>
              <p:cNvPr id="136" name="Line 59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60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2" name="Group 61"/>
              <p:cNvGrpSpPr>
                <a:grpSpLocks noChangeAspect="1"/>
              </p:cNvGrpSpPr>
              <p:nvPr/>
            </p:nvGrpSpPr>
            <p:grpSpPr bwMode="auto">
              <a:xfrm>
                <a:off x="3184" y="1305"/>
                <a:ext cx="352" cy="232"/>
                <a:chOff x="3797" y="576"/>
                <a:chExt cx="761" cy="480"/>
              </a:xfrm>
            </p:grpSpPr>
            <p:sp>
              <p:nvSpPr>
                <p:cNvPr id="155" name="Rectangle 62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56" name="Text Box 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7" y="628"/>
                  <a:ext cx="76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DMem</a:t>
                  </a:r>
                </a:p>
              </p:txBody>
            </p:sp>
          </p:grpSp>
          <p:sp>
            <p:nvSpPr>
              <p:cNvPr id="139" name="Freeform 64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Line 65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Line 66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6" name="Group 67"/>
              <p:cNvGrpSpPr>
                <a:grpSpLocks noChangeAspect="1"/>
              </p:cNvGrpSpPr>
              <p:nvPr/>
            </p:nvGrpSpPr>
            <p:grpSpPr bwMode="auto">
              <a:xfrm>
                <a:off x="1924" y="1305"/>
                <a:ext cx="371" cy="232"/>
                <a:chOff x="1041" y="576"/>
                <a:chExt cx="800" cy="480"/>
              </a:xfrm>
            </p:grpSpPr>
            <p:sp>
              <p:nvSpPr>
                <p:cNvPr id="153" name="Rectangle 68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54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1" y="628"/>
                  <a:ext cx="800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Ifetch</a:t>
                  </a:r>
                </a:p>
              </p:txBody>
            </p:sp>
          </p:grpSp>
          <p:grpSp>
            <p:nvGrpSpPr>
              <p:cNvPr id="41" name="Group 70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49" name="Rectangle 71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Rectangle 72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Rectangle 7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Rectangle 74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" name="Group 75"/>
              <p:cNvGrpSpPr>
                <a:grpSpLocks noChangeAspect="1"/>
              </p:cNvGrpSpPr>
              <p:nvPr/>
            </p:nvGrpSpPr>
            <p:grpSpPr bwMode="auto">
              <a:xfrm flipH="1">
                <a:off x="3640" y="1296"/>
                <a:ext cx="255" cy="233"/>
                <a:chOff x="1356" y="528"/>
                <a:chExt cx="548" cy="432"/>
              </a:xfrm>
            </p:grpSpPr>
            <p:grpSp>
              <p:nvGrpSpPr>
                <p:cNvPr id="44" name="Group 7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47" name="Rectangle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8" name="Rectangle 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46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6" y="574"/>
                  <a:ext cx="548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50" name="Group 80"/>
            <p:cNvGrpSpPr>
              <a:grpSpLocks/>
            </p:cNvGrpSpPr>
            <p:nvPr/>
          </p:nvGrpSpPr>
          <p:grpSpPr bwMode="auto">
            <a:xfrm>
              <a:off x="2056" y="1363"/>
              <a:ext cx="2012" cy="441"/>
              <a:chOff x="1924" y="1200"/>
              <a:chExt cx="1981" cy="441"/>
            </a:xfrm>
          </p:grpSpPr>
          <p:grpSp>
            <p:nvGrpSpPr>
              <p:cNvPr id="53" name="Group 81"/>
              <p:cNvGrpSpPr>
                <a:grpSpLocks noChangeAspect="1"/>
              </p:cNvGrpSpPr>
              <p:nvPr/>
            </p:nvGrpSpPr>
            <p:grpSpPr bwMode="auto">
              <a:xfrm>
                <a:off x="2414" y="1304"/>
                <a:ext cx="254" cy="233"/>
                <a:chOff x="1342" y="528"/>
                <a:chExt cx="550" cy="432"/>
              </a:xfrm>
            </p:grpSpPr>
            <p:grpSp>
              <p:nvGrpSpPr>
                <p:cNvPr id="56" name="Group 8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30" name="Rectangle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1" name="Rectangle 8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29" name="Text Box 8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2" y="574"/>
                  <a:ext cx="550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  <p:sp>
            <p:nvSpPr>
              <p:cNvPr id="100" name="Line 86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87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0" name="Group 88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8" cy="371"/>
                <a:chOff x="2991" y="411"/>
                <a:chExt cx="395" cy="768"/>
              </a:xfrm>
            </p:grpSpPr>
            <p:sp>
              <p:nvSpPr>
                <p:cNvPr id="124" name="AutoShape 89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25" name="AutoShape 9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Freeform 91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Text Box 92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59" y="588"/>
                  <a:ext cx="575" cy="2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ALU</a:t>
                  </a:r>
                </a:p>
              </p:txBody>
            </p:sp>
          </p:grpSp>
          <p:sp>
            <p:nvSpPr>
              <p:cNvPr id="103" name="Line 93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94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1" name="Group 95"/>
              <p:cNvGrpSpPr>
                <a:grpSpLocks noChangeAspect="1"/>
              </p:cNvGrpSpPr>
              <p:nvPr/>
            </p:nvGrpSpPr>
            <p:grpSpPr bwMode="auto">
              <a:xfrm>
                <a:off x="3172" y="1305"/>
                <a:ext cx="353" cy="232"/>
                <a:chOff x="3773" y="576"/>
                <a:chExt cx="763" cy="480"/>
              </a:xfrm>
            </p:grpSpPr>
            <p:sp>
              <p:nvSpPr>
                <p:cNvPr id="122" name="Rectangle 96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23" name="Text Box 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73" y="628"/>
                  <a:ext cx="763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DMem</a:t>
                  </a:r>
                </a:p>
              </p:txBody>
            </p:sp>
          </p:grpSp>
          <p:sp>
            <p:nvSpPr>
              <p:cNvPr id="106" name="Freeform 98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99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100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" name="Group 101"/>
              <p:cNvGrpSpPr>
                <a:grpSpLocks noChangeAspect="1"/>
              </p:cNvGrpSpPr>
              <p:nvPr/>
            </p:nvGrpSpPr>
            <p:grpSpPr bwMode="auto">
              <a:xfrm>
                <a:off x="1924" y="1305"/>
                <a:ext cx="371" cy="232"/>
                <a:chOff x="1041" y="576"/>
                <a:chExt cx="801" cy="480"/>
              </a:xfrm>
            </p:grpSpPr>
            <p:sp>
              <p:nvSpPr>
                <p:cNvPr id="120" name="Rectangle 102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21" name="Text Box 10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1" y="628"/>
                  <a:ext cx="80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Ifetch</a:t>
                  </a:r>
                </a:p>
              </p:txBody>
            </p:sp>
          </p:grpSp>
          <p:grpSp>
            <p:nvGrpSpPr>
              <p:cNvPr id="63" name="Group 104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16" name="Rectangle 105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Rectangle 106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Rectangle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" name="Group 109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83" name="Group 11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14" name="Rectangle 1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" name="Rectangle 11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13" name="Text Box 11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8" y="574"/>
                  <a:ext cx="546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95" name="Group 114"/>
            <p:cNvGrpSpPr>
              <a:grpSpLocks noChangeAspect="1"/>
            </p:cNvGrpSpPr>
            <p:nvPr/>
          </p:nvGrpSpPr>
          <p:grpSpPr bwMode="auto">
            <a:xfrm>
              <a:off x="3824" y="3051"/>
              <a:ext cx="259" cy="233"/>
              <a:chOff x="1338" y="528"/>
              <a:chExt cx="552" cy="432"/>
            </a:xfrm>
          </p:grpSpPr>
          <p:grpSp>
            <p:nvGrpSpPr>
              <p:cNvPr id="99" name="Group 11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7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</p:grpSp>
          <p:sp>
            <p:nvSpPr>
              <p:cNvPr id="96" name="Text Box 118"/>
              <p:cNvSpPr txBox="1">
                <a:spLocks noChangeAspect="1" noChangeArrowheads="1"/>
              </p:cNvSpPr>
              <p:nvPr/>
            </p:nvSpPr>
            <p:spPr bwMode="auto">
              <a:xfrm>
                <a:off x="1338" y="574"/>
                <a:ext cx="552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Reg</a:t>
                </a:r>
              </a:p>
            </p:txBody>
          </p:sp>
        </p:grpSp>
        <p:sp>
          <p:nvSpPr>
            <p:cNvPr id="27" name="Line 119"/>
            <p:cNvSpPr>
              <a:spLocks noChangeAspect="1" noChangeShapeType="1"/>
            </p:cNvSpPr>
            <p:nvPr/>
          </p:nvSpPr>
          <p:spPr bwMode="auto">
            <a:xfrm>
              <a:off x="4067" y="3098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20"/>
            <p:cNvSpPr>
              <a:spLocks noChangeAspect="1" noChangeShapeType="1"/>
            </p:cNvSpPr>
            <p:nvPr/>
          </p:nvSpPr>
          <p:spPr bwMode="auto">
            <a:xfrm>
              <a:off x="4067" y="3237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" name="Group 121"/>
            <p:cNvGrpSpPr>
              <a:grpSpLocks noChangeAspect="1"/>
            </p:cNvGrpSpPr>
            <p:nvPr/>
          </p:nvGrpSpPr>
          <p:grpSpPr bwMode="auto">
            <a:xfrm>
              <a:off x="4270" y="2982"/>
              <a:ext cx="213" cy="371"/>
              <a:chOff x="2991" y="411"/>
              <a:chExt cx="379" cy="768"/>
            </a:xfrm>
          </p:grpSpPr>
          <p:sp>
            <p:nvSpPr>
              <p:cNvPr id="91" name="AutoShape 12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>
                  <a:spcBef>
                    <a:spcPct val="0"/>
                  </a:spcBef>
                </a:pPr>
                <a:endParaRPr lang="en-US" sz="1000">
                  <a:solidFill>
                    <a:schemeClr val="tx1"/>
                  </a:solidFill>
                  <a:latin typeface="Comic Sans MS" pitchFamily="1" charset="0"/>
                </a:endParaRPr>
              </a:p>
            </p:txBody>
          </p:sp>
          <p:sp>
            <p:nvSpPr>
              <p:cNvPr id="92" name="AutoShape 12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Freeform 12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Text Box 12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3" y="609"/>
                <a:ext cx="575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ALU</a:t>
                </a:r>
              </a:p>
            </p:txBody>
          </p:sp>
        </p:grpSp>
        <p:sp>
          <p:nvSpPr>
            <p:cNvPr id="30" name="Line 126"/>
            <p:cNvSpPr>
              <a:spLocks noChangeAspect="1" noChangeShapeType="1"/>
            </p:cNvSpPr>
            <p:nvPr/>
          </p:nvSpPr>
          <p:spPr bwMode="auto">
            <a:xfrm>
              <a:off x="4474" y="3168"/>
              <a:ext cx="2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127"/>
            <p:cNvSpPr>
              <a:spLocks noChangeAspect="1" noChangeShapeType="1"/>
            </p:cNvSpPr>
            <p:nvPr/>
          </p:nvSpPr>
          <p:spPr bwMode="auto">
            <a:xfrm>
              <a:off x="4904" y="3168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" name="Group 128"/>
            <p:cNvGrpSpPr>
              <a:grpSpLocks noChangeAspect="1"/>
            </p:cNvGrpSpPr>
            <p:nvPr/>
          </p:nvGrpSpPr>
          <p:grpSpPr bwMode="auto">
            <a:xfrm>
              <a:off x="4595" y="3052"/>
              <a:ext cx="361" cy="232"/>
              <a:chOff x="3769" y="576"/>
              <a:chExt cx="768" cy="480"/>
            </a:xfrm>
          </p:grpSpPr>
          <p:sp>
            <p:nvSpPr>
              <p:cNvPr id="89" name="Rectangle 12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>
                  <a:spcBef>
                    <a:spcPct val="0"/>
                  </a:spcBef>
                </a:pPr>
                <a:endParaRPr lang="en-US" sz="1000">
                  <a:solidFill>
                    <a:schemeClr val="tx1"/>
                  </a:solidFill>
                  <a:latin typeface="Comic Sans MS" pitchFamily="1" charset="0"/>
                </a:endParaRPr>
              </a:p>
            </p:txBody>
          </p:sp>
          <p:sp>
            <p:nvSpPr>
              <p:cNvPr id="90" name="Text Box 130"/>
              <p:cNvSpPr txBox="1">
                <a:spLocks noChangeAspect="1" noChangeArrowheads="1"/>
              </p:cNvSpPr>
              <p:nvPr/>
            </p:nvSpPr>
            <p:spPr bwMode="auto">
              <a:xfrm>
                <a:off x="3769" y="627"/>
                <a:ext cx="768" cy="3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DMem</a:t>
                </a:r>
              </a:p>
            </p:txBody>
          </p:sp>
        </p:grpSp>
        <p:sp>
          <p:nvSpPr>
            <p:cNvPr id="33" name="Freeform 131"/>
            <p:cNvSpPr>
              <a:spLocks noChangeAspect="1"/>
            </p:cNvSpPr>
            <p:nvPr/>
          </p:nvSpPr>
          <p:spPr bwMode="auto">
            <a:xfrm>
              <a:off x="4633" y="3168"/>
              <a:ext cx="337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32"/>
            <p:cNvSpPr>
              <a:spLocks noChangeAspect="1" noChangeShapeType="1"/>
            </p:cNvSpPr>
            <p:nvPr/>
          </p:nvSpPr>
          <p:spPr bwMode="auto">
            <a:xfrm>
              <a:off x="3608" y="3238"/>
              <a:ext cx="2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133"/>
            <p:cNvSpPr>
              <a:spLocks noChangeAspect="1" noChangeShapeType="1"/>
            </p:cNvSpPr>
            <p:nvPr/>
          </p:nvSpPr>
          <p:spPr bwMode="auto">
            <a:xfrm>
              <a:off x="3578" y="3098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" name="Group 134"/>
            <p:cNvGrpSpPr>
              <a:grpSpLocks noChangeAspect="1"/>
            </p:cNvGrpSpPr>
            <p:nvPr/>
          </p:nvGrpSpPr>
          <p:grpSpPr bwMode="auto">
            <a:xfrm>
              <a:off x="3328" y="3052"/>
              <a:ext cx="377" cy="232"/>
              <a:chOff x="1040" y="576"/>
              <a:chExt cx="799" cy="480"/>
            </a:xfrm>
          </p:grpSpPr>
          <p:sp>
            <p:nvSpPr>
              <p:cNvPr id="87" name="Rectangle 13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>
                  <a:spcBef>
                    <a:spcPct val="0"/>
                  </a:spcBef>
                </a:pPr>
                <a:endParaRPr lang="en-US" sz="1000">
                  <a:solidFill>
                    <a:schemeClr val="tx1"/>
                  </a:solidFill>
                  <a:latin typeface="Comic Sans MS" pitchFamily="1" charset="0"/>
                </a:endParaRPr>
              </a:p>
            </p:txBody>
          </p:sp>
          <p:sp>
            <p:nvSpPr>
              <p:cNvPr id="88" name="Text Box 136"/>
              <p:cNvSpPr txBox="1">
                <a:spLocks noChangeAspect="1" noChangeArrowheads="1"/>
              </p:cNvSpPr>
              <p:nvPr/>
            </p:nvSpPr>
            <p:spPr bwMode="auto">
              <a:xfrm>
                <a:off x="1040" y="628"/>
                <a:ext cx="799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Ifetch</a:t>
                </a:r>
              </a:p>
            </p:txBody>
          </p:sp>
        </p:grpSp>
        <p:sp>
          <p:nvSpPr>
            <p:cNvPr id="37" name="Rectangle 137"/>
            <p:cNvSpPr>
              <a:spLocks noChangeAspect="1" noChangeArrowheads="1"/>
            </p:cNvSpPr>
            <p:nvPr/>
          </p:nvSpPr>
          <p:spPr bwMode="auto">
            <a:xfrm>
              <a:off x="4123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138"/>
            <p:cNvSpPr>
              <a:spLocks noChangeAspect="1" noChangeArrowheads="1"/>
            </p:cNvSpPr>
            <p:nvPr/>
          </p:nvSpPr>
          <p:spPr bwMode="auto">
            <a:xfrm>
              <a:off x="4970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139"/>
            <p:cNvSpPr>
              <a:spLocks noChangeAspect="1" noChangeArrowheads="1"/>
            </p:cNvSpPr>
            <p:nvPr/>
          </p:nvSpPr>
          <p:spPr bwMode="auto">
            <a:xfrm>
              <a:off x="3699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140"/>
            <p:cNvSpPr>
              <a:spLocks noChangeAspect="1" noChangeArrowheads="1"/>
            </p:cNvSpPr>
            <p:nvPr/>
          </p:nvSpPr>
          <p:spPr bwMode="auto">
            <a:xfrm>
              <a:off x="4546" y="2950"/>
              <a:ext cx="45" cy="43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" name="Group 141"/>
            <p:cNvGrpSpPr>
              <a:grpSpLocks noChangeAspect="1"/>
            </p:cNvGrpSpPr>
            <p:nvPr/>
          </p:nvGrpSpPr>
          <p:grpSpPr bwMode="auto">
            <a:xfrm flipH="1">
              <a:off x="5079" y="3043"/>
              <a:ext cx="259" cy="233"/>
              <a:chOff x="1372" y="528"/>
              <a:chExt cx="547" cy="432"/>
            </a:xfrm>
          </p:grpSpPr>
          <p:grpSp>
            <p:nvGrpSpPr>
              <p:cNvPr id="111" name="Group 142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5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Rectangle 144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</p:grpSp>
          <p:sp>
            <p:nvSpPr>
              <p:cNvPr id="84" name="Text Box 145"/>
              <p:cNvSpPr txBox="1">
                <a:spLocks noChangeAspect="1" noChangeArrowheads="1"/>
              </p:cNvSpPr>
              <p:nvPr/>
            </p:nvSpPr>
            <p:spPr bwMode="auto">
              <a:xfrm>
                <a:off x="1372" y="574"/>
                <a:ext cx="547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Reg</a:t>
                </a:r>
              </a:p>
            </p:txBody>
          </p:sp>
        </p:grpSp>
        <p:grpSp>
          <p:nvGrpSpPr>
            <p:cNvPr id="112" name="Group 146"/>
            <p:cNvGrpSpPr>
              <a:grpSpLocks/>
            </p:cNvGrpSpPr>
            <p:nvPr/>
          </p:nvGrpSpPr>
          <p:grpSpPr bwMode="auto">
            <a:xfrm>
              <a:off x="3756" y="3459"/>
              <a:ext cx="2011" cy="441"/>
              <a:chOff x="1925" y="1200"/>
              <a:chExt cx="1980" cy="441"/>
            </a:xfrm>
          </p:grpSpPr>
          <p:grpSp>
            <p:nvGrpSpPr>
              <p:cNvPr id="128" name="Group 147"/>
              <p:cNvGrpSpPr>
                <a:grpSpLocks noChangeAspect="1"/>
              </p:cNvGrpSpPr>
              <p:nvPr/>
            </p:nvGrpSpPr>
            <p:grpSpPr bwMode="auto">
              <a:xfrm>
                <a:off x="2413" y="1304"/>
                <a:ext cx="254" cy="233"/>
                <a:chOff x="1340" y="528"/>
                <a:chExt cx="550" cy="432"/>
              </a:xfrm>
            </p:grpSpPr>
            <p:grpSp>
              <p:nvGrpSpPr>
                <p:cNvPr id="132" name="Group 1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1" name="Rectangle 1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" name="Rectangle 1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80" name="Text Box 1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0" y="574"/>
                  <a:ext cx="550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  <p:sp>
            <p:nvSpPr>
              <p:cNvPr id="51" name="Line 152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153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5" name="Group 154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8" cy="371"/>
                <a:chOff x="2991" y="411"/>
                <a:chExt cx="375" cy="768"/>
              </a:xfrm>
            </p:grpSpPr>
            <p:sp>
              <p:nvSpPr>
                <p:cNvPr id="75" name="AutoShape 15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76" name="AutoShape 15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Freeform 157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Text Box 158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39" y="610"/>
                  <a:ext cx="575" cy="2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ALU</a:t>
                  </a:r>
                </a:p>
              </p:txBody>
            </p:sp>
          </p:grpSp>
          <p:sp>
            <p:nvSpPr>
              <p:cNvPr id="54" name="Line 159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160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8" name="Group 161"/>
              <p:cNvGrpSpPr>
                <a:grpSpLocks noChangeAspect="1"/>
              </p:cNvGrpSpPr>
              <p:nvPr/>
            </p:nvGrpSpPr>
            <p:grpSpPr bwMode="auto">
              <a:xfrm>
                <a:off x="3171" y="1305"/>
                <a:ext cx="352" cy="232"/>
                <a:chOff x="3771" y="576"/>
                <a:chExt cx="760" cy="480"/>
              </a:xfrm>
            </p:grpSpPr>
            <p:sp>
              <p:nvSpPr>
                <p:cNvPr id="73" name="Rectangle 162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74" name="Text Box 1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71" y="628"/>
                  <a:ext cx="760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DMem</a:t>
                  </a:r>
                </a:p>
              </p:txBody>
            </p:sp>
          </p:grpSp>
          <p:sp>
            <p:nvSpPr>
              <p:cNvPr id="57" name="Freeform 164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65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166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2" name="Group 167"/>
              <p:cNvGrpSpPr>
                <a:grpSpLocks noChangeAspect="1"/>
              </p:cNvGrpSpPr>
              <p:nvPr/>
            </p:nvGrpSpPr>
            <p:grpSpPr bwMode="auto">
              <a:xfrm>
                <a:off x="1925" y="1305"/>
                <a:ext cx="371" cy="232"/>
                <a:chOff x="1044" y="576"/>
                <a:chExt cx="801" cy="480"/>
              </a:xfrm>
            </p:grpSpPr>
            <p:sp>
              <p:nvSpPr>
                <p:cNvPr id="71" name="Rectangle 168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72" name="Text Box 1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4" y="628"/>
                  <a:ext cx="80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Ifetch</a:t>
                  </a:r>
                </a:p>
              </p:txBody>
            </p:sp>
          </p:grpSp>
          <p:grpSp>
            <p:nvGrpSpPr>
              <p:cNvPr id="143" name="Group 170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67" name="Rectangle 171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Rectangle 17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Rectangle 174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4" name="Group 175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145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65" name="Rectangle 1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6" name="Rectangle 1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64" name="Text Box 1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6" y="574"/>
                  <a:ext cx="548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</p:grpSp>
        <p:sp>
          <p:nvSpPr>
            <p:cNvPr id="43" name="Rectangle 180"/>
            <p:cNvSpPr>
              <a:spLocks noChangeAspect="1" noChangeArrowheads="1"/>
            </p:cNvSpPr>
            <p:nvPr/>
          </p:nvSpPr>
          <p:spPr bwMode="auto">
            <a:xfrm>
              <a:off x="3716" y="3450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182"/>
            <p:cNvSpPr>
              <a:spLocks noChangeAspect="1" noChangeArrowheads="1"/>
            </p:cNvSpPr>
            <p:nvPr/>
          </p:nvSpPr>
          <p:spPr bwMode="auto">
            <a:xfrm>
              <a:off x="3264" y="2928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183"/>
            <p:cNvSpPr>
              <a:spLocks noChangeAspect="1" noChangeArrowheads="1"/>
            </p:cNvSpPr>
            <p:nvPr/>
          </p:nvSpPr>
          <p:spPr bwMode="auto">
            <a:xfrm>
              <a:off x="3264" y="2928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184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185"/>
            <p:cNvSpPr>
              <a:spLocks noChangeAspect="1" noChangeArrowheads="1"/>
            </p:cNvSpPr>
            <p:nvPr/>
          </p:nvSpPr>
          <p:spPr bwMode="auto">
            <a:xfrm>
              <a:off x="2417" y="1862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186"/>
            <p:cNvSpPr>
              <a:spLocks noChangeAspect="1" noChangeArrowheads="1"/>
            </p:cNvSpPr>
            <p:nvPr/>
          </p:nvSpPr>
          <p:spPr bwMode="auto">
            <a:xfrm>
              <a:off x="2047" y="1344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5" name="Straight Arrow Connector 384"/>
          <p:cNvCxnSpPr>
            <a:stCxn id="119" idx="1"/>
          </p:cNvCxnSpPr>
          <p:nvPr/>
        </p:nvCxnSpPr>
        <p:spPr>
          <a:xfrm>
            <a:off x="4907458" y="1675093"/>
            <a:ext cx="200379" cy="259832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Text Placeholder 1"/>
          <p:cNvSpPr>
            <a:spLocks noGrp="1"/>
          </p:cNvSpPr>
          <p:nvPr>
            <p:ph type="body" idx="1"/>
          </p:nvPr>
        </p:nvSpPr>
        <p:spPr>
          <a:xfrm>
            <a:off x="609599" y="5694895"/>
            <a:ext cx="8147325" cy="65166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Three stage stall. What about the 3 instructions in between? Attempt to reduce.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Stall/Kill signals in decode stage, reduces stalls from 3 to 2 stages.</a:t>
            </a:r>
          </a:p>
        </p:txBody>
      </p:sp>
      <p:cxnSp>
        <p:nvCxnSpPr>
          <p:cNvPr id="194" name="Straight Arrow Connector 193"/>
          <p:cNvCxnSpPr>
            <a:endCxn id="195" idx="1"/>
          </p:cNvCxnSpPr>
          <p:nvPr/>
        </p:nvCxnSpPr>
        <p:spPr>
          <a:xfrm>
            <a:off x="4917645" y="1700775"/>
            <a:ext cx="187997" cy="162811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37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Solution 1: Resolve Earlier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Large performance impact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Suppose CPI = 1, 30% branch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branch stalls for </a:t>
            </a:r>
            <a:r>
              <a:rPr lang="en-US" sz="1600" b="0" dirty="0" smtClean="0">
                <a:solidFill>
                  <a:schemeClr val="tx1"/>
                </a:solidFill>
              </a:rPr>
              <a:t>2 </a:t>
            </a:r>
            <a:r>
              <a:rPr lang="en-US" sz="1600" b="0" dirty="0" smtClean="0">
                <a:solidFill>
                  <a:schemeClr val="tx1"/>
                </a:solidFill>
              </a:rPr>
              <a:t>cycles, new CPI is </a:t>
            </a:r>
            <a:r>
              <a:rPr lang="en-US" sz="1600" b="0" dirty="0" smtClean="0">
                <a:solidFill>
                  <a:schemeClr val="tx1"/>
                </a:solidFill>
              </a:rPr>
              <a:t>1.6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 – Branch Computation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Determine whether branch is taken or not earlier in pipeline (</a:t>
            </a:r>
            <a:r>
              <a:rPr lang="en-US" sz="1600" b="0" dirty="0" err="1" smtClean="0">
                <a:solidFill>
                  <a:schemeClr val="tx1"/>
                </a:solidFill>
              </a:rPr>
              <a:t>e.g</a:t>
            </a:r>
            <a:r>
              <a:rPr lang="en-US" sz="1600" b="0" dirty="0" smtClean="0">
                <a:solidFill>
                  <a:schemeClr val="tx1"/>
                </a:solidFill>
              </a:rPr>
              <a:t>,. </a:t>
            </a:r>
            <a:r>
              <a:rPr lang="en-US" sz="1600" b="0" dirty="0" err="1" smtClean="0">
                <a:solidFill>
                  <a:schemeClr val="tx1"/>
                </a:solidFill>
              </a:rPr>
              <a:t>beq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Compute target branch address earlier (e.g., PC addition)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 – MIPS 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MIPS branch tests if a register is equal to zero (e.g., </a:t>
            </a:r>
            <a:r>
              <a:rPr lang="en-US" sz="1600" b="0" dirty="0" err="1" smtClean="0">
                <a:solidFill>
                  <a:schemeClr val="tx1"/>
                </a:solidFill>
              </a:rPr>
              <a:t>beq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Move zero test to ID/RF stage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Introduce adder to calculate new PC in ID/RF stage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With early branch resolution and kill/stall signals in decode, </a:t>
            </a:r>
            <a:r>
              <a:rPr lang="en-US" sz="1600" b="0" dirty="0" smtClean="0">
                <a:solidFill>
                  <a:schemeClr val="tx1"/>
                </a:solidFill>
              </a:rPr>
              <a:t>branches stall for 1 cycle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3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Pipelined MIPS 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5" y="2033260"/>
            <a:ext cx="76200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3535065" y="2084825"/>
            <a:ext cx="1420985" cy="142098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1459391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Add sufficient logic in decode stage to generate “zero?” signal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Branch is resolved in ID stage instead of EX stage, eliminating one stall cycle</a:t>
            </a:r>
          </a:p>
        </p:txBody>
      </p:sp>
    </p:spTree>
    <p:extLst>
      <p:ext uri="{BB962C8B-B14F-4D97-AF65-F5344CB8AC3E}">
        <p14:creationId xmlns:p14="http://schemas.microsoft.com/office/powerpoint/2010/main" val="106749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Solution 2: Predict Condition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Stall until branch direction is clear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Predict Branch Not Taken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Execute successor instructions in sequence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“Squash” instructions in pipeline if branch taken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Advantage: 47% of MIPS branches not taken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Advantage: PC+4 already calculated for instruction fetch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Predict Branch Taken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Advantage: 53% of MIPS branches taken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Disadvantage: Target address not yet calculated, 1-cycle penalty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More sophisticated branch prediction later…</a:t>
            </a:r>
          </a:p>
          <a:p>
            <a:pPr marL="171450" indent="-171450">
              <a:buFontTx/>
              <a:buChar char="-"/>
            </a:pPr>
            <a:endParaRPr lang="en-US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Solution 3: Change ISA Semantics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Delayed Branch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Change ISA </a:t>
            </a:r>
            <a:r>
              <a:rPr lang="en-US" sz="1600" b="0" dirty="0" smtClean="0">
                <a:solidFill>
                  <a:schemeClr val="tx1"/>
                </a:solidFill>
              </a:rPr>
              <a:t>semantics: Instruction </a:t>
            </a:r>
            <a:r>
              <a:rPr lang="en-US" sz="1600" b="0" dirty="0" smtClean="0">
                <a:solidFill>
                  <a:schemeClr val="tx1"/>
                </a:solidFill>
              </a:rPr>
              <a:t>after </a:t>
            </a:r>
            <a:r>
              <a:rPr lang="en-US" sz="1600" b="0" dirty="0" smtClean="0">
                <a:solidFill>
                  <a:schemeClr val="tx1"/>
                </a:solidFill>
              </a:rPr>
              <a:t>jump/branch </a:t>
            </a:r>
            <a:r>
              <a:rPr lang="en-US" sz="1600" b="0" dirty="0" smtClean="0">
                <a:solidFill>
                  <a:schemeClr val="tx1"/>
                </a:solidFill>
              </a:rPr>
              <a:t>always executed.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 branch to take place </a:t>
            </a:r>
            <a:r>
              <a:rPr lang="en-US" sz="1600" b="0" u="sng" dirty="0" smtClean="0">
                <a:solidFill>
                  <a:schemeClr val="tx1"/>
                </a:solidFill>
              </a:rPr>
              <a:t>after</a:t>
            </a:r>
            <a:r>
              <a:rPr lang="en-US" sz="1600" b="0" dirty="0" smtClean="0">
                <a:solidFill>
                  <a:schemeClr val="tx1"/>
                </a:solidFill>
              </a:rPr>
              <a:t> a following instruction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Gives compiler flexibility to schedule useful instructions into a branch-induced stall</a:t>
            </a:r>
          </a:p>
          <a:p>
            <a:pPr marL="628650" lvl="1" indent="-171450"/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Branch delay of length n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Branch instruction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Sequential successor 1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Sequential successor 2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…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Sequential successor n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Branch target if taken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MIPS uses n=1 delay slot to calculate branch outcome, target address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8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Scheduling Delay Slots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245" y="1163105"/>
            <a:ext cx="5442530" cy="446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Placeholder 1"/>
          <p:cNvSpPr>
            <a:spLocks noGrp="1"/>
          </p:cNvSpPr>
          <p:nvPr>
            <p:ph type="body" idx="1"/>
          </p:nvPr>
        </p:nvSpPr>
        <p:spPr>
          <a:xfrm>
            <a:off x="609599" y="5579680"/>
            <a:ext cx="8147325" cy="65166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(a) Fills delay slot and reduces instruction count, (b) DSUB needs copying and increases instruction count, (c) OR executes if branch fails so </a:t>
            </a:r>
            <a:r>
              <a:rPr lang="en-US" sz="1600" smtClean="0">
                <a:solidFill>
                  <a:schemeClr val="tx1"/>
                </a:solidFill>
              </a:rPr>
              <a:t>issue speculatively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Delayed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Compiler Effectiveness (n=1 branch delay slot)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Fill about 60% of branch delay slots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About 80% of instructions executed are useful computation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Disadvantages of Delayed Branches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As pipelines deepen, branch delay grows and requires more slots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Less popular than dynamic approaches (e.g., branch prediction)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in Practice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Why is IPC &lt; 1?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Full forwarding may be too expensive to implement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 only frequently used forwarding paths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Implementing infrequently used forwarding paths might impact length of pipeline stage, increase clock period, and reduce IPC forwarding gains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Multi-cycle Instructions (e.g., loads)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following a multi-cycle instruction cannot use its results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MIPS-I defined load-delay slots, a software-visible pipeline hazard.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Rely on compiler to schedule useful instructions, </a:t>
            </a:r>
            <a:r>
              <a:rPr lang="en-US" sz="1600" b="0" dirty="0" err="1" smtClean="0">
                <a:solidFill>
                  <a:schemeClr val="tx1"/>
                </a:solidFill>
              </a:rPr>
              <a:t>nops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Conditional Branches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Without delay slots, kill following instructions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With delay slots, rely on compiler to schedule useful instructions, </a:t>
            </a:r>
            <a:r>
              <a:rPr lang="en-US" sz="1600" b="0" dirty="0" err="1" smtClean="0">
                <a:solidFill>
                  <a:schemeClr val="tx1"/>
                </a:solidFill>
              </a:rPr>
              <a:t>nops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 Hazards and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1267366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Try producing faster code for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= B + C; D = E – F;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Assume A, B, C, D, E, and F are in memory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Assume pipelined processor</a:t>
            </a:r>
          </a:p>
          <a:p>
            <a:pPr marL="628650" lvl="1" indent="-1714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1"/>
          <p:cNvSpPr>
            <a:spLocks noGrp="1"/>
          </p:cNvSpPr>
          <p:nvPr>
            <p:ph type="body" idx="1"/>
          </p:nvPr>
        </p:nvSpPr>
        <p:spPr>
          <a:xfrm>
            <a:off x="923525" y="2507280"/>
            <a:ext cx="4070930" cy="3840500"/>
          </a:xfrm>
        </p:spPr>
        <p:txBody>
          <a:bodyPr anchor="t"/>
          <a:lstStyle/>
          <a:p>
            <a:pPr algn="l"/>
            <a:r>
              <a:rPr lang="en-US" sz="1600" b="1" u="sng" dirty="0" smtClean="0">
                <a:solidFill>
                  <a:schemeClr val="tx1"/>
                </a:solidFill>
              </a:rPr>
              <a:t>Slow Code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Rb</a:t>
            </a:r>
            <a:r>
              <a:rPr lang="en-US" sz="1600" dirty="0" smtClean="0">
                <a:solidFill>
                  <a:schemeClr val="tx1"/>
                </a:solidFill>
              </a:rPr>
              <a:t>, b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Rc</a:t>
            </a:r>
            <a:r>
              <a:rPr lang="en-US" sz="1600" dirty="0" smtClean="0">
                <a:solidFill>
                  <a:schemeClr val="tx1"/>
                </a:solidFill>
              </a:rPr>
              <a:t>, 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ADD 	Ra, </a:t>
            </a:r>
            <a:r>
              <a:rPr lang="en-US" sz="1600" dirty="0" err="1" smtClean="0">
                <a:solidFill>
                  <a:schemeClr val="tx1"/>
                </a:solidFill>
              </a:rPr>
              <a:t>Rb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Rc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SW 	a, Ra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Re 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Rf</a:t>
            </a:r>
            <a:r>
              <a:rPr lang="en-US" sz="1600" dirty="0" smtClean="0">
                <a:solidFill>
                  <a:schemeClr val="tx1"/>
                </a:solidFill>
              </a:rPr>
              <a:t>, f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SUB	Rd, Re, </a:t>
            </a:r>
            <a:r>
              <a:rPr lang="en-US" sz="1600" dirty="0" err="1" smtClean="0">
                <a:solidFill>
                  <a:schemeClr val="tx1"/>
                </a:solidFill>
              </a:rPr>
              <a:t>Rf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SW 	d, RD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4572000" y="2507278"/>
            <a:ext cx="4070930" cy="3149211"/>
          </a:xfrm>
        </p:spPr>
        <p:txBody>
          <a:bodyPr anchor="t"/>
          <a:lstStyle/>
          <a:p>
            <a:pPr algn="l"/>
            <a:r>
              <a:rPr lang="en-US" sz="1600" b="1" u="sng" dirty="0" smtClean="0">
                <a:solidFill>
                  <a:schemeClr val="tx1"/>
                </a:solidFill>
              </a:rPr>
              <a:t>Fast Code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Rb</a:t>
            </a:r>
            <a:r>
              <a:rPr lang="en-US" sz="1600" dirty="0" smtClean="0">
                <a:solidFill>
                  <a:schemeClr val="tx1"/>
                </a:solidFill>
              </a:rPr>
              <a:t>, b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Rc</a:t>
            </a:r>
            <a:r>
              <a:rPr lang="en-US" sz="1600" dirty="0" smtClean="0">
                <a:solidFill>
                  <a:schemeClr val="tx1"/>
                </a:solidFill>
              </a:rPr>
              <a:t>, 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Re, 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ADD 	Ra, </a:t>
            </a:r>
            <a:r>
              <a:rPr lang="en-US" sz="1600" dirty="0" err="1" smtClean="0">
                <a:solidFill>
                  <a:schemeClr val="tx1"/>
                </a:solidFill>
              </a:rPr>
              <a:t>Rb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Rc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	</a:t>
            </a:r>
            <a:r>
              <a:rPr lang="en-US" sz="1600" dirty="0" err="1" smtClean="0">
                <a:solidFill>
                  <a:schemeClr val="tx1"/>
                </a:solidFill>
              </a:rPr>
              <a:t>Rf</a:t>
            </a:r>
            <a:r>
              <a:rPr lang="en-US" sz="1600" dirty="0" smtClean="0">
                <a:solidFill>
                  <a:schemeClr val="tx1"/>
                </a:solidFill>
              </a:rPr>
              <a:t>, f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SW	a, Ra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SUB 	Rd, Re, </a:t>
            </a:r>
            <a:r>
              <a:rPr lang="en-US" sz="1600" dirty="0" err="1" smtClean="0">
                <a:solidFill>
                  <a:schemeClr val="tx1"/>
                </a:solidFill>
              </a:rPr>
              <a:t>Rf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SW 	d, RD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8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Optimal Pipeline Depth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628650" lvl="1" indent="-1714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performance,” 2002.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Performance (BIPS) versus Power (W)</a:t>
            </a:r>
          </a:p>
          <a:p>
            <a:pPr marL="628650" lvl="1" indent="-171450"/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FO4 is measure of delay: Delay of inverter that is driven by inverter 4x smaller and that is driving inverter 4x larger.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Quantify amount of logic per pipeline stage in FO4 delays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(shorter delays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 deeper pipelines)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30030" y="3236975"/>
            <a:ext cx="5706176" cy="3164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424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Interrupts and Exceptions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Interrupts alter normal control flow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Event that needs to be processed by another (system) program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Event is considered unexpected or rare from program’s perspective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" name="Freeform 2"/>
          <p:cNvSpPr>
            <a:spLocks/>
          </p:cNvSpPr>
          <p:nvPr/>
        </p:nvSpPr>
        <p:spPr bwMode="auto">
          <a:xfrm>
            <a:off x="3670300" y="4696170"/>
            <a:ext cx="1601788" cy="149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1056"/>
              </a:cxn>
              <a:cxn ang="0">
                <a:pos x="1008" y="1056"/>
              </a:cxn>
              <a:cxn ang="0">
                <a:pos x="1008" y="816"/>
              </a:cxn>
            </a:cxnLst>
            <a:rect l="0" t="0" r="r" b="b"/>
            <a:pathLst>
              <a:path w="1009" h="1057">
                <a:moveTo>
                  <a:pt x="0" y="0"/>
                </a:moveTo>
                <a:lnTo>
                  <a:pt x="672" y="1056"/>
                </a:lnTo>
                <a:lnTo>
                  <a:pt x="1008" y="1056"/>
                </a:lnTo>
                <a:lnTo>
                  <a:pt x="1008" y="81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441700" y="2422870"/>
            <a:ext cx="0" cy="355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262313" y="2916583"/>
            <a:ext cx="4760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I</a:t>
            </a:r>
            <a:r>
              <a:rPr lang="en-US" sz="2400" baseline="-25000">
                <a:latin typeface="+mj-lt"/>
              </a:rPr>
              <a:t>i-1</a:t>
            </a:r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auto">
          <a:xfrm>
            <a:off x="3073400" y="40230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441700" y="3565870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3073400" y="52422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441700" y="4785070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>
            <a:off x="4902200" y="28038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 flipV="1">
            <a:off x="3759200" y="3921470"/>
            <a:ext cx="43180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4976813" y="2929283"/>
            <a:ext cx="575480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HI</a:t>
            </a:r>
            <a:r>
              <a:rPr lang="en-US" sz="2400" baseline="-25000">
                <a:latin typeface="+mj-lt"/>
              </a:rPr>
              <a:t>1</a:t>
            </a:r>
          </a:p>
        </p:txBody>
      </p:sp>
      <p:sp>
        <p:nvSpPr>
          <p:cNvPr id="20" name="Oval 13"/>
          <p:cNvSpPr>
            <a:spLocks noChangeArrowheads="1"/>
          </p:cNvSpPr>
          <p:nvPr/>
        </p:nvSpPr>
        <p:spPr bwMode="auto">
          <a:xfrm>
            <a:off x="4902200" y="40230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5270500" y="356587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2" name="Oval 15"/>
          <p:cNvSpPr>
            <a:spLocks noChangeArrowheads="1"/>
          </p:cNvSpPr>
          <p:nvPr/>
        </p:nvSpPr>
        <p:spPr bwMode="auto">
          <a:xfrm>
            <a:off x="4902200" y="5242270"/>
            <a:ext cx="736600" cy="736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3441700" y="6004270"/>
            <a:ext cx="0" cy="266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Freeform 17"/>
          <p:cNvSpPr>
            <a:spLocks/>
          </p:cNvSpPr>
          <p:nvPr/>
        </p:nvSpPr>
        <p:spPr bwMode="auto">
          <a:xfrm>
            <a:off x="3670300" y="2410170"/>
            <a:ext cx="1601788" cy="1677988"/>
          </a:xfrm>
          <a:custGeom>
            <a:avLst/>
            <a:gdLst/>
            <a:ahLst/>
            <a:cxnLst>
              <a:cxn ang="0">
                <a:pos x="0" y="1056"/>
              </a:cxn>
              <a:cxn ang="0">
                <a:pos x="672" y="0"/>
              </a:cxn>
              <a:cxn ang="0">
                <a:pos x="1008" y="0"/>
              </a:cxn>
              <a:cxn ang="0">
                <a:pos x="1008" y="240"/>
              </a:cxn>
            </a:cxnLst>
            <a:rect l="0" t="0" r="r" b="b"/>
            <a:pathLst>
              <a:path w="1009" h="1057">
                <a:moveTo>
                  <a:pt x="0" y="1056"/>
                </a:moveTo>
                <a:lnTo>
                  <a:pt x="672" y="0"/>
                </a:lnTo>
                <a:lnTo>
                  <a:pt x="1008" y="0"/>
                </a:lnTo>
                <a:lnTo>
                  <a:pt x="1008" y="24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>
            <a:off x="3835400" y="439137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3759200" y="4632670"/>
            <a:ext cx="43180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7" name="Oval 20"/>
          <p:cNvSpPr>
            <a:spLocks noChangeArrowheads="1"/>
          </p:cNvSpPr>
          <p:nvPr/>
        </p:nvSpPr>
        <p:spPr bwMode="auto">
          <a:xfrm>
            <a:off x="4292600" y="4861270"/>
            <a:ext cx="6667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4475163" y="4983508"/>
            <a:ext cx="6667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4292600" y="3810345"/>
            <a:ext cx="6667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4475163" y="3688108"/>
            <a:ext cx="6667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4305300" y="4365970"/>
            <a:ext cx="50800" cy="508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2" name="Oval 25"/>
          <p:cNvSpPr>
            <a:spLocks noChangeArrowheads="1"/>
          </p:cNvSpPr>
          <p:nvPr/>
        </p:nvSpPr>
        <p:spPr bwMode="auto">
          <a:xfrm>
            <a:off x="4457700" y="4365970"/>
            <a:ext cx="50800" cy="508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4938713" y="4161183"/>
            <a:ext cx="575480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HI</a:t>
            </a:r>
            <a:r>
              <a:rPr lang="en-US" sz="2400" baseline="-25000">
                <a:latin typeface="+mj-lt"/>
              </a:rPr>
              <a:t>2</a:t>
            </a: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4951413" y="5380383"/>
            <a:ext cx="586700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HI</a:t>
            </a:r>
            <a:r>
              <a:rPr lang="en-US" sz="2400" baseline="-25000">
                <a:latin typeface="+mj-lt"/>
              </a:rPr>
              <a:t>n</a:t>
            </a:r>
          </a:p>
        </p:txBody>
      </p:sp>
      <p:grpSp>
        <p:nvGrpSpPr>
          <p:cNvPr id="35" name="Group 28"/>
          <p:cNvGrpSpPr>
            <a:grpSpLocks/>
          </p:cNvGrpSpPr>
          <p:nvPr/>
        </p:nvGrpSpPr>
        <p:grpSpPr bwMode="auto">
          <a:xfrm>
            <a:off x="5233988" y="4824758"/>
            <a:ext cx="49212" cy="328612"/>
            <a:chOff x="3297" y="2353"/>
            <a:chExt cx="31" cy="207"/>
          </a:xfrm>
        </p:grpSpPr>
        <p:sp>
          <p:nvSpPr>
            <p:cNvPr id="36" name="Oval 29"/>
            <p:cNvSpPr>
              <a:spLocks noChangeArrowheads="1"/>
            </p:cNvSpPr>
            <p:nvPr/>
          </p:nvSpPr>
          <p:spPr bwMode="auto">
            <a:xfrm>
              <a:off x="3297" y="2353"/>
              <a:ext cx="31" cy="3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Oval 30"/>
            <p:cNvSpPr>
              <a:spLocks noChangeArrowheads="1"/>
            </p:cNvSpPr>
            <p:nvPr/>
          </p:nvSpPr>
          <p:spPr bwMode="auto">
            <a:xfrm>
              <a:off x="3297" y="2441"/>
              <a:ext cx="31" cy="3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Oval 31"/>
            <p:cNvSpPr>
              <a:spLocks noChangeArrowheads="1"/>
            </p:cNvSpPr>
            <p:nvPr/>
          </p:nvSpPr>
          <p:spPr bwMode="auto">
            <a:xfrm>
              <a:off x="3297" y="2529"/>
              <a:ext cx="31" cy="3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39" name="Rectangle 32"/>
          <p:cNvSpPr>
            <a:spLocks noChangeArrowheads="1"/>
          </p:cNvSpPr>
          <p:nvPr/>
        </p:nvSpPr>
        <p:spPr bwMode="auto">
          <a:xfrm>
            <a:off x="3236913" y="4186583"/>
            <a:ext cx="29335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I</a:t>
            </a:r>
            <a:r>
              <a:rPr lang="en-US" sz="2400" baseline="-25000">
                <a:latin typeface="+mj-lt"/>
              </a:rPr>
              <a:t>i</a:t>
            </a: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3211513" y="5405783"/>
            <a:ext cx="53219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I</a:t>
            </a:r>
            <a:r>
              <a:rPr lang="en-US" sz="2400" baseline="-25000">
                <a:latin typeface="+mj-lt"/>
              </a:rPr>
              <a:t>i+1</a:t>
            </a:r>
          </a:p>
        </p:txBody>
      </p: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1204913" y="4186583"/>
            <a:ext cx="14859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program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6119813" y="3919883"/>
            <a:ext cx="1508427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interrupt 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handler</a:t>
            </a:r>
          </a:p>
        </p:txBody>
      </p:sp>
      <p:sp>
        <p:nvSpPr>
          <p:cNvPr id="43" name="Oval 37"/>
          <p:cNvSpPr>
            <a:spLocks noChangeArrowheads="1"/>
          </p:cNvSpPr>
          <p:nvPr/>
        </p:nvSpPr>
        <p:spPr bwMode="auto">
          <a:xfrm>
            <a:off x="3073400" y="28038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Causes of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Interrupt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An event that requests the attention of the processor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Asynchronous Interrupt – External Event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Input/output device service-request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Timer expiration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Power disruptions, hardware failure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Synchronous Interrupt – Internal Event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Undefined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privileged instruction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Arithmetic overflow, FPU exception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Misaligned memory access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Virtual memory exceptions – page faults, TLB misses, protection violations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Traps – system calls, jumps into kernel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Also known as exceptions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Asynchronous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Service Request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An I/O device requests attention by asserting one of the prioritized interrupt request lines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Invoking Interrupt Handler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decides to process interrupt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Stops current program at instruction j, completing all instructions up to j-1. Defines a </a:t>
            </a:r>
            <a:r>
              <a:rPr lang="en-US" sz="1600" b="0" u="sng" dirty="0" smtClean="0">
                <a:solidFill>
                  <a:schemeClr val="tx1"/>
                </a:solidFill>
              </a:rPr>
              <a:t>precise interrupt</a:t>
            </a:r>
            <a:r>
              <a:rPr lang="en-US" sz="1600" b="0" dirty="0" smtClean="0">
                <a:solidFill>
                  <a:schemeClr val="tx1"/>
                </a:solidFill>
              </a:rPr>
              <a:t>.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Saves PC of instruction j in a special register (e.g., EPC)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Disables interrupts and transfers control to designated interrupt handler running in kernel mode.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Interrupt Handler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PC Processing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Save EPC before re-enabling interrupts, thereby allowing nested interrupts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Need an instruction to move EPC into general-purpose registers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Need a way to mask further interrupts until EPC saved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Status Register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Read status register to determine cause of interrupt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Executes handler code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Exiting Interrupt Handler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special indirect jump instruction RFE (return-from-exception)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Enables interrupts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Restores processor to user mode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Restores hardware status and control state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Synchronous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Exceptions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synchronous interrupt (exception) is caused by a particular instruction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 Re-start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Generally, instruction cannot be </a:t>
            </a:r>
            <a:r>
              <a:rPr lang="en-US" sz="1600" b="0" dirty="0" smtClean="0">
                <a:solidFill>
                  <a:schemeClr val="tx1"/>
                </a:solidFill>
              </a:rPr>
              <a:t>completed withou</a:t>
            </a:r>
            <a:r>
              <a:rPr lang="en-US" sz="1600" b="0" dirty="0" smtClean="0">
                <a:solidFill>
                  <a:schemeClr val="tx1"/>
                </a:solidFill>
              </a:rPr>
              <a:t>t handler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needs re-start after exception has been handled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must undo the effect of partially executed instructions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System Calls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the interrupt arises from a system calls (traps), trapping instruction considered complete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System calls require a special jump instruction and changing into privileged kernel mode</a:t>
            </a: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and Interrupt Handling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550" y="4273910"/>
            <a:ext cx="6907213" cy="134417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Synchronous: How does the processor handle multiple, simultaneous exceptions in different pipeline stages?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Asynchronous: How does the processor handle external interrupts?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50" name="Group 4"/>
          <p:cNvGrpSpPr>
            <a:grpSpLocks/>
          </p:cNvGrpSpPr>
          <p:nvPr/>
        </p:nvGrpSpPr>
        <p:grpSpPr bwMode="auto">
          <a:xfrm>
            <a:off x="381000" y="1447800"/>
            <a:ext cx="8305800" cy="2347913"/>
            <a:chOff x="240" y="912"/>
            <a:chExt cx="5232" cy="1479"/>
          </a:xfrm>
        </p:grpSpPr>
        <p:sp>
          <p:nvSpPr>
            <p:cNvPr id="51" name="Line 5"/>
            <p:cNvSpPr>
              <a:spLocks noChangeShapeType="1"/>
            </p:cNvSpPr>
            <p:nvPr/>
          </p:nvSpPr>
          <p:spPr bwMode="auto">
            <a:xfrm>
              <a:off x="4032" y="1296"/>
              <a:ext cx="0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2" name="Line 6"/>
            <p:cNvSpPr>
              <a:spLocks noChangeShapeType="1"/>
            </p:cNvSpPr>
            <p:nvPr/>
          </p:nvSpPr>
          <p:spPr bwMode="auto">
            <a:xfrm>
              <a:off x="720" y="1296"/>
              <a:ext cx="0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3" name="Line 7"/>
            <p:cNvSpPr>
              <a:spLocks noChangeShapeType="1"/>
            </p:cNvSpPr>
            <p:nvPr/>
          </p:nvSpPr>
          <p:spPr bwMode="auto">
            <a:xfrm>
              <a:off x="3264" y="1296"/>
              <a:ext cx="2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>
              <a:off x="336" y="1296"/>
              <a:ext cx="2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55" name="Group 9"/>
            <p:cNvGrpSpPr>
              <a:grpSpLocks/>
            </p:cNvGrpSpPr>
            <p:nvPr/>
          </p:nvGrpSpPr>
          <p:grpSpPr bwMode="auto">
            <a:xfrm>
              <a:off x="240" y="912"/>
              <a:ext cx="192" cy="768"/>
              <a:chOff x="336" y="1200"/>
              <a:chExt cx="144" cy="720"/>
            </a:xfrm>
          </p:grpSpPr>
          <p:sp>
            <p:nvSpPr>
              <p:cNvPr id="85" name="Rectangle 10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PC</a:t>
                </a:r>
              </a:p>
            </p:txBody>
          </p:sp>
          <p:sp>
            <p:nvSpPr>
              <p:cNvPr id="86" name="Freeform 11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6" name="Rectangle 12"/>
            <p:cNvSpPr>
              <a:spLocks noChangeArrowheads="1"/>
            </p:cNvSpPr>
            <p:nvPr/>
          </p:nvSpPr>
          <p:spPr bwMode="auto">
            <a:xfrm>
              <a:off x="960" y="960"/>
              <a:ext cx="57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+mj-lt"/>
                </a:rPr>
                <a:t>Inst. Mem</a:t>
              </a:r>
            </a:p>
          </p:txBody>
        </p:sp>
        <p:grpSp>
          <p:nvGrpSpPr>
            <p:cNvPr id="57" name="Group 13"/>
            <p:cNvGrpSpPr>
              <a:grpSpLocks/>
            </p:cNvGrpSpPr>
            <p:nvPr/>
          </p:nvGrpSpPr>
          <p:grpSpPr bwMode="auto">
            <a:xfrm>
              <a:off x="1632" y="912"/>
              <a:ext cx="192" cy="768"/>
              <a:chOff x="336" y="1200"/>
              <a:chExt cx="144" cy="720"/>
            </a:xfrm>
          </p:grpSpPr>
          <p:sp>
            <p:nvSpPr>
              <p:cNvPr id="83" name="Rectangle 1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D</a:t>
                </a:r>
              </a:p>
            </p:txBody>
          </p:sp>
          <p:sp>
            <p:nvSpPr>
              <p:cNvPr id="84" name="Freeform 1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8" name="Rectangle 16"/>
            <p:cNvSpPr>
              <a:spLocks noChangeArrowheads="1"/>
            </p:cNvSpPr>
            <p:nvPr/>
          </p:nvSpPr>
          <p:spPr bwMode="auto">
            <a:xfrm>
              <a:off x="1920" y="960"/>
              <a:ext cx="76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+mj-lt"/>
                </a:rPr>
                <a:t>Decode</a:t>
              </a:r>
            </a:p>
          </p:txBody>
        </p:sp>
        <p:grpSp>
          <p:nvGrpSpPr>
            <p:cNvPr id="59" name="Group 17"/>
            <p:cNvGrpSpPr>
              <a:grpSpLocks/>
            </p:cNvGrpSpPr>
            <p:nvPr/>
          </p:nvGrpSpPr>
          <p:grpSpPr bwMode="auto">
            <a:xfrm>
              <a:off x="2736" y="912"/>
              <a:ext cx="192" cy="768"/>
              <a:chOff x="336" y="1200"/>
              <a:chExt cx="144" cy="720"/>
            </a:xfrm>
          </p:grpSpPr>
          <p:sp>
            <p:nvSpPr>
              <p:cNvPr id="81" name="Rectangle 1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E</a:t>
                </a:r>
              </a:p>
            </p:txBody>
          </p:sp>
          <p:sp>
            <p:nvSpPr>
              <p:cNvPr id="82" name="Freeform 1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60" name="Freeform 20"/>
            <p:cNvSpPr>
              <a:spLocks/>
            </p:cNvSpPr>
            <p:nvPr/>
          </p:nvSpPr>
          <p:spPr bwMode="auto">
            <a:xfrm>
              <a:off x="3024" y="960"/>
              <a:ext cx="24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61" name="Group 21"/>
            <p:cNvGrpSpPr>
              <a:grpSpLocks/>
            </p:cNvGrpSpPr>
            <p:nvPr/>
          </p:nvGrpSpPr>
          <p:grpSpPr bwMode="auto">
            <a:xfrm>
              <a:off x="3600" y="912"/>
              <a:ext cx="192" cy="768"/>
              <a:chOff x="336" y="1200"/>
              <a:chExt cx="144" cy="720"/>
            </a:xfrm>
          </p:grpSpPr>
          <p:sp>
            <p:nvSpPr>
              <p:cNvPr id="79" name="Rectangle 22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0" name="Freeform 23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4464" y="960"/>
              <a:ext cx="57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+mj-lt"/>
                </a:rPr>
                <a:t>Data Mem</a:t>
              </a:r>
            </a:p>
          </p:txBody>
        </p:sp>
        <p:grpSp>
          <p:nvGrpSpPr>
            <p:cNvPr id="63" name="Group 25"/>
            <p:cNvGrpSpPr>
              <a:grpSpLocks/>
            </p:cNvGrpSpPr>
            <p:nvPr/>
          </p:nvGrpSpPr>
          <p:grpSpPr bwMode="auto">
            <a:xfrm>
              <a:off x="5136" y="912"/>
              <a:ext cx="192" cy="768"/>
              <a:chOff x="336" y="1200"/>
              <a:chExt cx="144" cy="720"/>
            </a:xfrm>
          </p:grpSpPr>
          <p:sp>
            <p:nvSpPr>
              <p:cNvPr id="77" name="Rectangle 26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W</a:t>
                </a:r>
              </a:p>
            </p:txBody>
          </p:sp>
          <p:sp>
            <p:nvSpPr>
              <p:cNvPr id="78" name="Freeform 27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64" name="Line 28"/>
            <p:cNvSpPr>
              <a:spLocks noChangeShapeType="1"/>
            </p:cNvSpPr>
            <p:nvPr/>
          </p:nvSpPr>
          <p:spPr bwMode="auto">
            <a:xfrm>
              <a:off x="2928" y="1104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5" name="Line 29"/>
            <p:cNvSpPr>
              <a:spLocks noChangeShapeType="1"/>
            </p:cNvSpPr>
            <p:nvPr/>
          </p:nvSpPr>
          <p:spPr bwMode="auto">
            <a:xfrm>
              <a:off x="2928" y="1488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6" name="Text Box 30"/>
            <p:cNvSpPr txBox="1">
              <a:spLocks noChangeArrowheads="1"/>
            </p:cNvSpPr>
            <p:nvPr/>
          </p:nvSpPr>
          <p:spPr bwMode="auto">
            <a:xfrm>
              <a:off x="3066" y="1190"/>
              <a:ext cx="203" cy="23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  <a:latin typeface="+mj-lt"/>
                </a:rPr>
                <a:t>+</a:t>
              </a:r>
            </a:p>
          </p:txBody>
        </p:sp>
        <p:sp>
          <p:nvSpPr>
            <p:cNvPr id="67" name="Text Box 31"/>
            <p:cNvSpPr txBox="1">
              <a:spLocks noChangeArrowheads="1"/>
            </p:cNvSpPr>
            <p:nvPr/>
          </p:nvSpPr>
          <p:spPr bwMode="auto">
            <a:xfrm>
              <a:off x="2016" y="1632"/>
              <a:ext cx="768" cy="4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Illegal Opcode</a:t>
              </a:r>
            </a:p>
          </p:txBody>
        </p:sp>
        <p:sp>
          <p:nvSpPr>
            <p:cNvPr id="68" name="Text Box 32"/>
            <p:cNvSpPr txBox="1">
              <a:spLocks noChangeArrowheads="1"/>
            </p:cNvSpPr>
            <p:nvPr/>
          </p:nvSpPr>
          <p:spPr bwMode="auto">
            <a:xfrm>
              <a:off x="3120" y="1719"/>
              <a:ext cx="757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Overflow</a:t>
              </a:r>
            </a:p>
          </p:txBody>
        </p:sp>
        <p:sp>
          <p:nvSpPr>
            <p:cNvPr id="69" name="Text Box 33"/>
            <p:cNvSpPr txBox="1">
              <a:spLocks noChangeArrowheads="1"/>
            </p:cNvSpPr>
            <p:nvPr/>
          </p:nvSpPr>
          <p:spPr bwMode="auto">
            <a:xfrm>
              <a:off x="4032" y="1632"/>
              <a:ext cx="1152" cy="4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Data address Exceptions</a:t>
              </a:r>
            </a:p>
          </p:txBody>
        </p:sp>
        <p:sp>
          <p:nvSpPr>
            <p:cNvPr id="70" name="Oval 34"/>
            <p:cNvSpPr>
              <a:spLocks noChangeArrowheads="1"/>
            </p:cNvSpPr>
            <p:nvPr/>
          </p:nvSpPr>
          <p:spPr bwMode="auto">
            <a:xfrm>
              <a:off x="3840" y="1392"/>
              <a:ext cx="384" cy="24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1" name="Oval 35"/>
            <p:cNvSpPr>
              <a:spLocks noChangeArrowheads="1"/>
            </p:cNvSpPr>
            <p:nvPr/>
          </p:nvSpPr>
          <p:spPr bwMode="auto">
            <a:xfrm>
              <a:off x="528" y="1392"/>
              <a:ext cx="384" cy="24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2" name="Text Box 36"/>
            <p:cNvSpPr txBox="1">
              <a:spLocks noChangeArrowheads="1"/>
            </p:cNvSpPr>
            <p:nvPr/>
          </p:nvSpPr>
          <p:spPr bwMode="auto">
            <a:xfrm>
              <a:off x="720" y="1632"/>
              <a:ext cx="1015" cy="4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rgbClr val="56127A"/>
                  </a:solidFill>
                  <a:latin typeface="+mj-lt"/>
                </a:rPr>
                <a:t>PC address Exception</a:t>
              </a:r>
            </a:p>
          </p:txBody>
        </p:sp>
        <p:sp>
          <p:nvSpPr>
            <p:cNvPr id="73" name="Line 37"/>
            <p:cNvSpPr>
              <a:spLocks noChangeShapeType="1"/>
            </p:cNvSpPr>
            <p:nvPr/>
          </p:nvSpPr>
          <p:spPr bwMode="auto">
            <a:xfrm flipV="1">
              <a:off x="240" y="2256"/>
              <a:ext cx="62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4" name="Text Box 38"/>
            <p:cNvSpPr txBox="1">
              <a:spLocks noChangeArrowheads="1"/>
            </p:cNvSpPr>
            <p:nvPr/>
          </p:nvSpPr>
          <p:spPr bwMode="auto">
            <a:xfrm>
              <a:off x="912" y="2160"/>
              <a:ext cx="206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rgbClr val="56127A"/>
                  </a:solidFill>
                  <a:latin typeface="+mj-lt"/>
                </a:rPr>
                <a:t>Asynchronous Interrupts</a:t>
              </a:r>
            </a:p>
          </p:txBody>
        </p:sp>
        <p:sp>
          <p:nvSpPr>
            <p:cNvPr id="75" name="Line 39"/>
            <p:cNvSpPr>
              <a:spLocks noChangeShapeType="1"/>
            </p:cNvSpPr>
            <p:nvPr/>
          </p:nvSpPr>
          <p:spPr bwMode="auto">
            <a:xfrm>
              <a:off x="2016" y="1584"/>
              <a:ext cx="0" cy="4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6" name="Line 40"/>
            <p:cNvSpPr>
              <a:spLocks noChangeShapeType="1"/>
            </p:cNvSpPr>
            <p:nvPr/>
          </p:nvSpPr>
          <p:spPr bwMode="auto">
            <a:xfrm>
              <a:off x="3120" y="1536"/>
              <a:ext cx="0" cy="4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and Interrupt Handling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63" name="Freeform 2"/>
          <p:cNvSpPr>
            <a:spLocks/>
          </p:cNvSpPr>
          <p:nvPr/>
        </p:nvSpPr>
        <p:spPr bwMode="auto">
          <a:xfrm>
            <a:off x="6400800" y="2362200"/>
            <a:ext cx="6858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68"/>
              </a:cxn>
              <a:cxn ang="0">
                <a:pos x="432" y="864"/>
              </a:cxn>
            </a:cxnLst>
            <a:rect l="0" t="0" r="r" b="b"/>
            <a:pathLst>
              <a:path w="432" h="864">
                <a:moveTo>
                  <a:pt x="0" y="0"/>
                </a:moveTo>
                <a:lnTo>
                  <a:pt x="0" y="768"/>
                </a:lnTo>
                <a:lnTo>
                  <a:pt x="432" y="864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" name="Freeform 3"/>
          <p:cNvSpPr>
            <a:spLocks/>
          </p:cNvSpPr>
          <p:nvPr/>
        </p:nvSpPr>
        <p:spPr bwMode="auto">
          <a:xfrm>
            <a:off x="1143000" y="2362200"/>
            <a:ext cx="1447800" cy="1524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08"/>
              </a:cxn>
              <a:cxn ang="0">
                <a:pos x="912" y="1008"/>
              </a:cxn>
            </a:cxnLst>
            <a:rect l="0" t="0" r="r" b="b"/>
            <a:pathLst>
              <a:path w="912" h="1008">
                <a:moveTo>
                  <a:pt x="0" y="0"/>
                </a:moveTo>
                <a:lnTo>
                  <a:pt x="0" y="1008"/>
                </a:lnTo>
                <a:lnTo>
                  <a:pt x="912" y="1008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5" name="Line 4"/>
          <p:cNvSpPr>
            <a:spLocks noChangeShapeType="1"/>
          </p:cNvSpPr>
          <p:nvPr/>
        </p:nvSpPr>
        <p:spPr bwMode="auto">
          <a:xfrm>
            <a:off x="4953000" y="2743200"/>
            <a:ext cx="0" cy="8524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6" name="Line 6"/>
          <p:cNvSpPr>
            <a:spLocks noChangeShapeType="1"/>
          </p:cNvSpPr>
          <p:nvPr/>
        </p:nvSpPr>
        <p:spPr bwMode="auto">
          <a:xfrm>
            <a:off x="5181600" y="2376488"/>
            <a:ext cx="350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Line 7"/>
          <p:cNvSpPr>
            <a:spLocks noChangeShapeType="1"/>
          </p:cNvSpPr>
          <p:nvPr/>
        </p:nvSpPr>
        <p:spPr bwMode="auto">
          <a:xfrm>
            <a:off x="533400" y="2376488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8" name="Group 8"/>
          <p:cNvGrpSpPr>
            <a:grpSpLocks/>
          </p:cNvGrpSpPr>
          <p:nvPr/>
        </p:nvGrpSpPr>
        <p:grpSpPr bwMode="auto">
          <a:xfrm>
            <a:off x="381000" y="1766888"/>
            <a:ext cx="304800" cy="1219200"/>
            <a:chOff x="336" y="1200"/>
            <a:chExt cx="144" cy="720"/>
          </a:xfrm>
        </p:grpSpPr>
        <p:sp>
          <p:nvSpPr>
            <p:cNvPr id="169" name="Rectangle 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PC</a:t>
              </a:r>
            </a:p>
          </p:txBody>
        </p:sp>
        <p:sp>
          <p:nvSpPr>
            <p:cNvPr id="170" name="Freeform 1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1" name="Rectangle 11"/>
          <p:cNvSpPr>
            <a:spLocks noChangeArrowheads="1"/>
          </p:cNvSpPr>
          <p:nvPr/>
        </p:nvSpPr>
        <p:spPr bwMode="auto">
          <a:xfrm>
            <a:off x="1524000" y="1843088"/>
            <a:ext cx="9144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Verdana" pitchFamily="1" charset="0"/>
              </a:rPr>
              <a:t>Inst. Mem</a:t>
            </a:r>
          </a:p>
        </p:txBody>
      </p:sp>
      <p:grpSp>
        <p:nvGrpSpPr>
          <p:cNvPr id="172" name="Group 12"/>
          <p:cNvGrpSpPr>
            <a:grpSpLocks/>
          </p:cNvGrpSpPr>
          <p:nvPr/>
        </p:nvGrpSpPr>
        <p:grpSpPr bwMode="auto">
          <a:xfrm>
            <a:off x="2590800" y="1766888"/>
            <a:ext cx="304800" cy="1219200"/>
            <a:chOff x="336" y="1200"/>
            <a:chExt cx="144" cy="720"/>
          </a:xfrm>
        </p:grpSpPr>
        <p:sp>
          <p:nvSpPr>
            <p:cNvPr id="173" name="Rectangle 13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D</a:t>
              </a:r>
            </a:p>
          </p:txBody>
        </p:sp>
        <p:sp>
          <p:nvSpPr>
            <p:cNvPr id="174" name="Freeform 14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Rectangle 15"/>
          <p:cNvSpPr>
            <a:spLocks noChangeArrowheads="1"/>
          </p:cNvSpPr>
          <p:nvPr/>
        </p:nvSpPr>
        <p:spPr bwMode="auto">
          <a:xfrm>
            <a:off x="2971800" y="1843088"/>
            <a:ext cx="12192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Verdana" pitchFamily="1" charset="0"/>
              </a:rPr>
              <a:t>Decode</a:t>
            </a:r>
          </a:p>
        </p:txBody>
      </p:sp>
      <p:grpSp>
        <p:nvGrpSpPr>
          <p:cNvPr id="176" name="Group 16"/>
          <p:cNvGrpSpPr>
            <a:grpSpLocks/>
          </p:cNvGrpSpPr>
          <p:nvPr/>
        </p:nvGrpSpPr>
        <p:grpSpPr bwMode="auto">
          <a:xfrm>
            <a:off x="4343400" y="1766888"/>
            <a:ext cx="304800" cy="1219200"/>
            <a:chOff x="336" y="1200"/>
            <a:chExt cx="144" cy="720"/>
          </a:xfrm>
        </p:grpSpPr>
        <p:sp>
          <p:nvSpPr>
            <p:cNvPr id="177" name="Rectangle 17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</a:t>
              </a:r>
            </a:p>
          </p:txBody>
        </p:sp>
        <p:sp>
          <p:nvSpPr>
            <p:cNvPr id="178" name="Freeform 18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9" name="Freeform 19"/>
          <p:cNvSpPr>
            <a:spLocks/>
          </p:cNvSpPr>
          <p:nvPr/>
        </p:nvSpPr>
        <p:spPr bwMode="auto">
          <a:xfrm>
            <a:off x="4800600" y="1843088"/>
            <a:ext cx="381000" cy="1066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0" name="Group 20"/>
          <p:cNvGrpSpPr>
            <a:grpSpLocks/>
          </p:cNvGrpSpPr>
          <p:nvPr/>
        </p:nvGrpSpPr>
        <p:grpSpPr bwMode="auto">
          <a:xfrm>
            <a:off x="5715000" y="1766888"/>
            <a:ext cx="304800" cy="1219200"/>
            <a:chOff x="336" y="1200"/>
            <a:chExt cx="144" cy="720"/>
          </a:xfrm>
        </p:grpSpPr>
        <p:sp>
          <p:nvSpPr>
            <p:cNvPr id="181" name="Rectangle 21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M</a:t>
              </a:r>
            </a:p>
          </p:txBody>
        </p:sp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3" name="Rectangle 23"/>
          <p:cNvSpPr>
            <a:spLocks noChangeArrowheads="1"/>
          </p:cNvSpPr>
          <p:nvPr/>
        </p:nvSpPr>
        <p:spPr bwMode="auto">
          <a:xfrm>
            <a:off x="7086600" y="1843088"/>
            <a:ext cx="9144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Verdana" pitchFamily="1" charset="0"/>
              </a:rPr>
              <a:t>Data Mem</a:t>
            </a:r>
          </a:p>
        </p:txBody>
      </p:sp>
      <p:grpSp>
        <p:nvGrpSpPr>
          <p:cNvPr id="184" name="Group 24"/>
          <p:cNvGrpSpPr>
            <a:grpSpLocks/>
          </p:cNvGrpSpPr>
          <p:nvPr/>
        </p:nvGrpSpPr>
        <p:grpSpPr bwMode="auto">
          <a:xfrm>
            <a:off x="8153400" y="1766888"/>
            <a:ext cx="304800" cy="1219200"/>
            <a:chOff x="336" y="1200"/>
            <a:chExt cx="144" cy="720"/>
          </a:xfrm>
        </p:grpSpPr>
        <p:sp>
          <p:nvSpPr>
            <p:cNvPr id="185" name="Rectangle 2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W</a:t>
              </a:r>
            </a:p>
          </p:txBody>
        </p:sp>
        <p:sp>
          <p:nvSpPr>
            <p:cNvPr id="186" name="Freeform 2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7" name="Line 27"/>
          <p:cNvSpPr>
            <a:spLocks noChangeShapeType="1"/>
          </p:cNvSpPr>
          <p:nvPr/>
        </p:nvSpPr>
        <p:spPr bwMode="auto">
          <a:xfrm>
            <a:off x="4648200" y="2071688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Line 28"/>
          <p:cNvSpPr>
            <a:spLocks noChangeShapeType="1"/>
          </p:cNvSpPr>
          <p:nvPr/>
        </p:nvSpPr>
        <p:spPr bwMode="auto">
          <a:xfrm>
            <a:off x="4648200" y="2833688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" name="Text Box 29"/>
          <p:cNvSpPr txBox="1">
            <a:spLocks noChangeArrowheads="1"/>
          </p:cNvSpPr>
          <p:nvPr/>
        </p:nvSpPr>
        <p:spPr bwMode="auto">
          <a:xfrm>
            <a:off x="4852988" y="2224088"/>
            <a:ext cx="350837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latin typeface="Verdana" pitchFamily="1" charset="0"/>
              </a:rPr>
              <a:t>+</a:t>
            </a:r>
          </a:p>
        </p:txBody>
      </p:sp>
      <p:sp>
        <p:nvSpPr>
          <p:cNvPr id="190" name="Text Box 30"/>
          <p:cNvSpPr txBox="1">
            <a:spLocks noChangeArrowheads="1"/>
          </p:cNvSpPr>
          <p:nvPr/>
        </p:nvSpPr>
        <p:spPr bwMode="auto">
          <a:xfrm>
            <a:off x="3124200" y="2895600"/>
            <a:ext cx="12192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Illegal Opcode</a:t>
            </a:r>
          </a:p>
        </p:txBody>
      </p:sp>
      <p:sp>
        <p:nvSpPr>
          <p:cNvPr id="191" name="Text Box 31"/>
          <p:cNvSpPr txBox="1">
            <a:spLocks noChangeArrowheads="1"/>
          </p:cNvSpPr>
          <p:nvPr/>
        </p:nvSpPr>
        <p:spPr bwMode="auto">
          <a:xfrm>
            <a:off x="4894263" y="2986088"/>
            <a:ext cx="120173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Overflow</a:t>
            </a:r>
          </a:p>
        </p:txBody>
      </p:sp>
      <p:sp>
        <p:nvSpPr>
          <p:cNvPr id="192" name="Text Box 32"/>
          <p:cNvSpPr txBox="1">
            <a:spLocks noChangeArrowheads="1"/>
          </p:cNvSpPr>
          <p:nvPr/>
        </p:nvSpPr>
        <p:spPr bwMode="auto">
          <a:xfrm>
            <a:off x="6400800" y="2971800"/>
            <a:ext cx="18288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Data address Exceptions</a:t>
            </a:r>
          </a:p>
        </p:txBody>
      </p:sp>
      <p:sp>
        <p:nvSpPr>
          <p:cNvPr id="193" name="Oval 33"/>
          <p:cNvSpPr>
            <a:spLocks noChangeArrowheads="1"/>
          </p:cNvSpPr>
          <p:nvPr/>
        </p:nvSpPr>
        <p:spPr bwMode="auto">
          <a:xfrm>
            <a:off x="6096000" y="2681288"/>
            <a:ext cx="6096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Oval 34"/>
          <p:cNvSpPr>
            <a:spLocks noChangeArrowheads="1"/>
          </p:cNvSpPr>
          <p:nvPr/>
        </p:nvSpPr>
        <p:spPr bwMode="auto">
          <a:xfrm>
            <a:off x="914400" y="2681288"/>
            <a:ext cx="6096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Text Box 35"/>
          <p:cNvSpPr txBox="1">
            <a:spLocks noChangeArrowheads="1"/>
          </p:cNvSpPr>
          <p:nvPr/>
        </p:nvSpPr>
        <p:spPr bwMode="auto">
          <a:xfrm>
            <a:off x="1143000" y="3048000"/>
            <a:ext cx="1611313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PC address Exception</a:t>
            </a:r>
          </a:p>
        </p:txBody>
      </p:sp>
      <p:sp>
        <p:nvSpPr>
          <p:cNvPr id="196" name="Text Box 36"/>
          <p:cNvSpPr txBox="1">
            <a:spLocks noChangeArrowheads="1"/>
          </p:cNvSpPr>
          <p:nvPr/>
        </p:nvSpPr>
        <p:spPr bwMode="auto">
          <a:xfrm>
            <a:off x="5943600" y="4768850"/>
            <a:ext cx="18288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Asynchronous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Interrupts</a:t>
            </a:r>
          </a:p>
        </p:txBody>
      </p:sp>
      <p:sp>
        <p:nvSpPr>
          <p:cNvPr id="197" name="Freeform 37"/>
          <p:cNvSpPr>
            <a:spLocks/>
          </p:cNvSpPr>
          <p:nvPr/>
        </p:nvSpPr>
        <p:spPr bwMode="auto">
          <a:xfrm>
            <a:off x="3124200" y="2819400"/>
            <a:ext cx="152400" cy="914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0"/>
              </a:cxn>
              <a:cxn ang="0">
                <a:pos x="144" y="336"/>
              </a:cxn>
            </a:cxnLst>
            <a:rect l="0" t="0" r="r" b="b"/>
            <a:pathLst>
              <a:path w="144" h="336">
                <a:moveTo>
                  <a:pt x="0" y="0"/>
                </a:moveTo>
                <a:lnTo>
                  <a:pt x="0" y="240"/>
                </a:lnTo>
                <a:lnTo>
                  <a:pt x="144" y="336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Line 38"/>
          <p:cNvSpPr>
            <a:spLocks noChangeShapeType="1"/>
          </p:cNvSpPr>
          <p:nvPr/>
        </p:nvSpPr>
        <p:spPr bwMode="auto">
          <a:xfrm flipV="1">
            <a:off x="6934200" y="4191000"/>
            <a:ext cx="2286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99" name="Group 39"/>
          <p:cNvGrpSpPr>
            <a:grpSpLocks/>
          </p:cNvGrpSpPr>
          <p:nvPr/>
        </p:nvGrpSpPr>
        <p:grpSpPr bwMode="auto">
          <a:xfrm>
            <a:off x="2590800" y="3429000"/>
            <a:ext cx="304800" cy="838200"/>
            <a:chOff x="336" y="1200"/>
            <a:chExt cx="144" cy="720"/>
          </a:xfrm>
        </p:grpSpPr>
        <p:sp>
          <p:nvSpPr>
            <p:cNvPr id="200" name="Rectangle 40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Exc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D</a:t>
              </a:r>
            </a:p>
          </p:txBody>
        </p:sp>
        <p:sp>
          <p:nvSpPr>
            <p:cNvPr id="201" name="Freeform 41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2" name="Group 42"/>
          <p:cNvGrpSpPr>
            <a:grpSpLocks/>
          </p:cNvGrpSpPr>
          <p:nvPr/>
        </p:nvGrpSpPr>
        <p:grpSpPr bwMode="auto">
          <a:xfrm>
            <a:off x="2590800" y="4343400"/>
            <a:ext cx="304800" cy="838200"/>
            <a:chOff x="336" y="1200"/>
            <a:chExt cx="144" cy="720"/>
          </a:xfrm>
        </p:grpSpPr>
        <p:sp>
          <p:nvSpPr>
            <p:cNvPr id="203" name="Rectangle 43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PC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D</a:t>
              </a:r>
            </a:p>
          </p:txBody>
        </p:sp>
        <p:sp>
          <p:nvSpPr>
            <p:cNvPr id="204" name="Freeform 44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" name="Group 45"/>
          <p:cNvGrpSpPr>
            <a:grpSpLocks/>
          </p:cNvGrpSpPr>
          <p:nvPr/>
        </p:nvGrpSpPr>
        <p:grpSpPr bwMode="auto">
          <a:xfrm>
            <a:off x="4343400" y="3429000"/>
            <a:ext cx="304800" cy="838200"/>
            <a:chOff x="336" y="1200"/>
            <a:chExt cx="144" cy="720"/>
          </a:xfrm>
        </p:grpSpPr>
        <p:sp>
          <p:nvSpPr>
            <p:cNvPr id="206" name="Rectangle 46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Exc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</a:t>
              </a:r>
            </a:p>
          </p:txBody>
        </p:sp>
        <p:sp>
          <p:nvSpPr>
            <p:cNvPr id="207" name="Freeform 47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" name="Group 48"/>
          <p:cNvGrpSpPr>
            <a:grpSpLocks/>
          </p:cNvGrpSpPr>
          <p:nvPr/>
        </p:nvGrpSpPr>
        <p:grpSpPr bwMode="auto">
          <a:xfrm>
            <a:off x="4343400" y="4343400"/>
            <a:ext cx="304800" cy="838200"/>
            <a:chOff x="336" y="1200"/>
            <a:chExt cx="144" cy="720"/>
          </a:xfrm>
        </p:grpSpPr>
        <p:sp>
          <p:nvSpPr>
            <p:cNvPr id="209" name="Rectangle 4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PC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</a:t>
              </a:r>
            </a:p>
          </p:txBody>
        </p:sp>
        <p:sp>
          <p:nvSpPr>
            <p:cNvPr id="210" name="Freeform 5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1" name="Group 51"/>
          <p:cNvGrpSpPr>
            <a:grpSpLocks/>
          </p:cNvGrpSpPr>
          <p:nvPr/>
        </p:nvGrpSpPr>
        <p:grpSpPr bwMode="auto">
          <a:xfrm>
            <a:off x="5715000" y="3429000"/>
            <a:ext cx="304800" cy="838200"/>
            <a:chOff x="336" y="1200"/>
            <a:chExt cx="144" cy="720"/>
          </a:xfrm>
        </p:grpSpPr>
        <p:sp>
          <p:nvSpPr>
            <p:cNvPr id="212" name="Rectangle 5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Exc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M</a:t>
              </a:r>
            </a:p>
          </p:txBody>
        </p:sp>
        <p:sp>
          <p:nvSpPr>
            <p:cNvPr id="213" name="Freeform 5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4" name="Group 54"/>
          <p:cNvGrpSpPr>
            <a:grpSpLocks/>
          </p:cNvGrpSpPr>
          <p:nvPr/>
        </p:nvGrpSpPr>
        <p:grpSpPr bwMode="auto">
          <a:xfrm>
            <a:off x="5715000" y="4343400"/>
            <a:ext cx="304800" cy="838200"/>
            <a:chOff x="336" y="1200"/>
            <a:chExt cx="144" cy="720"/>
          </a:xfrm>
        </p:grpSpPr>
        <p:sp>
          <p:nvSpPr>
            <p:cNvPr id="215" name="Rectangle 5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PC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M</a:t>
              </a:r>
            </a:p>
          </p:txBody>
        </p:sp>
        <p:sp>
          <p:nvSpPr>
            <p:cNvPr id="216" name="Freeform 5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7" name="Group 57"/>
          <p:cNvGrpSpPr>
            <a:grpSpLocks/>
          </p:cNvGrpSpPr>
          <p:nvPr/>
        </p:nvGrpSpPr>
        <p:grpSpPr bwMode="auto">
          <a:xfrm>
            <a:off x="8077200" y="3429000"/>
            <a:ext cx="304800" cy="838200"/>
            <a:chOff x="336" y="1200"/>
            <a:chExt cx="144" cy="720"/>
          </a:xfrm>
        </p:grpSpPr>
        <p:sp>
          <p:nvSpPr>
            <p:cNvPr id="218" name="Rectangle 58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219" name="Freeform 59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0" name="Group 60"/>
          <p:cNvGrpSpPr>
            <a:grpSpLocks/>
          </p:cNvGrpSpPr>
          <p:nvPr/>
        </p:nvGrpSpPr>
        <p:grpSpPr bwMode="auto">
          <a:xfrm>
            <a:off x="8077200" y="4343400"/>
            <a:ext cx="304800" cy="838200"/>
            <a:chOff x="336" y="1200"/>
            <a:chExt cx="144" cy="720"/>
          </a:xfrm>
        </p:grpSpPr>
        <p:sp>
          <p:nvSpPr>
            <p:cNvPr id="221" name="Rectangle 61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lang="en-US">
                <a:solidFill>
                  <a:schemeClr val="tx1"/>
                </a:solidFill>
                <a:latin typeface="Verdana" pitchFamily="1" charset="0"/>
              </a:endParaRPr>
            </a:p>
          </p:txBody>
        </p:sp>
        <p:sp>
          <p:nvSpPr>
            <p:cNvPr id="222" name="Freeform 62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3" name="Line 63"/>
          <p:cNvSpPr>
            <a:spLocks noChangeShapeType="1"/>
          </p:cNvSpPr>
          <p:nvPr/>
        </p:nvSpPr>
        <p:spPr bwMode="auto">
          <a:xfrm>
            <a:off x="2895600" y="3886200"/>
            <a:ext cx="1447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" name="Line 64"/>
          <p:cNvSpPr>
            <a:spLocks noChangeShapeType="1"/>
          </p:cNvSpPr>
          <p:nvPr/>
        </p:nvSpPr>
        <p:spPr bwMode="auto">
          <a:xfrm>
            <a:off x="4648200" y="3886200"/>
            <a:ext cx="1066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" name="Line 65"/>
          <p:cNvSpPr>
            <a:spLocks noChangeShapeType="1"/>
          </p:cNvSpPr>
          <p:nvPr/>
        </p:nvSpPr>
        <p:spPr bwMode="auto">
          <a:xfrm>
            <a:off x="6019800" y="3886200"/>
            <a:ext cx="2057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" name="Oval 66"/>
          <p:cNvSpPr>
            <a:spLocks noChangeArrowheads="1"/>
          </p:cNvSpPr>
          <p:nvPr/>
        </p:nvSpPr>
        <p:spPr bwMode="auto">
          <a:xfrm>
            <a:off x="3276600" y="3581400"/>
            <a:ext cx="609600" cy="533400"/>
          </a:xfrm>
          <a:prstGeom prst="ellipse">
            <a:avLst/>
          </a:prstGeom>
          <a:solidFill>
            <a:schemeClr val="folHlink"/>
          </a:solidFill>
          <a:ln w="254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" name="Oval 67"/>
          <p:cNvSpPr>
            <a:spLocks noChangeArrowheads="1"/>
          </p:cNvSpPr>
          <p:nvPr/>
        </p:nvSpPr>
        <p:spPr bwMode="auto">
          <a:xfrm>
            <a:off x="4800600" y="3581400"/>
            <a:ext cx="609600" cy="533400"/>
          </a:xfrm>
          <a:prstGeom prst="ellipse">
            <a:avLst/>
          </a:prstGeom>
          <a:solidFill>
            <a:schemeClr val="folHlink"/>
          </a:solidFill>
          <a:ln w="254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" name="Text Box 68"/>
          <p:cNvSpPr txBox="1">
            <a:spLocks noChangeArrowheads="1"/>
          </p:cNvSpPr>
          <p:nvPr/>
        </p:nvSpPr>
        <p:spPr bwMode="auto">
          <a:xfrm rot="16200000">
            <a:off x="7960518" y="3691732"/>
            <a:ext cx="10207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>
                <a:solidFill>
                  <a:srgbClr val="56127A"/>
                </a:solidFill>
                <a:latin typeface="Verdana" pitchFamily="1" charset="0"/>
              </a:rPr>
              <a:t>Cause</a:t>
            </a:r>
          </a:p>
        </p:txBody>
      </p:sp>
      <p:sp>
        <p:nvSpPr>
          <p:cNvPr id="229" name="Text Box 69"/>
          <p:cNvSpPr txBox="1">
            <a:spLocks noChangeArrowheads="1"/>
          </p:cNvSpPr>
          <p:nvPr/>
        </p:nvSpPr>
        <p:spPr bwMode="auto">
          <a:xfrm rot="16200000">
            <a:off x="8162925" y="4448175"/>
            <a:ext cx="5778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dirty="0">
                <a:solidFill>
                  <a:srgbClr val="56127A"/>
                </a:solidFill>
                <a:latin typeface="Verdana" pitchFamily="1" charset="0"/>
              </a:rPr>
              <a:t>EPC</a:t>
            </a:r>
          </a:p>
        </p:txBody>
      </p:sp>
      <p:sp>
        <p:nvSpPr>
          <p:cNvPr id="230" name="Line 70"/>
          <p:cNvSpPr>
            <a:spLocks noChangeShapeType="1"/>
          </p:cNvSpPr>
          <p:nvPr/>
        </p:nvSpPr>
        <p:spPr bwMode="auto">
          <a:xfrm>
            <a:off x="7848600" y="1447800"/>
            <a:ext cx="0" cy="4114800"/>
          </a:xfrm>
          <a:prstGeom prst="line">
            <a:avLst/>
          </a:prstGeom>
          <a:noFill/>
          <a:ln w="57150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1" name="Oval 71"/>
          <p:cNvSpPr>
            <a:spLocks noChangeArrowheads="1"/>
          </p:cNvSpPr>
          <p:nvPr/>
        </p:nvSpPr>
        <p:spPr bwMode="auto">
          <a:xfrm>
            <a:off x="6934200" y="3657600"/>
            <a:ext cx="609600" cy="533400"/>
          </a:xfrm>
          <a:prstGeom prst="ellipse">
            <a:avLst/>
          </a:prstGeom>
          <a:solidFill>
            <a:schemeClr val="folHlink"/>
          </a:solidFill>
          <a:ln w="254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2" name="Freeform 72"/>
          <p:cNvSpPr>
            <a:spLocks/>
          </p:cNvSpPr>
          <p:nvPr/>
        </p:nvSpPr>
        <p:spPr bwMode="auto">
          <a:xfrm>
            <a:off x="838200" y="2362200"/>
            <a:ext cx="1752600" cy="2362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08"/>
              </a:cxn>
              <a:cxn ang="0">
                <a:pos x="912" y="1008"/>
              </a:cxn>
            </a:cxnLst>
            <a:rect l="0" t="0" r="r" b="b"/>
            <a:pathLst>
              <a:path w="912" h="1008">
                <a:moveTo>
                  <a:pt x="0" y="0"/>
                </a:moveTo>
                <a:lnTo>
                  <a:pt x="0" y="1008"/>
                </a:lnTo>
                <a:lnTo>
                  <a:pt x="912" y="10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3" name="Line 73"/>
          <p:cNvSpPr>
            <a:spLocks noChangeShapeType="1"/>
          </p:cNvSpPr>
          <p:nvPr/>
        </p:nvSpPr>
        <p:spPr bwMode="auto">
          <a:xfrm>
            <a:off x="2895600" y="4724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" name="Line 74"/>
          <p:cNvSpPr>
            <a:spLocks noChangeShapeType="1"/>
          </p:cNvSpPr>
          <p:nvPr/>
        </p:nvSpPr>
        <p:spPr bwMode="auto">
          <a:xfrm>
            <a:off x="4648200" y="47244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" name="Line 75"/>
          <p:cNvSpPr>
            <a:spLocks noChangeShapeType="1"/>
          </p:cNvSpPr>
          <p:nvPr/>
        </p:nvSpPr>
        <p:spPr bwMode="auto">
          <a:xfrm>
            <a:off x="6019800" y="47244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36" name="Group 76"/>
          <p:cNvGrpSpPr>
            <a:grpSpLocks/>
          </p:cNvGrpSpPr>
          <p:nvPr/>
        </p:nvGrpSpPr>
        <p:grpSpPr bwMode="auto">
          <a:xfrm>
            <a:off x="107950" y="2601913"/>
            <a:ext cx="8829675" cy="2884487"/>
            <a:chOff x="68" y="1639"/>
            <a:chExt cx="5562" cy="1817"/>
          </a:xfrm>
        </p:grpSpPr>
        <p:sp>
          <p:nvSpPr>
            <p:cNvPr id="237" name="Freeform 77"/>
            <p:cNvSpPr>
              <a:spLocks/>
            </p:cNvSpPr>
            <p:nvPr/>
          </p:nvSpPr>
          <p:spPr bwMode="auto">
            <a:xfrm>
              <a:off x="96" y="1639"/>
              <a:ext cx="4752" cy="1776"/>
            </a:xfrm>
            <a:custGeom>
              <a:avLst/>
              <a:gdLst/>
              <a:ahLst/>
              <a:cxnLst>
                <a:cxn ang="0">
                  <a:pos x="4608" y="960"/>
                </a:cxn>
                <a:cxn ang="0">
                  <a:pos x="4752" y="1104"/>
                </a:cxn>
                <a:cxn ang="0">
                  <a:pos x="4752" y="1968"/>
                </a:cxn>
                <a:cxn ang="0">
                  <a:pos x="0" y="1968"/>
                </a:cxn>
                <a:cxn ang="0">
                  <a:pos x="0" y="0"/>
                </a:cxn>
              </a:cxnLst>
              <a:rect l="0" t="0" r="r" b="b"/>
              <a:pathLst>
                <a:path w="4752" h="1968">
                  <a:moveTo>
                    <a:pt x="4608" y="960"/>
                  </a:moveTo>
                  <a:lnTo>
                    <a:pt x="4752" y="1104"/>
                  </a:lnTo>
                  <a:lnTo>
                    <a:pt x="4752" y="1968"/>
                  </a:lnTo>
                  <a:lnTo>
                    <a:pt x="0" y="1968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8" name="Line 78"/>
            <p:cNvSpPr>
              <a:spLocks noChangeShapeType="1"/>
            </p:cNvSpPr>
            <p:nvPr/>
          </p:nvSpPr>
          <p:spPr bwMode="auto">
            <a:xfrm flipH="1" flipV="1">
              <a:off x="2640" y="3072"/>
              <a:ext cx="0" cy="3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9" name="Text Box 79"/>
            <p:cNvSpPr txBox="1">
              <a:spLocks noChangeArrowheads="1"/>
            </p:cNvSpPr>
            <p:nvPr/>
          </p:nvSpPr>
          <p:spPr bwMode="auto">
            <a:xfrm>
              <a:off x="2064" y="3072"/>
              <a:ext cx="604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Kill D Stage</a:t>
              </a:r>
            </a:p>
          </p:txBody>
        </p:sp>
        <p:sp>
          <p:nvSpPr>
            <p:cNvPr id="240" name="Line 80"/>
            <p:cNvSpPr>
              <a:spLocks noChangeShapeType="1"/>
            </p:cNvSpPr>
            <p:nvPr/>
          </p:nvSpPr>
          <p:spPr bwMode="auto">
            <a:xfrm flipH="1" flipV="1">
              <a:off x="1536" y="3072"/>
              <a:ext cx="0" cy="3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1" name="Text Box 81"/>
            <p:cNvSpPr txBox="1">
              <a:spLocks noChangeArrowheads="1"/>
            </p:cNvSpPr>
            <p:nvPr/>
          </p:nvSpPr>
          <p:spPr bwMode="auto">
            <a:xfrm>
              <a:off x="932" y="3072"/>
              <a:ext cx="604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Kill F Stage</a:t>
              </a:r>
            </a:p>
          </p:txBody>
        </p:sp>
        <p:sp>
          <p:nvSpPr>
            <p:cNvPr id="242" name="Line 82"/>
            <p:cNvSpPr>
              <a:spLocks noChangeShapeType="1"/>
            </p:cNvSpPr>
            <p:nvPr/>
          </p:nvSpPr>
          <p:spPr bwMode="auto">
            <a:xfrm flipH="1" flipV="1">
              <a:off x="3456" y="3072"/>
              <a:ext cx="0" cy="3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3" name="Text Box 83"/>
            <p:cNvSpPr txBox="1">
              <a:spLocks noChangeArrowheads="1"/>
            </p:cNvSpPr>
            <p:nvPr/>
          </p:nvSpPr>
          <p:spPr bwMode="auto">
            <a:xfrm>
              <a:off x="2880" y="3072"/>
              <a:ext cx="604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Kill E Stage</a:t>
              </a:r>
            </a:p>
          </p:txBody>
        </p:sp>
        <p:sp>
          <p:nvSpPr>
            <p:cNvPr id="244" name="Text Box 84"/>
            <p:cNvSpPr txBox="1">
              <a:spLocks noChangeArrowheads="1"/>
            </p:cNvSpPr>
            <p:nvPr/>
          </p:nvSpPr>
          <p:spPr bwMode="auto">
            <a:xfrm>
              <a:off x="68" y="2936"/>
              <a:ext cx="700" cy="5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Select Handler PC</a:t>
              </a:r>
            </a:p>
          </p:txBody>
        </p:sp>
        <p:sp>
          <p:nvSpPr>
            <p:cNvPr id="245" name="Text Box 85"/>
            <p:cNvSpPr txBox="1">
              <a:spLocks noChangeArrowheads="1"/>
            </p:cNvSpPr>
            <p:nvPr/>
          </p:nvSpPr>
          <p:spPr bwMode="auto">
            <a:xfrm>
              <a:off x="4800" y="3072"/>
              <a:ext cx="830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Kill Writeback</a:t>
              </a:r>
            </a:p>
          </p:txBody>
        </p:sp>
        <p:sp>
          <p:nvSpPr>
            <p:cNvPr id="246" name="Freeform 86"/>
            <p:cNvSpPr>
              <a:spLocks/>
            </p:cNvSpPr>
            <p:nvPr/>
          </p:nvSpPr>
          <p:spPr bwMode="auto">
            <a:xfrm>
              <a:off x="4848" y="3072"/>
              <a:ext cx="768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768" y="336"/>
                </a:cxn>
                <a:cxn ang="0">
                  <a:pos x="768" y="0"/>
                </a:cxn>
              </a:cxnLst>
              <a:rect l="0" t="0" r="r" b="b"/>
              <a:pathLst>
                <a:path w="768" h="336">
                  <a:moveTo>
                    <a:pt x="0" y="336"/>
                  </a:moveTo>
                  <a:lnTo>
                    <a:pt x="768" y="336"/>
                  </a:lnTo>
                  <a:lnTo>
                    <a:pt x="7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47" name="Text Box 87"/>
          <p:cNvSpPr txBox="1">
            <a:spLocks noChangeArrowheads="1"/>
          </p:cNvSpPr>
          <p:nvPr/>
        </p:nvSpPr>
        <p:spPr bwMode="auto">
          <a:xfrm>
            <a:off x="6629400" y="1219200"/>
            <a:ext cx="12842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 i="1">
                <a:solidFill>
                  <a:schemeClr val="tx1"/>
                </a:solidFill>
                <a:latin typeface="Verdana" pitchFamily="1" charset="0"/>
              </a:rPr>
              <a:t>Commit Point</a:t>
            </a: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and Interrupt Handling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Propagate exception flags through pipeline until commit point</a:t>
            </a:r>
          </a:p>
          <a:p>
            <a:pPr algn="l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Internal Interrupts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An instruction might generate multiple exception flags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For a given instruction, exceptions in earlier pipe stages over-ride those in later pipe stages, thereby prioritizing exceptions earlier in time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Inject external interrupts at commit point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External interrupts over-ride internal interrupts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Check exception flags at commit point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exception flagged, update cause and EPC register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Kill instructions in all pipeline stages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Inject handler PC into fetch stage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Speculating about Exceptions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Predict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Exceptions are rare. Predicting that no exceptions occurred is accurate.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Check Prediction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Exceptions detected at end of pipeline (commit point). Invoke special hardware for various exception types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Recovery Mechanism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Architectural state modified at end of pipeline (commit point).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Discard partially executed instructions after an exception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Launch exception handler after flushing pipeline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Compiler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Reduce stalls by moving instructions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Basic pipeline scheduling eliminates back-to-back load-use pairs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What are the limitations of scheduling?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Scheduling Scope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an independent instruction to place between load-use pairs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Little scope for scheduling, 1-add, 3-ld/</a:t>
            </a:r>
            <a:r>
              <a:rPr lang="en-US" sz="1600" b="0" dirty="0" err="1" smtClean="0">
                <a:solidFill>
                  <a:schemeClr val="tx1"/>
                </a:solidFill>
              </a:rPr>
              <a:t>st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</a:t>
            </a:r>
            <a:r>
              <a:rPr lang="en-US" sz="1600" b="1" u="sng" dirty="0" smtClean="0">
                <a:solidFill>
                  <a:schemeClr val="tx1"/>
                </a:solidFill>
              </a:rPr>
              <a:t>Slow Code</a:t>
            </a:r>
            <a:r>
              <a:rPr lang="en-US" sz="1600" b="1" dirty="0" smtClean="0">
                <a:solidFill>
                  <a:schemeClr val="tx1"/>
                </a:solidFill>
              </a:rPr>
              <a:t>			</a:t>
            </a:r>
            <a:r>
              <a:rPr lang="en-US" sz="1600" b="1" u="sng" dirty="0" smtClean="0">
                <a:solidFill>
                  <a:schemeClr val="tx1"/>
                </a:solidFill>
              </a:rPr>
              <a:t>Fast Code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r2, 4(sp)			ld 	r2, 4(sp)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r3, 8(sp)			ld 	r3, 8(sp)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add 	r3, r2, r1			add 	r3, r2, r1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r1, 0(sp)	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r1, 0(sp)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and Exceptions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8600" y="1219200"/>
            <a:ext cx="7848600" cy="238783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714500" lvl="3" defTabSz="571500">
              <a:spcBef>
                <a:spcPct val="0"/>
              </a:spcBef>
            </a:pPr>
            <a:endParaRPr lang="en-US" sz="1600" i="1" dirty="0">
              <a:latin typeface="+mj-lt"/>
            </a:endParaRPr>
          </a:p>
          <a:p>
            <a:pPr marL="1714500" lvl="3" defTabSz="571500">
              <a:spcBef>
                <a:spcPct val="0"/>
              </a:spcBef>
            </a:pPr>
            <a:r>
              <a:rPr lang="en-US" sz="1600" i="1" dirty="0">
                <a:latin typeface="+mj-lt"/>
              </a:rPr>
              <a:t>	</a:t>
            </a:r>
            <a:r>
              <a:rPr lang="en-US" sz="1600" dirty="0">
                <a:latin typeface="+mj-lt"/>
              </a:rPr>
              <a:t>time</a:t>
            </a: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) 096: ADD		IF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	</a:t>
            </a:r>
            <a:r>
              <a:rPr lang="en-US" sz="1600" i="1" dirty="0">
                <a:latin typeface="+mj-lt"/>
              </a:rPr>
              <a:t>overflow!</a:t>
            </a:r>
            <a:endParaRPr lang="en-US" sz="1600" baseline="-250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) 100: XOR			IF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) 104: SUB		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) 108: ADD	          	      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) Exc. Handler code          	      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5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5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endParaRPr lang="en-US" sz="1600" baseline="-250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endParaRPr lang="en-US" sz="1600" baseline="-25000" dirty="0">
              <a:latin typeface="+mj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15913" y="4981575"/>
            <a:ext cx="1165385" cy="582211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Resource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Usage</a:t>
            </a: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4724400" y="2209800"/>
            <a:ext cx="228600" cy="838200"/>
            <a:chOff x="2976" y="1392"/>
            <a:chExt cx="144" cy="528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3024" y="1488"/>
              <a:ext cx="96" cy="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3024" y="1536"/>
              <a:ext cx="96" cy="19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976" y="1536"/>
              <a:ext cx="144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024" y="1392"/>
              <a:ext cx="96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941513" y="3998913"/>
            <a:ext cx="5769209" cy="2059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time</a:t>
            </a:r>
          </a:p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IF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 	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ID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3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5</a:t>
            </a:r>
            <a:endParaRPr lang="en-US" sz="16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EX		     </a:t>
            </a:r>
            <a:r>
              <a:rPr lang="en-US" sz="1600" dirty="0" smtClean="0">
                <a:latin typeface="+mj-lt"/>
              </a:rPr>
              <a:t>	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MA      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WB     			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Compiler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Number of registers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Registers hold “live” values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 code contains 7 different values, including sp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Before: max 3 values live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 3 registers sufficient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After: max 4 values live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 3 registers insufficient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Original code re-uses r1 and r2, re-scheduling causes WAR violations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</a:t>
            </a:r>
            <a:r>
              <a:rPr lang="en-US" sz="1600" b="1" u="sng" dirty="0" smtClean="0">
                <a:solidFill>
                  <a:schemeClr val="tx1"/>
                </a:solidFill>
              </a:rPr>
              <a:t>Before</a:t>
            </a:r>
            <a:r>
              <a:rPr lang="en-US" sz="1600" b="1" dirty="0" smtClean="0">
                <a:solidFill>
                  <a:schemeClr val="tx1"/>
                </a:solidFill>
              </a:rPr>
              <a:t>				</a:t>
            </a:r>
            <a:r>
              <a:rPr lang="en-US" sz="1600" b="1" u="sng" dirty="0" smtClean="0">
                <a:solidFill>
                  <a:schemeClr val="tx1"/>
                </a:solidFill>
              </a:rPr>
              <a:t>After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r2, 4 (sp)			ld 	r2, 4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</a:t>
            </a:r>
            <a:r>
              <a:rPr lang="en-US" sz="1600" b="1" dirty="0" smtClean="0">
                <a:solidFill>
                  <a:srgbClr val="FF000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8 (sp)			ld	r1, 8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add 	</a:t>
            </a:r>
            <a:r>
              <a:rPr lang="en-US" sz="1600" b="1" dirty="0" smtClean="0">
                <a:solidFill>
                  <a:srgbClr val="FF000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r2, r1	</a:t>
            </a:r>
            <a:r>
              <a:rPr lang="en-US" sz="1600" dirty="0" smtClean="0">
                <a:solidFill>
                  <a:srgbClr val="FF0000"/>
                </a:solidFill>
              </a:rPr>
              <a:t>#stall</a:t>
            </a:r>
            <a:r>
              <a:rPr lang="en-US" sz="1600" dirty="0" smtClean="0">
                <a:solidFill>
                  <a:schemeClr val="tx1"/>
                </a:solidFill>
              </a:rPr>
              <a:t>		ld 	</a:t>
            </a:r>
            <a:r>
              <a:rPr lang="en-US" sz="1600" b="1" dirty="0" smtClean="0">
                <a:solidFill>
                  <a:srgbClr val="0070C0"/>
                </a:solidFill>
              </a:rPr>
              <a:t>r2</a:t>
            </a:r>
            <a:r>
              <a:rPr lang="en-US" sz="1600" dirty="0" smtClean="0">
                <a:solidFill>
                  <a:schemeClr val="tx1"/>
                </a:solidFill>
              </a:rPr>
              <a:t>, 16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r1, 0 (sp)			add 	r1, </a:t>
            </a:r>
            <a:r>
              <a:rPr lang="en-US" sz="1600" b="1" dirty="0" smtClean="0">
                <a:solidFill>
                  <a:srgbClr val="0070C0"/>
                </a:solidFill>
              </a:rPr>
              <a:t>r2</a:t>
            </a:r>
            <a:r>
              <a:rPr lang="en-US" sz="1600" dirty="0" smtClean="0">
                <a:solidFill>
                  <a:schemeClr val="tx1"/>
                </a:solidFill>
              </a:rPr>
              <a:t>, r1	</a:t>
            </a:r>
            <a:r>
              <a:rPr lang="en-US" sz="1600" dirty="0" smtClean="0">
                <a:solidFill>
                  <a:srgbClr val="0070C0"/>
                </a:solidFill>
              </a:rPr>
              <a:t>#WAR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r2, 16 (sp)		ld 	</a:t>
            </a:r>
            <a:r>
              <a:rPr lang="en-US" sz="1600" b="1" dirty="0" smtClean="0">
                <a:solidFill>
                  <a:srgbClr val="0070C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20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</a:t>
            </a:r>
            <a:r>
              <a:rPr lang="en-US" sz="1600" b="1" dirty="0" smtClean="0">
                <a:solidFill>
                  <a:srgbClr val="FF000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20 (sp)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</a:t>
            </a:r>
            <a:r>
              <a:rPr lang="en-US" sz="1600" b="1" dirty="0" smtClean="0">
                <a:solidFill>
                  <a:srgbClr val="0070C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0 (sp)	</a:t>
            </a:r>
            <a:r>
              <a:rPr lang="en-US" sz="1600" dirty="0" smtClean="0">
                <a:solidFill>
                  <a:srgbClr val="0070C0"/>
                </a:solidFill>
              </a:rPr>
              <a:t>#WAR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sub 	r2, r1, </a:t>
            </a:r>
            <a:r>
              <a:rPr lang="en-US" sz="1600" b="1" dirty="0" smtClean="0">
                <a:solidFill>
                  <a:srgbClr val="FF000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 	</a:t>
            </a:r>
            <a:r>
              <a:rPr lang="en-US" sz="1600" dirty="0" smtClean="0">
                <a:solidFill>
                  <a:srgbClr val="FF0000"/>
                </a:solidFill>
              </a:rPr>
              <a:t>#stall</a:t>
            </a:r>
            <a:r>
              <a:rPr lang="en-US" sz="1600" dirty="0" smtClean="0">
                <a:solidFill>
                  <a:schemeClr val="tx1"/>
                </a:solidFill>
              </a:rPr>
              <a:t>		sub 	r2, r1, r1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r1, 12 (sp)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r1, 12 (sp)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419850" y="4389125"/>
            <a:ext cx="1651415" cy="576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19850" y="4696365"/>
            <a:ext cx="1613010" cy="576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Compiler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Alias Analysis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Determine whether load/stores reference same memory locations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Determines if loads/stores can be re-ordered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Previous Examples: easy, all loads/stores use the same base register (sp)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New Example: Can compiler tell that r8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==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sp?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</a:t>
            </a:r>
            <a:r>
              <a:rPr lang="en-US" sz="1600" b="1" u="sng" dirty="0" smtClean="0">
                <a:solidFill>
                  <a:schemeClr val="tx1"/>
                </a:solidFill>
              </a:rPr>
              <a:t>Before</a:t>
            </a:r>
            <a:r>
              <a:rPr lang="en-US" sz="1600" b="1" dirty="0" smtClean="0">
                <a:solidFill>
                  <a:schemeClr val="tx1"/>
                </a:solidFill>
              </a:rPr>
              <a:t>				</a:t>
            </a:r>
            <a:r>
              <a:rPr lang="en-US" sz="1600" b="1" u="sng" dirty="0" smtClean="0">
                <a:solidFill>
                  <a:schemeClr val="tx1"/>
                </a:solidFill>
              </a:rPr>
              <a:t>After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r2, 4 (sp)			ld 	r2, 4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	r3, 8 (sp)			ld	r3, 8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add 	r3, r2, r1 	#stall		ld 	r5, </a:t>
            </a:r>
            <a:r>
              <a:rPr lang="en-US" sz="1600" b="1" dirty="0" smtClean="0">
                <a:solidFill>
                  <a:srgbClr val="C00000"/>
                </a:solidFill>
              </a:rPr>
              <a:t>0 (r8)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r1, </a:t>
            </a:r>
            <a:r>
              <a:rPr lang="en-US" sz="1600" b="1" dirty="0" smtClean="0">
                <a:solidFill>
                  <a:srgbClr val="0070C0"/>
                </a:solidFill>
              </a:rPr>
              <a:t>0 (sp)</a:t>
            </a:r>
            <a:r>
              <a:rPr lang="en-US" sz="1600" dirty="0" smtClean="0">
                <a:solidFill>
                  <a:schemeClr val="tx1"/>
                </a:solidFill>
              </a:rPr>
              <a:t>			add	r3, r2, r1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	r5, </a:t>
            </a:r>
            <a:r>
              <a:rPr lang="en-US" sz="1600" b="1" dirty="0" smtClean="0">
                <a:solidFill>
                  <a:srgbClr val="C00000"/>
                </a:solidFill>
              </a:rPr>
              <a:t>0 (r8)</a:t>
            </a:r>
            <a:r>
              <a:rPr lang="en-US" sz="1600" dirty="0" smtClean="0">
                <a:solidFill>
                  <a:schemeClr val="tx1"/>
                </a:solidFill>
              </a:rPr>
              <a:t>			ld 	r6, 4 (r8)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r6, 4 (r8)	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r1, </a:t>
            </a:r>
            <a:r>
              <a:rPr lang="en-US" sz="1600" b="1" dirty="0" smtClean="0">
                <a:solidFill>
                  <a:srgbClr val="0070C0"/>
                </a:solidFill>
              </a:rPr>
              <a:t>0 (sp)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	sub	r5, r6, r4	#stall		sub	r5, r6, r4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r4, 8 (r8)	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r4, 8 (r8)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04635" y="4389126"/>
            <a:ext cx="1728225" cy="614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04635" y="4120290"/>
            <a:ext cx="1689820" cy="614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Control Hazards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Arises when calculating next program counter (PC)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Pipeline stalls if required values not yet available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Jumps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Jump </a:t>
            </a:r>
            <a:r>
              <a:rPr lang="en-US" sz="1600" b="0" dirty="0" smtClean="0">
                <a:solidFill>
                  <a:schemeClr val="tx1"/>
                </a:solidFill>
              </a:rPr>
              <a:t>(immediate) requires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offset, current PC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Jump (register) requires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register value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Conditional Branches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current PC, register (for condition), offset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Sequential Successor Instructions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current PC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Program Counter Calculations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201510"/>
            <a:ext cx="8147325" cy="4992649"/>
          </a:xfrm>
        </p:spPr>
        <p:txBody>
          <a:bodyPr anchor="t"/>
          <a:lstStyle/>
          <a:p>
            <a:pPr marL="342900" algn="l" defTabSz="571500">
              <a:spcBef>
                <a:spcPct val="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Identify change in control flow during </a:t>
            </a:r>
            <a:r>
              <a:rPr lang="en-US" sz="1800" dirty="0" smtClean="0">
                <a:solidFill>
                  <a:schemeClr val="tx1"/>
                </a:solidFill>
              </a:rPr>
              <a:t>decode</a:t>
            </a:r>
          </a:p>
          <a:p>
            <a:pPr marL="342900" algn="l" defTabSz="571500">
              <a:spcBef>
                <a:spcPct val="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Determine whether I</a:t>
            </a:r>
            <a:r>
              <a:rPr lang="en-US" sz="1800" baseline="-25000" dirty="0">
                <a:solidFill>
                  <a:schemeClr val="tx1"/>
                </a:solidFill>
              </a:rPr>
              <a:t>1</a:t>
            </a:r>
            <a:r>
              <a:rPr lang="en-US" sz="1800" baseline="-250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changes control flow before fetching I</a:t>
            </a:r>
            <a:r>
              <a:rPr lang="en-US" sz="1800" baseline="-25000" dirty="0" smtClean="0">
                <a:solidFill>
                  <a:schemeClr val="tx1"/>
                </a:solidFill>
              </a:rPr>
              <a:t>2</a:t>
            </a:r>
            <a:r>
              <a:rPr lang="en-US" sz="1800" dirty="0" smtClean="0">
                <a:solidFill>
                  <a:schemeClr val="tx1"/>
                </a:solidFill>
              </a:rPr>
              <a:t>? No.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algn="l" defTabSz="571500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marL="1714500" lvl="3" defTabSz="571500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Time</a:t>
            </a:r>
            <a:endParaRPr lang="en-US" b="0" dirty="0" smtClean="0">
              <a:solidFill>
                <a:schemeClr val="tx1"/>
              </a:solidFill>
            </a:endParaRPr>
          </a:p>
          <a:p>
            <a:pPr marL="1714500" lvl="3" defTabSz="571500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t0	t1	t2	t3	t4	t5	t6	t7	. . . .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(I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) r1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chemeClr val="tx1"/>
                </a:solidFill>
              </a:rPr>
              <a:t>(r0) + 10	IF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ID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EX</a:t>
            </a:r>
            <a:r>
              <a:rPr lang="en-US" sz="1600" baseline="-25000" dirty="0" smtClean="0">
                <a:solidFill>
                  <a:schemeClr val="tx1"/>
                </a:solidFill>
              </a:rPr>
              <a:t>1	</a:t>
            </a:r>
            <a:r>
              <a:rPr lang="en-US" sz="1600" dirty="0" smtClean="0">
                <a:solidFill>
                  <a:schemeClr val="tx1"/>
                </a:solidFill>
              </a:rPr>
              <a:t>MA</a:t>
            </a:r>
            <a:r>
              <a:rPr lang="en-US" sz="1600" baseline="-25000" dirty="0" smtClean="0">
                <a:solidFill>
                  <a:schemeClr val="tx1"/>
                </a:solidFill>
              </a:rPr>
              <a:t>1	</a:t>
            </a:r>
            <a:r>
              <a:rPr lang="en-US" sz="1600" dirty="0" smtClean="0">
                <a:solidFill>
                  <a:schemeClr val="tx1"/>
                </a:solidFill>
              </a:rPr>
              <a:t>WB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(I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) r3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chemeClr val="tx1"/>
                </a:solidFill>
              </a:rPr>
              <a:t>(r2) + 17		IF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IF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ID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EX</a:t>
            </a:r>
            <a:r>
              <a:rPr lang="en-US" sz="1600" baseline="-25000" dirty="0" smtClean="0">
                <a:solidFill>
                  <a:schemeClr val="tx1"/>
                </a:solidFill>
              </a:rPr>
              <a:t>2	</a:t>
            </a:r>
            <a:r>
              <a:rPr lang="en-US" sz="1600" dirty="0" smtClean="0">
                <a:solidFill>
                  <a:schemeClr val="tx1"/>
                </a:solidFill>
              </a:rPr>
              <a:t>MA</a:t>
            </a:r>
            <a:r>
              <a:rPr lang="en-US" sz="1600" baseline="-25000" dirty="0" smtClean="0">
                <a:solidFill>
                  <a:schemeClr val="tx1"/>
                </a:solidFill>
              </a:rPr>
              <a:t>2	</a:t>
            </a:r>
            <a:r>
              <a:rPr lang="en-US" sz="1600" dirty="0" smtClean="0">
                <a:solidFill>
                  <a:schemeClr val="tx1"/>
                </a:solidFill>
              </a:rPr>
              <a:t>WB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(I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)					IF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IF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	ID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	EX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smtClean="0">
                <a:solidFill>
                  <a:schemeClr val="tx1"/>
                </a:solidFill>
              </a:rPr>
              <a:t>MA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smtClean="0">
                <a:solidFill>
                  <a:schemeClr val="tx1"/>
                </a:solidFill>
              </a:rPr>
              <a:t>WB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(I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)		          	  				IF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IF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	ID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	EX</a:t>
            </a:r>
            <a:r>
              <a:rPr lang="en-US" sz="1600" baseline="-25000" dirty="0" smtClean="0">
                <a:solidFill>
                  <a:schemeClr val="tx1"/>
                </a:solidFill>
              </a:rPr>
              <a:t>4	</a:t>
            </a:r>
            <a:r>
              <a:rPr lang="en-US" sz="1600" dirty="0" smtClean="0">
                <a:solidFill>
                  <a:schemeClr val="tx1"/>
                </a:solidFill>
              </a:rPr>
              <a:t>MA</a:t>
            </a:r>
            <a:r>
              <a:rPr lang="en-US" sz="1600" baseline="-25000" dirty="0" smtClean="0">
                <a:solidFill>
                  <a:schemeClr val="tx1"/>
                </a:solidFill>
              </a:rPr>
              <a:t>4	</a:t>
            </a:r>
            <a:r>
              <a:rPr lang="en-US" sz="1600" dirty="0" smtClean="0">
                <a:solidFill>
                  <a:schemeClr val="tx1"/>
                </a:solidFill>
              </a:rPr>
              <a:t>WB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</a:p>
          <a:p>
            <a:pPr marL="571500" lvl="1" defTabSz="571500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571500" lvl="1" defTabSz="571500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14300" algn="l" defTabSz="571500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Resource Usage</a:t>
            </a:r>
            <a:endParaRPr lang="en-US" b="0" dirty="0" smtClean="0">
              <a:solidFill>
                <a:schemeClr val="tx1"/>
              </a:solidFill>
            </a:endParaRPr>
          </a:p>
          <a:p>
            <a:pPr marL="571500" lvl="1" defTabSz="571500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		time</a:t>
            </a:r>
          </a:p>
          <a:p>
            <a:pPr marL="571500" lvl="1" defTabSz="571500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		t0	t1	t2	t3	t4	t5	t6	t7	. . . .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IF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ID	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EX		   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MA      		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WB     			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Speculate PC 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  <a:sym typeface="Wingdings" pitchFamily="2" charset="2"/>
              </a:rPr>
              <a:t> PC + 4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2542364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J 304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308101" y="5812182"/>
            <a:ext cx="2324100" cy="458788"/>
            <a:chOff x="824" y="3637"/>
            <a:chExt cx="1464" cy="289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 flipV="1">
              <a:off x="824" y="3771"/>
              <a:ext cx="1100" cy="10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961" y="3637"/>
              <a:ext cx="327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>
                  <a:solidFill>
                    <a:srgbClr val="C00000"/>
                  </a:solidFill>
                  <a:latin typeface="+mj-lt"/>
                </a:rPr>
                <a:t>kill</a:t>
              </a:r>
            </a:p>
          </p:txBody>
        </p:sp>
      </p:grp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48163" y="5449888"/>
            <a:ext cx="3361818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A jump instruction kills (not stalls)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the following </a:t>
            </a:r>
            <a:r>
              <a:rPr lang="en-US" sz="1600" dirty="0" smtClean="0">
                <a:latin typeface="+mj-lt"/>
              </a:rPr>
              <a:t>instruction. How?</a:t>
            </a:r>
            <a:endParaRPr lang="en-US" sz="1600" i="1" dirty="0">
              <a:latin typeface="+mj-lt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702050" y="1054240"/>
            <a:ext cx="55464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stall</a:t>
            </a:r>
          </a:p>
        </p:txBody>
      </p:sp>
      <p:grpSp>
        <p:nvGrpSpPr>
          <p:cNvPr id="18" name="Group 10"/>
          <p:cNvGrpSpPr>
            <a:grpSpLocks/>
          </p:cNvGrpSpPr>
          <p:nvPr/>
        </p:nvGrpSpPr>
        <p:grpSpPr bwMode="auto">
          <a:xfrm>
            <a:off x="673100" y="1047890"/>
            <a:ext cx="7367588" cy="3868738"/>
            <a:chOff x="424" y="762"/>
            <a:chExt cx="4641" cy="2437"/>
          </a:xfrm>
        </p:grpSpPr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2252" y="2998"/>
              <a:ext cx="174" cy="174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I</a:t>
              </a:r>
              <a:r>
                <a:rPr lang="en-US" sz="1200" i="1" baseline="-25000">
                  <a:latin typeface="+mj-lt"/>
                </a:rPr>
                <a:t>2</a:t>
              </a: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4001" y="2049"/>
              <a:ext cx="174" cy="174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I</a:t>
              </a:r>
              <a:r>
                <a:rPr lang="en-US" sz="1200" i="1" baseline="-25000">
                  <a:latin typeface="+mj-lt"/>
                </a:rPr>
                <a:t>1</a:t>
              </a:r>
              <a:endParaRPr lang="en-US" sz="1200" i="1">
                <a:latin typeface="+mj-lt"/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579" y="2908"/>
              <a:ext cx="277" cy="174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104</a:t>
              </a:r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1107" y="1512"/>
              <a:ext cx="310" cy="408"/>
            </a:xfrm>
            <a:custGeom>
              <a:avLst/>
              <a:gdLst/>
              <a:ahLst/>
              <a:cxnLst>
                <a:cxn ang="0">
                  <a:pos x="181" y="393"/>
                </a:cxn>
                <a:cxn ang="0">
                  <a:pos x="445" y="393"/>
                </a:cxn>
                <a:cxn ang="0">
                  <a:pos x="445" y="0"/>
                </a:cxn>
                <a:cxn ang="0">
                  <a:pos x="0" y="0"/>
                </a:cxn>
              </a:cxnLst>
              <a:rect l="0" t="0" r="r" b="b"/>
              <a:pathLst>
                <a:path w="445" h="393">
                  <a:moveTo>
                    <a:pt x="181" y="393"/>
                  </a:moveTo>
                  <a:lnTo>
                    <a:pt x="445" y="393"/>
                  </a:lnTo>
                  <a:lnTo>
                    <a:pt x="445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2763" y="2596"/>
              <a:ext cx="1863" cy="595"/>
            </a:xfrm>
            <a:prstGeom prst="star16">
              <a:avLst>
                <a:gd name="adj" fmla="val 44537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 flipH="1">
              <a:off x="2311" y="970"/>
              <a:ext cx="47" cy="16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716" y="1023"/>
              <a:ext cx="1644" cy="1484"/>
            </a:xfrm>
            <a:custGeom>
              <a:avLst/>
              <a:gdLst/>
              <a:ahLst/>
              <a:cxnLst>
                <a:cxn ang="0">
                  <a:pos x="856" y="0"/>
                </a:cxn>
                <a:cxn ang="0">
                  <a:pos x="0" y="0"/>
                </a:cxn>
                <a:cxn ang="0">
                  <a:pos x="0" y="1296"/>
                </a:cxn>
              </a:cxnLst>
              <a:rect l="0" t="0" r="r" b="b"/>
              <a:pathLst>
                <a:path w="857" h="1297">
                  <a:moveTo>
                    <a:pt x="856" y="0"/>
                  </a:moveTo>
                  <a:lnTo>
                    <a:pt x="0" y="0"/>
                  </a:lnTo>
                  <a:lnTo>
                    <a:pt x="0" y="129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2342" y="1024"/>
              <a:ext cx="1409" cy="7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8" y="0"/>
                </a:cxn>
                <a:cxn ang="0">
                  <a:pos x="1688" y="552"/>
                </a:cxn>
              </a:cxnLst>
              <a:rect l="0" t="0" r="r" b="b"/>
              <a:pathLst>
                <a:path w="1689" h="553">
                  <a:moveTo>
                    <a:pt x="0" y="0"/>
                  </a:moveTo>
                  <a:lnTo>
                    <a:pt x="1688" y="0"/>
                  </a:lnTo>
                  <a:lnTo>
                    <a:pt x="1688" y="5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4033" y="1715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8" name="Freeform 20"/>
            <p:cNvSpPr>
              <a:spLocks/>
            </p:cNvSpPr>
            <p:nvPr/>
          </p:nvSpPr>
          <p:spPr bwMode="auto">
            <a:xfrm>
              <a:off x="4066" y="1969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4895" y="1710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" name="Freeform 22"/>
            <p:cNvSpPr>
              <a:spLocks/>
            </p:cNvSpPr>
            <p:nvPr/>
          </p:nvSpPr>
          <p:spPr bwMode="auto">
            <a:xfrm>
              <a:off x="4928" y="1964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" name="Freeform 23"/>
            <p:cNvSpPr>
              <a:spLocks/>
            </p:cNvSpPr>
            <p:nvPr/>
          </p:nvSpPr>
          <p:spPr bwMode="auto">
            <a:xfrm>
              <a:off x="2654" y="1934"/>
              <a:ext cx="1019" cy="870"/>
            </a:xfrm>
            <a:custGeom>
              <a:avLst/>
              <a:gdLst/>
              <a:ahLst/>
              <a:cxnLst>
                <a:cxn ang="0">
                  <a:pos x="0" y="1376"/>
                </a:cxn>
                <a:cxn ang="0">
                  <a:pos x="0" y="0"/>
                </a:cxn>
                <a:cxn ang="0">
                  <a:pos x="520" y="0"/>
                </a:cxn>
                <a:cxn ang="0">
                  <a:pos x="1904" y="0"/>
                </a:cxn>
              </a:cxnLst>
              <a:rect l="0" t="0" r="r" b="b"/>
              <a:pathLst>
                <a:path w="1905" h="1377">
                  <a:moveTo>
                    <a:pt x="0" y="1376"/>
                  </a:moveTo>
                  <a:lnTo>
                    <a:pt x="0" y="0"/>
                  </a:lnTo>
                  <a:lnTo>
                    <a:pt x="520" y="0"/>
                  </a:lnTo>
                  <a:lnTo>
                    <a:pt x="19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" name="Line 24"/>
            <p:cNvSpPr>
              <a:spLocks noChangeShapeType="1"/>
            </p:cNvSpPr>
            <p:nvPr/>
          </p:nvSpPr>
          <p:spPr bwMode="auto">
            <a:xfrm>
              <a:off x="4162" y="1883"/>
              <a:ext cx="7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3985" y="1778"/>
              <a:ext cx="209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IR</a:t>
              </a:r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4839" y="1773"/>
              <a:ext cx="209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IR</a:t>
              </a:r>
            </a:p>
          </p:txBody>
        </p:sp>
        <p:sp>
          <p:nvSpPr>
            <p:cNvPr id="35" name="Freeform 27"/>
            <p:cNvSpPr>
              <a:spLocks/>
            </p:cNvSpPr>
            <p:nvPr/>
          </p:nvSpPr>
          <p:spPr bwMode="auto">
            <a:xfrm>
              <a:off x="822" y="2066"/>
              <a:ext cx="217" cy="633"/>
            </a:xfrm>
            <a:custGeom>
              <a:avLst/>
              <a:gdLst/>
              <a:ahLst/>
              <a:cxnLst>
                <a:cxn ang="0">
                  <a:pos x="0" y="632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16" y="0"/>
                </a:cxn>
              </a:cxnLst>
              <a:rect l="0" t="0" r="r" b="b"/>
              <a:pathLst>
                <a:path w="21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1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" name="Freeform 28"/>
            <p:cNvSpPr>
              <a:spLocks/>
            </p:cNvSpPr>
            <p:nvPr/>
          </p:nvSpPr>
          <p:spPr bwMode="auto">
            <a:xfrm>
              <a:off x="798" y="2698"/>
              <a:ext cx="1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92" y="0"/>
                </a:cxn>
              </a:cxnLst>
              <a:rect l="0" t="0" r="r" b="b"/>
              <a:pathLst>
                <a:path w="193" h="1">
                  <a:moveTo>
                    <a:pt x="0" y="0"/>
                  </a:moveTo>
                  <a:lnTo>
                    <a:pt x="144" y="0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662" y="2514"/>
              <a:ext cx="128" cy="3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Line 30"/>
            <p:cNvSpPr>
              <a:spLocks noChangeShapeType="1"/>
            </p:cNvSpPr>
            <p:nvPr/>
          </p:nvSpPr>
          <p:spPr bwMode="auto">
            <a:xfrm>
              <a:off x="806" y="2698"/>
              <a:ext cx="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613" y="2638"/>
              <a:ext cx="251" cy="17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PC</a:t>
              </a:r>
            </a:p>
          </p:txBody>
        </p:sp>
        <p:sp>
          <p:nvSpPr>
            <p:cNvPr id="40" name="Freeform 32"/>
            <p:cNvSpPr>
              <a:spLocks/>
            </p:cNvSpPr>
            <p:nvPr/>
          </p:nvSpPr>
          <p:spPr bwMode="auto">
            <a:xfrm>
              <a:off x="702" y="2826"/>
              <a:ext cx="49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997" y="2601"/>
              <a:ext cx="472" cy="5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964" y="2599"/>
              <a:ext cx="344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addr</a:t>
              </a:r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1198" y="2713"/>
              <a:ext cx="265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inst</a:t>
              </a:r>
            </a:p>
          </p:txBody>
        </p:sp>
        <p:sp>
          <p:nvSpPr>
            <p:cNvPr id="44" name="Rectangle 36"/>
            <p:cNvSpPr>
              <a:spLocks noChangeArrowheads="1"/>
            </p:cNvSpPr>
            <p:nvPr/>
          </p:nvSpPr>
          <p:spPr bwMode="auto">
            <a:xfrm>
              <a:off x="955" y="2871"/>
              <a:ext cx="567" cy="32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Inst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Memory</a:t>
              </a:r>
            </a:p>
          </p:txBody>
        </p:sp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732" y="1703"/>
              <a:ext cx="26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0x4</a:t>
              </a:r>
            </a:p>
          </p:txBody>
        </p:sp>
        <p:sp>
          <p:nvSpPr>
            <p:cNvPr id="46" name="Line 38"/>
            <p:cNvSpPr>
              <a:spLocks noChangeShapeType="1"/>
            </p:cNvSpPr>
            <p:nvPr/>
          </p:nvSpPr>
          <p:spPr bwMode="auto">
            <a:xfrm>
              <a:off x="1001" y="1777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7" name="Freeform 39"/>
            <p:cNvSpPr>
              <a:spLocks/>
            </p:cNvSpPr>
            <p:nvPr/>
          </p:nvSpPr>
          <p:spPr bwMode="auto">
            <a:xfrm>
              <a:off x="1045" y="1729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1059" y="1847"/>
              <a:ext cx="286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 dirty="0">
                  <a:latin typeface="+mj-lt"/>
                </a:rPr>
                <a:t>Add</a:t>
              </a:r>
            </a:p>
          </p:txBody>
        </p:sp>
        <p:grpSp>
          <p:nvGrpSpPr>
            <p:cNvPr id="49" name="Group 41"/>
            <p:cNvGrpSpPr>
              <a:grpSpLocks/>
            </p:cNvGrpSpPr>
            <p:nvPr/>
          </p:nvGrpSpPr>
          <p:grpSpPr bwMode="auto">
            <a:xfrm>
              <a:off x="3276" y="1691"/>
              <a:ext cx="748" cy="330"/>
              <a:chOff x="2532" y="1410"/>
              <a:chExt cx="748" cy="330"/>
            </a:xfrm>
          </p:grpSpPr>
          <p:sp>
            <p:nvSpPr>
              <p:cNvPr id="74" name="Freeform 42"/>
              <p:cNvSpPr>
                <a:spLocks/>
              </p:cNvSpPr>
              <p:nvPr/>
            </p:nvSpPr>
            <p:spPr bwMode="auto">
              <a:xfrm>
                <a:off x="2934" y="1451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5" name="Rectangle 43"/>
              <p:cNvSpPr>
                <a:spLocks noChangeArrowheads="1"/>
              </p:cNvSpPr>
              <p:nvPr/>
            </p:nvSpPr>
            <p:spPr bwMode="auto">
              <a:xfrm>
                <a:off x="2532" y="1410"/>
                <a:ext cx="334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nop</a:t>
                </a:r>
              </a:p>
            </p:txBody>
          </p:sp>
          <p:sp>
            <p:nvSpPr>
              <p:cNvPr id="76" name="Line 44"/>
              <p:cNvSpPr>
                <a:spLocks noChangeShapeType="1"/>
              </p:cNvSpPr>
              <p:nvPr/>
            </p:nvSpPr>
            <p:spPr bwMode="auto">
              <a:xfrm>
                <a:off x="3080" y="1587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7" name="Line 45"/>
              <p:cNvSpPr>
                <a:spLocks noChangeShapeType="1"/>
              </p:cNvSpPr>
              <p:nvPr/>
            </p:nvSpPr>
            <p:spPr bwMode="auto">
              <a:xfrm>
                <a:off x="2856" y="1515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2296" y="264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" name="Freeform 47"/>
            <p:cNvSpPr>
              <a:spLocks/>
            </p:cNvSpPr>
            <p:nvPr/>
          </p:nvSpPr>
          <p:spPr bwMode="auto">
            <a:xfrm>
              <a:off x="2329" y="2901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2257" y="2714"/>
              <a:ext cx="196" cy="17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IR</a:t>
              </a:r>
            </a:p>
          </p:txBody>
        </p:sp>
        <p:sp>
          <p:nvSpPr>
            <p:cNvPr id="53" name="Text Box 49"/>
            <p:cNvSpPr txBox="1">
              <a:spLocks noChangeArrowheads="1"/>
            </p:cNvSpPr>
            <p:nvPr/>
          </p:nvSpPr>
          <p:spPr bwMode="auto">
            <a:xfrm>
              <a:off x="4004" y="1522"/>
              <a:ext cx="168" cy="17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E</a:t>
              </a:r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4860" y="1517"/>
              <a:ext cx="205" cy="17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M</a:t>
              </a:r>
            </a:p>
          </p:txBody>
        </p:sp>
        <p:sp>
          <p:nvSpPr>
            <p:cNvPr id="55" name="Line 51"/>
            <p:cNvSpPr>
              <a:spLocks noChangeShapeType="1"/>
            </p:cNvSpPr>
            <p:nvPr/>
          </p:nvSpPr>
          <p:spPr bwMode="auto">
            <a:xfrm flipV="1">
              <a:off x="2411" y="2810"/>
              <a:ext cx="4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1470" y="2812"/>
              <a:ext cx="81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Freeform 53"/>
            <p:cNvSpPr>
              <a:spLocks/>
            </p:cNvSpPr>
            <p:nvPr/>
          </p:nvSpPr>
          <p:spPr bwMode="auto">
            <a:xfrm>
              <a:off x="934" y="1106"/>
              <a:ext cx="169" cy="49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240"/>
                </a:cxn>
                <a:cxn ang="0">
                  <a:pos x="144" y="288"/>
                </a:cxn>
                <a:cxn ang="0">
                  <a:pos x="144" y="0"/>
                </a:cxn>
                <a:cxn ang="0">
                  <a:pos x="0" y="48"/>
                </a:cxn>
              </a:cxnLst>
              <a:rect l="0" t="0" r="r" b="b"/>
              <a:pathLst>
                <a:path w="145" h="289">
                  <a:moveTo>
                    <a:pt x="0" y="48"/>
                  </a:moveTo>
                  <a:lnTo>
                    <a:pt x="0" y="240"/>
                  </a:lnTo>
                  <a:lnTo>
                    <a:pt x="144" y="288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8" name="Freeform 54"/>
            <p:cNvSpPr>
              <a:spLocks/>
            </p:cNvSpPr>
            <p:nvPr/>
          </p:nvSpPr>
          <p:spPr bwMode="auto">
            <a:xfrm>
              <a:off x="424" y="1359"/>
              <a:ext cx="517" cy="1327"/>
            </a:xfrm>
            <a:custGeom>
              <a:avLst/>
              <a:gdLst/>
              <a:ahLst/>
              <a:cxnLst>
                <a:cxn ang="0">
                  <a:pos x="517" y="0"/>
                </a:cxn>
                <a:cxn ang="0">
                  <a:pos x="0" y="0"/>
                </a:cxn>
                <a:cxn ang="0">
                  <a:pos x="0" y="1231"/>
                </a:cxn>
                <a:cxn ang="0">
                  <a:pos x="227" y="1231"/>
                </a:cxn>
              </a:cxnLst>
              <a:rect l="0" t="0" r="r" b="b"/>
              <a:pathLst>
                <a:path w="517" h="1231">
                  <a:moveTo>
                    <a:pt x="517" y="0"/>
                  </a:moveTo>
                  <a:lnTo>
                    <a:pt x="0" y="0"/>
                  </a:lnTo>
                  <a:lnTo>
                    <a:pt x="0" y="1231"/>
                  </a:lnTo>
                  <a:lnTo>
                    <a:pt x="227" y="1231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59" name="Group 55"/>
            <p:cNvGrpSpPr>
              <a:grpSpLocks/>
            </p:cNvGrpSpPr>
            <p:nvPr/>
          </p:nvGrpSpPr>
          <p:grpSpPr bwMode="auto">
            <a:xfrm>
              <a:off x="2375" y="1389"/>
              <a:ext cx="385" cy="241"/>
              <a:chOff x="2375" y="1063"/>
              <a:chExt cx="385" cy="241"/>
            </a:xfrm>
          </p:grpSpPr>
          <p:sp>
            <p:nvSpPr>
              <p:cNvPr id="72" name="Freeform 56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3" name="Rectangle 57"/>
              <p:cNvSpPr>
                <a:spLocks noChangeArrowheads="1"/>
              </p:cNvSpPr>
              <p:nvPr/>
            </p:nvSpPr>
            <p:spPr bwMode="auto">
              <a:xfrm>
                <a:off x="2421" y="1103"/>
                <a:ext cx="320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088" y="1193"/>
              <a:ext cx="1482" cy="201"/>
            </a:xfrm>
            <a:custGeom>
              <a:avLst/>
              <a:gdLst/>
              <a:ahLst/>
              <a:cxnLst>
                <a:cxn ang="0">
                  <a:pos x="1387" y="150"/>
                </a:cxn>
                <a:cxn ang="0">
                  <a:pos x="1387" y="0"/>
                </a:cxn>
                <a:cxn ang="0">
                  <a:pos x="0" y="0"/>
                </a:cxn>
              </a:cxnLst>
              <a:rect l="0" t="0" r="r" b="b"/>
              <a:pathLst>
                <a:path w="1387" h="150">
                  <a:moveTo>
                    <a:pt x="1387" y="150"/>
                  </a:moveTo>
                  <a:lnTo>
                    <a:pt x="1387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823" y="1625"/>
              <a:ext cx="1628" cy="559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832" y="139"/>
                </a:cxn>
                <a:cxn ang="0">
                  <a:pos x="832" y="0"/>
                </a:cxn>
              </a:cxnLst>
              <a:rect l="0" t="0" r="r" b="b"/>
              <a:pathLst>
                <a:path w="832" h="139">
                  <a:moveTo>
                    <a:pt x="0" y="139"/>
                  </a:moveTo>
                  <a:lnTo>
                    <a:pt x="832" y="139"/>
                  </a:lnTo>
                  <a:lnTo>
                    <a:pt x="832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2" name="AutoShape 60"/>
            <p:cNvSpPr>
              <a:spLocks noChangeArrowheads="1"/>
            </p:cNvSpPr>
            <p:nvPr/>
          </p:nvSpPr>
          <p:spPr bwMode="auto">
            <a:xfrm>
              <a:off x="2832" y="2009"/>
              <a:ext cx="683" cy="309"/>
            </a:xfrm>
            <a:prstGeom prst="star16">
              <a:avLst>
                <a:gd name="adj" fmla="val 37500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 dirty="0">
                  <a:latin typeface="+mj-lt"/>
                </a:rPr>
                <a:t>Jump</a:t>
              </a:r>
              <a:r>
                <a:rPr lang="en-US" sz="1200" i="1" dirty="0">
                  <a:latin typeface="+mj-lt"/>
                </a:rPr>
                <a:t>?</a:t>
              </a:r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auto">
            <a:xfrm>
              <a:off x="2663" y="2144"/>
              <a:ext cx="2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4" name="Line 62"/>
            <p:cNvSpPr>
              <a:spLocks noChangeShapeType="1"/>
            </p:cNvSpPr>
            <p:nvPr/>
          </p:nvSpPr>
          <p:spPr bwMode="auto">
            <a:xfrm rot="-5400000">
              <a:off x="2510" y="1775"/>
              <a:ext cx="2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112" y="1296"/>
              <a:ext cx="2032" cy="1388"/>
            </a:xfrm>
            <a:custGeom>
              <a:avLst/>
              <a:gdLst/>
              <a:ahLst/>
              <a:cxnLst>
                <a:cxn ang="0">
                  <a:pos x="2032" y="1316"/>
                </a:cxn>
                <a:cxn ang="0">
                  <a:pos x="2032" y="971"/>
                </a:cxn>
                <a:cxn ang="0">
                  <a:pos x="642" y="964"/>
                </a:cxn>
                <a:cxn ang="0">
                  <a:pos x="642" y="0"/>
                </a:cxn>
                <a:cxn ang="0">
                  <a:pos x="0" y="0"/>
                </a:cxn>
              </a:cxnLst>
              <a:rect l="0" t="0" r="r" b="b"/>
              <a:pathLst>
                <a:path w="2032" h="1316">
                  <a:moveTo>
                    <a:pt x="2032" y="1316"/>
                  </a:moveTo>
                  <a:lnTo>
                    <a:pt x="2032" y="971"/>
                  </a:lnTo>
                  <a:lnTo>
                    <a:pt x="642" y="964"/>
                  </a:lnTo>
                  <a:lnTo>
                    <a:pt x="642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765" y="762"/>
              <a:ext cx="145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200" dirty="0" err="1">
                  <a:latin typeface="+mj-lt"/>
                </a:rPr>
                <a:t>PCSrc</a:t>
              </a:r>
              <a:r>
                <a:rPr lang="en-US" sz="1200" dirty="0">
                  <a:latin typeface="+mj-lt"/>
                </a:rPr>
                <a:t> (pc+4 / jabs / rind/ </a:t>
              </a:r>
              <a:r>
                <a:rPr lang="en-US" sz="1200" dirty="0" err="1">
                  <a:latin typeface="+mj-lt"/>
                </a:rPr>
                <a:t>br</a:t>
              </a:r>
              <a:r>
                <a:rPr lang="en-US" sz="1200" dirty="0">
                  <a:latin typeface="+mj-lt"/>
                </a:rPr>
                <a:t>)</a:t>
              </a:r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016" y="896"/>
              <a:ext cx="0" cy="25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auto">
            <a:xfrm>
              <a:off x="1872" y="1680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auto">
            <a:xfrm flipV="1">
              <a:off x="1920" y="1776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2064" y="1776"/>
              <a:ext cx="576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104" y="1392"/>
              <a:ext cx="912" cy="28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3255</TotalTime>
  <Words>2301</Words>
  <Application>Microsoft Office PowerPoint</Application>
  <PresentationFormat>On-screen Show (4:3)</PresentationFormat>
  <Paragraphs>868</Paragraphs>
  <Slides>41</Slides>
  <Notes>39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Executive</vt:lpstr>
      <vt:lpstr>ECE 552 / CPS 550  Advanced Computer Architecture I  Lecture 7 Pipelining – Part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529</cp:revision>
  <dcterms:created xsi:type="dcterms:W3CDTF">2011-07-23T19:26:49Z</dcterms:created>
  <dcterms:modified xsi:type="dcterms:W3CDTF">2012-09-18T02:08:55Z</dcterms:modified>
</cp:coreProperties>
</file>