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4"/>
  </p:notesMasterIdLst>
  <p:sldIdLst>
    <p:sldId id="256" r:id="rId2"/>
    <p:sldId id="510" r:id="rId3"/>
    <p:sldId id="485" r:id="rId4"/>
    <p:sldId id="507" r:id="rId5"/>
    <p:sldId id="508" r:id="rId6"/>
    <p:sldId id="509" r:id="rId7"/>
    <p:sldId id="511" r:id="rId8"/>
    <p:sldId id="451" r:id="rId9"/>
    <p:sldId id="512" r:id="rId10"/>
    <p:sldId id="513" r:id="rId11"/>
    <p:sldId id="514" r:id="rId12"/>
    <p:sldId id="516" r:id="rId13"/>
    <p:sldId id="517" r:id="rId14"/>
    <p:sldId id="547" r:id="rId15"/>
    <p:sldId id="518" r:id="rId16"/>
    <p:sldId id="546" r:id="rId17"/>
    <p:sldId id="515" r:id="rId18"/>
    <p:sldId id="482" r:id="rId19"/>
    <p:sldId id="520" r:id="rId20"/>
    <p:sldId id="521" r:id="rId21"/>
    <p:sldId id="522" r:id="rId22"/>
    <p:sldId id="523" r:id="rId23"/>
    <p:sldId id="524" r:id="rId24"/>
    <p:sldId id="525" r:id="rId25"/>
    <p:sldId id="526" r:id="rId26"/>
    <p:sldId id="527" r:id="rId27"/>
    <p:sldId id="528" r:id="rId28"/>
    <p:sldId id="529" r:id="rId29"/>
    <p:sldId id="531" r:id="rId30"/>
    <p:sldId id="532" r:id="rId31"/>
    <p:sldId id="533" r:id="rId32"/>
    <p:sldId id="53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145" d="100"/>
          <a:sy n="145" d="100"/>
        </p:scale>
        <p:origin x="-90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9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Instruction-Level Parallelism – Part 2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</a:t>
            </a:r>
            <a:r>
              <a:rPr lang="en-US" dirty="0" smtClean="0">
                <a:solidFill>
                  <a:schemeClr val="tx1"/>
                </a:solidFill>
              </a:rPr>
              <a:t>bcl15/class/class_ece252fall12.html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Little’s Law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Throughput (T) = Number-in-flight (N) / Latency (L)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Example: 4 floating-point registers, 8 cycles per floating-point op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Little’s Law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½ issue per cycle</a:t>
            </a:r>
            <a:endParaRPr lang="en-US" sz="160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51600" y="3340210"/>
            <a:ext cx="1473200" cy="1398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>
                <a:latin typeface="+mj-lt"/>
              </a:rPr>
              <a:t>WB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08100" y="3500548"/>
            <a:ext cx="1168400" cy="1079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>
                <a:latin typeface="+mj-lt"/>
              </a:rPr>
              <a:t>Issue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2476500" y="3786298"/>
            <a:ext cx="1155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630613" y="3419585"/>
            <a:ext cx="1784350" cy="1335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</a:pPr>
            <a:r>
              <a:rPr lang="en-US" sz="2400" b="1">
                <a:latin typeface="+mj-lt"/>
              </a:rPr>
              <a:t>Execution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251200" y="3200510"/>
            <a:ext cx="2552700" cy="18415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5372100" y="3760898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2451100" y="4179998"/>
            <a:ext cx="1155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V="1">
            <a:off x="5372100" y="4192698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956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ILP via Renaming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Instruction	Operands	Latency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1: LD		F2, 34(R2)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2: LD		F4, 45(R3)	long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3: MULTD	F6, F4, F2	3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4: SUBD		F8, F2, F2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5: DIVD		F4, F2, F8	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6: ADDD	F10, F6, F4	1</a:t>
            </a:r>
          </a:p>
          <a:p>
            <a:pPr algn="l"/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…………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Out-of-order: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….2 (3,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endParaRPr lang="en-US" u="sng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Any anti-dependence can be eliminated by renaming (requires additional storage). Renaming can be done in hardware!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429775" y="1295400"/>
            <a:ext cx="1790700" cy="3556000"/>
            <a:chOff x="4416" y="816"/>
            <a:chExt cx="1128" cy="224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416" y="816"/>
              <a:ext cx="320" cy="344"/>
              <a:chOff x="4416" y="816"/>
              <a:chExt cx="320" cy="344"/>
            </a:xfrm>
          </p:grpSpPr>
          <p:sp>
            <p:nvSpPr>
              <p:cNvPr id="34" name="Oval 7"/>
              <p:cNvSpPr>
                <a:spLocks noChangeArrowheads="1"/>
              </p:cNvSpPr>
              <p:nvPr/>
            </p:nvSpPr>
            <p:spPr bwMode="auto">
              <a:xfrm>
                <a:off x="4416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4447" y="868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1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24" y="816"/>
              <a:ext cx="320" cy="344"/>
              <a:chOff x="5224" y="816"/>
              <a:chExt cx="320" cy="344"/>
            </a:xfrm>
          </p:grpSpPr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5224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271" y="860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2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224" y="1504"/>
              <a:ext cx="320" cy="344"/>
              <a:chOff x="5224" y="1504"/>
              <a:chExt cx="320" cy="34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5224" y="1504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5277" y="1555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 dirty="0">
                    <a:latin typeface="Verdana" pitchFamily="1" charset="0"/>
                  </a:rPr>
                  <a:t>3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424" y="1520"/>
              <a:ext cx="320" cy="344"/>
              <a:chOff x="4424" y="1520"/>
              <a:chExt cx="320" cy="344"/>
            </a:xfrm>
          </p:grpSpPr>
          <p:sp>
            <p:nvSpPr>
              <p:cNvPr id="28" name="Oval 16"/>
              <p:cNvSpPr>
                <a:spLocks noChangeArrowheads="1"/>
              </p:cNvSpPr>
              <p:nvPr/>
            </p:nvSpPr>
            <p:spPr bwMode="auto">
              <a:xfrm>
                <a:off x="4424" y="1520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463" y="15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4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4416" y="2216"/>
              <a:ext cx="320" cy="344"/>
              <a:chOff x="4416" y="2216"/>
              <a:chExt cx="320" cy="344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auto">
              <a:xfrm>
                <a:off x="4416" y="22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4455" y="2284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5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4888" y="2712"/>
              <a:ext cx="320" cy="344"/>
              <a:chOff x="4888" y="2712"/>
              <a:chExt cx="320" cy="344"/>
            </a:xfrm>
          </p:grpSpPr>
          <p:sp>
            <p:nvSpPr>
              <p:cNvPr id="24" name="Oval 22"/>
              <p:cNvSpPr>
                <a:spLocks noChangeArrowheads="1"/>
              </p:cNvSpPr>
              <p:nvPr/>
            </p:nvSpPr>
            <p:spPr bwMode="auto">
              <a:xfrm>
                <a:off x="4888" y="2712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927" y="27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6</a:t>
                </a:r>
              </a:p>
            </p:txBody>
          </p:sp>
        </p:grp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4568" y="1176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568" y="1880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5384" y="11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688" y="1144"/>
              <a:ext cx="552" cy="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72" y="2536"/>
              <a:ext cx="264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H="1">
              <a:off x="5104" y="1864"/>
              <a:ext cx="264" cy="8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>
              <a:off x="4696" y="1792"/>
              <a:ext cx="568" cy="488"/>
            </a:xfrm>
            <a:prstGeom prst="line">
              <a:avLst/>
            </a:prstGeom>
            <a:noFill/>
            <a:ln w="25400">
              <a:solidFill>
                <a:srgbClr val="56127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7090908" y="2859945"/>
            <a:ext cx="496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600" dirty="0">
                <a:solidFill>
                  <a:srgbClr val="FF0000"/>
                </a:solidFill>
                <a:latin typeface="Verdana" pitchFamily="1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xmlns="" val="2542711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Renaming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4120290"/>
            <a:ext cx="8147325" cy="234270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Decode stage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renames registers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and adds instructions to the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reorder buffer (ROB)</a:t>
            </a: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ROB tracks in-flight instructions in program order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ROB renames registers to eliminate WAR or WAW hazards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ROB instructions with resolved RAW hazards can issue (source operands are ready)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This is called “out-of-order” or “dataflow” execution</a:t>
            </a:r>
          </a:p>
        </p:txBody>
      </p:sp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1667258" y="1188851"/>
            <a:ext cx="5823522" cy="2816224"/>
            <a:chOff x="1344" y="888"/>
            <a:chExt cx="2597" cy="1246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1344" y="1232"/>
              <a:ext cx="248" cy="248"/>
              <a:chOff x="1436" y="1058"/>
              <a:chExt cx="248" cy="248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1436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7"/>
              <p:cNvSpPr>
                <a:spLocks noChangeArrowheads="1"/>
              </p:cNvSpPr>
              <p:nvPr/>
            </p:nvSpPr>
            <p:spPr bwMode="auto">
              <a:xfrm>
                <a:off x="1489" y="1109"/>
                <a:ext cx="154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IF</a:t>
                </a:r>
              </a:p>
            </p:txBody>
          </p:sp>
        </p:grp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1785" y="1283"/>
              <a:ext cx="22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ID</a:t>
              </a: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V="1">
              <a:off x="1608" y="1352"/>
              <a:ext cx="152" cy="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68" y="1240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2144" y="1232"/>
              <a:ext cx="292" cy="2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grpSp>
          <p:nvGrpSpPr>
            <p:cNvPr id="42" name="Group 12"/>
            <p:cNvGrpSpPr>
              <a:grpSpLocks/>
            </p:cNvGrpSpPr>
            <p:nvPr/>
          </p:nvGrpSpPr>
          <p:grpSpPr bwMode="auto">
            <a:xfrm>
              <a:off x="3568" y="1232"/>
              <a:ext cx="248" cy="248"/>
              <a:chOff x="3564" y="1058"/>
              <a:chExt cx="248" cy="248"/>
            </a:xfrm>
          </p:grpSpPr>
          <p:sp>
            <p:nvSpPr>
              <p:cNvPr id="66" name="Rectangle 13"/>
              <p:cNvSpPr>
                <a:spLocks noChangeArrowheads="1"/>
              </p:cNvSpPr>
              <p:nvPr/>
            </p:nvSpPr>
            <p:spPr bwMode="auto">
              <a:xfrm>
                <a:off x="3564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4"/>
              <p:cNvSpPr>
                <a:spLocks noChangeArrowheads="1"/>
              </p:cNvSpPr>
              <p:nvPr/>
            </p:nvSpPr>
            <p:spPr bwMode="auto">
              <a:xfrm>
                <a:off x="3586" y="1109"/>
                <a:ext cx="219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WB</a:t>
                </a:r>
              </a:p>
            </p:txBody>
          </p:sp>
        </p:grpSp>
        <p:sp>
          <p:nvSpPr>
            <p:cNvPr id="43" name="Rectangle 15"/>
            <p:cNvSpPr>
              <a:spLocks noChangeArrowheads="1"/>
            </p:cNvSpPr>
            <p:nvPr/>
          </p:nvSpPr>
          <p:spPr bwMode="auto">
            <a:xfrm>
              <a:off x="2644" y="992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6"/>
            <p:cNvSpPr>
              <a:spLocks noChangeArrowheads="1"/>
            </p:cNvSpPr>
            <p:nvPr/>
          </p:nvSpPr>
          <p:spPr bwMode="auto">
            <a:xfrm>
              <a:off x="2651" y="1043"/>
              <a:ext cx="24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ALU</a:t>
              </a:r>
            </a:p>
          </p:txBody>
        </p:sp>
        <p:sp>
          <p:nvSpPr>
            <p:cNvPr id="45" name="Rectangle 17"/>
            <p:cNvSpPr>
              <a:spLocks noChangeArrowheads="1"/>
            </p:cNvSpPr>
            <p:nvPr/>
          </p:nvSpPr>
          <p:spPr bwMode="auto">
            <a:xfrm>
              <a:off x="3048" y="992"/>
              <a:ext cx="360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8"/>
            <p:cNvSpPr>
              <a:spLocks noChangeArrowheads="1"/>
            </p:cNvSpPr>
            <p:nvPr/>
          </p:nvSpPr>
          <p:spPr bwMode="auto">
            <a:xfrm>
              <a:off x="3091" y="1043"/>
              <a:ext cx="289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Mem</a:t>
              </a:r>
            </a:p>
          </p:txBody>
        </p:sp>
        <p:sp>
          <p:nvSpPr>
            <p:cNvPr id="47" name="Rectangle 19"/>
            <p:cNvSpPr>
              <a:spLocks noChangeArrowheads="1"/>
            </p:cNvSpPr>
            <p:nvPr/>
          </p:nvSpPr>
          <p:spPr bwMode="auto">
            <a:xfrm>
              <a:off x="2644" y="1364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>
              <a:off x="2749" y="1415"/>
              <a:ext cx="29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Fadd</a:t>
              </a:r>
            </a:p>
          </p:txBody>
        </p:sp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2644" y="1676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22"/>
            <p:cNvSpPr>
              <a:spLocks noChangeArrowheads="1"/>
            </p:cNvSpPr>
            <p:nvPr/>
          </p:nvSpPr>
          <p:spPr bwMode="auto">
            <a:xfrm>
              <a:off x="2748" y="1727"/>
              <a:ext cx="29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Fmul</a:t>
              </a: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auto">
            <a:xfrm>
              <a:off x="2872" y="1972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auto">
            <a:xfrm>
              <a:off x="2870" y="201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5"/>
            <p:cNvSpPr>
              <a:spLocks noChangeArrowheads="1"/>
            </p:cNvSpPr>
            <p:nvPr/>
          </p:nvSpPr>
          <p:spPr bwMode="auto">
            <a:xfrm>
              <a:off x="2872" y="206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26"/>
            <p:cNvSpPr>
              <a:spLocks noChangeArrowheads="1"/>
            </p:cNvSpPr>
            <p:nvPr/>
          </p:nvSpPr>
          <p:spPr bwMode="auto">
            <a:xfrm>
              <a:off x="2870" y="2114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2440" y="1104"/>
              <a:ext cx="201" cy="249"/>
            </a:xfrm>
            <a:custGeom>
              <a:avLst/>
              <a:gdLst>
                <a:gd name="T0" fmla="*/ 0 w 201"/>
                <a:gd name="T1" fmla="*/ 248 h 249"/>
                <a:gd name="T2" fmla="*/ 200 w 201"/>
                <a:gd name="T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249">
                  <a:moveTo>
                    <a:pt x="0" y="248"/>
                  </a:moveTo>
                  <a:lnTo>
                    <a:pt x="2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8"/>
            <p:cNvSpPr>
              <a:spLocks/>
            </p:cNvSpPr>
            <p:nvPr/>
          </p:nvSpPr>
          <p:spPr bwMode="auto">
            <a:xfrm>
              <a:off x="2440" y="1348"/>
              <a:ext cx="201" cy="113"/>
            </a:xfrm>
            <a:custGeom>
              <a:avLst/>
              <a:gdLst>
                <a:gd name="T0" fmla="*/ 0 w 201"/>
                <a:gd name="T1" fmla="*/ 0 h 113"/>
                <a:gd name="T2" fmla="*/ 200 w 201"/>
                <a:gd name="T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113">
                  <a:moveTo>
                    <a:pt x="0" y="0"/>
                  </a:moveTo>
                  <a:lnTo>
                    <a:pt x="200" y="11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9"/>
            <p:cNvSpPr>
              <a:spLocks/>
            </p:cNvSpPr>
            <p:nvPr/>
          </p:nvSpPr>
          <p:spPr bwMode="auto">
            <a:xfrm>
              <a:off x="2444" y="1360"/>
              <a:ext cx="193" cy="441"/>
            </a:xfrm>
            <a:custGeom>
              <a:avLst/>
              <a:gdLst>
                <a:gd name="T0" fmla="*/ 0 w 193"/>
                <a:gd name="T1" fmla="*/ 0 h 441"/>
                <a:gd name="T2" fmla="*/ 192 w 193"/>
                <a:gd name="T3" fmla="*/ 44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3" h="441">
                  <a:moveTo>
                    <a:pt x="0" y="0"/>
                  </a:moveTo>
                  <a:lnTo>
                    <a:pt x="192" y="4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0"/>
            <p:cNvSpPr>
              <a:spLocks/>
            </p:cNvSpPr>
            <p:nvPr/>
          </p:nvSpPr>
          <p:spPr bwMode="auto">
            <a:xfrm>
              <a:off x="3416" y="1108"/>
              <a:ext cx="145" cy="149"/>
            </a:xfrm>
            <a:custGeom>
              <a:avLst/>
              <a:gdLst>
                <a:gd name="T0" fmla="*/ 144 w 145"/>
                <a:gd name="T1" fmla="*/ 148 h 149"/>
                <a:gd name="T2" fmla="*/ 0 w 145"/>
                <a:gd name="T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" h="149">
                  <a:moveTo>
                    <a:pt x="144" y="148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1"/>
            <p:cNvSpPr>
              <a:spLocks/>
            </p:cNvSpPr>
            <p:nvPr/>
          </p:nvSpPr>
          <p:spPr bwMode="auto">
            <a:xfrm>
              <a:off x="3172" y="1408"/>
              <a:ext cx="385" cy="389"/>
            </a:xfrm>
            <a:custGeom>
              <a:avLst/>
              <a:gdLst>
                <a:gd name="T0" fmla="*/ 384 w 385"/>
                <a:gd name="T1" fmla="*/ 0 h 389"/>
                <a:gd name="T2" fmla="*/ 0 w 385"/>
                <a:gd name="T3" fmla="*/ 388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389">
                  <a:moveTo>
                    <a:pt x="384" y="0"/>
                  </a:moveTo>
                  <a:lnTo>
                    <a:pt x="0" y="3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2"/>
            <p:cNvSpPr>
              <a:spLocks/>
            </p:cNvSpPr>
            <p:nvPr/>
          </p:nvSpPr>
          <p:spPr bwMode="auto">
            <a:xfrm>
              <a:off x="2904" y="1112"/>
              <a:ext cx="653" cy="197"/>
            </a:xfrm>
            <a:custGeom>
              <a:avLst/>
              <a:gdLst>
                <a:gd name="T0" fmla="*/ 0 w 653"/>
                <a:gd name="T1" fmla="*/ 0 h 197"/>
                <a:gd name="T2" fmla="*/ 48 w 653"/>
                <a:gd name="T3" fmla="*/ 0 h 197"/>
                <a:gd name="T4" fmla="*/ 48 w 653"/>
                <a:gd name="T5" fmla="*/ 196 h 197"/>
                <a:gd name="T6" fmla="*/ 652 w 653"/>
                <a:gd name="T7" fmla="*/ 19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3" h="197">
                  <a:moveTo>
                    <a:pt x="0" y="0"/>
                  </a:moveTo>
                  <a:lnTo>
                    <a:pt x="48" y="0"/>
                  </a:lnTo>
                  <a:lnTo>
                    <a:pt x="48" y="196"/>
                  </a:lnTo>
                  <a:lnTo>
                    <a:pt x="652" y="19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2952" y="1112"/>
              <a:ext cx="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34"/>
            <p:cNvSpPr>
              <a:spLocks/>
            </p:cNvSpPr>
            <p:nvPr/>
          </p:nvSpPr>
          <p:spPr bwMode="auto">
            <a:xfrm>
              <a:off x="2308" y="888"/>
              <a:ext cx="1633" cy="469"/>
            </a:xfrm>
            <a:custGeom>
              <a:avLst/>
              <a:gdLst>
                <a:gd name="T0" fmla="*/ 1516 w 1633"/>
                <a:gd name="T1" fmla="*/ 468 h 469"/>
                <a:gd name="T2" fmla="*/ 1632 w 1633"/>
                <a:gd name="T3" fmla="*/ 468 h 469"/>
                <a:gd name="T4" fmla="*/ 1632 w 1633"/>
                <a:gd name="T5" fmla="*/ 0 h 469"/>
                <a:gd name="T6" fmla="*/ 0 w 1633"/>
                <a:gd name="T7" fmla="*/ 0 h 469"/>
                <a:gd name="T8" fmla="*/ 0 w 1633"/>
                <a:gd name="T9" fmla="*/ 34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469">
                  <a:moveTo>
                    <a:pt x="1516" y="468"/>
                  </a:moveTo>
                  <a:lnTo>
                    <a:pt x="1632" y="468"/>
                  </a:lnTo>
                  <a:lnTo>
                    <a:pt x="1632" y="0"/>
                  </a:lnTo>
                  <a:lnTo>
                    <a:pt x="0" y="0"/>
                  </a:lnTo>
                  <a:lnTo>
                    <a:pt x="0" y="3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35"/>
            <p:cNvSpPr>
              <a:spLocks noChangeArrowheads="1"/>
            </p:cNvSpPr>
            <p:nvPr/>
          </p:nvSpPr>
          <p:spPr bwMode="auto">
            <a:xfrm>
              <a:off x="2141" y="1283"/>
              <a:ext cx="33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Issue</a:t>
              </a:r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 flipV="1">
              <a:off x="2016" y="1364"/>
              <a:ext cx="148" cy="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37"/>
            <p:cNvSpPr>
              <a:spLocks/>
            </p:cNvSpPr>
            <p:nvPr/>
          </p:nvSpPr>
          <p:spPr bwMode="auto">
            <a:xfrm>
              <a:off x="3172" y="1376"/>
              <a:ext cx="385" cy="129"/>
            </a:xfrm>
            <a:custGeom>
              <a:avLst/>
              <a:gdLst>
                <a:gd name="T0" fmla="*/ 384 w 385"/>
                <a:gd name="T1" fmla="*/ 0 h 129"/>
                <a:gd name="T2" fmla="*/ 0 w 385"/>
                <a:gd name="T3" fmla="*/ 12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129">
                  <a:moveTo>
                    <a:pt x="384" y="0"/>
                  </a:moveTo>
                  <a:lnTo>
                    <a:pt x="0" y="1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64806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Reorder Buffer (ROB)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5003604"/>
            <a:ext cx="8147325" cy="1459389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Instruction slot is candidate for execution when…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Instruction is valid (“use” bit is set)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Instruction is not already executing (“exec” bit is clear)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Operands are available (“p1” and “p2” are set for “src1” and “src2”)</a:t>
            </a:r>
          </a:p>
          <a:p>
            <a:pPr marL="285750" indent="-285750"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285750" indent="-285750"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70" name="Rectangle 4"/>
          <p:cNvSpPr>
            <a:spLocks noChangeArrowheads="1"/>
          </p:cNvSpPr>
          <p:nvPr/>
        </p:nvSpPr>
        <p:spPr bwMode="auto">
          <a:xfrm>
            <a:off x="4394233" y="4291013"/>
            <a:ext cx="179696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 dirty="0">
                <a:latin typeface="+mj-lt"/>
              </a:rPr>
              <a:t>Reorder buffer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8005795" y="1658938"/>
            <a:ext cx="368300" cy="31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t</a:t>
            </a:r>
            <a:r>
              <a:rPr lang="en-US" baseline="-25000" dirty="0">
                <a:latin typeface="+mj-lt"/>
              </a:rPr>
              <a:t>1</a:t>
            </a: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t</a:t>
            </a:r>
            <a:r>
              <a:rPr lang="en-US" baseline="-25000" dirty="0">
                <a:latin typeface="+mj-lt"/>
              </a:rPr>
              <a:t>2</a:t>
            </a: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dirty="0" err="1">
                <a:latin typeface="+mj-lt"/>
              </a:rPr>
              <a:t>t</a:t>
            </a:r>
            <a:r>
              <a:rPr lang="en-US" baseline="-25000" dirty="0" err="1">
                <a:latin typeface="+mj-lt"/>
              </a:rPr>
              <a:t>n</a:t>
            </a:r>
            <a:endParaRPr lang="en-US" dirty="0">
              <a:latin typeface="+mj-lt"/>
            </a:endParaRPr>
          </a:p>
          <a:p>
            <a:pPr algn="l" latinLnBrk="1">
              <a:spcBef>
                <a:spcPct val="0"/>
              </a:spcBef>
            </a:pPr>
            <a:endParaRPr lang="en-US" dirty="0">
              <a:latin typeface="+mj-lt"/>
            </a:endParaRPr>
          </a:p>
        </p:txBody>
      </p:sp>
      <p:grpSp>
        <p:nvGrpSpPr>
          <p:cNvPr id="72" name="Group 6"/>
          <p:cNvGrpSpPr>
            <a:grpSpLocks/>
          </p:cNvGrpSpPr>
          <p:nvPr/>
        </p:nvGrpSpPr>
        <p:grpSpPr bwMode="auto">
          <a:xfrm>
            <a:off x="885858" y="1066800"/>
            <a:ext cx="7083426" cy="3298825"/>
            <a:chOff x="297" y="992"/>
            <a:chExt cx="4462" cy="2078"/>
          </a:xfrm>
        </p:grpSpPr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1736" y="1568"/>
              <a:ext cx="3016" cy="10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8"/>
            <p:cNvSpPr>
              <a:spLocks noChangeShapeType="1"/>
            </p:cNvSpPr>
            <p:nvPr/>
          </p:nvSpPr>
          <p:spPr bwMode="auto">
            <a:xfrm>
              <a:off x="1425" y="1644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5" name="Line 9"/>
            <p:cNvSpPr>
              <a:spLocks noChangeShapeType="1"/>
            </p:cNvSpPr>
            <p:nvPr/>
          </p:nvSpPr>
          <p:spPr bwMode="auto">
            <a:xfrm>
              <a:off x="1444" y="2669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>
              <a:off x="608" y="1514"/>
              <a:ext cx="900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>
                  <a:latin typeface="+mj-lt"/>
                </a:rPr>
                <a:t>ptr</a:t>
              </a:r>
              <a:r>
                <a:rPr lang="en-US" baseline="-25000">
                  <a:latin typeface="+mj-lt"/>
                </a:rPr>
                <a:t>2</a:t>
              </a:r>
              <a:r>
                <a:rPr lang="en-US">
                  <a:latin typeface="+mj-lt"/>
                </a:rPr>
                <a:t> </a:t>
              </a:r>
            </a:p>
            <a:p>
              <a:pPr algn="r">
                <a:spcBef>
                  <a:spcPct val="0"/>
                </a:spcBef>
              </a:pPr>
              <a:r>
                <a:rPr lang="en-US">
                  <a:latin typeface="+mj-lt"/>
                </a:rPr>
                <a:t>next to </a:t>
              </a:r>
            </a:p>
            <a:p>
              <a:pPr algn="r">
                <a:spcBef>
                  <a:spcPct val="0"/>
                </a:spcBef>
              </a:pPr>
              <a:r>
                <a:rPr lang="en-US">
                  <a:latin typeface="+mj-lt"/>
                </a:rPr>
                <a:t>deallocate</a:t>
              </a:r>
            </a:p>
          </p:txBody>
        </p:sp>
        <p:sp>
          <p:nvSpPr>
            <p:cNvPr id="77" name="Rectangle 11"/>
            <p:cNvSpPr>
              <a:spLocks noChangeArrowheads="1"/>
            </p:cNvSpPr>
            <p:nvPr/>
          </p:nvSpPr>
          <p:spPr bwMode="auto">
            <a:xfrm>
              <a:off x="297" y="2490"/>
              <a:ext cx="1175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dirty="0">
                  <a:latin typeface="+mj-lt"/>
                </a:rPr>
                <a:t>	</a:t>
              </a:r>
              <a:r>
                <a:rPr lang="en-US" dirty="0" smtClean="0">
                  <a:latin typeface="+mj-lt"/>
                </a:rPr>
                <a:t>ptr</a:t>
              </a:r>
              <a:r>
                <a:rPr lang="en-US" baseline="-25000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  <a:p>
              <a:pPr algn="r">
                <a:spcBef>
                  <a:spcPct val="0"/>
                </a:spcBef>
              </a:pPr>
              <a:r>
                <a:rPr lang="en-US" dirty="0">
                  <a:latin typeface="+mj-lt"/>
                </a:rPr>
                <a:t>next</a:t>
              </a:r>
            </a:p>
            <a:p>
              <a:pPr algn="r">
                <a:spcBef>
                  <a:spcPct val="0"/>
                </a:spcBef>
              </a:pPr>
              <a:r>
                <a:rPr lang="en-US" dirty="0">
                  <a:latin typeface="+mj-lt"/>
                </a:rPr>
                <a:t>available</a:t>
              </a:r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>
              <a:off x="1699" y="992"/>
              <a:ext cx="29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+mj-lt"/>
                </a:rPr>
                <a:t>Ins#   use exec   op   p1     src1   p2    src2</a:t>
              </a:r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>
              <a:off x="2145" y="124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0" name="Line 14"/>
            <p:cNvSpPr>
              <a:spLocks noChangeShapeType="1"/>
            </p:cNvSpPr>
            <p:nvPr/>
          </p:nvSpPr>
          <p:spPr bwMode="auto">
            <a:xfrm>
              <a:off x="2433" y="1239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1" name="Line 15"/>
            <p:cNvSpPr>
              <a:spLocks noChangeShapeType="1"/>
            </p:cNvSpPr>
            <p:nvPr/>
          </p:nvSpPr>
          <p:spPr bwMode="auto">
            <a:xfrm>
              <a:off x="3960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3369" y="1228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3" name="Line 17"/>
            <p:cNvSpPr>
              <a:spLocks noChangeShapeType="1"/>
            </p:cNvSpPr>
            <p:nvPr/>
          </p:nvSpPr>
          <p:spPr bwMode="auto">
            <a:xfrm>
              <a:off x="4141" y="122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4" name="Line 18"/>
            <p:cNvSpPr>
              <a:spLocks noChangeShapeType="1"/>
            </p:cNvSpPr>
            <p:nvPr/>
          </p:nvSpPr>
          <p:spPr bwMode="auto">
            <a:xfrm>
              <a:off x="2772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5" name="Line 19"/>
            <p:cNvSpPr>
              <a:spLocks noChangeShapeType="1"/>
            </p:cNvSpPr>
            <p:nvPr/>
          </p:nvSpPr>
          <p:spPr bwMode="auto">
            <a:xfrm>
              <a:off x="3195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86" name="Group 20"/>
            <p:cNvGrpSpPr>
              <a:grpSpLocks/>
            </p:cNvGrpSpPr>
            <p:nvPr/>
          </p:nvGrpSpPr>
          <p:grpSpPr bwMode="auto">
            <a:xfrm>
              <a:off x="1736" y="1382"/>
              <a:ext cx="3010" cy="1392"/>
              <a:chOff x="1736" y="1382"/>
              <a:chExt cx="3010" cy="1392"/>
            </a:xfrm>
          </p:grpSpPr>
          <p:sp>
            <p:nvSpPr>
              <p:cNvPr id="88" name="Line 21"/>
              <p:cNvSpPr>
                <a:spLocks noChangeShapeType="1"/>
              </p:cNvSpPr>
              <p:nvPr/>
            </p:nvSpPr>
            <p:spPr bwMode="auto">
              <a:xfrm>
                <a:off x="1743" y="1382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9" name="Line 22"/>
              <p:cNvSpPr>
                <a:spLocks noChangeShapeType="1"/>
              </p:cNvSpPr>
              <p:nvPr/>
            </p:nvSpPr>
            <p:spPr bwMode="auto">
              <a:xfrm>
                <a:off x="1743" y="1558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0" name="Line 23"/>
              <p:cNvSpPr>
                <a:spLocks noChangeShapeType="1"/>
              </p:cNvSpPr>
              <p:nvPr/>
            </p:nvSpPr>
            <p:spPr bwMode="auto">
              <a:xfrm>
                <a:off x="1736" y="172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1" name="Line 24"/>
              <p:cNvSpPr>
                <a:spLocks noChangeShapeType="1"/>
              </p:cNvSpPr>
              <p:nvPr/>
            </p:nvSpPr>
            <p:spPr bwMode="auto">
              <a:xfrm>
                <a:off x="1743" y="188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2" name="Line 25"/>
              <p:cNvSpPr>
                <a:spLocks noChangeShapeType="1"/>
              </p:cNvSpPr>
              <p:nvPr/>
            </p:nvSpPr>
            <p:spPr bwMode="auto">
              <a:xfrm>
                <a:off x="1743" y="207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3" name="Line 26"/>
              <p:cNvSpPr>
                <a:spLocks noChangeShapeType="1"/>
              </p:cNvSpPr>
              <p:nvPr/>
            </p:nvSpPr>
            <p:spPr bwMode="auto">
              <a:xfrm>
                <a:off x="1743" y="223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4" name="Line 27"/>
              <p:cNvSpPr>
                <a:spLocks noChangeShapeType="1"/>
              </p:cNvSpPr>
              <p:nvPr/>
            </p:nvSpPr>
            <p:spPr bwMode="auto">
              <a:xfrm>
                <a:off x="1736" y="260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5" name="Line 28"/>
              <p:cNvSpPr>
                <a:spLocks noChangeShapeType="1"/>
              </p:cNvSpPr>
              <p:nvPr/>
            </p:nvSpPr>
            <p:spPr bwMode="auto">
              <a:xfrm>
                <a:off x="1736" y="277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6" name="Line 29"/>
              <p:cNvSpPr>
                <a:spLocks noChangeShapeType="1"/>
              </p:cNvSpPr>
              <p:nvPr/>
            </p:nvSpPr>
            <p:spPr bwMode="auto">
              <a:xfrm>
                <a:off x="1750" y="241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87" name="Rectangle 30"/>
            <p:cNvSpPr>
              <a:spLocks noChangeArrowheads="1"/>
            </p:cNvSpPr>
            <p:nvPr/>
          </p:nvSpPr>
          <p:spPr bwMode="auto">
            <a:xfrm>
              <a:off x="1737" y="1230"/>
              <a:ext cx="3022" cy="17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92333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Registers and the ROB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Insert instruction into ROB (after decoding it)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ROB entry is used, </a:t>
            </a:r>
            <a:r>
              <a:rPr lang="en-US" sz="1800" b="0" dirty="0" smtClean="0">
                <a:solidFill>
                  <a:schemeClr val="tx1"/>
                </a:solidFill>
              </a:rPr>
              <a:t>use </a:t>
            </a:r>
            <a:r>
              <a:rPr lang="en-US" sz="1800" b="0" dirty="0" smtClean="0">
                <a:solidFill>
                  <a:schemeClr val="tx1"/>
                </a:solidFill>
                <a:sym typeface="Wingdings" pitchFamily="2" charset="2"/>
              </a:rPr>
              <a:t> 1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Instruction is not yet executing, </a:t>
            </a:r>
            <a:r>
              <a:rPr lang="en-US" sz="1800" b="0" dirty="0" smtClean="0">
                <a:solidFill>
                  <a:schemeClr val="tx1"/>
                </a:solidFill>
              </a:rPr>
              <a:t>exec </a:t>
            </a:r>
            <a:r>
              <a:rPr lang="en-US" sz="1800" b="0" dirty="0" smtClean="0">
                <a:solidFill>
                  <a:schemeClr val="tx1"/>
                </a:solidFill>
                <a:sym typeface="Wingdings" pitchFamily="2" charset="2"/>
              </a:rPr>
              <a:t> 1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Specify </a:t>
            </a:r>
            <a:r>
              <a:rPr lang="en-US" sz="1800" b="0" dirty="0" smtClean="0">
                <a:solidFill>
                  <a:schemeClr val="tx1"/>
                </a:solidFill>
              </a:rPr>
              <a:t>operation in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Update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Identify instruction’s destination register (e.g., F1)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Look up register (e.g., F1) in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Insert pointer </a:t>
            </a:r>
            <a:r>
              <a:rPr lang="en-US" sz="1800" b="0" dirty="0" smtClean="0">
                <a:solidFill>
                  <a:schemeClr val="tx1"/>
                </a:solidFill>
              </a:rPr>
              <a:t>to </a:t>
            </a:r>
            <a:r>
              <a:rPr lang="en-US" sz="1800" b="0" dirty="0" smtClean="0">
                <a:solidFill>
                  <a:schemeClr val="tx1"/>
                </a:solidFill>
              </a:rPr>
              <a:t>instruction’s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executes, </a:t>
            </a:r>
            <a:r>
              <a:rPr lang="en-US" dirty="0" smtClean="0">
                <a:solidFill>
                  <a:schemeClr val="tx1"/>
                </a:solidFill>
              </a:rPr>
              <a:t>exec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 1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writes-back, replace pointer to ROB with </a:t>
            </a:r>
            <a:r>
              <a:rPr lang="en-US" dirty="0" smtClean="0">
                <a:solidFill>
                  <a:schemeClr val="tx1"/>
                </a:solidFill>
              </a:rPr>
              <a:t>produced value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6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4581150"/>
            <a:ext cx="4073311" cy="1881843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1: LD F2, 34 (R2)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2: LD F4, 45 (R3)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3: MUTLD F6, F4, F2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4: SUBD F8, F2, F2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5: DIVD F4, F2, F8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6: ADDD F10, F6, F4</a:t>
            </a:r>
          </a:p>
        </p:txBody>
      </p:sp>
      <p:sp>
        <p:nvSpPr>
          <p:cNvPr id="121" name="Text Placeholder 1"/>
          <p:cNvSpPr>
            <a:spLocks noGrp="1"/>
          </p:cNvSpPr>
          <p:nvPr>
            <p:ph type="body" idx="1"/>
          </p:nvPr>
        </p:nvSpPr>
        <p:spPr>
          <a:xfrm>
            <a:off x="4569619" y="4581152"/>
            <a:ext cx="4073311" cy="1881843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When are names in sources replaced by data? When a functional unit produces data</a:t>
            </a: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When can a name be re-used? When an instruction completes</a:t>
            </a:r>
          </a:p>
        </p:txBody>
      </p:sp>
      <p:grpSp>
        <p:nvGrpSpPr>
          <p:cNvPr id="122" name="Group 5"/>
          <p:cNvGrpSpPr>
            <a:grpSpLocks/>
          </p:cNvGrpSpPr>
          <p:nvPr/>
        </p:nvGrpSpPr>
        <p:grpSpPr bwMode="auto">
          <a:xfrm>
            <a:off x="955675" y="1157288"/>
            <a:ext cx="7591425" cy="3457575"/>
            <a:chOff x="602" y="736"/>
            <a:chExt cx="4782" cy="2178"/>
          </a:xfrm>
        </p:grpSpPr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602" y="736"/>
              <a:ext cx="9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dirty="0">
                  <a:latin typeface="+mj-lt"/>
                </a:rPr>
                <a:t>Renaming table</a:t>
              </a:r>
            </a:p>
          </p:txBody>
        </p:sp>
        <p:sp>
          <p:nvSpPr>
            <p:cNvPr id="124" name="Rectangle 7"/>
            <p:cNvSpPr>
              <a:spLocks noChangeArrowheads="1"/>
            </p:cNvSpPr>
            <p:nvPr/>
          </p:nvSpPr>
          <p:spPr bwMode="auto">
            <a:xfrm>
              <a:off x="3072" y="736"/>
              <a:ext cx="9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 dirty="0" smtClean="0">
                  <a:latin typeface="+mj-lt"/>
                </a:rPr>
                <a:t>Reorder buffer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5" name="Rectangle 8"/>
            <p:cNvSpPr>
              <a:spLocks noChangeArrowheads="1"/>
            </p:cNvSpPr>
            <p:nvPr/>
          </p:nvSpPr>
          <p:spPr bwMode="auto">
            <a:xfrm>
              <a:off x="2160" y="951"/>
              <a:ext cx="27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 dirty="0">
                  <a:latin typeface="+mj-lt"/>
                </a:rPr>
                <a:t>Ins</a:t>
              </a:r>
              <a:r>
                <a:rPr lang="en-US" sz="1400" dirty="0" smtClean="0">
                  <a:latin typeface="+mj-lt"/>
                </a:rPr>
                <a:t>#      </a:t>
              </a:r>
              <a:r>
                <a:rPr lang="en-US" sz="1400" dirty="0">
                  <a:latin typeface="+mj-lt"/>
                </a:rPr>
                <a:t>use </a:t>
              </a:r>
              <a:r>
                <a:rPr lang="en-US" sz="1400" dirty="0" smtClean="0">
                  <a:latin typeface="+mj-lt"/>
                </a:rPr>
                <a:t> exec   </a:t>
              </a:r>
              <a:r>
                <a:rPr lang="en-US" sz="1400" dirty="0">
                  <a:latin typeface="+mj-lt"/>
                </a:rPr>
                <a:t>op  </a:t>
              </a:r>
              <a:r>
                <a:rPr lang="en-US" sz="1400" dirty="0" smtClean="0">
                  <a:latin typeface="+mj-lt"/>
                </a:rPr>
                <a:t>     p1    src1      p2      src2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6" name="Rectangle 9"/>
            <p:cNvSpPr>
              <a:spLocks noChangeArrowheads="1"/>
            </p:cNvSpPr>
            <p:nvPr/>
          </p:nvSpPr>
          <p:spPr bwMode="auto">
            <a:xfrm>
              <a:off x="5178" y="1170"/>
              <a:ext cx="206" cy="1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1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2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3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4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5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</p:txBody>
        </p:sp>
        <p:sp>
          <p:nvSpPr>
            <p:cNvPr id="127" name="Rectangle 10"/>
            <p:cNvSpPr>
              <a:spLocks noChangeArrowheads="1"/>
            </p:cNvSpPr>
            <p:nvPr/>
          </p:nvSpPr>
          <p:spPr bwMode="auto">
            <a:xfrm>
              <a:off x="2180" y="1164"/>
              <a:ext cx="2988" cy="17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1"/>
            <p:cNvSpPr>
              <a:spLocks noChangeShapeType="1"/>
            </p:cNvSpPr>
            <p:nvPr/>
          </p:nvSpPr>
          <p:spPr bwMode="auto">
            <a:xfrm>
              <a:off x="2588" y="1179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2"/>
            <p:cNvSpPr>
              <a:spLocks noChangeShapeType="1"/>
            </p:cNvSpPr>
            <p:nvPr/>
          </p:nvSpPr>
          <p:spPr bwMode="auto">
            <a:xfrm>
              <a:off x="2876" y="1173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3"/>
            <p:cNvSpPr>
              <a:spLocks noChangeShapeType="1"/>
            </p:cNvSpPr>
            <p:nvPr/>
          </p:nvSpPr>
          <p:spPr bwMode="auto">
            <a:xfrm>
              <a:off x="4162" y="1166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4"/>
            <p:cNvSpPr>
              <a:spLocks noChangeShapeType="1"/>
            </p:cNvSpPr>
            <p:nvPr/>
          </p:nvSpPr>
          <p:spPr bwMode="auto">
            <a:xfrm>
              <a:off x="3775" y="1162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Line 15"/>
            <p:cNvSpPr>
              <a:spLocks noChangeShapeType="1"/>
            </p:cNvSpPr>
            <p:nvPr/>
          </p:nvSpPr>
          <p:spPr bwMode="auto">
            <a:xfrm>
              <a:off x="4477" y="1163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" name="Group 16"/>
            <p:cNvGrpSpPr>
              <a:grpSpLocks/>
            </p:cNvGrpSpPr>
            <p:nvPr/>
          </p:nvGrpSpPr>
          <p:grpSpPr bwMode="auto">
            <a:xfrm>
              <a:off x="2179" y="1316"/>
              <a:ext cx="2976" cy="1392"/>
              <a:chOff x="2181" y="1347"/>
              <a:chExt cx="2976" cy="1392"/>
            </a:xfrm>
          </p:grpSpPr>
          <p:sp>
            <p:nvSpPr>
              <p:cNvPr id="151" name="Line 17"/>
              <p:cNvSpPr>
                <a:spLocks noChangeShapeType="1"/>
              </p:cNvSpPr>
              <p:nvPr/>
            </p:nvSpPr>
            <p:spPr bwMode="auto">
              <a:xfrm>
                <a:off x="2188" y="1347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18"/>
              <p:cNvSpPr>
                <a:spLocks noChangeShapeType="1"/>
              </p:cNvSpPr>
              <p:nvPr/>
            </p:nvSpPr>
            <p:spPr bwMode="auto">
              <a:xfrm>
                <a:off x="2188" y="1523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19"/>
              <p:cNvSpPr>
                <a:spLocks noChangeShapeType="1"/>
              </p:cNvSpPr>
              <p:nvPr/>
            </p:nvSpPr>
            <p:spPr bwMode="auto">
              <a:xfrm>
                <a:off x="2181" y="1691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Line 20"/>
              <p:cNvSpPr>
                <a:spLocks noChangeShapeType="1"/>
              </p:cNvSpPr>
              <p:nvPr/>
            </p:nvSpPr>
            <p:spPr bwMode="auto">
              <a:xfrm>
                <a:off x="2188" y="1851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Line 21"/>
              <p:cNvSpPr>
                <a:spLocks noChangeShapeType="1"/>
              </p:cNvSpPr>
              <p:nvPr/>
            </p:nvSpPr>
            <p:spPr bwMode="auto">
              <a:xfrm>
                <a:off x="2188" y="2035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22"/>
              <p:cNvSpPr>
                <a:spLocks noChangeShapeType="1"/>
              </p:cNvSpPr>
              <p:nvPr/>
            </p:nvSpPr>
            <p:spPr bwMode="auto">
              <a:xfrm>
                <a:off x="2188" y="2195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23"/>
              <p:cNvSpPr>
                <a:spLocks noChangeShapeType="1"/>
              </p:cNvSpPr>
              <p:nvPr/>
            </p:nvSpPr>
            <p:spPr bwMode="auto">
              <a:xfrm>
                <a:off x="2181" y="2571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24"/>
              <p:cNvSpPr>
                <a:spLocks noChangeShapeType="1"/>
              </p:cNvSpPr>
              <p:nvPr/>
            </p:nvSpPr>
            <p:spPr bwMode="auto">
              <a:xfrm>
                <a:off x="2181" y="2739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Line 25"/>
              <p:cNvSpPr>
                <a:spLocks noChangeShapeType="1"/>
              </p:cNvSpPr>
              <p:nvPr/>
            </p:nvSpPr>
            <p:spPr bwMode="auto">
              <a:xfrm>
                <a:off x="2195" y="2379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" name="Rectangle 26"/>
            <p:cNvSpPr>
              <a:spLocks noChangeArrowheads="1"/>
            </p:cNvSpPr>
            <p:nvPr/>
          </p:nvSpPr>
          <p:spPr bwMode="auto">
            <a:xfrm>
              <a:off x="937" y="2685"/>
              <a:ext cx="68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solidFill>
                    <a:schemeClr val="bg2"/>
                  </a:solidFill>
                  <a:latin typeface="Verdana" pitchFamily="1" charset="0"/>
                </a:rPr>
                <a:t>data / </a:t>
              </a:r>
              <a:r>
                <a:rPr lang="en-US" sz="1800" dirty="0" err="1">
                  <a:solidFill>
                    <a:schemeClr val="bg2"/>
                  </a:solidFill>
                  <a:latin typeface="Verdana" pitchFamily="1" charset="0"/>
                </a:rPr>
                <a:t>t</a:t>
              </a:r>
              <a:r>
                <a:rPr lang="en-US" sz="1800" baseline="-25000" dirty="0" err="1">
                  <a:solidFill>
                    <a:schemeClr val="bg2"/>
                  </a:solidFill>
                  <a:latin typeface="Verdana" pitchFamily="1" charset="0"/>
                </a:rPr>
                <a:t>i</a:t>
              </a:r>
              <a:endParaRPr lang="en-US" sz="1800" baseline="-25000" dirty="0">
                <a:solidFill>
                  <a:schemeClr val="bg2"/>
                </a:solidFill>
                <a:latin typeface="Verdana" pitchFamily="1" charset="0"/>
              </a:endParaRPr>
            </a:p>
          </p:txBody>
        </p:sp>
        <p:sp>
          <p:nvSpPr>
            <p:cNvPr id="135" name="Rectangle 27"/>
            <p:cNvSpPr>
              <a:spLocks noChangeArrowheads="1"/>
            </p:cNvSpPr>
            <p:nvPr/>
          </p:nvSpPr>
          <p:spPr bwMode="auto">
            <a:xfrm>
              <a:off x="672" y="951"/>
              <a:ext cx="971" cy="1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     </a:t>
              </a:r>
              <a:r>
                <a:rPr lang="en-US" sz="1400" dirty="0">
                  <a:latin typeface="+mj-lt"/>
                </a:rPr>
                <a:t>p    </a:t>
              </a:r>
              <a:r>
                <a:rPr lang="en-US" sz="1400" dirty="0" smtClean="0">
                  <a:latin typeface="+mj-lt"/>
                </a:rPr>
                <a:t>    data</a:t>
              </a:r>
              <a:endParaRPr lang="en-US" sz="14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F1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F2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F3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F4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F5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F6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F7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F8</a:t>
              </a:r>
            </a:p>
          </p:txBody>
        </p:sp>
        <p:grpSp>
          <p:nvGrpSpPr>
            <p:cNvPr id="136" name="Group 28"/>
            <p:cNvGrpSpPr>
              <a:grpSpLocks/>
            </p:cNvGrpSpPr>
            <p:nvPr/>
          </p:nvGrpSpPr>
          <p:grpSpPr bwMode="auto">
            <a:xfrm>
              <a:off x="953" y="1173"/>
              <a:ext cx="760" cy="1368"/>
              <a:chOff x="955" y="1204"/>
              <a:chExt cx="760" cy="1368"/>
            </a:xfrm>
          </p:grpSpPr>
          <p:grpSp>
            <p:nvGrpSpPr>
              <p:cNvPr id="141" name="Group 29"/>
              <p:cNvGrpSpPr>
                <a:grpSpLocks/>
              </p:cNvGrpSpPr>
              <p:nvPr/>
            </p:nvGrpSpPr>
            <p:grpSpPr bwMode="auto">
              <a:xfrm>
                <a:off x="955" y="1204"/>
                <a:ext cx="760" cy="1368"/>
                <a:chOff x="955" y="1204"/>
                <a:chExt cx="760" cy="1368"/>
              </a:xfrm>
            </p:grpSpPr>
            <p:sp>
              <p:nvSpPr>
                <p:cNvPr id="143" name="Rectangle 30"/>
                <p:cNvSpPr>
                  <a:spLocks noChangeArrowheads="1"/>
                </p:cNvSpPr>
                <p:nvPr/>
              </p:nvSpPr>
              <p:spPr bwMode="auto">
                <a:xfrm>
                  <a:off x="955" y="1204"/>
                  <a:ext cx="760" cy="136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31"/>
                <p:cNvSpPr>
                  <a:spLocks noChangeShapeType="1"/>
                </p:cNvSpPr>
                <p:nvPr/>
              </p:nvSpPr>
              <p:spPr bwMode="auto">
                <a:xfrm>
                  <a:off x="967" y="1368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32"/>
                <p:cNvSpPr>
                  <a:spLocks noChangeShapeType="1"/>
                </p:cNvSpPr>
                <p:nvPr/>
              </p:nvSpPr>
              <p:spPr bwMode="auto">
                <a:xfrm>
                  <a:off x="967" y="1540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Line 33"/>
                <p:cNvSpPr>
                  <a:spLocks noChangeShapeType="1"/>
                </p:cNvSpPr>
                <p:nvPr/>
              </p:nvSpPr>
              <p:spPr bwMode="auto">
                <a:xfrm>
                  <a:off x="967" y="1706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Line 34"/>
                <p:cNvSpPr>
                  <a:spLocks noChangeShapeType="1"/>
                </p:cNvSpPr>
                <p:nvPr/>
              </p:nvSpPr>
              <p:spPr bwMode="auto">
                <a:xfrm>
                  <a:off x="967" y="1878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Line 35"/>
                <p:cNvSpPr>
                  <a:spLocks noChangeShapeType="1"/>
                </p:cNvSpPr>
                <p:nvPr/>
              </p:nvSpPr>
              <p:spPr bwMode="auto">
                <a:xfrm>
                  <a:off x="967" y="2050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Line 36"/>
                <p:cNvSpPr>
                  <a:spLocks noChangeShapeType="1"/>
                </p:cNvSpPr>
                <p:nvPr/>
              </p:nvSpPr>
              <p:spPr bwMode="auto">
                <a:xfrm>
                  <a:off x="967" y="2222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Line 37"/>
                <p:cNvSpPr>
                  <a:spLocks noChangeShapeType="1"/>
                </p:cNvSpPr>
                <p:nvPr/>
              </p:nvSpPr>
              <p:spPr bwMode="auto">
                <a:xfrm>
                  <a:off x="955" y="2401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2" name="Line 38"/>
              <p:cNvSpPr>
                <a:spLocks noChangeShapeType="1"/>
              </p:cNvSpPr>
              <p:nvPr/>
            </p:nvSpPr>
            <p:spPr bwMode="auto">
              <a:xfrm>
                <a:off x="1105" y="1210"/>
                <a:ext cx="0" cy="13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" name="Freeform 39"/>
            <p:cNvSpPr>
              <a:spLocks/>
            </p:cNvSpPr>
            <p:nvPr/>
          </p:nvSpPr>
          <p:spPr bwMode="auto">
            <a:xfrm>
              <a:off x="1344" y="2296"/>
              <a:ext cx="1" cy="433"/>
            </a:xfrm>
            <a:custGeom>
              <a:avLst/>
              <a:gdLst>
                <a:gd name="T0" fmla="*/ 0 w 1"/>
                <a:gd name="T1" fmla="*/ 432 h 433"/>
                <a:gd name="T2" fmla="*/ 0 w 1"/>
                <a:gd name="T3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433">
                  <a:moveTo>
                    <a:pt x="0" y="432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40"/>
            <p:cNvSpPr>
              <a:spLocks/>
            </p:cNvSpPr>
            <p:nvPr/>
          </p:nvSpPr>
          <p:spPr bwMode="auto">
            <a:xfrm>
              <a:off x="1668" y="2796"/>
              <a:ext cx="2427" cy="1"/>
            </a:xfrm>
            <a:custGeom>
              <a:avLst/>
              <a:gdLst>
                <a:gd name="T0" fmla="*/ 0 w 2427"/>
                <a:gd name="T1" fmla="*/ 0 h 1"/>
                <a:gd name="T2" fmla="*/ 2426 w 242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27" h="1">
                  <a:moveTo>
                    <a:pt x="0" y="0"/>
                  </a:moveTo>
                  <a:lnTo>
                    <a:pt x="2426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Line 41"/>
            <p:cNvSpPr>
              <a:spLocks noChangeShapeType="1"/>
            </p:cNvSpPr>
            <p:nvPr/>
          </p:nvSpPr>
          <p:spPr bwMode="auto">
            <a:xfrm>
              <a:off x="3122" y="1166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42"/>
            <p:cNvSpPr>
              <a:spLocks noChangeShapeType="1"/>
            </p:cNvSpPr>
            <p:nvPr/>
          </p:nvSpPr>
          <p:spPr bwMode="auto">
            <a:xfrm>
              <a:off x="3509" y="1166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0" name="Text Box 45"/>
          <p:cNvSpPr txBox="1">
            <a:spLocks noChangeArrowheads="1"/>
          </p:cNvSpPr>
          <p:nvPr/>
        </p:nvSpPr>
        <p:spPr bwMode="auto">
          <a:xfrm>
            <a:off x="1870075" y="2093913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t1</a:t>
            </a:r>
          </a:p>
        </p:txBody>
      </p:sp>
      <p:sp>
        <p:nvSpPr>
          <p:cNvPr id="161" name="Text Box 46"/>
          <p:cNvSpPr txBox="1">
            <a:spLocks noChangeArrowheads="1"/>
          </p:cNvSpPr>
          <p:nvPr/>
        </p:nvSpPr>
        <p:spPr bwMode="auto">
          <a:xfrm>
            <a:off x="3448050" y="181133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1          1        0        LD     </a:t>
            </a:r>
          </a:p>
        </p:txBody>
      </p:sp>
      <p:sp>
        <p:nvSpPr>
          <p:cNvPr id="162" name="Text Box 47"/>
          <p:cNvSpPr txBox="1">
            <a:spLocks noChangeArrowheads="1"/>
          </p:cNvSpPr>
          <p:nvPr/>
        </p:nvSpPr>
        <p:spPr bwMode="auto">
          <a:xfrm>
            <a:off x="1887538" y="2636838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t2</a:t>
            </a:r>
          </a:p>
        </p:txBody>
      </p:sp>
      <p:sp>
        <p:nvSpPr>
          <p:cNvPr id="163" name="Text Box 48"/>
          <p:cNvSpPr txBox="1">
            <a:spLocks noChangeArrowheads="1"/>
          </p:cNvSpPr>
          <p:nvPr/>
        </p:nvSpPr>
        <p:spPr bwMode="auto">
          <a:xfrm>
            <a:off x="3448050" y="20859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2          1        0        LD     </a:t>
            </a:r>
          </a:p>
        </p:txBody>
      </p:sp>
      <p:sp>
        <p:nvSpPr>
          <p:cNvPr id="164" name="Text Box 49"/>
          <p:cNvSpPr txBox="1">
            <a:spLocks noChangeArrowheads="1"/>
          </p:cNvSpPr>
          <p:nvPr/>
        </p:nvSpPr>
        <p:spPr bwMode="auto">
          <a:xfrm>
            <a:off x="3448050" y="286385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5          1        0        DIV       1        v1           0         t4     </a:t>
            </a:r>
          </a:p>
        </p:txBody>
      </p:sp>
      <p:sp>
        <p:nvSpPr>
          <p:cNvPr id="165" name="Text Box 50"/>
          <p:cNvSpPr txBox="1">
            <a:spLocks noChangeArrowheads="1"/>
          </p:cNvSpPr>
          <p:nvPr/>
        </p:nvSpPr>
        <p:spPr bwMode="auto">
          <a:xfrm>
            <a:off x="3448050" y="262890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4          1        0        SUB     1        v1           1         v1</a:t>
            </a:r>
          </a:p>
        </p:txBody>
      </p:sp>
      <p:sp>
        <p:nvSpPr>
          <p:cNvPr id="166" name="Text Box 51"/>
          <p:cNvSpPr txBox="1">
            <a:spLocks noChangeArrowheads="1"/>
          </p:cNvSpPr>
          <p:nvPr/>
        </p:nvSpPr>
        <p:spPr bwMode="auto">
          <a:xfrm>
            <a:off x="1870075" y="373697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t4</a:t>
            </a:r>
          </a:p>
        </p:txBody>
      </p:sp>
      <p:sp>
        <p:nvSpPr>
          <p:cNvPr id="167" name="Text Box 52"/>
          <p:cNvSpPr txBox="1">
            <a:spLocks noChangeArrowheads="1"/>
          </p:cNvSpPr>
          <p:nvPr/>
        </p:nvSpPr>
        <p:spPr bwMode="auto">
          <a:xfrm>
            <a:off x="3448050" y="234315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3          1        0        MUL     0        t2            1         v1</a:t>
            </a:r>
          </a:p>
        </p:txBody>
      </p:sp>
      <p:sp>
        <p:nvSpPr>
          <p:cNvPr id="168" name="Text Box 53"/>
          <p:cNvSpPr txBox="1">
            <a:spLocks noChangeArrowheads="1"/>
          </p:cNvSpPr>
          <p:nvPr/>
        </p:nvSpPr>
        <p:spPr bwMode="auto">
          <a:xfrm>
            <a:off x="1870075" y="3179763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t3</a:t>
            </a:r>
          </a:p>
        </p:txBody>
      </p:sp>
      <p:sp>
        <p:nvSpPr>
          <p:cNvPr id="169" name="Text Box 54"/>
          <p:cNvSpPr txBox="1">
            <a:spLocks noChangeArrowheads="1"/>
          </p:cNvSpPr>
          <p:nvPr/>
        </p:nvSpPr>
        <p:spPr bwMode="auto">
          <a:xfrm>
            <a:off x="1928813" y="2613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t5</a:t>
            </a:r>
          </a:p>
        </p:txBody>
      </p:sp>
      <p:sp>
        <p:nvSpPr>
          <p:cNvPr id="171" name="Text Box 56"/>
          <p:cNvSpPr txBox="1">
            <a:spLocks noChangeArrowheads="1"/>
          </p:cNvSpPr>
          <p:nvPr/>
        </p:nvSpPr>
        <p:spPr bwMode="auto">
          <a:xfrm>
            <a:off x="1876425" y="2078038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 dirty="0">
                <a:solidFill>
                  <a:srgbClr val="56127A"/>
                </a:solidFill>
              </a:rPr>
              <a:t>v1</a:t>
            </a:r>
          </a:p>
        </p:txBody>
      </p:sp>
      <p:sp>
        <p:nvSpPr>
          <p:cNvPr id="172" name="Text Box 57"/>
          <p:cNvSpPr txBox="1">
            <a:spLocks noChangeArrowheads="1"/>
          </p:cNvSpPr>
          <p:nvPr/>
        </p:nvSpPr>
        <p:spPr bwMode="auto">
          <a:xfrm>
            <a:off x="3443288" y="18192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1          1        1        </a:t>
            </a:r>
            <a:r>
              <a:rPr lang="en-US" sz="1400" dirty="0" smtClean="0">
                <a:solidFill>
                  <a:srgbClr val="56127A"/>
                </a:solidFill>
              </a:rPr>
              <a:t>LD     </a:t>
            </a:r>
            <a:endParaRPr lang="en-US" sz="1400" dirty="0">
              <a:solidFill>
                <a:srgbClr val="56127A"/>
              </a:solidFill>
            </a:endParaRPr>
          </a:p>
        </p:txBody>
      </p:sp>
      <p:sp>
        <p:nvSpPr>
          <p:cNvPr id="173" name="Text Box 58"/>
          <p:cNvSpPr txBox="1">
            <a:spLocks noChangeArrowheads="1"/>
          </p:cNvSpPr>
          <p:nvPr/>
        </p:nvSpPr>
        <p:spPr bwMode="auto">
          <a:xfrm>
            <a:off x="3451225" y="180498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            0</a:t>
            </a:r>
          </a:p>
        </p:txBody>
      </p:sp>
      <p:sp>
        <p:nvSpPr>
          <p:cNvPr id="174" name="Text Box 59"/>
          <p:cNvSpPr txBox="1">
            <a:spLocks noChangeArrowheads="1"/>
          </p:cNvSpPr>
          <p:nvPr/>
        </p:nvSpPr>
        <p:spPr bwMode="auto">
          <a:xfrm>
            <a:off x="3441700" y="262413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4          1        1        SUB     1        v1           1         v1</a:t>
            </a:r>
          </a:p>
        </p:txBody>
      </p:sp>
      <p:sp>
        <p:nvSpPr>
          <p:cNvPr id="175" name="Text Box 60"/>
          <p:cNvSpPr txBox="1">
            <a:spLocks noChangeArrowheads="1"/>
          </p:cNvSpPr>
          <p:nvPr/>
        </p:nvSpPr>
        <p:spPr bwMode="auto">
          <a:xfrm>
            <a:off x="3438525" y="26320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4           0</a:t>
            </a:r>
          </a:p>
        </p:txBody>
      </p:sp>
      <p:sp>
        <p:nvSpPr>
          <p:cNvPr id="176" name="Text Box 61"/>
          <p:cNvSpPr txBox="1">
            <a:spLocks noChangeArrowheads="1"/>
          </p:cNvSpPr>
          <p:nvPr/>
        </p:nvSpPr>
        <p:spPr bwMode="auto">
          <a:xfrm>
            <a:off x="1876425" y="371157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v4</a:t>
            </a:r>
          </a:p>
        </p:txBody>
      </p:sp>
      <p:sp>
        <p:nvSpPr>
          <p:cNvPr id="177" name="Text Box 62"/>
          <p:cNvSpPr txBox="1">
            <a:spLocks noChangeArrowheads="1"/>
          </p:cNvSpPr>
          <p:nvPr/>
        </p:nvSpPr>
        <p:spPr bwMode="auto">
          <a:xfrm>
            <a:off x="3458255" y="285292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5          1        </a:t>
            </a:r>
            <a:r>
              <a:rPr lang="en-US" sz="1400" dirty="0" smtClean="0">
                <a:solidFill>
                  <a:srgbClr val="56127A"/>
                </a:solidFill>
              </a:rPr>
              <a:t>1        </a:t>
            </a:r>
            <a:r>
              <a:rPr lang="en-US" sz="1400" dirty="0">
                <a:solidFill>
                  <a:srgbClr val="56127A"/>
                </a:solidFill>
              </a:rPr>
              <a:t>DIV       1        v1           1         v4     </a:t>
            </a:r>
          </a:p>
        </p:txBody>
      </p:sp>
      <p:sp>
        <p:nvSpPr>
          <p:cNvPr id="178" name="Text Box 63"/>
          <p:cNvSpPr txBox="1">
            <a:spLocks noChangeArrowheads="1"/>
          </p:cNvSpPr>
          <p:nvPr/>
        </p:nvSpPr>
        <p:spPr bwMode="auto">
          <a:xfrm>
            <a:off x="3455988" y="207010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2          1        1        LD     </a:t>
            </a:r>
          </a:p>
        </p:txBody>
      </p:sp>
      <p:sp>
        <p:nvSpPr>
          <p:cNvPr id="179" name="Text Box 64"/>
          <p:cNvSpPr txBox="1">
            <a:spLocks noChangeArrowheads="1"/>
          </p:cNvSpPr>
          <p:nvPr/>
        </p:nvSpPr>
        <p:spPr bwMode="auto">
          <a:xfrm>
            <a:off x="3432175" y="207645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2           0     </a:t>
            </a:r>
          </a:p>
        </p:txBody>
      </p:sp>
      <p:sp>
        <p:nvSpPr>
          <p:cNvPr id="180" name="Text Box 65"/>
          <p:cNvSpPr txBox="1">
            <a:spLocks noChangeArrowheads="1"/>
          </p:cNvSpPr>
          <p:nvPr/>
        </p:nvSpPr>
        <p:spPr bwMode="auto">
          <a:xfrm>
            <a:off x="3448145" y="235610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3          1        </a:t>
            </a:r>
            <a:r>
              <a:rPr lang="en-US" sz="1400" dirty="0" smtClean="0">
                <a:solidFill>
                  <a:srgbClr val="56127A"/>
                </a:solidFill>
              </a:rPr>
              <a:t>1        </a:t>
            </a:r>
            <a:r>
              <a:rPr lang="en-US" sz="1400" dirty="0">
                <a:solidFill>
                  <a:srgbClr val="56127A"/>
                </a:solidFill>
              </a:rPr>
              <a:t>MUL     1        v2            1         v1</a:t>
            </a:r>
          </a:p>
        </p:txBody>
      </p:sp>
    </p:spTree>
    <p:extLst>
      <p:ext uri="{BB962C8B-B14F-4D97-AF65-F5344CB8AC3E}">
        <p14:creationId xmlns:p14="http://schemas.microsoft.com/office/powerpoint/2010/main" xmlns="" val="1590341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0" grpId="1"/>
      <p:bldP spid="160" grpId="2"/>
      <p:bldP spid="161" grpId="0"/>
      <p:bldP spid="161" grpId="1"/>
      <p:bldP spid="162" grpId="0"/>
      <p:bldP spid="162" grpId="1"/>
      <p:bldP spid="163" grpId="0"/>
      <p:bldP spid="163" grpId="1"/>
      <p:bldP spid="164" grpId="0"/>
      <p:bldP spid="164" grpId="1"/>
      <p:bldP spid="165" grpId="0"/>
      <p:bldP spid="165" grpId="1"/>
      <p:bldP spid="166" grpId="0"/>
      <p:bldP spid="166" grpId="1"/>
      <p:bldP spid="167" grpId="0"/>
      <p:bldP spid="167" grpId="1"/>
      <p:bldP spid="168" grpId="0"/>
      <p:bldP spid="169" grpId="0"/>
      <p:bldP spid="171" grpId="0"/>
      <p:bldP spid="172" grpId="0"/>
      <p:bldP spid="172" grpId="1"/>
      <p:bldP spid="173" grpId="0"/>
      <p:bldP spid="174" grpId="0"/>
      <p:bldP spid="174" grpId="1"/>
      <p:bldP spid="175" grpId="0"/>
      <p:bldP spid="176" grpId="0"/>
      <p:bldP spid="177" grpId="0"/>
      <p:bldP spid="178" grpId="0"/>
      <p:bldP spid="178" grpId="1"/>
      <p:bldP spid="178" grpId="2"/>
      <p:bldP spid="179" grpId="0"/>
      <p:bldP spid="179" grpId="1"/>
      <p:bldP spid="1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Registers and the ROB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Insert instruction into ROB (after decoding it)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ROB entry is used, </a:t>
            </a:r>
            <a:r>
              <a:rPr lang="en-US" sz="1800" b="0" dirty="0" smtClean="0">
                <a:solidFill>
                  <a:schemeClr val="tx1"/>
                </a:solidFill>
              </a:rPr>
              <a:t>use </a:t>
            </a:r>
            <a:r>
              <a:rPr lang="en-US" sz="1800" b="0" dirty="0" smtClean="0">
                <a:solidFill>
                  <a:schemeClr val="tx1"/>
                </a:solidFill>
                <a:sym typeface="Wingdings" pitchFamily="2" charset="2"/>
              </a:rPr>
              <a:t> 1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Instruction is not yet executing, </a:t>
            </a:r>
            <a:r>
              <a:rPr lang="en-US" sz="1800" b="0" dirty="0" smtClean="0">
                <a:solidFill>
                  <a:schemeClr val="tx1"/>
                </a:solidFill>
              </a:rPr>
              <a:t>exec </a:t>
            </a:r>
            <a:r>
              <a:rPr lang="en-US" sz="1800" b="0" dirty="0" smtClean="0">
                <a:solidFill>
                  <a:schemeClr val="tx1"/>
                </a:solidFill>
                <a:sym typeface="Wingdings" pitchFamily="2" charset="2"/>
              </a:rPr>
              <a:t> 1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Specify </a:t>
            </a:r>
            <a:r>
              <a:rPr lang="en-US" sz="1800" b="0" dirty="0" smtClean="0">
                <a:solidFill>
                  <a:schemeClr val="tx1"/>
                </a:solidFill>
              </a:rPr>
              <a:t>operation in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Update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Identify instruction’s destination register (e.g., F1)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Look up register (e.g., F1) in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Insert pointer </a:t>
            </a:r>
            <a:r>
              <a:rPr lang="en-US" sz="1800" b="0" dirty="0" smtClean="0">
                <a:solidFill>
                  <a:schemeClr val="tx1"/>
                </a:solidFill>
              </a:rPr>
              <a:t>to </a:t>
            </a:r>
            <a:r>
              <a:rPr lang="en-US" sz="1800" b="0" dirty="0" smtClean="0">
                <a:solidFill>
                  <a:schemeClr val="tx1"/>
                </a:solidFill>
              </a:rPr>
              <a:t>instruction’s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executes, </a:t>
            </a:r>
            <a:r>
              <a:rPr lang="en-US" dirty="0" smtClean="0">
                <a:solidFill>
                  <a:schemeClr val="tx1"/>
                </a:solidFill>
              </a:rPr>
              <a:t>exec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 1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writes-back, replace pointer to ROB with </a:t>
            </a:r>
            <a:r>
              <a:rPr lang="en-US" dirty="0" smtClean="0">
                <a:solidFill>
                  <a:schemeClr val="tx1"/>
                </a:solidFill>
              </a:rPr>
              <a:t>produced value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6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Renaming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387654"/>
            <a:ext cx="8147325" cy="11905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Decode stage allocates instruction template (i.e., tag t) and stores tag  in register file.</a:t>
            </a:r>
          </a:p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When instruction completes, tag is de-allocated.</a:t>
            </a:r>
          </a:p>
          <a:p>
            <a:pPr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1230765" y="1066800"/>
            <a:ext cx="6642100" cy="4291013"/>
            <a:chOff x="1040705" y="1066800"/>
            <a:chExt cx="6642100" cy="4291013"/>
          </a:xfrm>
        </p:grpSpPr>
        <p:sp>
          <p:nvSpPr>
            <p:cNvPr id="83" name="Rectangle 5"/>
            <p:cNvSpPr>
              <a:spLocks noChangeArrowheads="1"/>
            </p:cNvSpPr>
            <p:nvPr/>
          </p:nvSpPr>
          <p:spPr bwMode="auto">
            <a:xfrm>
              <a:off x="1967805" y="1066800"/>
              <a:ext cx="1206500" cy="1054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6"/>
            <p:cNvSpPr>
              <a:spLocks noChangeShapeType="1"/>
            </p:cNvSpPr>
            <p:nvPr/>
          </p:nvSpPr>
          <p:spPr bwMode="auto">
            <a:xfrm>
              <a:off x="1986855" y="1327150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>
              <a:off x="1986855" y="1863725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205930" y="1076325"/>
              <a:ext cx="0" cy="10509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9"/>
            <p:cNvSpPr>
              <a:spLocks noChangeArrowheads="1"/>
            </p:cNvSpPr>
            <p:nvPr/>
          </p:nvSpPr>
          <p:spPr bwMode="auto">
            <a:xfrm>
              <a:off x="32632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44189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11"/>
            <p:cNvSpPr>
              <a:spLocks noChangeArrowheads="1"/>
            </p:cNvSpPr>
            <p:nvPr/>
          </p:nvSpPr>
          <p:spPr bwMode="auto">
            <a:xfrm>
              <a:off x="55746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12"/>
            <p:cNvSpPr>
              <a:spLocks noChangeArrowheads="1"/>
            </p:cNvSpPr>
            <p:nvPr/>
          </p:nvSpPr>
          <p:spPr bwMode="auto">
            <a:xfrm>
              <a:off x="2117030" y="4225925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Freeform 13"/>
            <p:cNvSpPr>
              <a:spLocks/>
            </p:cNvSpPr>
            <p:nvPr/>
          </p:nvSpPr>
          <p:spPr bwMode="auto">
            <a:xfrm>
              <a:off x="1040705" y="1452563"/>
              <a:ext cx="6642100" cy="3848100"/>
            </a:xfrm>
            <a:custGeom>
              <a:avLst/>
              <a:gdLst/>
              <a:ahLst/>
              <a:cxnLst>
                <a:cxn ang="0">
                  <a:pos x="0" y="2424"/>
                </a:cxn>
                <a:cxn ang="0">
                  <a:pos x="4184" y="2424"/>
                </a:cxn>
                <a:cxn ang="0">
                  <a:pos x="4184" y="0"/>
                </a:cxn>
                <a:cxn ang="0">
                  <a:pos x="1750" y="4"/>
                </a:cxn>
                <a:cxn ang="0">
                  <a:pos x="1334" y="4"/>
                </a:cxn>
              </a:cxnLst>
              <a:rect l="0" t="0" r="r" b="b"/>
              <a:pathLst>
                <a:path w="4184" h="2424">
                  <a:moveTo>
                    <a:pt x="0" y="2424"/>
                  </a:moveTo>
                  <a:lnTo>
                    <a:pt x="4184" y="2424"/>
                  </a:lnTo>
                  <a:lnTo>
                    <a:pt x="4184" y="0"/>
                  </a:lnTo>
                  <a:lnTo>
                    <a:pt x="1750" y="4"/>
                  </a:lnTo>
                  <a:lnTo>
                    <a:pt x="1334" y="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>
              <a:off x="2310705" y="3949700"/>
              <a:ext cx="3441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15"/>
            <p:cNvSpPr>
              <a:spLocks/>
            </p:cNvSpPr>
            <p:nvPr/>
          </p:nvSpPr>
          <p:spPr bwMode="auto">
            <a:xfrm>
              <a:off x="2513905" y="4962525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6"/>
            <p:cNvSpPr>
              <a:spLocks/>
            </p:cNvSpPr>
            <p:nvPr/>
          </p:nvSpPr>
          <p:spPr bwMode="auto">
            <a:xfrm>
              <a:off x="36696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7"/>
            <p:cNvSpPr>
              <a:spLocks/>
            </p:cNvSpPr>
            <p:nvPr/>
          </p:nvSpPr>
          <p:spPr bwMode="auto">
            <a:xfrm>
              <a:off x="48380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8"/>
            <p:cNvSpPr>
              <a:spLocks noChangeShapeType="1"/>
            </p:cNvSpPr>
            <p:nvPr/>
          </p:nvSpPr>
          <p:spPr bwMode="auto">
            <a:xfrm>
              <a:off x="2666305" y="3797300"/>
              <a:ext cx="3416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9"/>
            <p:cNvSpPr>
              <a:spLocks noChangeShapeType="1"/>
            </p:cNvSpPr>
            <p:nvPr/>
          </p:nvSpPr>
          <p:spPr bwMode="auto">
            <a:xfrm>
              <a:off x="4760218" y="3605213"/>
              <a:ext cx="0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0"/>
            <p:cNvSpPr>
              <a:spLocks noChangeShapeType="1"/>
            </p:cNvSpPr>
            <p:nvPr/>
          </p:nvSpPr>
          <p:spPr bwMode="auto">
            <a:xfrm>
              <a:off x="6106418" y="3597275"/>
              <a:ext cx="0" cy="17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21"/>
            <p:cNvSpPr>
              <a:spLocks noChangeShapeType="1"/>
            </p:cNvSpPr>
            <p:nvPr/>
          </p:nvSpPr>
          <p:spPr bwMode="auto">
            <a:xfrm>
              <a:off x="23107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22"/>
            <p:cNvSpPr>
              <a:spLocks noChangeShapeType="1"/>
            </p:cNvSpPr>
            <p:nvPr/>
          </p:nvSpPr>
          <p:spPr bwMode="auto">
            <a:xfrm>
              <a:off x="26536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23"/>
            <p:cNvSpPr>
              <a:spLocks noChangeShapeType="1"/>
            </p:cNvSpPr>
            <p:nvPr/>
          </p:nvSpPr>
          <p:spPr bwMode="auto">
            <a:xfrm>
              <a:off x="34918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24"/>
            <p:cNvSpPr>
              <a:spLocks noChangeShapeType="1"/>
            </p:cNvSpPr>
            <p:nvPr/>
          </p:nvSpPr>
          <p:spPr bwMode="auto">
            <a:xfrm>
              <a:off x="38347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5"/>
            <p:cNvSpPr>
              <a:spLocks noChangeShapeType="1"/>
            </p:cNvSpPr>
            <p:nvPr/>
          </p:nvSpPr>
          <p:spPr bwMode="auto">
            <a:xfrm>
              <a:off x="46475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6"/>
            <p:cNvSpPr>
              <a:spLocks noChangeShapeType="1"/>
            </p:cNvSpPr>
            <p:nvPr/>
          </p:nvSpPr>
          <p:spPr bwMode="auto">
            <a:xfrm>
              <a:off x="49904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27"/>
            <p:cNvSpPr>
              <a:spLocks noChangeShapeType="1"/>
            </p:cNvSpPr>
            <p:nvPr/>
          </p:nvSpPr>
          <p:spPr bwMode="auto">
            <a:xfrm>
              <a:off x="57651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28"/>
            <p:cNvSpPr>
              <a:spLocks noChangeShapeType="1"/>
            </p:cNvSpPr>
            <p:nvPr/>
          </p:nvSpPr>
          <p:spPr bwMode="auto">
            <a:xfrm>
              <a:off x="61080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" name="Group 29"/>
            <p:cNvGrpSpPr>
              <a:grpSpLocks/>
            </p:cNvGrpSpPr>
            <p:nvPr/>
          </p:nvGrpSpPr>
          <p:grpSpPr bwMode="auto">
            <a:xfrm>
              <a:off x="4803080" y="1465263"/>
              <a:ext cx="1303338" cy="760412"/>
              <a:chOff x="3482" y="656"/>
              <a:chExt cx="821" cy="887"/>
            </a:xfrm>
          </p:grpSpPr>
          <p:sp>
            <p:nvSpPr>
              <p:cNvPr id="108" name="Line 30"/>
              <p:cNvSpPr>
                <a:spLocks noChangeShapeType="1"/>
              </p:cNvSpPr>
              <p:nvPr/>
            </p:nvSpPr>
            <p:spPr bwMode="auto">
              <a:xfrm>
                <a:off x="3482" y="656"/>
                <a:ext cx="0" cy="8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31"/>
              <p:cNvSpPr>
                <a:spLocks noChangeShapeType="1"/>
              </p:cNvSpPr>
              <p:nvPr/>
            </p:nvSpPr>
            <p:spPr bwMode="auto">
              <a:xfrm>
                <a:off x="4303" y="657"/>
                <a:ext cx="0" cy="8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" name="Rectangle 32"/>
            <p:cNvSpPr>
              <a:spLocks noChangeArrowheads="1"/>
            </p:cNvSpPr>
            <p:nvPr/>
          </p:nvSpPr>
          <p:spPr bwMode="auto">
            <a:xfrm>
              <a:off x="2153543" y="4267200"/>
              <a:ext cx="727075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1" name="Rectangle 33"/>
            <p:cNvSpPr>
              <a:spLocks noChangeArrowheads="1"/>
            </p:cNvSpPr>
            <p:nvPr/>
          </p:nvSpPr>
          <p:spPr bwMode="auto">
            <a:xfrm>
              <a:off x="3414018" y="43846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2" name="Rectangle 34"/>
            <p:cNvSpPr>
              <a:spLocks noChangeArrowheads="1"/>
            </p:cNvSpPr>
            <p:nvPr/>
          </p:nvSpPr>
          <p:spPr bwMode="auto">
            <a:xfrm>
              <a:off x="4557018" y="43973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3" name="Rectangle 35"/>
            <p:cNvSpPr>
              <a:spLocks noChangeArrowheads="1"/>
            </p:cNvSpPr>
            <p:nvPr/>
          </p:nvSpPr>
          <p:spPr bwMode="auto">
            <a:xfrm>
              <a:off x="5585718" y="4270375"/>
              <a:ext cx="800100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auto">
            <a:xfrm>
              <a:off x="5763518" y="4964113"/>
              <a:ext cx="1779587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&lt; t, result &gt;</a:t>
              </a:r>
            </a:p>
          </p:txBody>
        </p:sp>
        <p:sp>
          <p:nvSpPr>
            <p:cNvPr id="115" name="Rectangle 37"/>
            <p:cNvSpPr>
              <a:spLocks noChangeArrowheads="1"/>
            </p:cNvSpPr>
            <p:nvPr/>
          </p:nvSpPr>
          <p:spPr bwMode="auto">
            <a:xfrm>
              <a:off x="1912243" y="2187575"/>
              <a:ext cx="4654288" cy="3359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Ins#  use  exec   op    p1    src1   p2   src2</a:t>
              </a: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6777930" y="2170113"/>
              <a:ext cx="371898" cy="14747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1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2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 err="1">
                  <a:latin typeface="Verdana" pitchFamily="1" charset="0"/>
                </a:rPr>
                <a:t>t</a:t>
              </a:r>
              <a:r>
                <a:rPr lang="en-US" sz="1800" baseline="-25000" dirty="0" err="1">
                  <a:latin typeface="Verdana" pitchFamily="1" charset="0"/>
                </a:rPr>
                <a:t>n</a:t>
              </a:r>
              <a:endParaRPr lang="en-US" sz="1800" baseline="-25000" dirty="0">
                <a:latin typeface="Verdana" pitchFamily="1" charset="0"/>
              </a:endParaRPr>
            </a:p>
          </p:txBody>
        </p:sp>
        <p:sp>
          <p:nvSpPr>
            <p:cNvPr id="117" name="Rectangle 39"/>
            <p:cNvSpPr>
              <a:spLocks noChangeArrowheads="1"/>
            </p:cNvSpPr>
            <p:nvPr/>
          </p:nvSpPr>
          <p:spPr bwMode="auto">
            <a:xfrm>
              <a:off x="1969393" y="2260600"/>
              <a:ext cx="4743450" cy="13160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40"/>
            <p:cNvSpPr>
              <a:spLocks noChangeShapeType="1"/>
            </p:cNvSpPr>
            <p:nvPr/>
          </p:nvSpPr>
          <p:spPr bwMode="auto">
            <a:xfrm>
              <a:off x="1978918" y="25019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41"/>
            <p:cNvSpPr>
              <a:spLocks noChangeShapeType="1"/>
            </p:cNvSpPr>
            <p:nvPr/>
          </p:nvSpPr>
          <p:spPr bwMode="auto">
            <a:xfrm>
              <a:off x="1978918" y="27813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42"/>
            <p:cNvSpPr>
              <a:spLocks noChangeShapeType="1"/>
            </p:cNvSpPr>
            <p:nvPr/>
          </p:nvSpPr>
          <p:spPr bwMode="auto">
            <a:xfrm>
              <a:off x="1967805" y="3048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43"/>
            <p:cNvSpPr>
              <a:spLocks noChangeShapeType="1"/>
            </p:cNvSpPr>
            <p:nvPr/>
          </p:nvSpPr>
          <p:spPr bwMode="auto">
            <a:xfrm>
              <a:off x="1978918" y="3302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44"/>
            <p:cNvSpPr>
              <a:spLocks noChangeShapeType="1"/>
            </p:cNvSpPr>
            <p:nvPr/>
          </p:nvSpPr>
          <p:spPr bwMode="auto">
            <a:xfrm>
              <a:off x="2617093" y="2273300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45"/>
            <p:cNvSpPr>
              <a:spLocks noChangeShapeType="1"/>
            </p:cNvSpPr>
            <p:nvPr/>
          </p:nvSpPr>
          <p:spPr bwMode="auto">
            <a:xfrm>
              <a:off x="3074293" y="226853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46"/>
            <p:cNvSpPr>
              <a:spLocks noChangeShapeType="1"/>
            </p:cNvSpPr>
            <p:nvPr/>
          </p:nvSpPr>
          <p:spPr bwMode="auto">
            <a:xfrm>
              <a:off x="5498405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47"/>
            <p:cNvSpPr>
              <a:spLocks noChangeShapeType="1"/>
            </p:cNvSpPr>
            <p:nvPr/>
          </p:nvSpPr>
          <p:spPr bwMode="auto">
            <a:xfrm>
              <a:off x="4599880" y="2266950"/>
              <a:ext cx="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48"/>
            <p:cNvSpPr>
              <a:spLocks noChangeShapeType="1"/>
            </p:cNvSpPr>
            <p:nvPr/>
          </p:nvSpPr>
          <p:spPr bwMode="auto">
            <a:xfrm>
              <a:off x="5785743" y="2257425"/>
              <a:ext cx="0" cy="12874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49"/>
            <p:cNvSpPr>
              <a:spLocks noChangeShapeType="1"/>
            </p:cNvSpPr>
            <p:nvPr/>
          </p:nvSpPr>
          <p:spPr bwMode="auto">
            <a:xfrm>
              <a:off x="3633093" y="227488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50"/>
            <p:cNvSpPr>
              <a:spLocks noChangeShapeType="1"/>
            </p:cNvSpPr>
            <p:nvPr/>
          </p:nvSpPr>
          <p:spPr bwMode="auto">
            <a:xfrm>
              <a:off x="4283968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1" y="1316725"/>
            <a:ext cx="2152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Renaming  Table &amp; Register File</a:t>
            </a:r>
            <a:endParaRPr lang="en-US" dirty="0"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0" y="2622495"/>
            <a:ext cx="215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Reorder Buffer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837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Allocating/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Deallocating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Templates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003605"/>
            <a:ext cx="8147325" cy="119055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Reorder buffer is managed </a:t>
            </a:r>
            <a:r>
              <a:rPr lang="en-US" sz="1600" u="sng" dirty="0" smtClean="0">
                <a:solidFill>
                  <a:schemeClr val="tx1"/>
                </a:solidFill>
              </a:rPr>
              <a:t>circularly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Field “exec” is set when instruction begins execution.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Field “use” is cleared when instruction completes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Ptr2 increments when “use” bit is cleared.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408635" y="4310508"/>
            <a:ext cx="2406650" cy="454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dirty="0">
                <a:latin typeface="Verdana" pitchFamily="1" charset="0"/>
              </a:rPr>
              <a:t>Reorder buffer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020197" y="1893693"/>
            <a:ext cx="371898" cy="25827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 dirty="0">
                <a:latin typeface="Verdana" pitchFamily="1" charset="0"/>
              </a:rPr>
              <a:t>t</a:t>
            </a:r>
            <a:r>
              <a:rPr lang="en-US" sz="1800" i="1" baseline="-25000" dirty="0">
                <a:latin typeface="Verdana" pitchFamily="1" charset="0"/>
              </a:rPr>
              <a:t>1</a:t>
            </a:r>
            <a:endParaRPr lang="en-US" sz="1800" i="1" dirty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1800" i="1" dirty="0">
                <a:latin typeface="Verdana" pitchFamily="1" charset="0"/>
              </a:rPr>
              <a:t>t</a:t>
            </a:r>
            <a:r>
              <a:rPr lang="en-US" sz="1800" i="1" baseline="-25000" dirty="0">
                <a:latin typeface="Verdana" pitchFamily="1" charset="0"/>
              </a:rPr>
              <a:t>2</a:t>
            </a:r>
            <a:endParaRPr lang="en-US" sz="1800" i="1" dirty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1800" i="1" dirty="0">
                <a:latin typeface="Verdana" pitchFamily="1" charset="0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800" i="1" dirty="0" smtClean="0">
                <a:latin typeface="Verdana" pitchFamily="1" charset="0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800" i="1" dirty="0" smtClean="0">
                <a:latin typeface="Verdana" pitchFamily="1" charset="0"/>
              </a:rPr>
              <a:t>.</a:t>
            </a: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1192360" y="1086295"/>
            <a:ext cx="6791325" cy="3381375"/>
            <a:chOff x="481" y="992"/>
            <a:chExt cx="4278" cy="213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736" y="1568"/>
              <a:ext cx="3016" cy="1032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425" y="1644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444" y="2669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577" y="1514"/>
              <a:ext cx="928" cy="6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ptr</a:t>
              </a:r>
              <a:r>
                <a:rPr lang="en-US" sz="2000" baseline="-25000">
                  <a:latin typeface="Verdana" pitchFamily="1" charset="0"/>
                </a:rPr>
                <a:t>2</a:t>
              </a:r>
              <a:r>
                <a:rPr lang="en-US" sz="2000">
                  <a:latin typeface="Verdana" pitchFamily="1" charset="0"/>
                </a:rPr>
                <a:t> </a:t>
              </a: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next to </a:t>
              </a: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deallocate</a:t>
              </a: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481" y="2490"/>
              <a:ext cx="988" cy="6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	prt</a:t>
              </a:r>
              <a:r>
                <a:rPr lang="en-US" sz="2000" baseline="-25000">
                  <a:latin typeface="Verdana" pitchFamily="1" charset="0"/>
                </a:rPr>
                <a:t>1</a:t>
              </a:r>
              <a:endParaRPr lang="en-US" sz="2000">
                <a:latin typeface="Verdana" pitchFamily="1" charset="0"/>
              </a:endParaRP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next</a:t>
              </a: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available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699" y="992"/>
              <a:ext cx="2948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Ins#   use exec   op   p1     src1   p2    src2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145" y="124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433" y="1239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3960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3369" y="1228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4141" y="122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772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195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20"/>
            <p:cNvGrpSpPr>
              <a:grpSpLocks/>
            </p:cNvGrpSpPr>
            <p:nvPr/>
          </p:nvGrpSpPr>
          <p:grpSpPr bwMode="auto">
            <a:xfrm>
              <a:off x="1736" y="1382"/>
              <a:ext cx="3010" cy="1392"/>
              <a:chOff x="1736" y="1382"/>
              <a:chExt cx="3010" cy="1392"/>
            </a:xfrm>
          </p:grpSpPr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1743" y="1382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1743" y="1558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1736" y="172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1743" y="188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>
                <a:off x="1743" y="207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1743" y="223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1736" y="260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1736" y="277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29"/>
              <p:cNvSpPr>
                <a:spLocks noChangeShapeType="1"/>
              </p:cNvSpPr>
              <p:nvPr/>
            </p:nvSpPr>
            <p:spPr bwMode="auto">
              <a:xfrm>
                <a:off x="1750" y="241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1737" y="1230"/>
              <a:ext cx="3022" cy="17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Reservation Stations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59" name="Group 2"/>
          <p:cNvGrpSpPr>
            <a:grpSpLocks/>
          </p:cNvGrpSpPr>
          <p:nvPr/>
        </p:nvGrpSpPr>
        <p:grpSpPr bwMode="auto">
          <a:xfrm>
            <a:off x="6125030" y="1116457"/>
            <a:ext cx="990600" cy="952500"/>
            <a:chOff x="3932" y="756"/>
            <a:chExt cx="624" cy="600"/>
          </a:xfrm>
        </p:grpSpPr>
        <p:sp>
          <p:nvSpPr>
            <p:cNvPr id="60" name="Rectangle 3"/>
            <p:cNvSpPr>
              <a:spLocks noChangeArrowheads="1"/>
            </p:cNvSpPr>
            <p:nvPr/>
          </p:nvSpPr>
          <p:spPr bwMode="auto">
            <a:xfrm>
              <a:off x="3932" y="756"/>
              <a:ext cx="624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4148" y="756"/>
              <a:ext cx="0" cy="58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3939" y="931"/>
              <a:ext cx="60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"/>
            <p:cNvSpPr>
              <a:spLocks noChangeShapeType="1"/>
            </p:cNvSpPr>
            <p:nvPr/>
          </p:nvSpPr>
          <p:spPr bwMode="auto">
            <a:xfrm>
              <a:off x="3939" y="1083"/>
              <a:ext cx="60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7"/>
            <p:cNvSpPr>
              <a:spLocks noChangeShapeType="1"/>
            </p:cNvSpPr>
            <p:nvPr/>
          </p:nvSpPr>
          <p:spPr bwMode="auto">
            <a:xfrm>
              <a:off x="3947" y="1235"/>
              <a:ext cx="60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" name="Group 8"/>
          <p:cNvGrpSpPr>
            <a:grpSpLocks/>
          </p:cNvGrpSpPr>
          <p:nvPr/>
        </p:nvGrpSpPr>
        <p:grpSpPr bwMode="auto">
          <a:xfrm>
            <a:off x="4969330" y="3453257"/>
            <a:ext cx="1905000" cy="520700"/>
            <a:chOff x="3204" y="2276"/>
            <a:chExt cx="1200" cy="328"/>
          </a:xfrm>
        </p:grpSpPr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>
              <a:off x="3204" y="2276"/>
              <a:ext cx="1200" cy="3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10"/>
            <p:cNvSpPr>
              <a:spLocks noChangeShapeType="1"/>
            </p:cNvSpPr>
            <p:nvPr/>
          </p:nvSpPr>
          <p:spPr bwMode="auto">
            <a:xfrm>
              <a:off x="3412" y="2284"/>
              <a:ext cx="0" cy="3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1"/>
            <p:cNvSpPr>
              <a:spLocks noChangeShapeType="1"/>
            </p:cNvSpPr>
            <p:nvPr/>
          </p:nvSpPr>
          <p:spPr bwMode="auto">
            <a:xfrm>
              <a:off x="3219" y="2459"/>
              <a:ext cx="117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12"/>
            <p:cNvSpPr>
              <a:spLocks noChangeShapeType="1"/>
            </p:cNvSpPr>
            <p:nvPr/>
          </p:nvSpPr>
          <p:spPr bwMode="auto">
            <a:xfrm>
              <a:off x="4020" y="2276"/>
              <a:ext cx="0" cy="32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>
              <a:off x="3804" y="2292"/>
              <a:ext cx="0" cy="2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" name="Group 14"/>
          <p:cNvGrpSpPr>
            <a:grpSpLocks/>
          </p:cNvGrpSpPr>
          <p:nvPr/>
        </p:nvGrpSpPr>
        <p:grpSpPr bwMode="auto">
          <a:xfrm>
            <a:off x="2402343" y="3186557"/>
            <a:ext cx="1893887" cy="812800"/>
            <a:chOff x="1587" y="2108"/>
            <a:chExt cx="1193" cy="512"/>
          </a:xfrm>
        </p:grpSpPr>
        <p:sp>
          <p:nvSpPr>
            <p:cNvPr id="72" name="Rectangle 15"/>
            <p:cNvSpPr>
              <a:spLocks noChangeArrowheads="1"/>
            </p:cNvSpPr>
            <p:nvPr/>
          </p:nvSpPr>
          <p:spPr bwMode="auto">
            <a:xfrm>
              <a:off x="1588" y="2108"/>
              <a:ext cx="1192" cy="5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>
              <a:off x="1804" y="2116"/>
              <a:ext cx="0" cy="4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7"/>
            <p:cNvSpPr>
              <a:spLocks noChangeShapeType="1"/>
            </p:cNvSpPr>
            <p:nvPr/>
          </p:nvSpPr>
          <p:spPr bwMode="auto">
            <a:xfrm>
              <a:off x="1603" y="2291"/>
              <a:ext cx="117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8"/>
            <p:cNvSpPr>
              <a:spLocks noChangeShapeType="1"/>
            </p:cNvSpPr>
            <p:nvPr/>
          </p:nvSpPr>
          <p:spPr bwMode="auto">
            <a:xfrm>
              <a:off x="1587" y="2451"/>
              <a:ext cx="1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9"/>
            <p:cNvSpPr>
              <a:spLocks noChangeShapeType="1"/>
            </p:cNvSpPr>
            <p:nvPr/>
          </p:nvSpPr>
          <p:spPr bwMode="auto">
            <a:xfrm>
              <a:off x="2156" y="2124"/>
              <a:ext cx="0" cy="4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20"/>
            <p:cNvSpPr>
              <a:spLocks noChangeShapeType="1"/>
            </p:cNvSpPr>
            <p:nvPr/>
          </p:nvSpPr>
          <p:spPr bwMode="auto">
            <a:xfrm>
              <a:off x="2404" y="2116"/>
              <a:ext cx="0" cy="4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" name="Group 22"/>
          <p:cNvGrpSpPr>
            <a:grpSpLocks/>
          </p:cNvGrpSpPr>
          <p:nvPr/>
        </p:nvGrpSpPr>
        <p:grpSpPr bwMode="auto">
          <a:xfrm>
            <a:off x="4701043" y="3453257"/>
            <a:ext cx="2192337" cy="1524000"/>
            <a:chOff x="3035" y="2276"/>
            <a:chExt cx="1381" cy="960"/>
          </a:xfrm>
        </p:grpSpPr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3215" y="2659"/>
              <a:ext cx="1201" cy="413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700" y="0"/>
                </a:cxn>
                <a:cxn ang="0">
                  <a:pos x="600" y="82"/>
                </a:cxn>
                <a:cxn ang="0">
                  <a:pos x="500" y="0"/>
                </a:cxn>
                <a:cxn ang="0">
                  <a:pos x="0" y="0"/>
                </a:cxn>
                <a:cxn ang="0">
                  <a:pos x="300" y="412"/>
                </a:cxn>
                <a:cxn ang="0">
                  <a:pos x="900" y="412"/>
                </a:cxn>
                <a:cxn ang="0">
                  <a:pos x="1200" y="0"/>
                </a:cxn>
              </a:cxnLst>
              <a:rect l="0" t="0" r="r" b="b"/>
              <a:pathLst>
                <a:path w="1201" h="413">
                  <a:moveTo>
                    <a:pt x="1200" y="0"/>
                  </a:moveTo>
                  <a:lnTo>
                    <a:pt x="700" y="0"/>
                  </a:lnTo>
                  <a:lnTo>
                    <a:pt x="600" y="82"/>
                  </a:lnTo>
                  <a:lnTo>
                    <a:pt x="500" y="0"/>
                  </a:lnTo>
                  <a:lnTo>
                    <a:pt x="0" y="0"/>
                  </a:lnTo>
                  <a:lnTo>
                    <a:pt x="300" y="412"/>
                  </a:lnTo>
                  <a:lnTo>
                    <a:pt x="900" y="412"/>
                  </a:lnTo>
                  <a:lnTo>
                    <a:pt x="120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Rectangle 24"/>
            <p:cNvSpPr>
              <a:spLocks noChangeArrowheads="1"/>
            </p:cNvSpPr>
            <p:nvPr/>
          </p:nvSpPr>
          <p:spPr bwMode="auto">
            <a:xfrm>
              <a:off x="3609" y="2793"/>
              <a:ext cx="354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 dirty="0" err="1">
                  <a:latin typeface="Verdana" pitchFamily="1" charset="0"/>
                </a:rPr>
                <a:t>Mult</a:t>
              </a:r>
              <a:endParaRPr lang="en-US" sz="1400" dirty="0">
                <a:latin typeface="Verdana" pitchFamily="1" charset="0"/>
              </a:endParaRPr>
            </a:p>
          </p:txBody>
        </p:sp>
        <p:sp>
          <p:nvSpPr>
            <p:cNvPr id="81" name="Rectangle 25"/>
            <p:cNvSpPr>
              <a:spLocks noChangeArrowheads="1"/>
            </p:cNvSpPr>
            <p:nvPr/>
          </p:nvSpPr>
          <p:spPr bwMode="auto">
            <a:xfrm>
              <a:off x="3532" y="3116"/>
              <a:ext cx="584" cy="12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26"/>
            <p:cNvGrpSpPr>
              <a:grpSpLocks/>
            </p:cNvGrpSpPr>
            <p:nvPr/>
          </p:nvGrpSpPr>
          <p:grpSpPr bwMode="auto">
            <a:xfrm>
              <a:off x="3161" y="2281"/>
              <a:ext cx="1234" cy="198"/>
              <a:chOff x="3161" y="2281"/>
              <a:chExt cx="1234" cy="198"/>
            </a:xfrm>
          </p:grpSpPr>
          <p:sp>
            <p:nvSpPr>
              <p:cNvPr id="129" name="Rectangle 27"/>
              <p:cNvSpPr>
                <a:spLocks noChangeArrowheads="1"/>
              </p:cNvSpPr>
              <p:nvPr/>
            </p:nvSpPr>
            <p:spPr bwMode="auto">
              <a:xfrm>
                <a:off x="3161" y="2281"/>
                <a:ext cx="263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  p</a:t>
                </a:r>
              </a:p>
            </p:txBody>
          </p:sp>
          <p:sp>
            <p:nvSpPr>
              <p:cNvPr id="132" name="Rectangle 28"/>
              <p:cNvSpPr>
                <a:spLocks noChangeArrowheads="1"/>
              </p:cNvSpPr>
              <p:nvPr/>
            </p:nvSpPr>
            <p:spPr bwMode="auto">
              <a:xfrm>
                <a:off x="3409" y="2281"/>
                <a:ext cx="362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data</a:t>
                </a:r>
              </a:p>
            </p:txBody>
          </p:sp>
          <p:sp>
            <p:nvSpPr>
              <p:cNvPr id="133" name="Rectangle 29"/>
              <p:cNvSpPr>
                <a:spLocks noChangeArrowheads="1"/>
              </p:cNvSpPr>
              <p:nvPr/>
            </p:nvSpPr>
            <p:spPr bwMode="auto">
              <a:xfrm>
                <a:off x="3769" y="2281"/>
                <a:ext cx="223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 </a:t>
                </a: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p</a:t>
                </a:r>
              </a:p>
            </p:txBody>
          </p:sp>
          <p:sp>
            <p:nvSpPr>
              <p:cNvPr id="134" name="Rectangle 30"/>
              <p:cNvSpPr>
                <a:spLocks noChangeArrowheads="1"/>
              </p:cNvSpPr>
              <p:nvPr/>
            </p:nvSpPr>
            <p:spPr bwMode="auto">
              <a:xfrm>
                <a:off x="4033" y="2289"/>
                <a:ext cx="362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data</a:t>
                </a:r>
              </a:p>
            </p:txBody>
          </p:sp>
        </p:grp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3035" y="2276"/>
              <a:ext cx="195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1</a:t>
              </a:r>
            </a:p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2</a:t>
              </a:r>
            </a:p>
            <a:p>
              <a:pPr algn="l">
                <a:spcBef>
                  <a:spcPct val="0"/>
                </a:spcBef>
              </a:pPr>
              <a:endParaRPr lang="en-US">
                <a:latin typeface="Verdana" pitchFamily="1" charset="0"/>
              </a:endParaRPr>
            </a:p>
            <a:p>
              <a:pPr algn="l" latinLnBrk="1">
                <a:spcBef>
                  <a:spcPct val="0"/>
                </a:spcBef>
              </a:pPr>
              <a:endParaRPr lang="en-US">
                <a:latin typeface="Verdana" pitchFamily="1" charset="0"/>
              </a:endParaRPr>
            </a:p>
          </p:txBody>
        </p:sp>
      </p:grpSp>
      <p:grpSp>
        <p:nvGrpSpPr>
          <p:cNvPr id="135" name="Group 32"/>
          <p:cNvGrpSpPr>
            <a:grpSpLocks/>
          </p:cNvGrpSpPr>
          <p:nvPr/>
        </p:nvGrpSpPr>
        <p:grpSpPr bwMode="auto">
          <a:xfrm>
            <a:off x="6069468" y="1111695"/>
            <a:ext cx="993775" cy="314325"/>
            <a:chOff x="3897" y="753"/>
            <a:chExt cx="626" cy="198"/>
          </a:xfrm>
        </p:grpSpPr>
        <p:sp>
          <p:nvSpPr>
            <p:cNvPr id="136" name="Rectangle 33"/>
            <p:cNvSpPr>
              <a:spLocks noChangeArrowheads="1"/>
            </p:cNvSpPr>
            <p:nvPr/>
          </p:nvSpPr>
          <p:spPr bwMode="auto">
            <a:xfrm>
              <a:off x="3897" y="753"/>
              <a:ext cx="22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 </a:t>
              </a: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137" name="Rectangle 34"/>
            <p:cNvSpPr>
              <a:spLocks noChangeArrowheads="1"/>
            </p:cNvSpPr>
            <p:nvPr/>
          </p:nvSpPr>
          <p:spPr bwMode="auto">
            <a:xfrm>
              <a:off x="4161" y="761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</p:grpSp>
      <p:grpSp>
        <p:nvGrpSpPr>
          <p:cNvPr id="138" name="Group 35"/>
          <p:cNvGrpSpPr>
            <a:grpSpLocks/>
          </p:cNvGrpSpPr>
          <p:nvPr/>
        </p:nvGrpSpPr>
        <p:grpSpPr bwMode="auto">
          <a:xfrm>
            <a:off x="1322843" y="1086295"/>
            <a:ext cx="2125662" cy="1390650"/>
            <a:chOff x="907" y="785"/>
            <a:chExt cx="1339" cy="876"/>
          </a:xfrm>
        </p:grpSpPr>
        <p:sp>
          <p:nvSpPr>
            <p:cNvPr id="139" name="Rectangle 36"/>
            <p:cNvSpPr>
              <a:spLocks noChangeArrowheads="1"/>
            </p:cNvSpPr>
            <p:nvPr/>
          </p:nvSpPr>
          <p:spPr bwMode="auto">
            <a:xfrm>
              <a:off x="907" y="801"/>
              <a:ext cx="185" cy="8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1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2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3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4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5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6</a:t>
              </a:r>
            </a:p>
          </p:txBody>
        </p:sp>
        <p:grpSp>
          <p:nvGrpSpPr>
            <p:cNvPr id="140" name="Group 37"/>
            <p:cNvGrpSpPr>
              <a:grpSpLocks/>
            </p:cNvGrpSpPr>
            <p:nvPr/>
          </p:nvGrpSpPr>
          <p:grpSpPr bwMode="auto">
            <a:xfrm>
              <a:off x="1108" y="810"/>
              <a:ext cx="448" cy="810"/>
              <a:chOff x="1108" y="764"/>
              <a:chExt cx="408" cy="880"/>
            </a:xfrm>
          </p:grpSpPr>
          <p:sp>
            <p:nvSpPr>
              <p:cNvPr id="143" name="Rectangle 38"/>
              <p:cNvSpPr>
                <a:spLocks noChangeArrowheads="1"/>
              </p:cNvSpPr>
              <p:nvPr/>
            </p:nvSpPr>
            <p:spPr bwMode="auto">
              <a:xfrm>
                <a:off x="1108" y="764"/>
                <a:ext cx="408" cy="8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39"/>
              <p:cNvSpPr>
                <a:spLocks noChangeShapeType="1"/>
              </p:cNvSpPr>
              <p:nvPr/>
            </p:nvSpPr>
            <p:spPr bwMode="auto">
              <a:xfrm>
                <a:off x="1115" y="907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Line 40"/>
              <p:cNvSpPr>
                <a:spLocks noChangeShapeType="1"/>
              </p:cNvSpPr>
              <p:nvPr/>
            </p:nvSpPr>
            <p:spPr bwMode="auto">
              <a:xfrm>
                <a:off x="1115" y="1056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Line 41"/>
              <p:cNvSpPr>
                <a:spLocks noChangeShapeType="1"/>
              </p:cNvSpPr>
              <p:nvPr/>
            </p:nvSpPr>
            <p:spPr bwMode="auto">
              <a:xfrm>
                <a:off x="1115" y="1204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42"/>
              <p:cNvSpPr>
                <a:spLocks noChangeShapeType="1"/>
              </p:cNvSpPr>
              <p:nvPr/>
            </p:nvSpPr>
            <p:spPr bwMode="auto">
              <a:xfrm>
                <a:off x="1115" y="1355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43"/>
              <p:cNvSpPr>
                <a:spLocks noChangeShapeType="1"/>
              </p:cNvSpPr>
              <p:nvPr/>
            </p:nvSpPr>
            <p:spPr bwMode="auto">
              <a:xfrm>
                <a:off x="1115" y="1506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" name="Rectangle 44"/>
            <p:cNvSpPr>
              <a:spLocks noChangeArrowheads="1"/>
            </p:cNvSpPr>
            <p:nvPr/>
          </p:nvSpPr>
          <p:spPr bwMode="auto">
            <a:xfrm>
              <a:off x="1131" y="785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42" name="Rectangle 45"/>
            <p:cNvSpPr>
              <a:spLocks noChangeArrowheads="1"/>
            </p:cNvSpPr>
            <p:nvPr/>
          </p:nvSpPr>
          <p:spPr bwMode="auto">
            <a:xfrm>
              <a:off x="1563" y="794"/>
              <a:ext cx="683" cy="6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400" dirty="0">
                  <a:latin typeface="+mj-lt"/>
                </a:rPr>
                <a:t>buffers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(from 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memory)</a:t>
              </a:r>
            </a:p>
          </p:txBody>
        </p:sp>
      </p:grpSp>
      <p:sp>
        <p:nvSpPr>
          <p:cNvPr id="149" name="Rectangle 46"/>
          <p:cNvSpPr>
            <a:spLocks noChangeArrowheads="1"/>
          </p:cNvSpPr>
          <p:nvPr/>
        </p:nvSpPr>
        <p:spPr bwMode="auto">
          <a:xfrm>
            <a:off x="5793243" y="1103757"/>
            <a:ext cx="309562" cy="1066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1</a:t>
            </a:r>
          </a:p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2</a:t>
            </a:r>
          </a:p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3</a:t>
            </a:r>
          </a:p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4</a:t>
            </a:r>
          </a:p>
        </p:txBody>
      </p:sp>
      <p:sp>
        <p:nvSpPr>
          <p:cNvPr id="150" name="Line 47"/>
          <p:cNvSpPr>
            <a:spLocks noChangeShapeType="1"/>
          </p:cNvSpPr>
          <p:nvPr/>
        </p:nvSpPr>
        <p:spPr bwMode="auto">
          <a:xfrm>
            <a:off x="5972630" y="5020120"/>
            <a:ext cx="0" cy="249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" name="Line 48"/>
          <p:cNvSpPr>
            <a:spLocks noChangeShapeType="1"/>
          </p:cNvSpPr>
          <p:nvPr/>
        </p:nvSpPr>
        <p:spPr bwMode="auto">
          <a:xfrm>
            <a:off x="1997530" y="2411857"/>
            <a:ext cx="0" cy="285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Line 49"/>
          <p:cNvSpPr>
            <a:spLocks noChangeShapeType="1"/>
          </p:cNvSpPr>
          <p:nvPr/>
        </p:nvSpPr>
        <p:spPr bwMode="auto">
          <a:xfrm>
            <a:off x="3394530" y="4994720"/>
            <a:ext cx="0" cy="263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" name="Group 50"/>
          <p:cNvGrpSpPr>
            <a:grpSpLocks/>
          </p:cNvGrpSpPr>
          <p:nvPr/>
        </p:nvGrpSpPr>
        <p:grpSpPr bwMode="auto">
          <a:xfrm>
            <a:off x="2122943" y="3173857"/>
            <a:ext cx="2192337" cy="1790700"/>
            <a:chOff x="1411" y="2100"/>
            <a:chExt cx="1381" cy="1128"/>
          </a:xfrm>
        </p:grpSpPr>
        <p:sp>
          <p:nvSpPr>
            <p:cNvPr id="154" name="Freeform 51"/>
            <p:cNvSpPr>
              <a:spLocks/>
            </p:cNvSpPr>
            <p:nvPr/>
          </p:nvSpPr>
          <p:spPr bwMode="auto">
            <a:xfrm>
              <a:off x="1591" y="2651"/>
              <a:ext cx="1201" cy="413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700" y="0"/>
                </a:cxn>
                <a:cxn ang="0">
                  <a:pos x="600" y="82"/>
                </a:cxn>
                <a:cxn ang="0">
                  <a:pos x="500" y="0"/>
                </a:cxn>
                <a:cxn ang="0">
                  <a:pos x="0" y="0"/>
                </a:cxn>
                <a:cxn ang="0">
                  <a:pos x="300" y="412"/>
                </a:cxn>
                <a:cxn ang="0">
                  <a:pos x="900" y="412"/>
                </a:cxn>
                <a:cxn ang="0">
                  <a:pos x="1200" y="0"/>
                </a:cxn>
              </a:cxnLst>
              <a:rect l="0" t="0" r="r" b="b"/>
              <a:pathLst>
                <a:path w="1201" h="413">
                  <a:moveTo>
                    <a:pt x="1200" y="0"/>
                  </a:moveTo>
                  <a:lnTo>
                    <a:pt x="700" y="0"/>
                  </a:lnTo>
                  <a:lnTo>
                    <a:pt x="600" y="82"/>
                  </a:lnTo>
                  <a:lnTo>
                    <a:pt x="500" y="0"/>
                  </a:lnTo>
                  <a:lnTo>
                    <a:pt x="0" y="0"/>
                  </a:lnTo>
                  <a:lnTo>
                    <a:pt x="300" y="412"/>
                  </a:lnTo>
                  <a:lnTo>
                    <a:pt x="900" y="412"/>
                  </a:lnTo>
                  <a:lnTo>
                    <a:pt x="120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Rectangle 52"/>
            <p:cNvSpPr>
              <a:spLocks noChangeArrowheads="1"/>
            </p:cNvSpPr>
            <p:nvPr/>
          </p:nvSpPr>
          <p:spPr bwMode="auto">
            <a:xfrm>
              <a:off x="1985" y="2785"/>
              <a:ext cx="445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Adder</a:t>
              </a:r>
            </a:p>
          </p:txBody>
        </p:sp>
        <p:sp>
          <p:nvSpPr>
            <p:cNvPr id="156" name="Rectangle 53"/>
            <p:cNvSpPr>
              <a:spLocks noChangeArrowheads="1"/>
            </p:cNvSpPr>
            <p:nvPr/>
          </p:nvSpPr>
          <p:spPr bwMode="auto">
            <a:xfrm>
              <a:off x="1908" y="3108"/>
              <a:ext cx="584" cy="12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54"/>
            <p:cNvSpPr>
              <a:spLocks noChangeArrowheads="1"/>
            </p:cNvSpPr>
            <p:nvPr/>
          </p:nvSpPr>
          <p:spPr bwMode="auto">
            <a:xfrm>
              <a:off x="1545" y="2113"/>
              <a:ext cx="26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  </a:t>
              </a: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158" name="Rectangle 55"/>
            <p:cNvSpPr>
              <a:spLocks noChangeArrowheads="1"/>
            </p:cNvSpPr>
            <p:nvPr/>
          </p:nvSpPr>
          <p:spPr bwMode="auto">
            <a:xfrm>
              <a:off x="1793" y="2113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59" name="Rectangle 56"/>
            <p:cNvSpPr>
              <a:spLocks noChangeArrowheads="1"/>
            </p:cNvSpPr>
            <p:nvPr/>
          </p:nvSpPr>
          <p:spPr bwMode="auto">
            <a:xfrm>
              <a:off x="2137" y="2113"/>
              <a:ext cx="22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 p</a:t>
              </a:r>
            </a:p>
          </p:txBody>
        </p:sp>
        <p:sp>
          <p:nvSpPr>
            <p:cNvPr id="160" name="Rectangle 57"/>
            <p:cNvSpPr>
              <a:spLocks noChangeArrowheads="1"/>
            </p:cNvSpPr>
            <p:nvPr/>
          </p:nvSpPr>
          <p:spPr bwMode="auto">
            <a:xfrm>
              <a:off x="2417" y="2121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61" name="Rectangle 58"/>
            <p:cNvSpPr>
              <a:spLocks noChangeArrowheads="1"/>
            </p:cNvSpPr>
            <p:nvPr/>
          </p:nvSpPr>
          <p:spPr bwMode="auto">
            <a:xfrm>
              <a:off x="1411" y="2100"/>
              <a:ext cx="195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1</a:t>
              </a:r>
            </a:p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2</a:t>
              </a:r>
            </a:p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3</a:t>
              </a:r>
            </a:p>
            <a:p>
              <a:pPr algn="l" eaLnBrk="1" hangingPunct="1">
                <a:spcBef>
                  <a:spcPct val="0"/>
                </a:spcBef>
              </a:pPr>
              <a:endParaRPr lang="en-US">
                <a:latin typeface="Verdana" pitchFamily="1" charset="0"/>
              </a:endParaRPr>
            </a:p>
          </p:txBody>
        </p:sp>
      </p:grpSp>
      <p:sp>
        <p:nvSpPr>
          <p:cNvPr id="162" name="Line 59"/>
          <p:cNvSpPr>
            <a:spLocks noChangeShapeType="1"/>
          </p:cNvSpPr>
          <p:nvPr/>
        </p:nvSpPr>
        <p:spPr bwMode="auto">
          <a:xfrm>
            <a:off x="3966030" y="2646807"/>
            <a:ext cx="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Line 60"/>
          <p:cNvSpPr>
            <a:spLocks noChangeShapeType="1"/>
          </p:cNvSpPr>
          <p:nvPr/>
        </p:nvSpPr>
        <p:spPr bwMode="auto">
          <a:xfrm>
            <a:off x="5756730" y="2634107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Line 61"/>
          <p:cNvSpPr>
            <a:spLocks noChangeShapeType="1"/>
          </p:cNvSpPr>
          <p:nvPr/>
        </p:nvSpPr>
        <p:spPr bwMode="auto">
          <a:xfrm>
            <a:off x="6721930" y="2100707"/>
            <a:ext cx="0" cy="132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Line 62"/>
          <p:cNvSpPr>
            <a:spLocks noChangeShapeType="1"/>
          </p:cNvSpPr>
          <p:nvPr/>
        </p:nvSpPr>
        <p:spPr bwMode="auto">
          <a:xfrm>
            <a:off x="3813630" y="2442020"/>
            <a:ext cx="0" cy="725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Line 63"/>
          <p:cNvSpPr>
            <a:spLocks noChangeShapeType="1"/>
          </p:cNvSpPr>
          <p:nvPr/>
        </p:nvSpPr>
        <p:spPr bwMode="auto">
          <a:xfrm>
            <a:off x="5540830" y="2437257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Line 64"/>
          <p:cNvSpPr>
            <a:spLocks noChangeShapeType="1"/>
          </p:cNvSpPr>
          <p:nvPr/>
        </p:nvSpPr>
        <p:spPr bwMode="auto">
          <a:xfrm>
            <a:off x="6404430" y="2437257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7566479" y="1122806"/>
            <a:ext cx="1652525" cy="7360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Floating-point</a:t>
            </a:r>
          </a:p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Register File &amp; </a:t>
            </a:r>
          </a:p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Renaming Table</a:t>
            </a:r>
            <a:endParaRPr lang="en-US" sz="1400" dirty="0">
              <a:latin typeface="+mj-lt"/>
            </a:endParaRPr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128022" y="5690045"/>
            <a:ext cx="1418658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store buffers</a:t>
            </a:r>
          </a:p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(to memory)</a:t>
            </a:r>
          </a:p>
        </p:txBody>
      </p:sp>
      <p:sp>
        <p:nvSpPr>
          <p:cNvPr id="170" name="Oval 67"/>
          <p:cNvSpPr>
            <a:spLocks noChangeArrowheads="1"/>
          </p:cNvSpPr>
          <p:nvPr/>
        </p:nvSpPr>
        <p:spPr bwMode="auto">
          <a:xfrm>
            <a:off x="5756730" y="2602357"/>
            <a:ext cx="19050" cy="190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1" name="Group 68"/>
          <p:cNvGrpSpPr>
            <a:grpSpLocks/>
          </p:cNvGrpSpPr>
          <p:nvPr/>
        </p:nvGrpSpPr>
        <p:grpSpPr bwMode="auto">
          <a:xfrm>
            <a:off x="4015243" y="1108520"/>
            <a:ext cx="1069975" cy="1163637"/>
            <a:chOff x="2531" y="719"/>
            <a:chExt cx="674" cy="733"/>
          </a:xfrm>
        </p:grpSpPr>
        <p:sp>
          <p:nvSpPr>
            <p:cNvPr id="172" name="Rectangle 69"/>
            <p:cNvSpPr>
              <a:spLocks noChangeArrowheads="1"/>
            </p:cNvSpPr>
            <p:nvPr/>
          </p:nvSpPr>
          <p:spPr bwMode="auto">
            <a:xfrm>
              <a:off x="2570" y="759"/>
              <a:ext cx="624" cy="6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70"/>
            <p:cNvSpPr>
              <a:spLocks noChangeShapeType="1"/>
            </p:cNvSpPr>
            <p:nvPr/>
          </p:nvSpPr>
          <p:spPr bwMode="auto">
            <a:xfrm>
              <a:off x="2573" y="978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71"/>
            <p:cNvSpPr>
              <a:spLocks noChangeShapeType="1"/>
            </p:cNvSpPr>
            <p:nvPr/>
          </p:nvSpPr>
          <p:spPr bwMode="auto">
            <a:xfrm>
              <a:off x="2581" y="1074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72"/>
            <p:cNvSpPr>
              <a:spLocks noChangeShapeType="1"/>
            </p:cNvSpPr>
            <p:nvPr/>
          </p:nvSpPr>
          <p:spPr bwMode="auto">
            <a:xfrm>
              <a:off x="2581" y="1186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73"/>
            <p:cNvSpPr>
              <a:spLocks noChangeShapeType="1"/>
            </p:cNvSpPr>
            <p:nvPr/>
          </p:nvSpPr>
          <p:spPr bwMode="auto">
            <a:xfrm>
              <a:off x="2573" y="1298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74"/>
            <p:cNvSpPr>
              <a:spLocks noChangeShapeType="1"/>
            </p:cNvSpPr>
            <p:nvPr/>
          </p:nvSpPr>
          <p:spPr bwMode="auto">
            <a:xfrm>
              <a:off x="2573" y="866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Rectangle 75"/>
            <p:cNvSpPr>
              <a:spLocks noChangeArrowheads="1"/>
            </p:cNvSpPr>
            <p:nvPr/>
          </p:nvSpPr>
          <p:spPr bwMode="auto">
            <a:xfrm>
              <a:off x="2577" y="1166"/>
              <a:ext cx="324" cy="2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>
                  <a:latin typeface="Verdana" pitchFamily="1" charset="0"/>
                </a:rPr>
                <a:t>...</a:t>
              </a:r>
            </a:p>
          </p:txBody>
        </p:sp>
        <p:sp>
          <p:nvSpPr>
            <p:cNvPr id="179" name="Rectangle 76"/>
            <p:cNvSpPr>
              <a:spLocks noChangeArrowheads="1"/>
            </p:cNvSpPr>
            <p:nvPr/>
          </p:nvSpPr>
          <p:spPr bwMode="auto">
            <a:xfrm>
              <a:off x="2531" y="719"/>
              <a:ext cx="674" cy="17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instructions</a:t>
              </a:r>
            </a:p>
          </p:txBody>
        </p:sp>
      </p:grpSp>
      <p:sp>
        <p:nvSpPr>
          <p:cNvPr id="180" name="Freeform 77"/>
          <p:cNvSpPr>
            <a:spLocks/>
          </p:cNvSpPr>
          <p:nvPr/>
        </p:nvSpPr>
        <p:spPr bwMode="auto">
          <a:xfrm>
            <a:off x="1991180" y="2418207"/>
            <a:ext cx="5373688" cy="2871788"/>
          </a:xfrm>
          <a:custGeom>
            <a:avLst/>
            <a:gdLst/>
            <a:ahLst/>
            <a:cxnLst>
              <a:cxn ang="0">
                <a:pos x="0" y="1808"/>
              </a:cxn>
              <a:cxn ang="0">
                <a:pos x="3384" y="1808"/>
              </a:cxn>
              <a:cxn ang="0">
                <a:pos x="3384" y="0"/>
              </a:cxn>
              <a:cxn ang="0">
                <a:pos x="568" y="0"/>
              </a:cxn>
              <a:cxn ang="0">
                <a:pos x="568" y="480"/>
              </a:cxn>
            </a:cxnLst>
            <a:rect l="0" t="0" r="r" b="b"/>
            <a:pathLst>
              <a:path w="3385" h="1809">
                <a:moveTo>
                  <a:pt x="0" y="1808"/>
                </a:moveTo>
                <a:lnTo>
                  <a:pt x="3384" y="1808"/>
                </a:lnTo>
                <a:lnTo>
                  <a:pt x="3384" y="0"/>
                </a:lnTo>
                <a:lnTo>
                  <a:pt x="568" y="0"/>
                </a:lnTo>
                <a:lnTo>
                  <a:pt x="568" y="4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78"/>
          <p:cNvSpPr>
            <a:spLocks noChangeShapeType="1"/>
          </p:cNvSpPr>
          <p:nvPr/>
        </p:nvSpPr>
        <p:spPr bwMode="auto">
          <a:xfrm>
            <a:off x="2310268" y="5331270"/>
            <a:ext cx="0" cy="263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Freeform 79"/>
          <p:cNvSpPr>
            <a:spLocks/>
          </p:cNvSpPr>
          <p:nvPr/>
        </p:nvSpPr>
        <p:spPr bwMode="auto">
          <a:xfrm>
            <a:off x="2168980" y="2621407"/>
            <a:ext cx="4560888" cy="2986088"/>
          </a:xfrm>
          <a:custGeom>
            <a:avLst/>
            <a:gdLst/>
            <a:ahLst/>
            <a:cxnLst>
              <a:cxn ang="0">
                <a:pos x="2872" y="0"/>
              </a:cxn>
              <a:cxn ang="0">
                <a:pos x="0" y="0"/>
              </a:cxn>
              <a:cxn ang="0">
                <a:pos x="0" y="1880"/>
              </a:cxn>
            </a:cxnLst>
            <a:rect l="0" t="0" r="r" b="b"/>
            <a:pathLst>
              <a:path w="2873" h="1881">
                <a:moveTo>
                  <a:pt x="2872" y="0"/>
                </a:moveTo>
                <a:lnTo>
                  <a:pt x="0" y="0"/>
                </a:lnTo>
                <a:lnTo>
                  <a:pt x="0" y="188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Oval 80"/>
          <p:cNvSpPr>
            <a:spLocks noChangeArrowheads="1"/>
          </p:cNvSpPr>
          <p:nvPr/>
        </p:nvSpPr>
        <p:spPr bwMode="auto">
          <a:xfrm>
            <a:off x="7350580" y="23801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Oval 81"/>
          <p:cNvSpPr>
            <a:spLocks noChangeArrowheads="1"/>
          </p:cNvSpPr>
          <p:nvPr/>
        </p:nvSpPr>
        <p:spPr bwMode="auto">
          <a:xfrm>
            <a:off x="6398080" y="23928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Oval 82"/>
          <p:cNvSpPr>
            <a:spLocks noChangeArrowheads="1"/>
          </p:cNvSpPr>
          <p:nvPr/>
        </p:nvSpPr>
        <p:spPr bwMode="auto">
          <a:xfrm>
            <a:off x="5534480" y="23928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Oval 83"/>
          <p:cNvSpPr>
            <a:spLocks noChangeArrowheads="1"/>
          </p:cNvSpPr>
          <p:nvPr/>
        </p:nvSpPr>
        <p:spPr bwMode="auto">
          <a:xfrm>
            <a:off x="3794580" y="23928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Oval 84"/>
          <p:cNvSpPr>
            <a:spLocks noChangeArrowheads="1"/>
          </p:cNvSpPr>
          <p:nvPr/>
        </p:nvSpPr>
        <p:spPr bwMode="auto">
          <a:xfrm>
            <a:off x="2303918" y="530745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Oval 85"/>
          <p:cNvSpPr>
            <a:spLocks noChangeArrowheads="1"/>
          </p:cNvSpPr>
          <p:nvPr/>
        </p:nvSpPr>
        <p:spPr bwMode="auto">
          <a:xfrm>
            <a:off x="6715580" y="25960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Oval 86"/>
          <p:cNvSpPr>
            <a:spLocks noChangeArrowheads="1"/>
          </p:cNvSpPr>
          <p:nvPr/>
        </p:nvSpPr>
        <p:spPr bwMode="auto">
          <a:xfrm>
            <a:off x="3115130" y="2627757"/>
            <a:ext cx="19050" cy="190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Oval 87"/>
          <p:cNvSpPr>
            <a:spLocks noChangeArrowheads="1"/>
          </p:cNvSpPr>
          <p:nvPr/>
        </p:nvSpPr>
        <p:spPr bwMode="auto">
          <a:xfrm>
            <a:off x="3966030" y="2615057"/>
            <a:ext cx="19050" cy="190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" name="Rectangle 88"/>
          <p:cNvSpPr>
            <a:spLocks noChangeArrowheads="1"/>
          </p:cNvSpPr>
          <p:nvPr/>
        </p:nvSpPr>
        <p:spPr bwMode="auto">
          <a:xfrm>
            <a:off x="2854780" y="5478907"/>
            <a:ext cx="6172200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Common bus ensures that  data is made available immediately to all the instructions waiting for it</a:t>
            </a:r>
          </a:p>
        </p:txBody>
      </p:sp>
      <p:sp>
        <p:nvSpPr>
          <p:cNvPr id="192" name="Rectangle 89"/>
          <p:cNvSpPr>
            <a:spLocks noChangeArrowheads="1"/>
          </p:cNvSpPr>
          <p:nvPr/>
        </p:nvSpPr>
        <p:spPr bwMode="auto">
          <a:xfrm>
            <a:off x="48079" y="2896045"/>
            <a:ext cx="1950785" cy="159787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IBM 360/91 distributes instruction </a:t>
            </a:r>
            <a:r>
              <a:rPr lang="en-US" sz="1400" dirty="0" smtClean="0">
                <a:latin typeface="+mj-lt"/>
              </a:rPr>
              <a:t>templates (ROB) by functional </a:t>
            </a:r>
            <a:r>
              <a:rPr lang="en-US" sz="1400" dirty="0" smtClean="0">
                <a:latin typeface="+mj-lt"/>
              </a:rPr>
              <a:t>units.</a:t>
            </a:r>
          </a:p>
          <a:p>
            <a:pPr algn="l">
              <a:spcBef>
                <a:spcPct val="0"/>
              </a:spcBef>
            </a:pPr>
            <a:endParaRPr lang="en-US" sz="14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Also known as reservation stations.</a:t>
            </a:r>
            <a:endParaRPr lang="en-US" sz="1400" dirty="0">
              <a:latin typeface="+mj-lt"/>
            </a:endParaRPr>
          </a:p>
        </p:txBody>
      </p:sp>
      <p:sp>
        <p:nvSpPr>
          <p:cNvPr id="193" name="Line 91"/>
          <p:cNvSpPr>
            <a:spLocks noChangeShapeType="1"/>
          </p:cNvSpPr>
          <p:nvPr/>
        </p:nvSpPr>
        <p:spPr bwMode="auto">
          <a:xfrm>
            <a:off x="3123068" y="2637282"/>
            <a:ext cx="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Rectangle 92"/>
          <p:cNvSpPr>
            <a:spLocks noChangeArrowheads="1"/>
          </p:cNvSpPr>
          <p:nvPr/>
        </p:nvSpPr>
        <p:spPr bwMode="auto">
          <a:xfrm>
            <a:off x="3997780" y="4945507"/>
            <a:ext cx="17795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&lt; t, result &gt;</a:t>
            </a:r>
          </a:p>
        </p:txBody>
      </p:sp>
      <p:grpSp>
        <p:nvGrpSpPr>
          <p:cNvPr id="195" name="Group 93"/>
          <p:cNvGrpSpPr>
            <a:grpSpLocks/>
          </p:cNvGrpSpPr>
          <p:nvPr/>
        </p:nvGrpSpPr>
        <p:grpSpPr bwMode="auto">
          <a:xfrm>
            <a:off x="1591130" y="5588445"/>
            <a:ext cx="1039813" cy="766762"/>
            <a:chOff x="1076" y="3621"/>
            <a:chExt cx="655" cy="483"/>
          </a:xfrm>
        </p:grpSpPr>
        <p:grpSp>
          <p:nvGrpSpPr>
            <p:cNvPr id="196" name="Group 94"/>
            <p:cNvGrpSpPr>
              <a:grpSpLocks/>
            </p:cNvGrpSpPr>
            <p:nvPr/>
          </p:nvGrpSpPr>
          <p:grpSpPr bwMode="auto">
            <a:xfrm>
              <a:off x="1115" y="3636"/>
              <a:ext cx="616" cy="468"/>
              <a:chOff x="1115" y="3636"/>
              <a:chExt cx="616" cy="468"/>
            </a:xfrm>
          </p:grpSpPr>
          <p:sp>
            <p:nvSpPr>
              <p:cNvPr id="199" name="Rectangle 95"/>
              <p:cNvSpPr>
                <a:spLocks noChangeArrowheads="1"/>
              </p:cNvSpPr>
              <p:nvPr/>
            </p:nvSpPr>
            <p:spPr bwMode="auto">
              <a:xfrm>
                <a:off x="1115" y="3636"/>
                <a:ext cx="616" cy="46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Line 96"/>
              <p:cNvSpPr>
                <a:spLocks noChangeShapeType="1"/>
              </p:cNvSpPr>
              <p:nvPr/>
            </p:nvSpPr>
            <p:spPr bwMode="auto">
              <a:xfrm>
                <a:off x="1327" y="3636"/>
                <a:ext cx="0" cy="45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Line 97"/>
              <p:cNvSpPr>
                <a:spLocks noChangeShapeType="1"/>
              </p:cNvSpPr>
              <p:nvPr/>
            </p:nvSpPr>
            <p:spPr bwMode="auto">
              <a:xfrm>
                <a:off x="1118" y="3799"/>
                <a:ext cx="60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Line 98"/>
              <p:cNvSpPr>
                <a:spLocks noChangeShapeType="1"/>
              </p:cNvSpPr>
              <p:nvPr/>
            </p:nvSpPr>
            <p:spPr bwMode="auto">
              <a:xfrm>
                <a:off x="1118" y="3951"/>
                <a:ext cx="60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7" name="Rectangle 99"/>
            <p:cNvSpPr>
              <a:spLocks noChangeArrowheads="1"/>
            </p:cNvSpPr>
            <p:nvPr/>
          </p:nvSpPr>
          <p:spPr bwMode="auto">
            <a:xfrm>
              <a:off x="1076" y="3621"/>
              <a:ext cx="22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 </a:t>
              </a: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198" name="Rectangle 100"/>
            <p:cNvSpPr>
              <a:spLocks noChangeArrowheads="1"/>
            </p:cNvSpPr>
            <p:nvPr/>
          </p:nvSpPr>
          <p:spPr bwMode="auto">
            <a:xfrm>
              <a:off x="1340" y="3629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</p:grpSp>
      <p:sp>
        <p:nvSpPr>
          <p:cNvPr id="203" name="Freeform 101"/>
          <p:cNvSpPr>
            <a:spLocks/>
          </p:cNvSpPr>
          <p:nvPr/>
        </p:nvSpPr>
        <p:spPr bwMode="auto">
          <a:xfrm>
            <a:off x="7109280" y="1529207"/>
            <a:ext cx="266700" cy="88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" y="0"/>
              </a:cxn>
              <a:cxn ang="0">
                <a:pos x="168" y="560"/>
              </a:cxn>
            </a:cxnLst>
            <a:rect l="0" t="0" r="r" b="b"/>
            <a:pathLst>
              <a:path w="168" h="560">
                <a:moveTo>
                  <a:pt x="0" y="0"/>
                </a:moveTo>
                <a:lnTo>
                  <a:pt x="168" y="0"/>
                </a:lnTo>
                <a:lnTo>
                  <a:pt x="168" y="56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8837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27 </a:t>
            </a:r>
            <a:r>
              <a:rPr lang="en-US" dirty="0" smtClean="0">
                <a:solidFill>
                  <a:schemeClr val="tx1"/>
                </a:solidFill>
              </a:rPr>
              <a:t>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 </a:t>
            </a:r>
            <a:r>
              <a:rPr lang="en-US" dirty="0" smtClean="0">
                <a:solidFill>
                  <a:schemeClr val="tx1"/>
                </a:solidFill>
              </a:rPr>
              <a:t>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</a:t>
            </a:r>
            <a:r>
              <a:rPr lang="en-US" dirty="0" smtClean="0">
                <a:solidFill>
                  <a:schemeClr val="tx1"/>
                </a:solidFill>
              </a:rPr>
              <a:t>October – </a:t>
            </a:r>
            <a:r>
              <a:rPr lang="en-US" dirty="0" smtClean="0">
                <a:solidFill>
                  <a:schemeClr val="tx1"/>
                </a:solidFill>
              </a:rPr>
              <a:t>Midterm Exam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Effectiveness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Renaming/out-of-order execution first introduction in 360/91 in 1969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However, implementation did not re-appear until mid-90s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Why?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Limitations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Effective on a very small class of problems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Memory latency was a much bigger problem in the 1960s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Problem-1: Exceptions were not precise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Problem-2: Control transfers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Precise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Definition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It must appear as if an interrupt is taken between two instructions 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Consider instructions k, k+1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Effect of all instructions up to and including k is totally complete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No effect of any instruction after k has taken place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Interrupt Handler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Aborts program or restarts at instruction k+1</a:t>
            </a: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&amp;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Out-of-order Completion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Precise interrupts are difficult to implement at high performance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Want to start execution of later instructions before exception checks are finished on earlier instructions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52120" y="2507280"/>
            <a:ext cx="5003800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DIVD		f6, 	f6,	f4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LD		f2,	45(r3)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MULTD		f0,	f2,	f4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4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DIVD		f8,	f6,	f2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5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SUBD		f10,	f0,	f6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ADDD		f6,	f8,	f2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9045" y="4782168"/>
            <a:ext cx="8334014" cy="107465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Verdana" pitchFamily="1" charset="0"/>
              </a:rPr>
              <a:t>out-of-order comp	1   2   </a:t>
            </a:r>
            <a:r>
              <a:rPr lang="en-US" sz="2000" u="sng" dirty="0">
                <a:latin typeface="Verdana" pitchFamily="1" charset="0"/>
              </a:rPr>
              <a:t>2</a:t>
            </a:r>
            <a:r>
              <a:rPr lang="en-US" sz="2000" dirty="0">
                <a:latin typeface="Verdana" pitchFamily="1" charset="0"/>
              </a:rPr>
              <a:t>   3   </a:t>
            </a:r>
            <a:r>
              <a:rPr lang="en-US" sz="2000" u="sng" dirty="0">
                <a:latin typeface="Verdana" pitchFamily="1" charset="0"/>
              </a:rPr>
              <a:t>1</a:t>
            </a:r>
            <a:r>
              <a:rPr lang="en-US" sz="2000" dirty="0">
                <a:latin typeface="Verdana" pitchFamily="1" charset="0"/>
              </a:rPr>
              <a:t>   4   </a:t>
            </a:r>
            <a:r>
              <a:rPr lang="en-US" sz="2000" u="sng" dirty="0">
                <a:latin typeface="Verdana" pitchFamily="1" charset="0"/>
              </a:rPr>
              <a:t>3</a:t>
            </a:r>
            <a:r>
              <a:rPr lang="en-US" sz="2000" dirty="0">
                <a:latin typeface="Verdana" pitchFamily="1" charset="0"/>
              </a:rPr>
              <a:t>   5   </a:t>
            </a:r>
            <a:r>
              <a:rPr lang="en-US" sz="2000" u="sng" dirty="0">
                <a:latin typeface="Verdana" pitchFamily="1" charset="0"/>
              </a:rPr>
              <a:t>5</a:t>
            </a:r>
            <a:r>
              <a:rPr lang="en-US" sz="2000" dirty="0">
                <a:latin typeface="Verdana" pitchFamily="1" charset="0"/>
              </a:rPr>
              <a:t>   </a:t>
            </a:r>
            <a:r>
              <a:rPr lang="en-US" sz="2000" u="sng" dirty="0">
                <a:latin typeface="Verdana" pitchFamily="1" charset="0"/>
              </a:rPr>
              <a:t>4</a:t>
            </a:r>
            <a:r>
              <a:rPr lang="en-US" sz="2000" dirty="0">
                <a:latin typeface="Verdana" pitchFamily="1" charset="0"/>
              </a:rPr>
              <a:t>   6   </a:t>
            </a:r>
            <a:r>
              <a:rPr lang="en-US" sz="2000" u="sng" dirty="0">
                <a:latin typeface="Verdana" pitchFamily="1" charset="0"/>
              </a:rPr>
              <a:t>6</a:t>
            </a:r>
          </a:p>
          <a:p>
            <a:pPr algn="l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  <a:latin typeface="Verdana" pitchFamily="1" charset="0"/>
              </a:rPr>
              <a:t>				       </a:t>
            </a:r>
            <a:r>
              <a:rPr lang="en-US" sz="2000" dirty="0">
                <a:latin typeface="Verdana" pitchFamily="1" charset="0"/>
              </a:rPr>
              <a:t>restore f2 	   restore f10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Verdana" pitchFamily="1" charset="0"/>
              </a:rPr>
              <a:t>	     interrupts</a:t>
            </a:r>
            <a:endParaRPr lang="en-US" sz="2000" dirty="0">
              <a:latin typeface="Verdana" pitchFamily="1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3304635" y="5003605"/>
            <a:ext cx="3532188" cy="704850"/>
            <a:chOff x="2248" y="2596"/>
            <a:chExt cx="2225" cy="444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250" y="2596"/>
              <a:ext cx="854" cy="392"/>
            </a:xfrm>
            <a:custGeom>
              <a:avLst/>
              <a:gdLst/>
              <a:ahLst/>
              <a:cxnLst>
                <a:cxn ang="0">
                  <a:pos x="0" y="391"/>
                </a:cxn>
                <a:cxn ang="0">
                  <a:pos x="853" y="391"/>
                </a:cxn>
                <a:cxn ang="0">
                  <a:pos x="853" y="0"/>
                </a:cxn>
              </a:cxnLst>
              <a:rect l="0" t="0" r="r" b="b"/>
              <a:pathLst>
                <a:path w="854" h="392">
                  <a:moveTo>
                    <a:pt x="0" y="391"/>
                  </a:moveTo>
                  <a:lnTo>
                    <a:pt x="853" y="391"/>
                  </a:lnTo>
                  <a:lnTo>
                    <a:pt x="853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2248" y="2648"/>
              <a:ext cx="2225" cy="392"/>
            </a:xfrm>
            <a:custGeom>
              <a:avLst/>
              <a:gdLst/>
              <a:ahLst/>
              <a:cxnLst>
                <a:cxn ang="0">
                  <a:pos x="0" y="391"/>
                </a:cxn>
                <a:cxn ang="0">
                  <a:pos x="2224" y="391"/>
                </a:cxn>
                <a:cxn ang="0">
                  <a:pos x="2224" y="0"/>
                </a:cxn>
              </a:cxnLst>
              <a:rect l="0" t="0" r="r" b="b"/>
              <a:pathLst>
                <a:path w="2225" h="392">
                  <a:moveTo>
                    <a:pt x="0" y="391"/>
                  </a:moveTo>
                  <a:lnTo>
                    <a:pt x="2224" y="391"/>
                  </a:lnTo>
                  <a:lnTo>
                    <a:pt x="2224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Exception Handling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(in-order)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5" name="Line 3"/>
          <p:cNvSpPr>
            <a:spLocks noChangeShapeType="1"/>
          </p:cNvSpPr>
          <p:nvPr/>
        </p:nvSpPr>
        <p:spPr bwMode="auto">
          <a:xfrm flipH="1">
            <a:off x="1187450" y="6845300"/>
            <a:ext cx="73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Text Box 4"/>
          <p:cNvSpPr txBox="1">
            <a:spLocks noChangeArrowheads="1"/>
          </p:cNvSpPr>
          <p:nvPr/>
        </p:nvSpPr>
        <p:spPr bwMode="auto">
          <a:xfrm>
            <a:off x="385855" y="5042010"/>
            <a:ext cx="8382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Hold </a:t>
            </a:r>
            <a:r>
              <a:rPr lang="en-US" sz="1600" dirty="0">
                <a:latin typeface="+mj-lt"/>
              </a:rPr>
              <a:t>exception flags in pipeline until commit </a:t>
            </a:r>
            <a:r>
              <a:rPr lang="en-US" sz="1600" dirty="0" smtClean="0">
                <a:latin typeface="+mj-lt"/>
              </a:rPr>
              <a:t>point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Exceptions </a:t>
            </a:r>
            <a:r>
              <a:rPr lang="en-US" sz="1600" dirty="0" smtClean="0">
                <a:latin typeface="+mj-lt"/>
              </a:rPr>
              <a:t>earlier in program order override those later in program order</a:t>
            </a:r>
            <a:endParaRPr lang="en-US" sz="16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Inject external interrupts, which over-ride others, at commit point</a:t>
            </a:r>
            <a:endParaRPr lang="en-US" sz="16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If </a:t>
            </a:r>
            <a:r>
              <a:rPr lang="en-US" sz="1600" dirty="0">
                <a:latin typeface="+mj-lt"/>
              </a:rPr>
              <a:t>exception at </a:t>
            </a:r>
            <a:r>
              <a:rPr lang="en-US" sz="1600" dirty="0" smtClean="0">
                <a:latin typeface="+mj-lt"/>
              </a:rPr>
              <a:t>commit: (1) update Cause and EPC </a:t>
            </a:r>
            <a:r>
              <a:rPr lang="en-US" sz="1600" dirty="0">
                <a:latin typeface="+mj-lt"/>
              </a:rPr>
              <a:t>registers, </a:t>
            </a:r>
            <a:r>
              <a:rPr lang="en-US" sz="1600" dirty="0" smtClean="0">
                <a:latin typeface="+mj-lt"/>
              </a:rPr>
              <a:t>(2) kill all </a:t>
            </a:r>
            <a:r>
              <a:rPr lang="en-US" sz="1600" dirty="0">
                <a:latin typeface="+mj-lt"/>
              </a:rPr>
              <a:t>stages, </a:t>
            </a:r>
            <a:endParaRPr lang="en-US" sz="16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(3) inject handler PC into fetch stage</a:t>
            </a:r>
            <a:endParaRPr lang="en-US" sz="1600" dirty="0">
              <a:latin typeface="+mj-lt"/>
            </a:endParaRPr>
          </a:p>
        </p:txBody>
      </p:sp>
      <p:grpSp>
        <p:nvGrpSpPr>
          <p:cNvPr id="107" name="Group 5"/>
          <p:cNvGrpSpPr>
            <a:grpSpLocks/>
          </p:cNvGrpSpPr>
          <p:nvPr/>
        </p:nvGrpSpPr>
        <p:grpSpPr bwMode="auto">
          <a:xfrm>
            <a:off x="254000" y="914400"/>
            <a:ext cx="8991600" cy="4114800"/>
            <a:chOff x="96" y="552"/>
            <a:chExt cx="5664" cy="2592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720" y="1192"/>
              <a:ext cx="912" cy="9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04"/>
                </a:cxn>
                <a:cxn ang="0">
                  <a:pos x="1056" y="1104"/>
                </a:cxn>
              </a:cxnLst>
              <a:rect l="0" t="0" r="r" b="b"/>
              <a:pathLst>
                <a:path w="1056" h="1104">
                  <a:moveTo>
                    <a:pt x="0" y="0"/>
                  </a:moveTo>
                  <a:lnTo>
                    <a:pt x="0" y="1104"/>
                  </a:lnTo>
                  <a:lnTo>
                    <a:pt x="1056" y="110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4032" y="1208"/>
              <a:ext cx="384" cy="8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"/>
                </a:cxn>
                <a:cxn ang="0">
                  <a:pos x="192" y="624"/>
                </a:cxn>
              </a:cxnLst>
              <a:rect l="0" t="0" r="r" b="b"/>
              <a:pathLst>
                <a:path w="192" h="624">
                  <a:moveTo>
                    <a:pt x="0" y="0"/>
                  </a:moveTo>
                  <a:lnTo>
                    <a:pt x="0" y="432"/>
                  </a:lnTo>
                  <a:lnTo>
                    <a:pt x="192" y="62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8"/>
            <p:cNvSpPr>
              <a:spLocks noChangeShapeType="1"/>
            </p:cNvSpPr>
            <p:nvPr/>
          </p:nvSpPr>
          <p:spPr bwMode="auto">
            <a:xfrm flipV="1">
              <a:off x="4368" y="235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Text Box 9"/>
            <p:cNvSpPr txBox="1">
              <a:spLocks noChangeArrowheads="1"/>
            </p:cNvSpPr>
            <p:nvPr/>
          </p:nvSpPr>
          <p:spPr bwMode="auto">
            <a:xfrm>
              <a:off x="3840" y="2736"/>
              <a:ext cx="1056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Asynchronous Interrupts</a:t>
              </a:r>
            </a:p>
          </p:txBody>
        </p:sp>
        <p:grpSp>
          <p:nvGrpSpPr>
            <p:cNvPr id="112" name="Group 10"/>
            <p:cNvGrpSpPr>
              <a:grpSpLocks/>
            </p:cNvGrpSpPr>
            <p:nvPr/>
          </p:nvGrpSpPr>
          <p:grpSpPr bwMode="auto">
            <a:xfrm>
              <a:off x="1632" y="1872"/>
              <a:ext cx="192" cy="528"/>
              <a:chOff x="336" y="1200"/>
              <a:chExt cx="144" cy="720"/>
            </a:xfrm>
          </p:grpSpPr>
          <p:sp>
            <p:nvSpPr>
              <p:cNvPr id="192" name="Rectangle 1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Exc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D</a:t>
                </a:r>
              </a:p>
            </p:txBody>
          </p:sp>
          <p:sp>
            <p:nvSpPr>
              <p:cNvPr id="193" name="Freeform 1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" name="Group 13"/>
            <p:cNvGrpSpPr>
              <a:grpSpLocks/>
            </p:cNvGrpSpPr>
            <p:nvPr/>
          </p:nvGrpSpPr>
          <p:grpSpPr bwMode="auto">
            <a:xfrm>
              <a:off x="1632" y="2448"/>
              <a:ext cx="192" cy="528"/>
              <a:chOff x="336" y="1200"/>
              <a:chExt cx="144" cy="720"/>
            </a:xfrm>
          </p:grpSpPr>
          <p:sp>
            <p:nvSpPr>
              <p:cNvPr id="190" name="Rectangle 1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PC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D</a:t>
                </a:r>
              </a:p>
            </p:txBody>
          </p:sp>
          <p:sp>
            <p:nvSpPr>
              <p:cNvPr id="191" name="Freeform 1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" name="Freeform 16"/>
            <p:cNvSpPr>
              <a:spLocks/>
            </p:cNvSpPr>
            <p:nvPr/>
          </p:nvSpPr>
          <p:spPr bwMode="auto">
            <a:xfrm>
              <a:off x="480" y="1200"/>
              <a:ext cx="1152" cy="1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32"/>
                </a:cxn>
                <a:cxn ang="0">
                  <a:pos x="1200" y="1632"/>
                </a:cxn>
              </a:cxnLst>
              <a:rect l="0" t="0" r="r" b="b"/>
              <a:pathLst>
                <a:path w="1200" h="1632">
                  <a:moveTo>
                    <a:pt x="0" y="0"/>
                  </a:moveTo>
                  <a:lnTo>
                    <a:pt x="0" y="1632"/>
                  </a:lnTo>
                  <a:lnTo>
                    <a:pt x="1200" y="163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5" name="Group 17"/>
            <p:cNvGrpSpPr>
              <a:grpSpLocks/>
            </p:cNvGrpSpPr>
            <p:nvPr/>
          </p:nvGrpSpPr>
          <p:grpSpPr bwMode="auto">
            <a:xfrm>
              <a:off x="248" y="808"/>
              <a:ext cx="5232" cy="768"/>
              <a:chOff x="240" y="672"/>
              <a:chExt cx="5232" cy="768"/>
            </a:xfrm>
          </p:grpSpPr>
          <p:sp>
            <p:nvSpPr>
              <p:cNvPr id="164" name="Line 18"/>
              <p:cNvSpPr>
                <a:spLocks noChangeShapeType="1"/>
              </p:cNvSpPr>
              <p:nvPr/>
            </p:nvSpPr>
            <p:spPr bwMode="auto">
              <a:xfrm>
                <a:off x="3264" y="1056"/>
                <a:ext cx="22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Line 19"/>
              <p:cNvSpPr>
                <a:spLocks noChangeShapeType="1"/>
              </p:cNvSpPr>
              <p:nvPr/>
            </p:nvSpPr>
            <p:spPr bwMode="auto">
              <a:xfrm>
                <a:off x="336" y="1056"/>
                <a:ext cx="24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6" name="Group 20"/>
              <p:cNvGrpSpPr>
                <a:grpSpLocks/>
              </p:cNvGrpSpPr>
              <p:nvPr/>
            </p:nvGrpSpPr>
            <p:grpSpPr bwMode="auto">
              <a:xfrm>
                <a:off x="240" y="672"/>
                <a:ext cx="192" cy="768"/>
                <a:chOff x="336" y="1200"/>
                <a:chExt cx="144" cy="720"/>
              </a:xfrm>
            </p:grpSpPr>
            <p:sp>
              <p:nvSpPr>
                <p:cNvPr id="188" name="Rectangle 21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PC</a:t>
                  </a:r>
                </a:p>
              </p:txBody>
            </p:sp>
            <p:sp>
              <p:nvSpPr>
                <p:cNvPr id="189" name="Freeform 22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7" name="Rectangle 23"/>
              <p:cNvSpPr>
                <a:spLocks noChangeArrowheads="1"/>
              </p:cNvSpPr>
              <p:nvPr/>
            </p:nvSpPr>
            <p:spPr bwMode="auto">
              <a:xfrm>
                <a:off x="960" y="720"/>
                <a:ext cx="576" cy="6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 dirty="0">
                    <a:latin typeface="Verdana" pitchFamily="1" charset="0"/>
                  </a:rPr>
                  <a:t>Inst. </a:t>
                </a:r>
                <a:r>
                  <a:rPr lang="en-US" sz="1400" dirty="0" err="1">
                    <a:latin typeface="Verdana" pitchFamily="1" charset="0"/>
                  </a:rPr>
                  <a:t>Mem</a:t>
                </a:r>
                <a:endParaRPr lang="en-US" sz="1400" dirty="0">
                  <a:latin typeface="Verdana" pitchFamily="1" charset="0"/>
                </a:endParaRPr>
              </a:p>
            </p:txBody>
          </p:sp>
          <p:grpSp>
            <p:nvGrpSpPr>
              <p:cNvPr id="168" name="Group 24"/>
              <p:cNvGrpSpPr>
                <a:grpSpLocks/>
              </p:cNvGrpSpPr>
              <p:nvPr/>
            </p:nvGrpSpPr>
            <p:grpSpPr bwMode="auto">
              <a:xfrm>
                <a:off x="1632" y="672"/>
                <a:ext cx="192" cy="768"/>
                <a:chOff x="336" y="1200"/>
                <a:chExt cx="144" cy="720"/>
              </a:xfrm>
            </p:grpSpPr>
            <p:sp>
              <p:nvSpPr>
                <p:cNvPr id="186" name="Rectangle 25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D</a:t>
                  </a:r>
                </a:p>
              </p:txBody>
            </p:sp>
            <p:sp>
              <p:nvSpPr>
                <p:cNvPr id="187" name="Freeform 26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9" name="Rectangle 27"/>
              <p:cNvSpPr>
                <a:spLocks noChangeArrowheads="1"/>
              </p:cNvSpPr>
              <p:nvPr/>
            </p:nvSpPr>
            <p:spPr bwMode="auto">
              <a:xfrm>
                <a:off x="1920" y="720"/>
                <a:ext cx="672" cy="6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 dirty="0">
                    <a:latin typeface="Verdana" pitchFamily="1" charset="0"/>
                  </a:rPr>
                  <a:t>Decode</a:t>
                </a:r>
              </a:p>
            </p:txBody>
          </p:sp>
          <p:grpSp>
            <p:nvGrpSpPr>
              <p:cNvPr id="170" name="Group 28"/>
              <p:cNvGrpSpPr>
                <a:grpSpLocks/>
              </p:cNvGrpSpPr>
              <p:nvPr/>
            </p:nvGrpSpPr>
            <p:grpSpPr bwMode="auto">
              <a:xfrm>
                <a:off x="2736" y="672"/>
                <a:ext cx="192" cy="768"/>
                <a:chOff x="336" y="1200"/>
                <a:chExt cx="144" cy="720"/>
              </a:xfrm>
            </p:grpSpPr>
            <p:sp>
              <p:nvSpPr>
                <p:cNvPr id="184" name="Rectangle 29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E</a:t>
                  </a:r>
                </a:p>
              </p:txBody>
            </p:sp>
            <p:sp>
              <p:nvSpPr>
                <p:cNvPr id="185" name="Freeform 30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1" name="Freeform 31"/>
              <p:cNvSpPr>
                <a:spLocks/>
              </p:cNvSpPr>
              <p:nvPr/>
            </p:nvSpPr>
            <p:spPr bwMode="auto">
              <a:xfrm>
                <a:off x="3024" y="720"/>
                <a:ext cx="240" cy="6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8"/>
                  </a:cxn>
                  <a:cxn ang="0">
                    <a:pos x="48" y="336"/>
                  </a:cxn>
                  <a:cxn ang="0">
                    <a:pos x="0" y="384"/>
                  </a:cxn>
                  <a:cxn ang="0">
                    <a:pos x="0" y="672"/>
                  </a:cxn>
                  <a:cxn ang="0">
                    <a:pos x="240" y="480"/>
                  </a:cxn>
                  <a:cxn ang="0">
                    <a:pos x="240" y="144"/>
                  </a:cxn>
                  <a:cxn ang="0">
                    <a:pos x="0" y="0"/>
                  </a:cxn>
                </a:cxnLst>
                <a:rect l="0" t="0" r="r" b="b"/>
                <a:pathLst>
                  <a:path w="240" h="672">
                    <a:moveTo>
                      <a:pt x="0" y="0"/>
                    </a:moveTo>
                    <a:lnTo>
                      <a:pt x="0" y="288"/>
                    </a:lnTo>
                    <a:lnTo>
                      <a:pt x="48" y="336"/>
                    </a:lnTo>
                    <a:lnTo>
                      <a:pt x="0" y="384"/>
                    </a:lnTo>
                    <a:lnTo>
                      <a:pt x="0" y="672"/>
                    </a:lnTo>
                    <a:lnTo>
                      <a:pt x="240" y="480"/>
                    </a:lnTo>
                    <a:lnTo>
                      <a:pt x="24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2" name="Group 32"/>
              <p:cNvGrpSpPr>
                <a:grpSpLocks/>
              </p:cNvGrpSpPr>
              <p:nvPr/>
            </p:nvGrpSpPr>
            <p:grpSpPr bwMode="auto">
              <a:xfrm>
                <a:off x="3600" y="672"/>
                <a:ext cx="192" cy="768"/>
                <a:chOff x="336" y="1200"/>
                <a:chExt cx="144" cy="720"/>
              </a:xfrm>
            </p:grpSpPr>
            <p:sp>
              <p:nvSpPr>
                <p:cNvPr id="182" name="Rectangle 33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M</a:t>
                  </a:r>
                </a:p>
              </p:txBody>
            </p:sp>
            <p:sp>
              <p:nvSpPr>
                <p:cNvPr id="183" name="Freeform 34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3" name="Rectangle 35"/>
              <p:cNvSpPr>
                <a:spLocks noChangeArrowheads="1"/>
              </p:cNvSpPr>
              <p:nvPr/>
            </p:nvSpPr>
            <p:spPr bwMode="auto">
              <a:xfrm>
                <a:off x="4464" y="720"/>
                <a:ext cx="576" cy="6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 dirty="0">
                    <a:latin typeface="Verdana" pitchFamily="1" charset="0"/>
                  </a:rPr>
                  <a:t>Data </a:t>
                </a:r>
                <a:r>
                  <a:rPr lang="en-US" sz="1400" dirty="0" err="1">
                    <a:latin typeface="Verdana" pitchFamily="1" charset="0"/>
                  </a:rPr>
                  <a:t>Mem</a:t>
                </a:r>
                <a:endParaRPr lang="en-US" sz="1400" dirty="0">
                  <a:latin typeface="Verdana" pitchFamily="1" charset="0"/>
                </a:endParaRPr>
              </a:p>
            </p:txBody>
          </p:sp>
          <p:grpSp>
            <p:nvGrpSpPr>
              <p:cNvPr id="174" name="Group 36"/>
              <p:cNvGrpSpPr>
                <a:grpSpLocks/>
              </p:cNvGrpSpPr>
              <p:nvPr/>
            </p:nvGrpSpPr>
            <p:grpSpPr bwMode="auto">
              <a:xfrm>
                <a:off x="5136" y="672"/>
                <a:ext cx="192" cy="768"/>
                <a:chOff x="336" y="1200"/>
                <a:chExt cx="144" cy="720"/>
              </a:xfrm>
            </p:grpSpPr>
            <p:sp>
              <p:nvSpPr>
                <p:cNvPr id="180" name="Rectangle 37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latin typeface="Verdana" pitchFamily="1" charset="0"/>
                    </a:rPr>
                    <a:t>W</a:t>
                  </a:r>
                </a:p>
              </p:txBody>
            </p:sp>
            <p:sp>
              <p:nvSpPr>
                <p:cNvPr id="181" name="Freeform 38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5" name="Line 39"/>
              <p:cNvSpPr>
                <a:spLocks noChangeShapeType="1"/>
              </p:cNvSpPr>
              <p:nvPr/>
            </p:nvSpPr>
            <p:spPr bwMode="auto">
              <a:xfrm>
                <a:off x="2928" y="86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40"/>
              <p:cNvSpPr>
                <a:spLocks noChangeShapeType="1"/>
              </p:cNvSpPr>
              <p:nvPr/>
            </p:nvSpPr>
            <p:spPr bwMode="auto">
              <a:xfrm>
                <a:off x="2928" y="124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Text Box 41"/>
              <p:cNvSpPr txBox="1">
                <a:spLocks noChangeArrowheads="1"/>
              </p:cNvSpPr>
              <p:nvPr/>
            </p:nvSpPr>
            <p:spPr bwMode="auto">
              <a:xfrm>
                <a:off x="3057" y="960"/>
                <a:ext cx="22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latin typeface="Verdana" pitchFamily="1" charset="0"/>
                  </a:rPr>
                  <a:t>+</a:t>
                </a:r>
              </a:p>
            </p:txBody>
          </p:sp>
          <p:sp>
            <p:nvSpPr>
              <p:cNvPr id="178" name="Oval 4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24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Oval 43"/>
              <p:cNvSpPr>
                <a:spLocks noChangeArrowheads="1"/>
              </p:cNvSpPr>
              <p:nvPr/>
            </p:nvSpPr>
            <p:spPr bwMode="auto">
              <a:xfrm>
                <a:off x="528" y="1152"/>
                <a:ext cx="384" cy="24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6" name="Group 44"/>
            <p:cNvGrpSpPr>
              <a:grpSpLocks/>
            </p:cNvGrpSpPr>
            <p:nvPr/>
          </p:nvGrpSpPr>
          <p:grpSpPr bwMode="auto">
            <a:xfrm>
              <a:off x="2736" y="1872"/>
              <a:ext cx="192" cy="528"/>
              <a:chOff x="336" y="1200"/>
              <a:chExt cx="144" cy="720"/>
            </a:xfrm>
          </p:grpSpPr>
          <p:sp>
            <p:nvSpPr>
              <p:cNvPr id="162" name="Rectangle 45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Exc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</a:t>
                </a:r>
              </a:p>
            </p:txBody>
          </p:sp>
          <p:sp>
            <p:nvSpPr>
              <p:cNvPr id="163" name="Freeform 46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" name="Group 47"/>
            <p:cNvGrpSpPr>
              <a:grpSpLocks/>
            </p:cNvGrpSpPr>
            <p:nvPr/>
          </p:nvGrpSpPr>
          <p:grpSpPr bwMode="auto">
            <a:xfrm>
              <a:off x="2736" y="2448"/>
              <a:ext cx="192" cy="528"/>
              <a:chOff x="336" y="1200"/>
              <a:chExt cx="144" cy="720"/>
            </a:xfrm>
          </p:grpSpPr>
          <p:sp>
            <p:nvSpPr>
              <p:cNvPr id="160" name="Rectangle 4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PC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</a:t>
                </a:r>
              </a:p>
            </p:txBody>
          </p:sp>
          <p:sp>
            <p:nvSpPr>
              <p:cNvPr id="161" name="Freeform 4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" name="Group 50"/>
            <p:cNvGrpSpPr>
              <a:grpSpLocks/>
            </p:cNvGrpSpPr>
            <p:nvPr/>
          </p:nvGrpSpPr>
          <p:grpSpPr bwMode="auto">
            <a:xfrm>
              <a:off x="3600" y="1872"/>
              <a:ext cx="192" cy="528"/>
              <a:chOff x="336" y="1200"/>
              <a:chExt cx="144" cy="720"/>
            </a:xfrm>
          </p:grpSpPr>
          <p:sp>
            <p:nvSpPr>
              <p:cNvPr id="158" name="Rectangle 5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Exc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M</a:t>
                </a:r>
              </a:p>
            </p:txBody>
          </p:sp>
          <p:sp>
            <p:nvSpPr>
              <p:cNvPr id="159" name="Freeform 5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" name="Group 53"/>
            <p:cNvGrpSpPr>
              <a:grpSpLocks/>
            </p:cNvGrpSpPr>
            <p:nvPr/>
          </p:nvGrpSpPr>
          <p:grpSpPr bwMode="auto">
            <a:xfrm>
              <a:off x="3600" y="2448"/>
              <a:ext cx="192" cy="528"/>
              <a:chOff x="336" y="1200"/>
              <a:chExt cx="144" cy="720"/>
            </a:xfrm>
          </p:grpSpPr>
          <p:sp>
            <p:nvSpPr>
              <p:cNvPr id="156" name="Rectangle 5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PC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M</a:t>
                </a:r>
              </a:p>
            </p:txBody>
          </p:sp>
          <p:sp>
            <p:nvSpPr>
              <p:cNvPr id="157" name="Freeform 5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" name="Group 56"/>
            <p:cNvGrpSpPr>
              <a:grpSpLocks/>
            </p:cNvGrpSpPr>
            <p:nvPr/>
          </p:nvGrpSpPr>
          <p:grpSpPr bwMode="auto">
            <a:xfrm>
              <a:off x="5088" y="1872"/>
              <a:ext cx="192" cy="528"/>
              <a:chOff x="336" y="1200"/>
              <a:chExt cx="144" cy="720"/>
            </a:xfrm>
          </p:grpSpPr>
          <p:sp>
            <p:nvSpPr>
              <p:cNvPr id="154" name="Rectangle 5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400">
                  <a:latin typeface="Verdana" pitchFamily="1" charset="0"/>
                </a:endParaRPr>
              </a:p>
            </p:txBody>
          </p:sp>
          <p:sp>
            <p:nvSpPr>
              <p:cNvPr id="155" name="Freeform 5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1" name="Group 59"/>
            <p:cNvGrpSpPr>
              <a:grpSpLocks/>
            </p:cNvGrpSpPr>
            <p:nvPr/>
          </p:nvGrpSpPr>
          <p:grpSpPr bwMode="auto">
            <a:xfrm>
              <a:off x="5088" y="2448"/>
              <a:ext cx="192" cy="528"/>
              <a:chOff x="336" y="1200"/>
              <a:chExt cx="144" cy="720"/>
            </a:xfrm>
          </p:grpSpPr>
          <p:sp>
            <p:nvSpPr>
              <p:cNvPr id="152" name="Rectangle 6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400">
                  <a:latin typeface="Verdana" pitchFamily="1" charset="0"/>
                </a:endParaRPr>
              </a:p>
            </p:txBody>
          </p:sp>
          <p:sp>
            <p:nvSpPr>
              <p:cNvPr id="153" name="Freeform 61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" name="Line 62"/>
            <p:cNvSpPr>
              <a:spLocks noChangeShapeType="1"/>
            </p:cNvSpPr>
            <p:nvPr/>
          </p:nvSpPr>
          <p:spPr bwMode="auto">
            <a:xfrm>
              <a:off x="1824" y="2688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63"/>
            <p:cNvSpPr>
              <a:spLocks noChangeShapeType="1"/>
            </p:cNvSpPr>
            <p:nvPr/>
          </p:nvSpPr>
          <p:spPr bwMode="auto">
            <a:xfrm>
              <a:off x="2928" y="268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64"/>
            <p:cNvSpPr>
              <a:spLocks noChangeShapeType="1"/>
            </p:cNvSpPr>
            <p:nvPr/>
          </p:nvSpPr>
          <p:spPr bwMode="auto">
            <a:xfrm>
              <a:off x="3792" y="2688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65"/>
            <p:cNvSpPr>
              <a:spLocks noChangeShapeType="1"/>
            </p:cNvSpPr>
            <p:nvPr/>
          </p:nvSpPr>
          <p:spPr bwMode="auto">
            <a:xfrm>
              <a:off x="1824" y="2160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66"/>
            <p:cNvSpPr>
              <a:spLocks noChangeShapeType="1"/>
            </p:cNvSpPr>
            <p:nvPr/>
          </p:nvSpPr>
          <p:spPr bwMode="auto">
            <a:xfrm>
              <a:off x="2928" y="216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67"/>
            <p:cNvSpPr>
              <a:spLocks noChangeShapeType="1"/>
            </p:cNvSpPr>
            <p:nvPr/>
          </p:nvSpPr>
          <p:spPr bwMode="auto">
            <a:xfrm>
              <a:off x="3792" y="2160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Oval 68"/>
            <p:cNvSpPr>
              <a:spLocks noChangeArrowheads="1"/>
            </p:cNvSpPr>
            <p:nvPr/>
          </p:nvSpPr>
          <p:spPr bwMode="auto">
            <a:xfrm>
              <a:off x="2064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69"/>
            <p:cNvSpPr>
              <a:spLocks noChangeArrowheads="1"/>
            </p:cNvSpPr>
            <p:nvPr/>
          </p:nvSpPr>
          <p:spPr bwMode="auto">
            <a:xfrm>
              <a:off x="3024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70"/>
            <p:cNvSpPr>
              <a:spLocks noChangeArrowheads="1"/>
            </p:cNvSpPr>
            <p:nvPr/>
          </p:nvSpPr>
          <p:spPr bwMode="auto">
            <a:xfrm>
              <a:off x="4368" y="2016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Text Box 71"/>
            <p:cNvSpPr txBox="1">
              <a:spLocks noChangeArrowheads="1"/>
            </p:cNvSpPr>
            <p:nvPr/>
          </p:nvSpPr>
          <p:spPr bwMode="auto">
            <a:xfrm>
              <a:off x="5261" y="2016"/>
              <a:ext cx="499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>
                  <a:latin typeface="Verdana" pitchFamily="1" charset="0"/>
                </a:rPr>
                <a:t>Cause</a:t>
              </a:r>
            </a:p>
          </p:txBody>
        </p:sp>
        <p:sp>
          <p:nvSpPr>
            <p:cNvPr id="132" name="Text Box 72"/>
            <p:cNvSpPr txBox="1">
              <a:spLocks noChangeArrowheads="1"/>
            </p:cNvSpPr>
            <p:nvPr/>
          </p:nvSpPr>
          <p:spPr bwMode="auto">
            <a:xfrm>
              <a:off x="5302" y="2560"/>
              <a:ext cx="333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>
                  <a:latin typeface="Verdana" pitchFamily="1" charset="0"/>
                </a:rPr>
                <a:t>EPC</a:t>
              </a:r>
            </a:p>
          </p:txBody>
        </p:sp>
        <p:sp>
          <p:nvSpPr>
            <p:cNvPr id="133" name="Freeform 73"/>
            <p:cNvSpPr>
              <a:spLocks/>
            </p:cNvSpPr>
            <p:nvPr/>
          </p:nvSpPr>
          <p:spPr bwMode="auto">
            <a:xfrm>
              <a:off x="96" y="1344"/>
              <a:ext cx="4752" cy="1776"/>
            </a:xfrm>
            <a:custGeom>
              <a:avLst/>
              <a:gdLst/>
              <a:ahLst/>
              <a:cxnLst>
                <a:cxn ang="0">
                  <a:pos x="4608" y="960"/>
                </a:cxn>
                <a:cxn ang="0">
                  <a:pos x="4752" y="1104"/>
                </a:cxn>
                <a:cxn ang="0">
                  <a:pos x="4752" y="1968"/>
                </a:cxn>
                <a:cxn ang="0">
                  <a:pos x="0" y="1968"/>
                </a:cxn>
                <a:cxn ang="0">
                  <a:pos x="0" y="0"/>
                </a:cxn>
              </a:cxnLst>
              <a:rect l="0" t="0" r="r" b="b"/>
              <a:pathLst>
                <a:path w="4752" h="1968">
                  <a:moveTo>
                    <a:pt x="4608" y="960"/>
                  </a:moveTo>
                  <a:lnTo>
                    <a:pt x="4752" y="1104"/>
                  </a:lnTo>
                  <a:lnTo>
                    <a:pt x="4752" y="1968"/>
                  </a:lnTo>
                  <a:lnTo>
                    <a:pt x="0" y="1968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4" name="Line 74"/>
            <p:cNvSpPr>
              <a:spLocks noChangeShapeType="1"/>
            </p:cNvSpPr>
            <p:nvPr/>
          </p:nvSpPr>
          <p:spPr bwMode="auto">
            <a:xfrm flipH="1" flipV="1">
              <a:off x="2640" y="2784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5" name="Text Box 75"/>
            <p:cNvSpPr txBox="1">
              <a:spLocks noChangeArrowheads="1"/>
            </p:cNvSpPr>
            <p:nvPr/>
          </p:nvSpPr>
          <p:spPr bwMode="auto">
            <a:xfrm>
              <a:off x="2112" y="2736"/>
              <a:ext cx="604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Kill D Stage</a:t>
              </a:r>
            </a:p>
          </p:txBody>
        </p:sp>
        <p:sp>
          <p:nvSpPr>
            <p:cNvPr id="136" name="Line 76"/>
            <p:cNvSpPr>
              <a:spLocks noChangeShapeType="1"/>
            </p:cNvSpPr>
            <p:nvPr/>
          </p:nvSpPr>
          <p:spPr bwMode="auto">
            <a:xfrm flipH="1" flipV="1">
              <a:off x="1536" y="2784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7" name="Text Box 77"/>
            <p:cNvSpPr txBox="1">
              <a:spLocks noChangeArrowheads="1"/>
            </p:cNvSpPr>
            <p:nvPr/>
          </p:nvSpPr>
          <p:spPr bwMode="auto">
            <a:xfrm>
              <a:off x="1008" y="2736"/>
              <a:ext cx="604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Kill F Stage</a:t>
              </a:r>
            </a:p>
          </p:txBody>
        </p:sp>
        <p:sp>
          <p:nvSpPr>
            <p:cNvPr id="138" name="Line 78"/>
            <p:cNvSpPr>
              <a:spLocks noChangeShapeType="1"/>
            </p:cNvSpPr>
            <p:nvPr/>
          </p:nvSpPr>
          <p:spPr bwMode="auto">
            <a:xfrm flipH="1" flipV="1">
              <a:off x="3456" y="2784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9" name="Text Box 79"/>
            <p:cNvSpPr txBox="1">
              <a:spLocks noChangeArrowheads="1"/>
            </p:cNvSpPr>
            <p:nvPr/>
          </p:nvSpPr>
          <p:spPr bwMode="auto">
            <a:xfrm>
              <a:off x="2928" y="2736"/>
              <a:ext cx="604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Kill E Stage</a:t>
              </a:r>
            </a:p>
          </p:txBody>
        </p:sp>
        <p:grpSp>
          <p:nvGrpSpPr>
            <p:cNvPr id="140" name="Group 80"/>
            <p:cNvGrpSpPr>
              <a:grpSpLocks/>
            </p:cNvGrpSpPr>
            <p:nvPr/>
          </p:nvGrpSpPr>
          <p:grpSpPr bwMode="auto">
            <a:xfrm>
              <a:off x="96" y="1472"/>
              <a:ext cx="5438" cy="631"/>
              <a:chOff x="48" y="1344"/>
              <a:chExt cx="5438" cy="764"/>
            </a:xfrm>
          </p:grpSpPr>
          <p:sp>
            <p:nvSpPr>
              <p:cNvPr id="143" name="Freeform 81"/>
              <p:cNvSpPr>
                <a:spLocks/>
              </p:cNvSpPr>
              <p:nvPr/>
            </p:nvSpPr>
            <p:spPr bwMode="auto">
              <a:xfrm>
                <a:off x="2016" y="1344"/>
                <a:ext cx="192" cy="6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40"/>
                  </a:cxn>
                  <a:cxn ang="0">
                    <a:pos x="144" y="336"/>
                  </a:cxn>
                </a:cxnLst>
                <a:rect l="0" t="0" r="r" b="b"/>
                <a:pathLst>
                  <a:path w="144" h="336">
                    <a:moveTo>
                      <a:pt x="0" y="0"/>
                    </a:moveTo>
                    <a:lnTo>
                      <a:pt x="0" y="240"/>
                    </a:lnTo>
                    <a:lnTo>
                      <a:pt x="144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Text Box 82"/>
              <p:cNvSpPr txBox="1">
                <a:spLocks noChangeArrowheads="1"/>
              </p:cNvSpPr>
              <p:nvPr/>
            </p:nvSpPr>
            <p:spPr bwMode="auto">
              <a:xfrm>
                <a:off x="1968" y="1376"/>
                <a:ext cx="624" cy="39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Illegal </a:t>
                </a:r>
                <a:r>
                  <a:rPr lang="en-US" sz="1400" i="1" dirty="0" err="1">
                    <a:solidFill>
                      <a:srgbClr val="FF0000"/>
                    </a:solidFill>
                    <a:latin typeface="Verdana" pitchFamily="1" charset="0"/>
                  </a:rPr>
                  <a:t>Opcode</a:t>
                </a:r>
                <a:endParaRPr lang="en-US" sz="1400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5" name="Freeform 83"/>
              <p:cNvSpPr>
                <a:spLocks/>
              </p:cNvSpPr>
              <p:nvPr/>
            </p:nvSpPr>
            <p:spPr bwMode="auto">
              <a:xfrm>
                <a:off x="3072" y="1344"/>
                <a:ext cx="96" cy="6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48" y="576"/>
                  </a:cxn>
                </a:cxnLst>
                <a:rect l="0" t="0" r="r" b="b"/>
                <a:pathLst>
                  <a:path w="48" h="576">
                    <a:moveTo>
                      <a:pt x="0" y="0"/>
                    </a:moveTo>
                    <a:lnTo>
                      <a:pt x="0" y="336"/>
                    </a:lnTo>
                    <a:lnTo>
                      <a:pt x="48" y="57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Text Box 84"/>
              <p:cNvSpPr txBox="1">
                <a:spLocks noChangeArrowheads="1"/>
              </p:cNvSpPr>
              <p:nvPr/>
            </p:nvSpPr>
            <p:spPr bwMode="auto">
              <a:xfrm>
                <a:off x="3014" y="1465"/>
                <a:ext cx="686" cy="25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i="1">
                    <a:solidFill>
                      <a:srgbClr val="FF0000"/>
                    </a:solidFill>
                    <a:latin typeface="Verdana" pitchFamily="1" charset="0"/>
                  </a:rPr>
                  <a:t>Overflow</a:t>
                </a:r>
                <a:endParaRPr lang="en-US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7" name="Text Box 85"/>
              <p:cNvSpPr txBox="1">
                <a:spLocks noChangeArrowheads="1"/>
              </p:cNvSpPr>
              <p:nvPr/>
            </p:nvSpPr>
            <p:spPr bwMode="auto">
              <a:xfrm>
                <a:off x="3888" y="1376"/>
                <a:ext cx="1015" cy="39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Data </a:t>
                </a:r>
                <a:r>
                  <a:rPr lang="en-US" sz="1400" i="1" dirty="0" err="1">
                    <a:solidFill>
                      <a:srgbClr val="FF0000"/>
                    </a:solidFill>
                    <a:latin typeface="Verdana" pitchFamily="1" charset="0"/>
                  </a:rPr>
                  <a:t>Addr</a:t>
                </a: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 Except</a:t>
                </a:r>
                <a:endParaRPr lang="en-US" sz="1400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8" name="Text Box 86"/>
              <p:cNvSpPr txBox="1">
                <a:spLocks noChangeArrowheads="1"/>
              </p:cNvSpPr>
              <p:nvPr/>
            </p:nvSpPr>
            <p:spPr bwMode="auto">
              <a:xfrm>
                <a:off x="624" y="1713"/>
                <a:ext cx="1015" cy="39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PC Address Exceptions</a:t>
                </a:r>
                <a:endParaRPr lang="en-US" sz="1400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9" name="Line 87"/>
              <p:cNvSpPr>
                <a:spLocks noChangeShapeType="1"/>
              </p:cNvSpPr>
              <p:nvPr/>
            </p:nvSpPr>
            <p:spPr bwMode="auto">
              <a:xfrm flipV="1">
                <a:off x="4704" y="1344"/>
                <a:ext cx="240" cy="7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Text Box 88"/>
              <p:cNvSpPr txBox="1">
                <a:spLocks noChangeArrowheads="1"/>
              </p:cNvSpPr>
              <p:nvPr/>
            </p:nvSpPr>
            <p:spPr bwMode="auto">
              <a:xfrm>
                <a:off x="4656" y="1440"/>
                <a:ext cx="830" cy="39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Kill </a:t>
                </a:r>
                <a:r>
                  <a:rPr lang="en-US" sz="1400" i="1" dirty="0" err="1">
                    <a:solidFill>
                      <a:srgbClr val="FF0000"/>
                    </a:solidFill>
                    <a:latin typeface="Verdana" pitchFamily="1" charset="0"/>
                  </a:rPr>
                  <a:t>Writeback</a:t>
                </a:r>
                <a:endParaRPr lang="en-US" sz="1400" i="1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51" name="Text Box 89"/>
              <p:cNvSpPr txBox="1">
                <a:spLocks noChangeArrowheads="1"/>
              </p:cNvSpPr>
              <p:nvPr/>
            </p:nvSpPr>
            <p:spPr bwMode="auto">
              <a:xfrm>
                <a:off x="48" y="1537"/>
                <a:ext cx="604" cy="55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Select Handler PC</a:t>
                </a:r>
              </a:p>
            </p:txBody>
          </p:sp>
        </p:grpSp>
        <p:sp>
          <p:nvSpPr>
            <p:cNvPr id="141" name="Line 90"/>
            <p:cNvSpPr>
              <a:spLocks noChangeShapeType="1"/>
            </p:cNvSpPr>
            <p:nvPr/>
          </p:nvSpPr>
          <p:spPr bwMode="auto">
            <a:xfrm>
              <a:off x="4952" y="552"/>
              <a:ext cx="0" cy="259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Text Box 91"/>
            <p:cNvSpPr txBox="1">
              <a:spLocks noChangeArrowheads="1"/>
            </p:cNvSpPr>
            <p:nvPr/>
          </p:nvSpPr>
          <p:spPr bwMode="auto">
            <a:xfrm>
              <a:off x="3832" y="588"/>
              <a:ext cx="1123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i="1" dirty="0">
                  <a:latin typeface="+mj-lt"/>
                </a:rPr>
                <a:t>Commit </a:t>
              </a:r>
              <a:r>
                <a:rPr lang="en-US" sz="1600" i="1" dirty="0" smtClean="0">
                  <a:latin typeface="+mj-lt"/>
                </a:rPr>
                <a:t>Point</a:t>
              </a:r>
              <a:endParaRPr lang="en-US" sz="16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Phases of 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1066800" y="1208088"/>
            <a:ext cx="7239000" cy="1193800"/>
            <a:chOff x="672" y="897"/>
            <a:chExt cx="4560" cy="752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672" y="897"/>
              <a:ext cx="4560" cy="7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 i="1">
                <a:solidFill>
                  <a:srgbClr val="FFCC66"/>
                </a:solidFill>
                <a:latin typeface="Verdana" pitchFamily="1" charset="0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1616" y="1034"/>
              <a:ext cx="2968" cy="4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000" b="1" i="1" dirty="0">
                  <a:latin typeface="+mj-lt"/>
                </a:rPr>
                <a:t>Fetch: Instruction bits retrieved from cache.</a:t>
              </a:r>
            </a:p>
          </p:txBody>
        </p:sp>
      </p:grp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066800" y="5213350"/>
            <a:ext cx="7239000" cy="9128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hlink"/>
              </a:solidFill>
              <a:latin typeface="Verdana" pitchFamily="1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066800" y="3525838"/>
            <a:ext cx="7239000" cy="15462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hlink"/>
              </a:solidFill>
              <a:latin typeface="Verdana" pitchFamily="1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66800" y="2543175"/>
            <a:ext cx="7239000" cy="842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hlink"/>
              </a:solidFill>
              <a:latin typeface="Verdana" pitchFamily="1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295400" y="1558925"/>
            <a:ext cx="1066800" cy="4921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I-cache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295400" y="2262188"/>
            <a:ext cx="1066800" cy="561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Fetch Buffer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295400" y="3105150"/>
            <a:ext cx="1066800" cy="561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Issue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Buffer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295400" y="3948113"/>
            <a:ext cx="1066800" cy="631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Func.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Units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1295400" y="5775325"/>
            <a:ext cx="1066800" cy="561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Arch.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State</a:t>
            </a:r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rot="5400000">
            <a:off x="1723231" y="1453357"/>
            <a:ext cx="211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1828800" y="2051050"/>
            <a:ext cx="0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1828800" y="28241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1828800" y="366712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2565400" y="3622675"/>
            <a:ext cx="57150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>
                <a:latin typeface="+mj-lt"/>
              </a:rPr>
              <a:t>Execute: Instructions and operands sent to execution </a:t>
            </a:r>
            <a:r>
              <a:rPr lang="en-US" sz="2000" b="1" dirty="0" smtClean="0">
                <a:latin typeface="+mj-lt"/>
              </a:rPr>
              <a:t>units. When </a:t>
            </a:r>
            <a:r>
              <a:rPr lang="en-US" sz="2000" b="1" dirty="0">
                <a:latin typeface="+mj-lt"/>
              </a:rPr>
              <a:t>execution completes, all results and exception flags are available.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2565400" y="2613025"/>
            <a:ext cx="575310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 dirty="0" smtClean="0">
                <a:latin typeface="+mj-lt"/>
              </a:rPr>
              <a:t>Decode: Instructions placed in appropriate issue (aka “dispatch”) buffer</a:t>
            </a:r>
            <a:endParaRPr lang="en-US" sz="2000" b="1" i="1" dirty="0">
              <a:latin typeface="+mj-lt"/>
            </a:endParaRP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1295400" y="4860925"/>
            <a:ext cx="1066800" cy="6334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Result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Buffer</a:t>
            </a:r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1828800" y="45799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1828800" y="54943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2565400" y="5162550"/>
            <a:ext cx="56372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 dirty="0">
                <a:latin typeface="+mj-lt"/>
              </a:rPr>
              <a:t>Commit: Instruction irrevocably updates architectural state (aka “graduation” or “completion”).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1295400" y="1066800"/>
            <a:ext cx="1066800" cy="2809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PC</a:t>
            </a: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Exception Handling (out-of-order)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In-Order </a:t>
            </a:r>
            <a:r>
              <a:rPr lang="en-US" dirty="0" smtClean="0">
                <a:solidFill>
                  <a:schemeClr val="tx1"/>
                </a:solidFill>
              </a:rPr>
              <a:t>Commit for Precise Exceptions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Instructions fetched, decoded into reorder buffer (ROB) in-order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Instructions executed, completed out-of-order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Instructions committed in-order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 commit writes to architectural state (e.g., register file, memory)</a:t>
            </a:r>
          </a:p>
          <a:p>
            <a:pPr marL="457200" indent="-457200" algn="l"/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Need temporary </a:t>
            </a:r>
            <a:r>
              <a:rPr lang="en-US" dirty="0" smtClean="0">
                <a:solidFill>
                  <a:schemeClr val="tx1"/>
                </a:solidFill>
              </a:rPr>
              <a:t>storage </a:t>
            </a:r>
            <a:r>
              <a:rPr lang="en-US" dirty="0" smtClean="0">
                <a:solidFill>
                  <a:schemeClr val="tx1"/>
                </a:solidFill>
              </a:rPr>
              <a:t>for results before commit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33400" y="429282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Fetch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057400" y="429282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Decode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72000" y="551202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Execute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086600" y="421662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Commit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1524000" y="459762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3276600" y="467382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3962400" y="429282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Reorder Buffer</a:t>
            </a: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6324600" y="467382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501070" y="3935356"/>
            <a:ext cx="276516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In-order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275918" y="3858546"/>
            <a:ext cx="98296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In-order</a:t>
            </a:r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4800600" y="497862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 flipV="1">
            <a:off x="5562600" y="497862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6629400" y="467382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 flipV="1">
            <a:off x="5867400" y="505482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 flipH="1" flipV="1">
            <a:off x="3276600" y="4978620"/>
            <a:ext cx="3124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 flipH="1" flipV="1">
            <a:off x="1524000" y="5054820"/>
            <a:ext cx="48006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4450776" y="3935356"/>
            <a:ext cx="142699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Out-of-order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2652573" y="5359620"/>
            <a:ext cx="4603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Kill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490773" y="5054820"/>
            <a:ext cx="4603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Kill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5929173" y="4978620"/>
            <a:ext cx="4603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Kill</a:t>
            </a:r>
          </a:p>
        </p:txBody>
      </p:sp>
      <p:sp>
        <p:nvSpPr>
          <p:cNvPr id="30" name="AutoShape 25"/>
          <p:cNvSpPr>
            <a:spLocks noChangeArrowheads="1"/>
          </p:cNvSpPr>
          <p:nvPr/>
        </p:nvSpPr>
        <p:spPr bwMode="auto">
          <a:xfrm>
            <a:off x="6096000" y="5435820"/>
            <a:ext cx="2133600" cy="12192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Exception?</a:t>
            </a:r>
          </a:p>
        </p:txBody>
      </p:sp>
      <p:sp>
        <p:nvSpPr>
          <p:cNvPr id="31" name="Freeform 26"/>
          <p:cNvSpPr>
            <a:spLocks/>
          </p:cNvSpPr>
          <p:nvPr/>
        </p:nvSpPr>
        <p:spPr bwMode="auto">
          <a:xfrm>
            <a:off x="685800" y="5131020"/>
            <a:ext cx="5876925" cy="1358900"/>
          </a:xfrm>
          <a:custGeom>
            <a:avLst/>
            <a:gdLst/>
            <a:ahLst/>
            <a:cxnLst>
              <a:cxn ang="0">
                <a:pos x="3702" y="785"/>
              </a:cxn>
              <a:cxn ang="0">
                <a:pos x="2577" y="812"/>
              </a:cxn>
              <a:cxn ang="0">
                <a:pos x="911" y="796"/>
              </a:cxn>
              <a:cxn ang="0">
                <a:pos x="471" y="728"/>
              </a:cxn>
              <a:cxn ang="0">
                <a:pos x="409" y="696"/>
              </a:cxn>
              <a:cxn ang="0">
                <a:pos x="335" y="623"/>
              </a:cxn>
              <a:cxn ang="0">
                <a:pos x="299" y="560"/>
              </a:cxn>
              <a:cxn ang="0">
                <a:pos x="273" y="492"/>
              </a:cxn>
              <a:cxn ang="0">
                <a:pos x="252" y="477"/>
              </a:cxn>
              <a:cxn ang="0">
                <a:pos x="220" y="440"/>
              </a:cxn>
              <a:cxn ang="0">
                <a:pos x="126" y="335"/>
              </a:cxn>
              <a:cxn ang="0">
                <a:pos x="94" y="293"/>
              </a:cxn>
              <a:cxn ang="0">
                <a:pos x="74" y="251"/>
              </a:cxn>
              <a:cxn ang="0">
                <a:pos x="53" y="209"/>
              </a:cxn>
              <a:cxn ang="0">
                <a:pos x="16" y="115"/>
              </a:cxn>
              <a:cxn ang="0">
                <a:pos x="0" y="0"/>
              </a:cxn>
            </a:cxnLst>
            <a:rect l="0" t="0" r="r" b="b"/>
            <a:pathLst>
              <a:path w="3702" h="856">
                <a:moveTo>
                  <a:pt x="3702" y="785"/>
                </a:moveTo>
                <a:cubicBezTo>
                  <a:pt x="3331" y="824"/>
                  <a:pt x="2947" y="809"/>
                  <a:pt x="2577" y="812"/>
                </a:cubicBezTo>
                <a:cubicBezTo>
                  <a:pt x="2028" y="856"/>
                  <a:pt x="1463" y="840"/>
                  <a:pt x="911" y="796"/>
                </a:cubicBezTo>
                <a:cubicBezTo>
                  <a:pt x="767" y="771"/>
                  <a:pt x="611" y="772"/>
                  <a:pt x="471" y="728"/>
                </a:cubicBezTo>
                <a:cubicBezTo>
                  <a:pt x="445" y="707"/>
                  <a:pt x="444" y="703"/>
                  <a:pt x="409" y="696"/>
                </a:cubicBezTo>
                <a:cubicBezTo>
                  <a:pt x="383" y="673"/>
                  <a:pt x="353" y="654"/>
                  <a:pt x="335" y="623"/>
                </a:cubicBezTo>
                <a:cubicBezTo>
                  <a:pt x="286" y="539"/>
                  <a:pt x="337" y="613"/>
                  <a:pt x="299" y="560"/>
                </a:cubicBezTo>
                <a:cubicBezTo>
                  <a:pt x="295" y="549"/>
                  <a:pt x="278" y="499"/>
                  <a:pt x="273" y="492"/>
                </a:cubicBezTo>
                <a:cubicBezTo>
                  <a:pt x="268" y="485"/>
                  <a:pt x="258" y="483"/>
                  <a:pt x="252" y="477"/>
                </a:cubicBezTo>
                <a:cubicBezTo>
                  <a:pt x="240" y="466"/>
                  <a:pt x="230" y="453"/>
                  <a:pt x="220" y="440"/>
                </a:cubicBezTo>
                <a:cubicBezTo>
                  <a:pt x="191" y="405"/>
                  <a:pt x="152" y="370"/>
                  <a:pt x="126" y="335"/>
                </a:cubicBezTo>
                <a:cubicBezTo>
                  <a:pt x="94" y="292"/>
                  <a:pt x="117" y="316"/>
                  <a:pt x="94" y="293"/>
                </a:cubicBezTo>
                <a:cubicBezTo>
                  <a:pt x="82" y="257"/>
                  <a:pt x="91" y="270"/>
                  <a:pt x="74" y="251"/>
                </a:cubicBezTo>
                <a:cubicBezTo>
                  <a:pt x="67" y="235"/>
                  <a:pt x="65" y="222"/>
                  <a:pt x="53" y="209"/>
                </a:cubicBezTo>
                <a:cubicBezTo>
                  <a:pt x="40" y="178"/>
                  <a:pt x="39" y="141"/>
                  <a:pt x="16" y="115"/>
                </a:cubicBezTo>
                <a:cubicBezTo>
                  <a:pt x="8" y="71"/>
                  <a:pt x="0" y="46"/>
                  <a:pt x="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1295400" y="5893020"/>
            <a:ext cx="19014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Inject handler PC</a:t>
            </a: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Supporting Precise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158694"/>
            <a:ext cx="8147325" cy="1574605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Add </a:t>
            </a:r>
            <a:r>
              <a:rPr lang="en-US" sz="1600" dirty="0" smtClean="0">
                <a:solidFill>
                  <a:schemeClr val="tx1"/>
                </a:solidFill>
              </a:rPr>
              <a:t>&lt;pd, </a:t>
            </a:r>
            <a:r>
              <a:rPr lang="en-US" sz="1600" dirty="0" err="1" smtClean="0">
                <a:solidFill>
                  <a:schemeClr val="tx1"/>
                </a:solidFill>
              </a:rPr>
              <a:t>dest</a:t>
            </a:r>
            <a:r>
              <a:rPr lang="en-US" sz="1600" dirty="0" smtClean="0">
                <a:solidFill>
                  <a:schemeClr val="tx1"/>
                </a:solidFill>
              </a:rPr>
              <a:t>, data, cause&gt; fields to instruction </a:t>
            </a:r>
            <a:r>
              <a:rPr lang="en-US" sz="1600" dirty="0" smtClean="0">
                <a:solidFill>
                  <a:schemeClr val="tx1"/>
                </a:solidFill>
              </a:rPr>
              <a:t>template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pd (1 if result ready), </a:t>
            </a:r>
            <a:r>
              <a:rPr lang="en-US" sz="1600" dirty="0" err="1" smtClean="0">
                <a:solidFill>
                  <a:schemeClr val="tx1"/>
                </a:solidFill>
              </a:rPr>
              <a:t>dest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(target register), data (result computed)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cause (reason for interrupt/exception)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smtClean="0">
                <a:solidFill>
                  <a:schemeClr val="tx1"/>
                </a:solidFill>
              </a:rPr>
              <a:t>Commit instructions to register file and memory in-order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On exception, clear re-order buffer (reset ptr-1 = ptr-2)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Store instructions must commit before modifying memory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1320800" y="1801805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1320800" y="3097205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482977" y="1649405"/>
            <a:ext cx="945773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ptr</a:t>
            </a:r>
            <a:r>
              <a:rPr lang="en-US" sz="1600" baseline="-25000">
                <a:latin typeface="+mj-lt"/>
              </a:rPr>
              <a:t>2</a:t>
            </a:r>
            <a:endParaRPr lang="en-US" sz="160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next to</a:t>
            </a: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commit</a:t>
            </a: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371828" y="2967030"/>
            <a:ext cx="1112485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ptr</a:t>
            </a:r>
            <a:r>
              <a:rPr lang="en-US" sz="1600" baseline="-25000">
                <a:latin typeface="+mj-lt"/>
              </a:rPr>
              <a:t>1</a:t>
            </a:r>
            <a:endParaRPr lang="en-US" sz="160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next</a:t>
            </a: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available</a:t>
            </a: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1689100" y="887405"/>
            <a:ext cx="737381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Inst#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 use   exec  op    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p1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src1        p2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src2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      pd 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dest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data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  cause</a:t>
            </a:r>
            <a:endParaRPr lang="en-US" sz="1600" dirty="0">
              <a:solidFill>
                <a:srgbClr val="56127A"/>
              </a:solidFill>
              <a:latin typeface="+mj-lt"/>
            </a:endParaRPr>
          </a:p>
        </p:txBody>
      </p:sp>
      <p:grpSp>
        <p:nvGrpSpPr>
          <p:cNvPr id="40" name="Group 11"/>
          <p:cNvGrpSpPr>
            <a:grpSpLocks/>
          </p:cNvGrpSpPr>
          <p:nvPr/>
        </p:nvGrpSpPr>
        <p:grpSpPr bwMode="auto">
          <a:xfrm>
            <a:off x="1778000" y="1192205"/>
            <a:ext cx="7162800" cy="2743200"/>
            <a:chOff x="1120" y="952"/>
            <a:chExt cx="4512" cy="1728"/>
          </a:xfrm>
        </p:grpSpPr>
        <p:sp>
          <p:nvSpPr>
            <p:cNvPr id="41" name="Rectangle 12" descr="Dark upward diagonal"/>
            <p:cNvSpPr>
              <a:spLocks noChangeArrowheads="1"/>
            </p:cNvSpPr>
            <p:nvPr/>
          </p:nvSpPr>
          <p:spPr bwMode="auto">
            <a:xfrm>
              <a:off x="4136" y="960"/>
              <a:ext cx="1488" cy="1712"/>
            </a:xfrm>
            <a:prstGeom prst="rect">
              <a:avLst/>
            </a:prstGeom>
            <a:pattFill prst="dkUpDiag">
              <a:fgClr>
                <a:schemeClr val="accent1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42" name="Group 13"/>
            <p:cNvGrpSpPr>
              <a:grpSpLocks/>
            </p:cNvGrpSpPr>
            <p:nvPr/>
          </p:nvGrpSpPr>
          <p:grpSpPr bwMode="auto">
            <a:xfrm>
              <a:off x="1120" y="952"/>
              <a:ext cx="4512" cy="1728"/>
              <a:chOff x="1120" y="952"/>
              <a:chExt cx="4512" cy="1728"/>
            </a:xfrm>
          </p:grpSpPr>
          <p:sp>
            <p:nvSpPr>
              <p:cNvPr id="43" name="Rectangle 14"/>
              <p:cNvSpPr>
                <a:spLocks noChangeArrowheads="1"/>
              </p:cNvSpPr>
              <p:nvPr/>
            </p:nvSpPr>
            <p:spPr bwMode="auto">
              <a:xfrm>
                <a:off x="1120" y="95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4" name="Rectangle 15"/>
              <p:cNvSpPr>
                <a:spLocks noChangeArrowheads="1"/>
              </p:cNvSpPr>
              <p:nvPr/>
            </p:nvSpPr>
            <p:spPr bwMode="auto">
              <a:xfrm>
                <a:off x="1552" y="95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5" name="Rectangle 16"/>
              <p:cNvSpPr>
                <a:spLocks noChangeArrowheads="1"/>
              </p:cNvSpPr>
              <p:nvPr/>
            </p:nvSpPr>
            <p:spPr bwMode="auto">
              <a:xfrm>
                <a:off x="1840" y="952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6" name="Rectangle 17"/>
              <p:cNvSpPr>
                <a:spLocks noChangeArrowheads="1"/>
              </p:cNvSpPr>
              <p:nvPr/>
            </p:nvSpPr>
            <p:spPr bwMode="auto">
              <a:xfrm>
                <a:off x="2176" y="95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7" name="Rectangle 18"/>
              <p:cNvSpPr>
                <a:spLocks noChangeArrowheads="1"/>
              </p:cNvSpPr>
              <p:nvPr/>
            </p:nvSpPr>
            <p:spPr bwMode="auto">
              <a:xfrm>
                <a:off x="2608" y="95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8" name="Rectangle 19"/>
              <p:cNvSpPr>
                <a:spLocks noChangeArrowheads="1"/>
              </p:cNvSpPr>
              <p:nvPr/>
            </p:nvSpPr>
            <p:spPr bwMode="auto">
              <a:xfrm>
                <a:off x="2800" y="95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9" name="Rectangle 20"/>
              <p:cNvSpPr>
                <a:spLocks noChangeArrowheads="1"/>
              </p:cNvSpPr>
              <p:nvPr/>
            </p:nvSpPr>
            <p:spPr bwMode="auto">
              <a:xfrm>
                <a:off x="3376" y="95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0" name="Rectangle 21"/>
              <p:cNvSpPr>
                <a:spLocks noChangeArrowheads="1"/>
              </p:cNvSpPr>
              <p:nvPr/>
            </p:nvSpPr>
            <p:spPr bwMode="auto">
              <a:xfrm>
                <a:off x="3568" y="95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1" name="Rectangle 22" descr="Wide upward diagonal"/>
              <p:cNvSpPr>
                <a:spLocks noChangeArrowheads="1"/>
              </p:cNvSpPr>
              <p:nvPr/>
            </p:nvSpPr>
            <p:spPr bwMode="auto">
              <a:xfrm>
                <a:off x="4144" y="95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2" name="Rectangle 23" descr="Wide upward diagonal"/>
              <p:cNvSpPr>
                <a:spLocks noChangeArrowheads="1"/>
              </p:cNvSpPr>
              <p:nvPr/>
            </p:nvSpPr>
            <p:spPr bwMode="auto">
              <a:xfrm>
                <a:off x="4768" y="95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3" name="Rectangle 24" descr="Wide upward diagonal"/>
              <p:cNvSpPr>
                <a:spLocks noChangeArrowheads="1"/>
              </p:cNvSpPr>
              <p:nvPr/>
            </p:nvSpPr>
            <p:spPr bwMode="auto">
              <a:xfrm>
                <a:off x="4336" y="95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4" name="Rectangle 25" descr="Wide upward diagonal"/>
              <p:cNvSpPr>
                <a:spLocks noChangeArrowheads="1"/>
              </p:cNvSpPr>
              <p:nvPr/>
            </p:nvSpPr>
            <p:spPr bwMode="auto">
              <a:xfrm>
                <a:off x="5344" y="95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5" name="Rectangle 26"/>
              <p:cNvSpPr>
                <a:spLocks noChangeArrowheads="1"/>
              </p:cNvSpPr>
              <p:nvPr/>
            </p:nvSpPr>
            <p:spPr bwMode="auto">
              <a:xfrm>
                <a:off x="1120" y="109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6" name="Rectangle 27"/>
              <p:cNvSpPr>
                <a:spLocks noChangeArrowheads="1"/>
              </p:cNvSpPr>
              <p:nvPr/>
            </p:nvSpPr>
            <p:spPr bwMode="auto">
              <a:xfrm>
                <a:off x="1552" y="109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7" name="Rectangle 28"/>
              <p:cNvSpPr>
                <a:spLocks noChangeArrowheads="1"/>
              </p:cNvSpPr>
              <p:nvPr/>
            </p:nvSpPr>
            <p:spPr bwMode="auto">
              <a:xfrm>
                <a:off x="1840" y="1096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8" name="Rectangle 29"/>
              <p:cNvSpPr>
                <a:spLocks noChangeArrowheads="1"/>
              </p:cNvSpPr>
              <p:nvPr/>
            </p:nvSpPr>
            <p:spPr bwMode="auto">
              <a:xfrm>
                <a:off x="2176" y="109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9" name="Rectangle 30"/>
              <p:cNvSpPr>
                <a:spLocks noChangeArrowheads="1"/>
              </p:cNvSpPr>
              <p:nvPr/>
            </p:nvSpPr>
            <p:spPr bwMode="auto">
              <a:xfrm>
                <a:off x="2608" y="109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0" name="Rectangle 31"/>
              <p:cNvSpPr>
                <a:spLocks noChangeArrowheads="1"/>
              </p:cNvSpPr>
              <p:nvPr/>
            </p:nvSpPr>
            <p:spPr bwMode="auto">
              <a:xfrm>
                <a:off x="2800" y="109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1" name="Rectangle 32"/>
              <p:cNvSpPr>
                <a:spLocks noChangeArrowheads="1"/>
              </p:cNvSpPr>
              <p:nvPr/>
            </p:nvSpPr>
            <p:spPr bwMode="auto">
              <a:xfrm>
                <a:off x="3376" y="109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2" name="Rectangle 33"/>
              <p:cNvSpPr>
                <a:spLocks noChangeArrowheads="1"/>
              </p:cNvSpPr>
              <p:nvPr/>
            </p:nvSpPr>
            <p:spPr bwMode="auto">
              <a:xfrm>
                <a:off x="3568" y="109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3" name="Rectangle 34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09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4" name="Rectangle 35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09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5" name="Rectangle 36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09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6" name="Rectangle 37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09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7" name="Rectangle 38"/>
              <p:cNvSpPr>
                <a:spLocks noChangeArrowheads="1"/>
              </p:cNvSpPr>
              <p:nvPr/>
            </p:nvSpPr>
            <p:spPr bwMode="auto">
              <a:xfrm>
                <a:off x="1120" y="124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8" name="Rectangle 39"/>
              <p:cNvSpPr>
                <a:spLocks noChangeArrowheads="1"/>
              </p:cNvSpPr>
              <p:nvPr/>
            </p:nvSpPr>
            <p:spPr bwMode="auto">
              <a:xfrm>
                <a:off x="1552" y="1240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9" name="Rectangle 40"/>
              <p:cNvSpPr>
                <a:spLocks noChangeArrowheads="1"/>
              </p:cNvSpPr>
              <p:nvPr/>
            </p:nvSpPr>
            <p:spPr bwMode="auto">
              <a:xfrm>
                <a:off x="1840" y="1240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0" name="Rectangle 41"/>
              <p:cNvSpPr>
                <a:spLocks noChangeArrowheads="1"/>
              </p:cNvSpPr>
              <p:nvPr/>
            </p:nvSpPr>
            <p:spPr bwMode="auto">
              <a:xfrm>
                <a:off x="2176" y="124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1" name="Rectangle 42"/>
              <p:cNvSpPr>
                <a:spLocks noChangeArrowheads="1"/>
              </p:cNvSpPr>
              <p:nvPr/>
            </p:nvSpPr>
            <p:spPr bwMode="auto">
              <a:xfrm>
                <a:off x="2608" y="124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2" name="Rectangle 43"/>
              <p:cNvSpPr>
                <a:spLocks noChangeArrowheads="1"/>
              </p:cNvSpPr>
              <p:nvPr/>
            </p:nvSpPr>
            <p:spPr bwMode="auto">
              <a:xfrm>
                <a:off x="2800" y="124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3" name="Rectangle 44"/>
              <p:cNvSpPr>
                <a:spLocks noChangeArrowheads="1"/>
              </p:cNvSpPr>
              <p:nvPr/>
            </p:nvSpPr>
            <p:spPr bwMode="auto">
              <a:xfrm>
                <a:off x="3376" y="124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4" name="Rectangle 45"/>
              <p:cNvSpPr>
                <a:spLocks noChangeArrowheads="1"/>
              </p:cNvSpPr>
              <p:nvPr/>
            </p:nvSpPr>
            <p:spPr bwMode="auto">
              <a:xfrm>
                <a:off x="3568" y="124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5" name="Rectangle 46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240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6" name="Rectangle 47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240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7" name="Rectangle 48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240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8" name="Rectangle 49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240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9" name="Rectangle 50"/>
              <p:cNvSpPr>
                <a:spLocks noChangeArrowheads="1"/>
              </p:cNvSpPr>
              <p:nvPr/>
            </p:nvSpPr>
            <p:spPr bwMode="auto">
              <a:xfrm>
                <a:off x="1120" y="1384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0" name="Rectangle 51"/>
              <p:cNvSpPr>
                <a:spLocks noChangeArrowheads="1"/>
              </p:cNvSpPr>
              <p:nvPr/>
            </p:nvSpPr>
            <p:spPr bwMode="auto">
              <a:xfrm>
                <a:off x="1552" y="1384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1" name="Rectangle 52"/>
              <p:cNvSpPr>
                <a:spLocks noChangeArrowheads="1"/>
              </p:cNvSpPr>
              <p:nvPr/>
            </p:nvSpPr>
            <p:spPr bwMode="auto">
              <a:xfrm>
                <a:off x="1840" y="1384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2" name="Rectangle 53"/>
              <p:cNvSpPr>
                <a:spLocks noChangeArrowheads="1"/>
              </p:cNvSpPr>
              <p:nvPr/>
            </p:nvSpPr>
            <p:spPr bwMode="auto">
              <a:xfrm>
                <a:off x="2176" y="1384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3" name="Rectangle 54"/>
              <p:cNvSpPr>
                <a:spLocks noChangeArrowheads="1"/>
              </p:cNvSpPr>
              <p:nvPr/>
            </p:nvSpPr>
            <p:spPr bwMode="auto">
              <a:xfrm>
                <a:off x="2608" y="1384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4" name="Rectangle 55"/>
              <p:cNvSpPr>
                <a:spLocks noChangeArrowheads="1"/>
              </p:cNvSpPr>
              <p:nvPr/>
            </p:nvSpPr>
            <p:spPr bwMode="auto">
              <a:xfrm>
                <a:off x="2800" y="1384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5" name="Rectangle 56"/>
              <p:cNvSpPr>
                <a:spLocks noChangeArrowheads="1"/>
              </p:cNvSpPr>
              <p:nvPr/>
            </p:nvSpPr>
            <p:spPr bwMode="auto">
              <a:xfrm>
                <a:off x="3376" y="1384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6" name="Rectangle 57"/>
              <p:cNvSpPr>
                <a:spLocks noChangeArrowheads="1"/>
              </p:cNvSpPr>
              <p:nvPr/>
            </p:nvSpPr>
            <p:spPr bwMode="auto">
              <a:xfrm>
                <a:off x="3568" y="1384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7" name="Rectangle 58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38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8" name="Rectangle 59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38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9" name="Rectangle 60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38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0" name="Rectangle 61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384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1" name="Rectangle 62"/>
              <p:cNvSpPr>
                <a:spLocks noChangeArrowheads="1"/>
              </p:cNvSpPr>
              <p:nvPr/>
            </p:nvSpPr>
            <p:spPr bwMode="auto">
              <a:xfrm>
                <a:off x="1120" y="1528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2" name="Rectangle 63"/>
              <p:cNvSpPr>
                <a:spLocks noChangeArrowheads="1"/>
              </p:cNvSpPr>
              <p:nvPr/>
            </p:nvSpPr>
            <p:spPr bwMode="auto">
              <a:xfrm>
                <a:off x="1552" y="1528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3" name="Rectangle 64"/>
              <p:cNvSpPr>
                <a:spLocks noChangeArrowheads="1"/>
              </p:cNvSpPr>
              <p:nvPr/>
            </p:nvSpPr>
            <p:spPr bwMode="auto">
              <a:xfrm>
                <a:off x="1840" y="1528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4" name="Rectangle 65"/>
              <p:cNvSpPr>
                <a:spLocks noChangeArrowheads="1"/>
              </p:cNvSpPr>
              <p:nvPr/>
            </p:nvSpPr>
            <p:spPr bwMode="auto">
              <a:xfrm>
                <a:off x="2176" y="1528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5" name="Rectangle 66"/>
              <p:cNvSpPr>
                <a:spLocks noChangeArrowheads="1"/>
              </p:cNvSpPr>
              <p:nvPr/>
            </p:nvSpPr>
            <p:spPr bwMode="auto">
              <a:xfrm>
                <a:off x="2608" y="1528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6" name="Rectangle 67"/>
              <p:cNvSpPr>
                <a:spLocks noChangeArrowheads="1"/>
              </p:cNvSpPr>
              <p:nvPr/>
            </p:nvSpPr>
            <p:spPr bwMode="auto">
              <a:xfrm>
                <a:off x="2800" y="1528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7" name="Rectangle 68"/>
              <p:cNvSpPr>
                <a:spLocks noChangeArrowheads="1"/>
              </p:cNvSpPr>
              <p:nvPr/>
            </p:nvSpPr>
            <p:spPr bwMode="auto">
              <a:xfrm>
                <a:off x="3376" y="1528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8" name="Rectangle 69"/>
              <p:cNvSpPr>
                <a:spLocks noChangeArrowheads="1"/>
              </p:cNvSpPr>
              <p:nvPr/>
            </p:nvSpPr>
            <p:spPr bwMode="auto">
              <a:xfrm>
                <a:off x="3568" y="1528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9" name="Rectangle 70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52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0" name="Rectangle 71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52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1" name="Rectangle 72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52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2" name="Rectangle 73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528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3" name="Rectangle 74"/>
              <p:cNvSpPr>
                <a:spLocks noChangeArrowheads="1"/>
              </p:cNvSpPr>
              <p:nvPr/>
            </p:nvSpPr>
            <p:spPr bwMode="auto">
              <a:xfrm>
                <a:off x="1120" y="1672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4" name="Rectangle 75"/>
              <p:cNvSpPr>
                <a:spLocks noChangeArrowheads="1"/>
              </p:cNvSpPr>
              <p:nvPr/>
            </p:nvSpPr>
            <p:spPr bwMode="auto">
              <a:xfrm>
                <a:off x="1552" y="1672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5" name="Rectangle 76"/>
              <p:cNvSpPr>
                <a:spLocks noChangeArrowheads="1"/>
              </p:cNvSpPr>
              <p:nvPr/>
            </p:nvSpPr>
            <p:spPr bwMode="auto">
              <a:xfrm>
                <a:off x="1840" y="1672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6" name="Rectangle 77"/>
              <p:cNvSpPr>
                <a:spLocks noChangeArrowheads="1"/>
              </p:cNvSpPr>
              <p:nvPr/>
            </p:nvSpPr>
            <p:spPr bwMode="auto">
              <a:xfrm>
                <a:off x="2176" y="1672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7" name="Rectangle 78"/>
              <p:cNvSpPr>
                <a:spLocks noChangeArrowheads="1"/>
              </p:cNvSpPr>
              <p:nvPr/>
            </p:nvSpPr>
            <p:spPr bwMode="auto">
              <a:xfrm>
                <a:off x="2608" y="1672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8" name="Rectangle 79"/>
              <p:cNvSpPr>
                <a:spLocks noChangeArrowheads="1"/>
              </p:cNvSpPr>
              <p:nvPr/>
            </p:nvSpPr>
            <p:spPr bwMode="auto">
              <a:xfrm>
                <a:off x="2800" y="1672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9" name="Rectangle 80"/>
              <p:cNvSpPr>
                <a:spLocks noChangeArrowheads="1"/>
              </p:cNvSpPr>
              <p:nvPr/>
            </p:nvSpPr>
            <p:spPr bwMode="auto">
              <a:xfrm>
                <a:off x="3376" y="1672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0" name="Rectangle 81"/>
              <p:cNvSpPr>
                <a:spLocks noChangeArrowheads="1"/>
              </p:cNvSpPr>
              <p:nvPr/>
            </p:nvSpPr>
            <p:spPr bwMode="auto">
              <a:xfrm>
                <a:off x="3568" y="1672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1" name="Rectangle 82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67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2" name="Rectangle 83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67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3" name="Rectangle 84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67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4" name="Rectangle 85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67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5" name="Rectangle 86"/>
              <p:cNvSpPr>
                <a:spLocks noChangeArrowheads="1"/>
              </p:cNvSpPr>
              <p:nvPr/>
            </p:nvSpPr>
            <p:spPr bwMode="auto">
              <a:xfrm>
                <a:off x="1120" y="1816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6" name="Rectangle 87"/>
              <p:cNvSpPr>
                <a:spLocks noChangeArrowheads="1"/>
              </p:cNvSpPr>
              <p:nvPr/>
            </p:nvSpPr>
            <p:spPr bwMode="auto">
              <a:xfrm>
                <a:off x="1552" y="1816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7" name="Rectangle 88"/>
              <p:cNvSpPr>
                <a:spLocks noChangeArrowheads="1"/>
              </p:cNvSpPr>
              <p:nvPr/>
            </p:nvSpPr>
            <p:spPr bwMode="auto">
              <a:xfrm>
                <a:off x="1840" y="1816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8" name="Rectangle 89"/>
              <p:cNvSpPr>
                <a:spLocks noChangeArrowheads="1"/>
              </p:cNvSpPr>
              <p:nvPr/>
            </p:nvSpPr>
            <p:spPr bwMode="auto">
              <a:xfrm>
                <a:off x="2176" y="1816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9" name="Rectangle 90"/>
              <p:cNvSpPr>
                <a:spLocks noChangeArrowheads="1"/>
              </p:cNvSpPr>
              <p:nvPr/>
            </p:nvSpPr>
            <p:spPr bwMode="auto">
              <a:xfrm>
                <a:off x="2608" y="181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0" name="Rectangle 91"/>
              <p:cNvSpPr>
                <a:spLocks noChangeArrowheads="1"/>
              </p:cNvSpPr>
              <p:nvPr/>
            </p:nvSpPr>
            <p:spPr bwMode="auto">
              <a:xfrm>
                <a:off x="2800" y="1816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1" name="Rectangle 92"/>
              <p:cNvSpPr>
                <a:spLocks noChangeArrowheads="1"/>
              </p:cNvSpPr>
              <p:nvPr/>
            </p:nvSpPr>
            <p:spPr bwMode="auto">
              <a:xfrm>
                <a:off x="3376" y="181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2" name="Rectangle 93"/>
              <p:cNvSpPr>
                <a:spLocks noChangeArrowheads="1"/>
              </p:cNvSpPr>
              <p:nvPr/>
            </p:nvSpPr>
            <p:spPr bwMode="auto">
              <a:xfrm>
                <a:off x="3568" y="1816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3" name="Rectangle 94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81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4" name="Rectangle 95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81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5" name="Rectangle 96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81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6" name="Rectangle 97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81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7" name="Rectangle 98"/>
              <p:cNvSpPr>
                <a:spLocks noChangeArrowheads="1"/>
              </p:cNvSpPr>
              <p:nvPr/>
            </p:nvSpPr>
            <p:spPr bwMode="auto">
              <a:xfrm>
                <a:off x="1120" y="196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8" name="Rectangle 99"/>
              <p:cNvSpPr>
                <a:spLocks noChangeArrowheads="1"/>
              </p:cNvSpPr>
              <p:nvPr/>
            </p:nvSpPr>
            <p:spPr bwMode="auto">
              <a:xfrm>
                <a:off x="1552" y="1960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9" name="Rectangle 100"/>
              <p:cNvSpPr>
                <a:spLocks noChangeArrowheads="1"/>
              </p:cNvSpPr>
              <p:nvPr/>
            </p:nvSpPr>
            <p:spPr bwMode="auto">
              <a:xfrm>
                <a:off x="1840" y="1960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0" name="Rectangle 101"/>
              <p:cNvSpPr>
                <a:spLocks noChangeArrowheads="1"/>
              </p:cNvSpPr>
              <p:nvPr/>
            </p:nvSpPr>
            <p:spPr bwMode="auto">
              <a:xfrm>
                <a:off x="2176" y="196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1" name="Rectangle 102"/>
              <p:cNvSpPr>
                <a:spLocks noChangeArrowheads="1"/>
              </p:cNvSpPr>
              <p:nvPr/>
            </p:nvSpPr>
            <p:spPr bwMode="auto">
              <a:xfrm>
                <a:off x="2608" y="196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2" name="Rectangle 103"/>
              <p:cNvSpPr>
                <a:spLocks noChangeArrowheads="1"/>
              </p:cNvSpPr>
              <p:nvPr/>
            </p:nvSpPr>
            <p:spPr bwMode="auto">
              <a:xfrm>
                <a:off x="2800" y="196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3" name="Rectangle 104"/>
              <p:cNvSpPr>
                <a:spLocks noChangeArrowheads="1"/>
              </p:cNvSpPr>
              <p:nvPr/>
            </p:nvSpPr>
            <p:spPr bwMode="auto">
              <a:xfrm>
                <a:off x="3376" y="196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4" name="Rectangle 105"/>
              <p:cNvSpPr>
                <a:spLocks noChangeArrowheads="1"/>
              </p:cNvSpPr>
              <p:nvPr/>
            </p:nvSpPr>
            <p:spPr bwMode="auto">
              <a:xfrm>
                <a:off x="3568" y="196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5" name="Rectangle 106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960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6" name="Rectangle 107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960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7" name="Rectangle 108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960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8" name="Rectangle 109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960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9" name="Rectangle 110"/>
              <p:cNvSpPr>
                <a:spLocks noChangeArrowheads="1"/>
              </p:cNvSpPr>
              <p:nvPr/>
            </p:nvSpPr>
            <p:spPr bwMode="auto">
              <a:xfrm>
                <a:off x="1120" y="210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0" name="Rectangle 111"/>
              <p:cNvSpPr>
                <a:spLocks noChangeArrowheads="1"/>
              </p:cNvSpPr>
              <p:nvPr/>
            </p:nvSpPr>
            <p:spPr bwMode="auto">
              <a:xfrm>
                <a:off x="1552" y="2104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1" name="Rectangle 112"/>
              <p:cNvSpPr>
                <a:spLocks noChangeArrowheads="1"/>
              </p:cNvSpPr>
              <p:nvPr/>
            </p:nvSpPr>
            <p:spPr bwMode="auto">
              <a:xfrm>
                <a:off x="1840" y="2104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2" name="Rectangle 113"/>
              <p:cNvSpPr>
                <a:spLocks noChangeArrowheads="1"/>
              </p:cNvSpPr>
              <p:nvPr/>
            </p:nvSpPr>
            <p:spPr bwMode="auto">
              <a:xfrm>
                <a:off x="2176" y="210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3" name="Rectangle 114"/>
              <p:cNvSpPr>
                <a:spLocks noChangeArrowheads="1"/>
              </p:cNvSpPr>
              <p:nvPr/>
            </p:nvSpPr>
            <p:spPr bwMode="auto">
              <a:xfrm>
                <a:off x="2608" y="210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4" name="Rectangle 115"/>
              <p:cNvSpPr>
                <a:spLocks noChangeArrowheads="1"/>
              </p:cNvSpPr>
              <p:nvPr/>
            </p:nvSpPr>
            <p:spPr bwMode="auto">
              <a:xfrm>
                <a:off x="2800" y="210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5" name="Rectangle 116"/>
              <p:cNvSpPr>
                <a:spLocks noChangeArrowheads="1"/>
              </p:cNvSpPr>
              <p:nvPr/>
            </p:nvSpPr>
            <p:spPr bwMode="auto">
              <a:xfrm>
                <a:off x="3376" y="210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6" name="Rectangle 117"/>
              <p:cNvSpPr>
                <a:spLocks noChangeArrowheads="1"/>
              </p:cNvSpPr>
              <p:nvPr/>
            </p:nvSpPr>
            <p:spPr bwMode="auto">
              <a:xfrm>
                <a:off x="3568" y="210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7" name="Rectangle 118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10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8" name="Rectangle 119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10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9" name="Rectangle 120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10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0" name="Rectangle 121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104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1" name="Rectangle 122"/>
              <p:cNvSpPr>
                <a:spLocks noChangeArrowheads="1"/>
              </p:cNvSpPr>
              <p:nvPr/>
            </p:nvSpPr>
            <p:spPr bwMode="auto">
              <a:xfrm>
                <a:off x="1120" y="224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2" name="Rectangle 123"/>
              <p:cNvSpPr>
                <a:spLocks noChangeArrowheads="1"/>
              </p:cNvSpPr>
              <p:nvPr/>
            </p:nvSpPr>
            <p:spPr bwMode="auto">
              <a:xfrm>
                <a:off x="1552" y="2248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3" name="Rectangle 124"/>
              <p:cNvSpPr>
                <a:spLocks noChangeArrowheads="1"/>
              </p:cNvSpPr>
              <p:nvPr/>
            </p:nvSpPr>
            <p:spPr bwMode="auto">
              <a:xfrm>
                <a:off x="1840" y="2248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4" name="Rectangle 125"/>
              <p:cNvSpPr>
                <a:spLocks noChangeArrowheads="1"/>
              </p:cNvSpPr>
              <p:nvPr/>
            </p:nvSpPr>
            <p:spPr bwMode="auto">
              <a:xfrm>
                <a:off x="2176" y="224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5" name="Rectangle 126"/>
              <p:cNvSpPr>
                <a:spLocks noChangeArrowheads="1"/>
              </p:cNvSpPr>
              <p:nvPr/>
            </p:nvSpPr>
            <p:spPr bwMode="auto">
              <a:xfrm>
                <a:off x="2608" y="224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6" name="Rectangle 127"/>
              <p:cNvSpPr>
                <a:spLocks noChangeArrowheads="1"/>
              </p:cNvSpPr>
              <p:nvPr/>
            </p:nvSpPr>
            <p:spPr bwMode="auto">
              <a:xfrm>
                <a:off x="2800" y="224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7" name="Rectangle 128"/>
              <p:cNvSpPr>
                <a:spLocks noChangeArrowheads="1"/>
              </p:cNvSpPr>
              <p:nvPr/>
            </p:nvSpPr>
            <p:spPr bwMode="auto">
              <a:xfrm>
                <a:off x="3376" y="224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8" name="Rectangle 129"/>
              <p:cNvSpPr>
                <a:spLocks noChangeArrowheads="1"/>
              </p:cNvSpPr>
              <p:nvPr/>
            </p:nvSpPr>
            <p:spPr bwMode="auto">
              <a:xfrm>
                <a:off x="3568" y="224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9" name="Rectangle 130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24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0" name="Rectangle 131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24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1" name="Rectangle 132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24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2" name="Rectangle 133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248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3" name="Rectangle 134"/>
              <p:cNvSpPr>
                <a:spLocks noChangeArrowheads="1"/>
              </p:cNvSpPr>
              <p:nvPr/>
            </p:nvSpPr>
            <p:spPr bwMode="auto">
              <a:xfrm>
                <a:off x="1120" y="239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4" name="Rectangle 135"/>
              <p:cNvSpPr>
                <a:spLocks noChangeArrowheads="1"/>
              </p:cNvSpPr>
              <p:nvPr/>
            </p:nvSpPr>
            <p:spPr bwMode="auto">
              <a:xfrm>
                <a:off x="1552" y="239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5" name="Rectangle 136"/>
              <p:cNvSpPr>
                <a:spLocks noChangeArrowheads="1"/>
              </p:cNvSpPr>
              <p:nvPr/>
            </p:nvSpPr>
            <p:spPr bwMode="auto">
              <a:xfrm>
                <a:off x="1840" y="2392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6" name="Rectangle 137"/>
              <p:cNvSpPr>
                <a:spLocks noChangeArrowheads="1"/>
              </p:cNvSpPr>
              <p:nvPr/>
            </p:nvSpPr>
            <p:spPr bwMode="auto">
              <a:xfrm>
                <a:off x="2176" y="239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7" name="Rectangle 138"/>
              <p:cNvSpPr>
                <a:spLocks noChangeArrowheads="1"/>
              </p:cNvSpPr>
              <p:nvPr/>
            </p:nvSpPr>
            <p:spPr bwMode="auto">
              <a:xfrm>
                <a:off x="2608" y="239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8" name="Rectangle 139"/>
              <p:cNvSpPr>
                <a:spLocks noChangeArrowheads="1"/>
              </p:cNvSpPr>
              <p:nvPr/>
            </p:nvSpPr>
            <p:spPr bwMode="auto">
              <a:xfrm>
                <a:off x="2800" y="239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9" name="Rectangle 140"/>
              <p:cNvSpPr>
                <a:spLocks noChangeArrowheads="1"/>
              </p:cNvSpPr>
              <p:nvPr/>
            </p:nvSpPr>
            <p:spPr bwMode="auto">
              <a:xfrm>
                <a:off x="3376" y="239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0" name="Rectangle 141"/>
              <p:cNvSpPr>
                <a:spLocks noChangeArrowheads="1"/>
              </p:cNvSpPr>
              <p:nvPr/>
            </p:nvSpPr>
            <p:spPr bwMode="auto">
              <a:xfrm>
                <a:off x="3568" y="239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1" name="Rectangle 142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39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2" name="Rectangle 143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39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3" name="Rectangle 144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39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4" name="Rectangle 145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39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5" name="Rectangle 146"/>
              <p:cNvSpPr>
                <a:spLocks noChangeArrowheads="1"/>
              </p:cNvSpPr>
              <p:nvPr/>
            </p:nvSpPr>
            <p:spPr bwMode="auto">
              <a:xfrm>
                <a:off x="1120" y="253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6" name="Rectangle 147"/>
              <p:cNvSpPr>
                <a:spLocks noChangeArrowheads="1"/>
              </p:cNvSpPr>
              <p:nvPr/>
            </p:nvSpPr>
            <p:spPr bwMode="auto">
              <a:xfrm>
                <a:off x="1552" y="253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7" name="Rectangle 148"/>
              <p:cNvSpPr>
                <a:spLocks noChangeArrowheads="1"/>
              </p:cNvSpPr>
              <p:nvPr/>
            </p:nvSpPr>
            <p:spPr bwMode="auto">
              <a:xfrm>
                <a:off x="1840" y="2536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8" name="Rectangle 149"/>
              <p:cNvSpPr>
                <a:spLocks noChangeArrowheads="1"/>
              </p:cNvSpPr>
              <p:nvPr/>
            </p:nvSpPr>
            <p:spPr bwMode="auto">
              <a:xfrm>
                <a:off x="2176" y="253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9" name="Rectangle 150"/>
              <p:cNvSpPr>
                <a:spLocks noChangeArrowheads="1"/>
              </p:cNvSpPr>
              <p:nvPr/>
            </p:nvSpPr>
            <p:spPr bwMode="auto">
              <a:xfrm>
                <a:off x="2608" y="253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0" name="Rectangle 151"/>
              <p:cNvSpPr>
                <a:spLocks noChangeArrowheads="1"/>
              </p:cNvSpPr>
              <p:nvPr/>
            </p:nvSpPr>
            <p:spPr bwMode="auto">
              <a:xfrm>
                <a:off x="2800" y="253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1" name="Rectangle 152"/>
              <p:cNvSpPr>
                <a:spLocks noChangeArrowheads="1"/>
              </p:cNvSpPr>
              <p:nvPr/>
            </p:nvSpPr>
            <p:spPr bwMode="auto">
              <a:xfrm>
                <a:off x="3376" y="253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2" name="Rectangle 153"/>
              <p:cNvSpPr>
                <a:spLocks noChangeArrowheads="1"/>
              </p:cNvSpPr>
              <p:nvPr/>
            </p:nvSpPr>
            <p:spPr bwMode="auto">
              <a:xfrm>
                <a:off x="3568" y="253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3" name="Rectangle 154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53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4" name="Rectangle 155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53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5" name="Rectangle 156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53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6" name="Rectangle 157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53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and Rollbacks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68295" y="5611949"/>
            <a:ext cx="7997825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>
                <a:latin typeface="+mj-lt"/>
              </a:rPr>
              <a:t>Register file </a:t>
            </a:r>
            <a:r>
              <a:rPr lang="en-US" sz="1600" dirty="0" smtClean="0">
                <a:latin typeface="+mj-lt"/>
              </a:rPr>
              <a:t>no longer contains </a:t>
            </a:r>
            <a:r>
              <a:rPr lang="en-US" sz="1600" dirty="0">
                <a:latin typeface="+mj-lt"/>
              </a:rPr>
              <a:t>renaming </a:t>
            </a:r>
            <a:r>
              <a:rPr lang="en-US" sz="1600" dirty="0" smtClean="0">
                <a:latin typeface="+mj-lt"/>
              </a:rPr>
              <a:t>tags. How does decode stage find tag of a source register? Search the ‘</a:t>
            </a:r>
            <a:r>
              <a:rPr lang="en-US" sz="1600" dirty="0" err="1" smtClean="0">
                <a:latin typeface="+mj-lt"/>
              </a:rPr>
              <a:t>dest</a:t>
            </a:r>
            <a:r>
              <a:rPr lang="en-US" sz="1600" dirty="0" smtClean="0">
                <a:latin typeface="+mj-lt"/>
              </a:rPr>
              <a:t>’ field in reorder buffer (ROB).</a:t>
            </a:r>
            <a:endParaRPr lang="en-US" sz="1600" dirty="0">
              <a:latin typeface="+mj-lt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7325" y="1253828"/>
            <a:ext cx="254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Register File</a:t>
            </a:r>
          </a:p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(now holds only committed state)</a:t>
            </a:r>
          </a:p>
        </p:txBody>
      </p:sp>
      <p:grpSp>
        <p:nvGrpSpPr>
          <p:cNvPr id="14" name="Group 6"/>
          <p:cNvGrpSpPr>
            <a:grpSpLocks/>
          </p:cNvGrpSpPr>
          <p:nvPr/>
        </p:nvGrpSpPr>
        <p:grpSpPr bwMode="auto">
          <a:xfrm>
            <a:off x="461964" y="2022475"/>
            <a:ext cx="8456613" cy="3387725"/>
            <a:chOff x="291" y="1406"/>
            <a:chExt cx="5327" cy="2134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91" y="1901"/>
              <a:ext cx="614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Reorder</a:t>
              </a:r>
            </a:p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buffer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1738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24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3194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3922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0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1866" y="2695"/>
              <a:ext cx="21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grpSp>
          <p:nvGrpSpPr>
            <p:cNvPr id="22" name="Group 14"/>
            <p:cNvGrpSpPr>
              <a:grpSpLocks/>
            </p:cNvGrpSpPr>
            <p:nvPr/>
          </p:nvGrpSpPr>
          <p:grpSpPr bwMode="auto">
            <a:xfrm>
              <a:off x="1322" y="3312"/>
              <a:ext cx="2137" cy="228"/>
              <a:chOff x="1368" y="3261"/>
              <a:chExt cx="2137" cy="228"/>
            </a:xfrm>
          </p:grpSpPr>
          <p:sp>
            <p:nvSpPr>
              <p:cNvPr id="67" name="Freeform 15"/>
              <p:cNvSpPr>
                <a:spLocks/>
              </p:cNvSpPr>
              <p:nvPr/>
            </p:nvSpPr>
            <p:spPr bwMode="auto">
              <a:xfrm>
                <a:off x="2040" y="3267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68" name="Freeform 16"/>
              <p:cNvSpPr>
                <a:spLocks/>
              </p:cNvSpPr>
              <p:nvPr/>
            </p:nvSpPr>
            <p:spPr bwMode="auto">
              <a:xfrm>
                <a:off x="13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69" name="Freeform 17"/>
              <p:cNvSpPr>
                <a:spLocks/>
              </p:cNvSpPr>
              <p:nvPr/>
            </p:nvSpPr>
            <p:spPr bwMode="auto">
              <a:xfrm>
                <a:off x="27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70" name="Freeform 18"/>
              <p:cNvSpPr>
                <a:spLocks/>
              </p:cNvSpPr>
              <p:nvPr/>
            </p:nvSpPr>
            <p:spPr bwMode="auto">
              <a:xfrm>
                <a:off x="3504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</p:grp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090" y="2599"/>
              <a:ext cx="21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978" y="2478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3698" y="2478"/>
              <a:ext cx="0" cy="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1866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2082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610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2826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338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3554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4042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4258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1258" y="2695"/>
              <a:ext cx="601" cy="169"/>
            </a:xfrm>
            <a:custGeom>
              <a:avLst/>
              <a:gdLst/>
              <a:ahLst/>
              <a:cxnLst>
                <a:cxn ang="0">
                  <a:pos x="600" y="0"/>
                </a:cxn>
                <a:cxn ang="0">
                  <a:pos x="0" y="0"/>
                </a:cxn>
                <a:cxn ang="0">
                  <a:pos x="0" y="168"/>
                </a:cxn>
              </a:cxnLst>
              <a:rect l="0" t="0" r="r" b="b"/>
              <a:pathLst>
                <a:path w="601" h="169">
                  <a:moveTo>
                    <a:pt x="600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1434" y="2599"/>
              <a:ext cx="633" cy="273"/>
            </a:xfrm>
            <a:custGeom>
              <a:avLst/>
              <a:gdLst/>
              <a:ahLst/>
              <a:cxnLst>
                <a:cxn ang="0">
                  <a:pos x="632" y="0"/>
                </a:cxn>
                <a:cxn ang="0">
                  <a:pos x="0" y="0"/>
                </a:cxn>
                <a:cxn ang="0">
                  <a:pos x="0" y="272"/>
                </a:cxn>
              </a:cxnLst>
              <a:rect l="0" t="0" r="r" b="b"/>
              <a:pathLst>
                <a:path w="633" h="273">
                  <a:moveTo>
                    <a:pt x="632" y="0"/>
                  </a:moveTo>
                  <a:lnTo>
                    <a:pt x="0" y="0"/>
                  </a:lnTo>
                  <a:lnTo>
                    <a:pt x="0" y="2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1089" y="2889"/>
              <a:ext cx="436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 Unit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4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FU</a:t>
              </a: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256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FU</a:t>
              </a: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3281" y="2977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FU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3929" y="2897"/>
              <a:ext cx="43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 Unit</a:t>
              </a: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4233" y="3310"/>
              <a:ext cx="78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&lt; t, result &gt;</a:t>
              </a: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5182" y="1584"/>
              <a:ext cx="211" cy="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t</a:t>
              </a:r>
              <a:r>
                <a:rPr lang="en-US" sz="1600" b="1" i="1" baseline="-25000">
                  <a:latin typeface="+mj-lt"/>
                </a:rPr>
                <a:t>1</a:t>
              </a:r>
              <a:endParaRPr lang="en-US" sz="1600" b="1" i="1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t</a:t>
              </a:r>
              <a:r>
                <a:rPr lang="en-US" sz="1600" b="1" i="1" baseline="-25000">
                  <a:latin typeface="+mj-lt"/>
                </a:rPr>
                <a:t>2</a:t>
              </a:r>
              <a:endParaRPr lang="en-US" sz="1600" b="1" i="1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t</a:t>
              </a:r>
              <a:r>
                <a:rPr lang="en-US" sz="1600" b="1" i="1" baseline="-25000">
                  <a:latin typeface="+mj-lt"/>
                </a:rPr>
                <a:t>n</a:t>
              </a:r>
            </a:p>
          </p:txBody>
        </p:sp>
        <p:grpSp>
          <p:nvGrpSpPr>
            <p:cNvPr id="43" name="Group 39"/>
            <p:cNvGrpSpPr>
              <a:grpSpLocks/>
            </p:cNvGrpSpPr>
            <p:nvPr/>
          </p:nvGrpSpPr>
          <p:grpSpPr bwMode="auto">
            <a:xfrm>
              <a:off x="912" y="1584"/>
              <a:ext cx="4243" cy="902"/>
              <a:chOff x="1324" y="924"/>
              <a:chExt cx="4243" cy="902"/>
            </a:xfrm>
          </p:grpSpPr>
          <p:grpSp>
            <p:nvGrpSpPr>
              <p:cNvPr id="49" name="Group 40"/>
              <p:cNvGrpSpPr>
                <a:grpSpLocks/>
              </p:cNvGrpSpPr>
              <p:nvPr/>
            </p:nvGrpSpPr>
            <p:grpSpPr bwMode="auto">
              <a:xfrm>
                <a:off x="1762" y="959"/>
                <a:ext cx="3798" cy="856"/>
                <a:chOff x="1762" y="959"/>
                <a:chExt cx="3798" cy="1726"/>
              </a:xfrm>
            </p:grpSpPr>
            <p:sp>
              <p:nvSpPr>
                <p:cNvPr id="57" name="Rectangle 41" descr="Wide downward diagonal"/>
                <p:cNvSpPr>
                  <a:spLocks noChangeArrowheads="1"/>
                </p:cNvSpPr>
                <p:nvPr/>
              </p:nvSpPr>
              <p:spPr bwMode="auto">
                <a:xfrm>
                  <a:off x="4368" y="984"/>
                  <a:ext cx="1192" cy="1696"/>
                </a:xfrm>
                <a:prstGeom prst="rect">
                  <a:avLst/>
                </a:prstGeom>
                <a:pattFill prst="wdDnDiag">
                  <a:fgClr>
                    <a:schemeClr val="bg2"/>
                  </a:fgClr>
                  <a:bgClr>
                    <a:schemeClr val="bg1"/>
                  </a:bgClr>
                </a:patt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58" name="Line 42"/>
                <p:cNvSpPr>
                  <a:spLocks noChangeShapeType="1"/>
                </p:cNvSpPr>
                <p:nvPr/>
              </p:nvSpPr>
              <p:spPr bwMode="auto">
                <a:xfrm>
                  <a:off x="1762" y="981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59" name="Line 43"/>
                <p:cNvSpPr>
                  <a:spLocks noChangeShapeType="1"/>
                </p:cNvSpPr>
                <p:nvPr/>
              </p:nvSpPr>
              <p:spPr bwMode="auto">
                <a:xfrm>
                  <a:off x="2050" y="975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0" name="Line 44"/>
                <p:cNvSpPr>
                  <a:spLocks noChangeShapeType="1"/>
                </p:cNvSpPr>
                <p:nvPr/>
              </p:nvSpPr>
              <p:spPr bwMode="auto">
                <a:xfrm>
                  <a:off x="3577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1" name="Line 45"/>
                <p:cNvSpPr>
                  <a:spLocks noChangeShapeType="1"/>
                </p:cNvSpPr>
                <p:nvPr/>
              </p:nvSpPr>
              <p:spPr bwMode="auto">
                <a:xfrm>
                  <a:off x="2986" y="964"/>
                  <a:ext cx="0" cy="17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2" name="Line 46"/>
                <p:cNvSpPr>
                  <a:spLocks noChangeShapeType="1"/>
                </p:cNvSpPr>
                <p:nvPr/>
              </p:nvSpPr>
              <p:spPr bwMode="auto">
                <a:xfrm>
                  <a:off x="3758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3" name="Line 47"/>
                <p:cNvSpPr>
                  <a:spLocks noChangeShapeType="1"/>
                </p:cNvSpPr>
                <p:nvPr/>
              </p:nvSpPr>
              <p:spPr bwMode="auto">
                <a:xfrm>
                  <a:off x="2389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4" name="Line 48"/>
                <p:cNvSpPr>
                  <a:spLocks noChangeShapeType="1"/>
                </p:cNvSpPr>
                <p:nvPr/>
              </p:nvSpPr>
              <p:spPr bwMode="auto">
                <a:xfrm>
                  <a:off x="2812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5" name="Line 49"/>
                <p:cNvSpPr>
                  <a:spLocks noChangeShapeType="1"/>
                </p:cNvSpPr>
                <p:nvPr/>
              </p:nvSpPr>
              <p:spPr bwMode="auto">
                <a:xfrm>
                  <a:off x="4532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6" name="Line 50"/>
                <p:cNvSpPr>
                  <a:spLocks noChangeShapeType="1"/>
                </p:cNvSpPr>
                <p:nvPr/>
              </p:nvSpPr>
              <p:spPr bwMode="auto">
                <a:xfrm>
                  <a:off x="4948" y="959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</p:grpSp>
          <p:sp>
            <p:nvSpPr>
              <p:cNvPr id="50" name="Rectangle 51"/>
              <p:cNvSpPr>
                <a:spLocks noChangeArrowheads="1"/>
              </p:cNvSpPr>
              <p:nvPr/>
            </p:nvSpPr>
            <p:spPr bwMode="auto">
              <a:xfrm>
                <a:off x="1324" y="924"/>
                <a:ext cx="4189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 b="1" dirty="0">
                    <a:latin typeface="+mj-lt"/>
                  </a:rPr>
                  <a:t>Ins#  </a:t>
                </a:r>
                <a:r>
                  <a:rPr lang="en-US" sz="1600" b="1" dirty="0" smtClean="0">
                    <a:latin typeface="+mj-lt"/>
                  </a:rPr>
                  <a:t>   use  </a:t>
                </a:r>
                <a:r>
                  <a:rPr lang="en-US" sz="1600" b="1" dirty="0">
                    <a:latin typeface="+mj-lt"/>
                  </a:rPr>
                  <a:t>exec   op   </a:t>
                </a:r>
                <a:r>
                  <a:rPr lang="en-US" sz="1600" b="1" dirty="0" smtClean="0">
                    <a:latin typeface="+mj-lt"/>
                  </a:rPr>
                  <a:t> p1    </a:t>
                </a:r>
                <a:r>
                  <a:rPr lang="en-US" sz="1600" b="1" dirty="0">
                    <a:latin typeface="+mj-lt"/>
                  </a:rPr>
                  <a:t>src1   </a:t>
                </a:r>
                <a:r>
                  <a:rPr lang="en-US" sz="1600" b="1" dirty="0" smtClean="0">
                    <a:latin typeface="+mj-lt"/>
                  </a:rPr>
                  <a:t>   p2    </a:t>
                </a:r>
                <a:r>
                  <a:rPr lang="en-US" sz="1600" b="1" dirty="0">
                    <a:latin typeface="+mj-lt"/>
                  </a:rPr>
                  <a:t>src2    </a:t>
                </a:r>
                <a:r>
                  <a:rPr lang="en-US" sz="1600" b="1" dirty="0" smtClean="0">
                    <a:latin typeface="+mj-lt"/>
                  </a:rPr>
                  <a:t>  pd  </a:t>
                </a:r>
                <a:r>
                  <a:rPr lang="en-US" sz="1600" b="1" dirty="0" err="1">
                    <a:latin typeface="+mj-lt"/>
                  </a:rPr>
                  <a:t>dest</a:t>
                </a:r>
                <a:r>
                  <a:rPr lang="en-US" sz="1600" b="1" dirty="0">
                    <a:latin typeface="+mj-lt"/>
                  </a:rPr>
                  <a:t>    </a:t>
                </a:r>
                <a:r>
                  <a:rPr lang="en-US" sz="1600" b="1" dirty="0" smtClean="0">
                    <a:latin typeface="+mj-lt"/>
                  </a:rPr>
                  <a:t>   </a:t>
                </a:r>
                <a:r>
                  <a:rPr lang="en-US" sz="1600" b="1" dirty="0">
                    <a:latin typeface="+mj-lt"/>
                  </a:rPr>
                  <a:t>data</a:t>
                </a:r>
              </a:p>
            </p:txBody>
          </p:sp>
          <p:sp>
            <p:nvSpPr>
              <p:cNvPr id="51" name="Rectangle 52"/>
              <p:cNvSpPr>
                <a:spLocks noChangeArrowheads="1"/>
              </p:cNvSpPr>
              <p:nvPr/>
            </p:nvSpPr>
            <p:spPr bwMode="auto">
              <a:xfrm>
                <a:off x="1354" y="966"/>
                <a:ext cx="4210" cy="8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>
                <a:off x="1363" y="1118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3" name="Line 54"/>
              <p:cNvSpPr>
                <a:spLocks noChangeShapeType="1"/>
              </p:cNvSpPr>
              <p:nvPr/>
            </p:nvSpPr>
            <p:spPr bwMode="auto">
              <a:xfrm>
                <a:off x="1363" y="1294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4" name="Line 55"/>
              <p:cNvSpPr>
                <a:spLocks noChangeShapeType="1"/>
              </p:cNvSpPr>
              <p:nvPr/>
            </p:nvSpPr>
            <p:spPr bwMode="auto">
              <a:xfrm>
                <a:off x="1353" y="146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5" name="Line 56"/>
              <p:cNvSpPr>
                <a:spLocks noChangeShapeType="1"/>
              </p:cNvSpPr>
              <p:nvPr/>
            </p:nvSpPr>
            <p:spPr bwMode="auto">
              <a:xfrm>
                <a:off x="1363" y="162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6" name="Line 57"/>
              <p:cNvSpPr>
                <a:spLocks noChangeShapeType="1"/>
              </p:cNvSpPr>
              <p:nvPr/>
            </p:nvSpPr>
            <p:spPr bwMode="auto">
              <a:xfrm>
                <a:off x="4357" y="968"/>
                <a:ext cx="0" cy="85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</p:grpSp>
        <p:sp>
          <p:nvSpPr>
            <p:cNvPr id="44" name="Freeform 58"/>
            <p:cNvSpPr>
              <a:spLocks/>
            </p:cNvSpPr>
            <p:nvPr/>
          </p:nvSpPr>
          <p:spPr bwMode="auto">
            <a:xfrm>
              <a:off x="1058" y="1410"/>
              <a:ext cx="4560" cy="2112"/>
            </a:xfrm>
            <a:custGeom>
              <a:avLst/>
              <a:gdLst/>
              <a:ahLst/>
              <a:cxnLst>
                <a:cxn ang="0">
                  <a:pos x="0" y="2112"/>
                </a:cxn>
                <a:cxn ang="0">
                  <a:pos x="4560" y="2112"/>
                </a:cxn>
                <a:cxn ang="0">
                  <a:pos x="4560" y="0"/>
                </a:cxn>
                <a:cxn ang="0">
                  <a:pos x="1824" y="0"/>
                </a:cxn>
                <a:cxn ang="0">
                  <a:pos x="1816" y="223"/>
                </a:cxn>
              </a:cxnLst>
              <a:rect l="0" t="0" r="r" b="b"/>
              <a:pathLst>
                <a:path w="4560" h="2112">
                  <a:moveTo>
                    <a:pt x="0" y="2112"/>
                  </a:moveTo>
                  <a:lnTo>
                    <a:pt x="4560" y="2112"/>
                  </a:lnTo>
                  <a:lnTo>
                    <a:pt x="4560" y="0"/>
                  </a:lnTo>
                  <a:lnTo>
                    <a:pt x="1824" y="0"/>
                  </a:lnTo>
                  <a:lnTo>
                    <a:pt x="1816" y="223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45" name="Freeform 59"/>
            <p:cNvSpPr>
              <a:spLocks/>
            </p:cNvSpPr>
            <p:nvPr/>
          </p:nvSpPr>
          <p:spPr bwMode="auto">
            <a:xfrm>
              <a:off x="3598" y="1406"/>
              <a:ext cx="5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96"/>
                </a:cxn>
              </a:cxnLst>
              <a:rect l="0" t="0" r="r" b="b"/>
              <a:pathLst>
                <a:path w="5" h="196">
                  <a:moveTo>
                    <a:pt x="0" y="0"/>
                  </a:moveTo>
                  <a:lnTo>
                    <a:pt x="5" y="19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>
              <a:off x="4802" y="141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47" name="Rectangle 61"/>
            <p:cNvSpPr>
              <a:spLocks noChangeArrowheads="1"/>
            </p:cNvSpPr>
            <p:nvPr/>
          </p:nvSpPr>
          <p:spPr bwMode="auto">
            <a:xfrm>
              <a:off x="4610" y="2754"/>
              <a:ext cx="624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Commit</a:t>
              </a:r>
            </a:p>
          </p:txBody>
        </p:sp>
        <p:sp>
          <p:nvSpPr>
            <p:cNvPr id="48" name="Line 62"/>
            <p:cNvSpPr>
              <a:spLocks noChangeShapeType="1"/>
            </p:cNvSpPr>
            <p:nvPr/>
          </p:nvSpPr>
          <p:spPr bwMode="auto">
            <a:xfrm>
              <a:off x="4850" y="246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</p:grpSp>
      <p:grpSp>
        <p:nvGrpSpPr>
          <p:cNvPr id="71" name="Group 63"/>
          <p:cNvGrpSpPr>
            <a:grpSpLocks/>
          </p:cNvGrpSpPr>
          <p:nvPr/>
        </p:nvGrpSpPr>
        <p:grpSpPr bwMode="auto">
          <a:xfrm>
            <a:off x="2781300" y="1228725"/>
            <a:ext cx="1098550" cy="896938"/>
            <a:chOff x="4272" y="674"/>
            <a:chExt cx="692" cy="613"/>
          </a:xfrm>
        </p:grpSpPr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grpSp>
          <p:nvGrpSpPr>
            <p:cNvPr id="73" name="Group 65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74" name="Line 66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75" name="Line 67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76" name="Line 68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</p:grpSp>
      </p:grpSp>
      <p:sp>
        <p:nvSpPr>
          <p:cNvPr id="77" name="Freeform 69"/>
          <p:cNvSpPr>
            <a:spLocks/>
          </p:cNvSpPr>
          <p:nvPr/>
        </p:nvSpPr>
        <p:spPr bwMode="auto">
          <a:xfrm>
            <a:off x="3886200" y="1416050"/>
            <a:ext cx="4762500" cy="3644900"/>
          </a:xfrm>
          <a:custGeom>
            <a:avLst/>
            <a:gdLst/>
            <a:ahLst/>
            <a:cxnLst>
              <a:cxn ang="0">
                <a:pos x="2416" y="2168"/>
              </a:cxn>
              <a:cxn ang="0">
                <a:pos x="2416" y="2296"/>
              </a:cxn>
              <a:cxn ang="0">
                <a:pos x="3000" y="2296"/>
              </a:cxn>
              <a:cxn ang="0">
                <a:pos x="3000" y="0"/>
              </a:cxn>
              <a:cxn ang="0">
                <a:pos x="0" y="0"/>
              </a:cxn>
            </a:cxnLst>
            <a:rect l="0" t="0" r="r" b="b"/>
            <a:pathLst>
              <a:path w="3000" h="2296">
                <a:moveTo>
                  <a:pt x="2416" y="2168"/>
                </a:moveTo>
                <a:lnTo>
                  <a:pt x="2416" y="2296"/>
                </a:lnTo>
                <a:lnTo>
                  <a:pt x="3000" y="2296"/>
                </a:lnTo>
                <a:lnTo>
                  <a:pt x="3000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and Rollbacks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79975" y="1146175"/>
            <a:ext cx="2137870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Register File</a:t>
            </a:r>
          </a:p>
          <a:p>
            <a:pPr algn="r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(now holds only committed state)</a:t>
            </a:r>
            <a:endParaRPr lang="en-US" sz="1600" dirty="0">
              <a:latin typeface="+mj-lt"/>
            </a:endParaRP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30213" y="2041525"/>
            <a:ext cx="8488363" cy="3387725"/>
            <a:chOff x="271" y="1406"/>
            <a:chExt cx="5347" cy="2134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71" y="1865"/>
              <a:ext cx="649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Reorder </a:t>
              </a:r>
            </a:p>
            <a:p>
              <a:pPr algn="r">
                <a:spcBef>
                  <a:spcPct val="0"/>
                </a:spcBef>
              </a:pPr>
              <a:r>
                <a:rPr lang="en-US" sz="1600" dirty="0" smtClean="0">
                  <a:latin typeface="+mj-lt"/>
                </a:rPr>
                <a:t>Buffer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738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4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3194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3922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10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1866" y="2695"/>
              <a:ext cx="21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20" name="Group 12"/>
            <p:cNvGrpSpPr>
              <a:grpSpLocks/>
            </p:cNvGrpSpPr>
            <p:nvPr/>
          </p:nvGrpSpPr>
          <p:grpSpPr bwMode="auto">
            <a:xfrm>
              <a:off x="1322" y="3312"/>
              <a:ext cx="2137" cy="228"/>
              <a:chOff x="1368" y="3261"/>
              <a:chExt cx="2137" cy="228"/>
            </a:xfrm>
          </p:grpSpPr>
          <p:sp>
            <p:nvSpPr>
              <p:cNvPr id="65" name="Freeform 13"/>
              <p:cNvSpPr>
                <a:spLocks/>
              </p:cNvSpPr>
              <p:nvPr/>
            </p:nvSpPr>
            <p:spPr bwMode="auto">
              <a:xfrm>
                <a:off x="2040" y="3267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auto">
              <a:xfrm>
                <a:off x="13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7" name="Freeform 15"/>
              <p:cNvSpPr>
                <a:spLocks/>
              </p:cNvSpPr>
              <p:nvPr/>
            </p:nvSpPr>
            <p:spPr bwMode="auto">
              <a:xfrm>
                <a:off x="27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8" name="Freeform 16"/>
              <p:cNvSpPr>
                <a:spLocks/>
              </p:cNvSpPr>
              <p:nvPr/>
            </p:nvSpPr>
            <p:spPr bwMode="auto">
              <a:xfrm>
                <a:off x="3504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2090" y="2599"/>
              <a:ext cx="21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2978" y="2478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3698" y="2478"/>
              <a:ext cx="0" cy="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1866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082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610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2826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338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3554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4042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4258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1258" y="2695"/>
              <a:ext cx="601" cy="169"/>
            </a:xfrm>
            <a:custGeom>
              <a:avLst/>
              <a:gdLst/>
              <a:ahLst/>
              <a:cxnLst>
                <a:cxn ang="0">
                  <a:pos x="600" y="0"/>
                </a:cxn>
                <a:cxn ang="0">
                  <a:pos x="0" y="0"/>
                </a:cxn>
                <a:cxn ang="0">
                  <a:pos x="0" y="168"/>
                </a:cxn>
              </a:cxnLst>
              <a:rect l="0" t="0" r="r" b="b"/>
              <a:pathLst>
                <a:path w="601" h="169">
                  <a:moveTo>
                    <a:pt x="600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1434" y="2599"/>
              <a:ext cx="633" cy="273"/>
            </a:xfrm>
            <a:custGeom>
              <a:avLst/>
              <a:gdLst/>
              <a:ahLst/>
              <a:cxnLst>
                <a:cxn ang="0">
                  <a:pos x="632" y="0"/>
                </a:cxn>
                <a:cxn ang="0">
                  <a:pos x="0" y="0"/>
                </a:cxn>
                <a:cxn ang="0">
                  <a:pos x="0" y="272"/>
                </a:cxn>
              </a:cxnLst>
              <a:rect l="0" t="0" r="r" b="b"/>
              <a:pathLst>
                <a:path w="633" h="273">
                  <a:moveTo>
                    <a:pt x="632" y="0"/>
                  </a:moveTo>
                  <a:lnTo>
                    <a:pt x="0" y="0"/>
                  </a:lnTo>
                  <a:lnTo>
                    <a:pt x="0" y="2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089" y="2889"/>
              <a:ext cx="436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 Unit</a:t>
              </a: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84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256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3281" y="2977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929" y="2897"/>
              <a:ext cx="43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 Unit</a:t>
              </a: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233" y="3310"/>
              <a:ext cx="78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&lt; t, result &gt;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182" y="1584"/>
              <a:ext cx="211" cy="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1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2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 err="1">
                  <a:latin typeface="+mj-lt"/>
                </a:rPr>
                <a:t>t</a:t>
              </a:r>
              <a:r>
                <a:rPr lang="en-US" sz="1600" baseline="-25000" dirty="0" err="1">
                  <a:latin typeface="+mj-lt"/>
                </a:rPr>
                <a:t>n</a:t>
              </a:r>
              <a:endParaRPr lang="en-US" sz="1600" baseline="-25000" dirty="0">
                <a:latin typeface="+mj-lt"/>
              </a:endParaRPr>
            </a:p>
          </p:txBody>
        </p:sp>
        <p:grpSp>
          <p:nvGrpSpPr>
            <p:cNvPr id="41" name="Group 37"/>
            <p:cNvGrpSpPr>
              <a:grpSpLocks/>
            </p:cNvGrpSpPr>
            <p:nvPr/>
          </p:nvGrpSpPr>
          <p:grpSpPr bwMode="auto">
            <a:xfrm>
              <a:off x="912" y="1584"/>
              <a:ext cx="4243" cy="902"/>
              <a:chOff x="1324" y="924"/>
              <a:chExt cx="4243" cy="902"/>
            </a:xfrm>
          </p:grpSpPr>
          <p:grpSp>
            <p:nvGrpSpPr>
              <p:cNvPr id="47" name="Group 38"/>
              <p:cNvGrpSpPr>
                <a:grpSpLocks/>
              </p:cNvGrpSpPr>
              <p:nvPr/>
            </p:nvGrpSpPr>
            <p:grpSpPr bwMode="auto">
              <a:xfrm>
                <a:off x="1762" y="959"/>
                <a:ext cx="3798" cy="856"/>
                <a:chOff x="1762" y="959"/>
                <a:chExt cx="3798" cy="1726"/>
              </a:xfrm>
            </p:grpSpPr>
            <p:sp>
              <p:nvSpPr>
                <p:cNvPr id="55" name="Rectangle 39" descr="Wide downward diagonal"/>
                <p:cNvSpPr>
                  <a:spLocks noChangeArrowheads="1"/>
                </p:cNvSpPr>
                <p:nvPr/>
              </p:nvSpPr>
              <p:spPr bwMode="auto">
                <a:xfrm>
                  <a:off x="4368" y="984"/>
                  <a:ext cx="1192" cy="1696"/>
                </a:xfrm>
                <a:prstGeom prst="rect">
                  <a:avLst/>
                </a:prstGeom>
                <a:pattFill prst="wdDnDiag">
                  <a:fgClr>
                    <a:schemeClr val="bg2"/>
                  </a:fgClr>
                  <a:bgClr>
                    <a:schemeClr val="bg1"/>
                  </a:bgClr>
                </a:patt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6" name="Line 40"/>
                <p:cNvSpPr>
                  <a:spLocks noChangeShapeType="1"/>
                </p:cNvSpPr>
                <p:nvPr/>
              </p:nvSpPr>
              <p:spPr bwMode="auto">
                <a:xfrm>
                  <a:off x="1762" y="981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7" name="Line 41"/>
                <p:cNvSpPr>
                  <a:spLocks noChangeShapeType="1"/>
                </p:cNvSpPr>
                <p:nvPr/>
              </p:nvSpPr>
              <p:spPr bwMode="auto">
                <a:xfrm>
                  <a:off x="2050" y="975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8" name="Line 42"/>
                <p:cNvSpPr>
                  <a:spLocks noChangeShapeType="1"/>
                </p:cNvSpPr>
                <p:nvPr/>
              </p:nvSpPr>
              <p:spPr bwMode="auto">
                <a:xfrm>
                  <a:off x="3577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9" name="Line 43"/>
                <p:cNvSpPr>
                  <a:spLocks noChangeShapeType="1"/>
                </p:cNvSpPr>
                <p:nvPr/>
              </p:nvSpPr>
              <p:spPr bwMode="auto">
                <a:xfrm>
                  <a:off x="2986" y="964"/>
                  <a:ext cx="0" cy="17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0" name="Line 44"/>
                <p:cNvSpPr>
                  <a:spLocks noChangeShapeType="1"/>
                </p:cNvSpPr>
                <p:nvPr/>
              </p:nvSpPr>
              <p:spPr bwMode="auto">
                <a:xfrm>
                  <a:off x="3758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1" name="Line 45"/>
                <p:cNvSpPr>
                  <a:spLocks noChangeShapeType="1"/>
                </p:cNvSpPr>
                <p:nvPr/>
              </p:nvSpPr>
              <p:spPr bwMode="auto">
                <a:xfrm>
                  <a:off x="2389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2" name="Line 46"/>
                <p:cNvSpPr>
                  <a:spLocks noChangeShapeType="1"/>
                </p:cNvSpPr>
                <p:nvPr/>
              </p:nvSpPr>
              <p:spPr bwMode="auto">
                <a:xfrm>
                  <a:off x="2812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3" name="Line 47"/>
                <p:cNvSpPr>
                  <a:spLocks noChangeShapeType="1"/>
                </p:cNvSpPr>
                <p:nvPr/>
              </p:nvSpPr>
              <p:spPr bwMode="auto">
                <a:xfrm>
                  <a:off x="4532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4" name="Line 48"/>
                <p:cNvSpPr>
                  <a:spLocks noChangeShapeType="1"/>
                </p:cNvSpPr>
                <p:nvPr/>
              </p:nvSpPr>
              <p:spPr bwMode="auto">
                <a:xfrm>
                  <a:off x="4948" y="959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48" name="Rectangle 49"/>
              <p:cNvSpPr>
                <a:spLocks noChangeArrowheads="1"/>
              </p:cNvSpPr>
              <p:nvPr/>
            </p:nvSpPr>
            <p:spPr bwMode="auto">
              <a:xfrm>
                <a:off x="1324" y="924"/>
                <a:ext cx="411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 dirty="0">
                    <a:latin typeface="+mj-lt"/>
                  </a:rPr>
                  <a:t>Ins#  </a:t>
                </a:r>
                <a:r>
                  <a:rPr lang="en-US" sz="1600" dirty="0" smtClean="0">
                    <a:latin typeface="+mj-lt"/>
                  </a:rPr>
                  <a:t>  use  </a:t>
                </a:r>
                <a:r>
                  <a:rPr lang="en-US" sz="1600" dirty="0">
                    <a:latin typeface="+mj-lt"/>
                  </a:rPr>
                  <a:t>exec   op   </a:t>
                </a:r>
                <a:r>
                  <a:rPr lang="en-US" sz="1600" dirty="0" smtClean="0">
                    <a:latin typeface="+mj-lt"/>
                  </a:rPr>
                  <a:t>   p1    </a:t>
                </a:r>
                <a:r>
                  <a:rPr lang="en-US" sz="1600" dirty="0">
                    <a:latin typeface="+mj-lt"/>
                  </a:rPr>
                  <a:t>src1   </a:t>
                </a:r>
                <a:r>
                  <a:rPr lang="en-US" sz="1600" dirty="0" smtClean="0">
                    <a:latin typeface="+mj-lt"/>
                  </a:rPr>
                  <a:t>   p2    </a:t>
                </a:r>
                <a:r>
                  <a:rPr lang="en-US" sz="1600" dirty="0">
                    <a:latin typeface="+mj-lt"/>
                  </a:rPr>
                  <a:t>src2    </a:t>
                </a:r>
                <a:r>
                  <a:rPr lang="en-US" sz="1600" dirty="0" smtClean="0">
                    <a:latin typeface="+mj-lt"/>
                  </a:rPr>
                  <a:t>   pd  </a:t>
                </a:r>
                <a:r>
                  <a:rPr lang="en-US" sz="1600" dirty="0" err="1">
                    <a:latin typeface="+mj-lt"/>
                  </a:rPr>
                  <a:t>dest</a:t>
                </a:r>
                <a:r>
                  <a:rPr lang="en-US" sz="1600" dirty="0">
                    <a:latin typeface="+mj-lt"/>
                  </a:rPr>
                  <a:t>     data</a:t>
                </a:r>
              </a:p>
            </p:txBody>
          </p:sp>
          <p:sp>
            <p:nvSpPr>
              <p:cNvPr id="49" name="Rectangle 50"/>
              <p:cNvSpPr>
                <a:spLocks noChangeArrowheads="1"/>
              </p:cNvSpPr>
              <p:nvPr/>
            </p:nvSpPr>
            <p:spPr bwMode="auto">
              <a:xfrm>
                <a:off x="1354" y="966"/>
                <a:ext cx="4210" cy="8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0" name="Line 51"/>
              <p:cNvSpPr>
                <a:spLocks noChangeShapeType="1"/>
              </p:cNvSpPr>
              <p:nvPr/>
            </p:nvSpPr>
            <p:spPr bwMode="auto">
              <a:xfrm>
                <a:off x="1363" y="1118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1363" y="1294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>
                <a:off x="1353" y="146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3" name="Line 54"/>
              <p:cNvSpPr>
                <a:spLocks noChangeShapeType="1"/>
              </p:cNvSpPr>
              <p:nvPr/>
            </p:nvSpPr>
            <p:spPr bwMode="auto">
              <a:xfrm>
                <a:off x="1363" y="162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4" name="Line 55"/>
              <p:cNvSpPr>
                <a:spLocks noChangeShapeType="1"/>
              </p:cNvSpPr>
              <p:nvPr/>
            </p:nvSpPr>
            <p:spPr bwMode="auto">
              <a:xfrm>
                <a:off x="4357" y="968"/>
                <a:ext cx="0" cy="85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42" name="Freeform 56"/>
            <p:cNvSpPr>
              <a:spLocks/>
            </p:cNvSpPr>
            <p:nvPr/>
          </p:nvSpPr>
          <p:spPr bwMode="auto">
            <a:xfrm>
              <a:off x="1058" y="1410"/>
              <a:ext cx="4560" cy="2112"/>
            </a:xfrm>
            <a:custGeom>
              <a:avLst/>
              <a:gdLst/>
              <a:ahLst/>
              <a:cxnLst>
                <a:cxn ang="0">
                  <a:pos x="0" y="2112"/>
                </a:cxn>
                <a:cxn ang="0">
                  <a:pos x="4560" y="2112"/>
                </a:cxn>
                <a:cxn ang="0">
                  <a:pos x="4560" y="0"/>
                </a:cxn>
                <a:cxn ang="0">
                  <a:pos x="1824" y="0"/>
                </a:cxn>
                <a:cxn ang="0">
                  <a:pos x="1816" y="223"/>
                </a:cxn>
              </a:cxnLst>
              <a:rect l="0" t="0" r="r" b="b"/>
              <a:pathLst>
                <a:path w="4560" h="2112">
                  <a:moveTo>
                    <a:pt x="0" y="2112"/>
                  </a:moveTo>
                  <a:lnTo>
                    <a:pt x="4560" y="2112"/>
                  </a:lnTo>
                  <a:lnTo>
                    <a:pt x="4560" y="0"/>
                  </a:lnTo>
                  <a:lnTo>
                    <a:pt x="1824" y="0"/>
                  </a:lnTo>
                  <a:lnTo>
                    <a:pt x="1816" y="223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3" name="Freeform 57"/>
            <p:cNvSpPr>
              <a:spLocks/>
            </p:cNvSpPr>
            <p:nvPr/>
          </p:nvSpPr>
          <p:spPr bwMode="auto">
            <a:xfrm>
              <a:off x="3598" y="1406"/>
              <a:ext cx="5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96"/>
                </a:cxn>
              </a:cxnLst>
              <a:rect l="0" t="0" r="r" b="b"/>
              <a:pathLst>
                <a:path w="5" h="196">
                  <a:moveTo>
                    <a:pt x="0" y="0"/>
                  </a:moveTo>
                  <a:lnTo>
                    <a:pt x="5" y="19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4" name="Line 58"/>
            <p:cNvSpPr>
              <a:spLocks noChangeShapeType="1"/>
            </p:cNvSpPr>
            <p:nvPr/>
          </p:nvSpPr>
          <p:spPr bwMode="auto">
            <a:xfrm>
              <a:off x="4802" y="141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5" name="Rectangle 59"/>
            <p:cNvSpPr>
              <a:spLocks noChangeArrowheads="1"/>
            </p:cNvSpPr>
            <p:nvPr/>
          </p:nvSpPr>
          <p:spPr bwMode="auto">
            <a:xfrm>
              <a:off x="4610" y="2754"/>
              <a:ext cx="624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+mj-lt"/>
                </a:rPr>
                <a:t>Commit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>
              <a:off x="4850" y="246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</p:grpSp>
      <p:grpSp>
        <p:nvGrpSpPr>
          <p:cNvPr id="69" name="Group 61"/>
          <p:cNvGrpSpPr>
            <a:grpSpLocks/>
          </p:cNvGrpSpPr>
          <p:nvPr/>
        </p:nvGrpSpPr>
        <p:grpSpPr bwMode="auto">
          <a:xfrm>
            <a:off x="6575370" y="1095375"/>
            <a:ext cx="1098550" cy="896938"/>
            <a:chOff x="4272" y="674"/>
            <a:chExt cx="692" cy="613"/>
          </a:xfrm>
        </p:grpSpPr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71" name="Group 63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72" name="Line 64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3" name="Line 65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4" name="Line 66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</p:grpSp>
      <p:sp>
        <p:nvSpPr>
          <p:cNvPr id="75" name="Rectangle 67"/>
          <p:cNvSpPr>
            <a:spLocks noChangeArrowheads="1"/>
          </p:cNvSpPr>
          <p:nvPr/>
        </p:nvSpPr>
        <p:spPr bwMode="auto">
          <a:xfrm>
            <a:off x="480366" y="1124700"/>
            <a:ext cx="1030731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Rename</a:t>
            </a:r>
            <a:endParaRPr lang="en-US" sz="1600" dirty="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Table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385855" y="5611949"/>
            <a:ext cx="8372475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Renaming table is a cache, speeds up register name look-up. Table is cleared after each exception. When else are valid bits cleared? Control transfers.</a:t>
            </a:r>
          </a:p>
        </p:txBody>
      </p:sp>
      <p:grpSp>
        <p:nvGrpSpPr>
          <p:cNvPr id="78" name="Group 70"/>
          <p:cNvGrpSpPr>
            <a:grpSpLocks/>
          </p:cNvGrpSpPr>
          <p:nvPr/>
        </p:nvGrpSpPr>
        <p:grpSpPr bwMode="auto">
          <a:xfrm>
            <a:off x="1552575" y="1066800"/>
            <a:ext cx="2641600" cy="1196975"/>
            <a:chOff x="1098" y="648"/>
            <a:chExt cx="1664" cy="754"/>
          </a:xfrm>
        </p:grpSpPr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1098" y="666"/>
              <a:ext cx="24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r</a:t>
              </a:r>
              <a:r>
                <a:rPr lang="en-US" sz="1600" i="1" baseline="-25000">
                  <a:latin typeface="+mj-lt"/>
                </a:rPr>
                <a:t>1 </a:t>
              </a:r>
            </a:p>
          </p:txBody>
        </p:sp>
        <p:grpSp>
          <p:nvGrpSpPr>
            <p:cNvPr id="80" name="Group 72"/>
            <p:cNvGrpSpPr>
              <a:grpSpLocks/>
            </p:cNvGrpSpPr>
            <p:nvPr/>
          </p:nvGrpSpPr>
          <p:grpSpPr bwMode="auto">
            <a:xfrm>
              <a:off x="1298" y="690"/>
              <a:ext cx="624" cy="712"/>
              <a:chOff x="1338" y="714"/>
              <a:chExt cx="624" cy="720"/>
            </a:xfrm>
          </p:grpSpPr>
          <p:sp>
            <p:nvSpPr>
              <p:cNvPr id="85" name="Rectangle 73"/>
              <p:cNvSpPr>
                <a:spLocks noChangeArrowheads="1"/>
              </p:cNvSpPr>
              <p:nvPr/>
            </p:nvSpPr>
            <p:spPr bwMode="auto">
              <a:xfrm>
                <a:off x="1338" y="762"/>
                <a:ext cx="432" cy="67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6" name="Rectangle 74"/>
              <p:cNvSpPr>
                <a:spLocks noChangeArrowheads="1"/>
              </p:cNvSpPr>
              <p:nvPr/>
            </p:nvSpPr>
            <p:spPr bwMode="auto">
              <a:xfrm>
                <a:off x="1338" y="714"/>
                <a:ext cx="432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600" i="1">
                    <a:latin typeface="+mj-lt"/>
                  </a:rPr>
                  <a:t>t</a:t>
                </a:r>
                <a:endParaRPr lang="en-US" sz="1600" i="1" baseline="-25000">
                  <a:latin typeface="+mj-lt"/>
                </a:endParaRPr>
              </a:p>
            </p:txBody>
          </p:sp>
          <p:sp>
            <p:nvSpPr>
              <p:cNvPr id="87" name="Rectangle 75"/>
              <p:cNvSpPr>
                <a:spLocks noChangeArrowheads="1"/>
              </p:cNvSpPr>
              <p:nvPr/>
            </p:nvSpPr>
            <p:spPr bwMode="auto">
              <a:xfrm>
                <a:off x="1338" y="906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8" name="Rectangle 76"/>
              <p:cNvSpPr>
                <a:spLocks noChangeArrowheads="1"/>
              </p:cNvSpPr>
              <p:nvPr/>
            </p:nvSpPr>
            <p:spPr bwMode="auto">
              <a:xfrm>
                <a:off x="1338" y="129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9" name="Rectangle 77"/>
              <p:cNvSpPr>
                <a:spLocks noChangeArrowheads="1"/>
              </p:cNvSpPr>
              <p:nvPr/>
            </p:nvSpPr>
            <p:spPr bwMode="auto">
              <a:xfrm>
                <a:off x="1770" y="71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600" i="1">
                    <a:latin typeface="+mj-lt"/>
                  </a:rPr>
                  <a:t>v</a:t>
                </a:r>
                <a:endParaRPr lang="en-US" sz="1600" i="1" baseline="-25000">
                  <a:latin typeface="+mj-lt"/>
                </a:endParaRPr>
              </a:p>
            </p:txBody>
          </p:sp>
          <p:sp>
            <p:nvSpPr>
              <p:cNvPr id="90" name="Rectangle 78"/>
              <p:cNvSpPr>
                <a:spLocks noChangeArrowheads="1"/>
              </p:cNvSpPr>
              <p:nvPr/>
            </p:nvSpPr>
            <p:spPr bwMode="auto">
              <a:xfrm>
                <a:off x="1770" y="90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1" name="Rectangle 79"/>
              <p:cNvSpPr>
                <a:spLocks noChangeArrowheads="1"/>
              </p:cNvSpPr>
              <p:nvPr/>
            </p:nvSpPr>
            <p:spPr bwMode="auto">
              <a:xfrm>
                <a:off x="1770" y="105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2" name="Rectangle 80"/>
              <p:cNvSpPr>
                <a:spLocks noChangeArrowheads="1"/>
              </p:cNvSpPr>
              <p:nvPr/>
            </p:nvSpPr>
            <p:spPr bwMode="auto">
              <a:xfrm>
                <a:off x="1770" y="129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1098" y="858"/>
              <a:ext cx="24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r</a:t>
              </a:r>
              <a:r>
                <a:rPr lang="en-US" sz="1600" i="1" baseline="-25000">
                  <a:latin typeface="+mj-lt"/>
                </a:rPr>
                <a:t>2 </a:t>
              </a:r>
            </a:p>
          </p:txBody>
        </p:sp>
        <p:sp>
          <p:nvSpPr>
            <p:cNvPr id="82" name="Text Box 82"/>
            <p:cNvSpPr txBox="1">
              <a:spLocks noChangeArrowheads="1"/>
            </p:cNvSpPr>
            <p:nvPr/>
          </p:nvSpPr>
          <p:spPr bwMode="auto">
            <a:xfrm>
              <a:off x="2152" y="648"/>
              <a:ext cx="610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tag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valid bit</a:t>
              </a:r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1624" y="648"/>
              <a:ext cx="52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288" y="0"/>
                </a:cxn>
                <a:cxn ang="0">
                  <a:pos x="528" y="96"/>
                </a:cxn>
              </a:cxnLst>
              <a:rect l="0" t="0" r="r" b="b"/>
              <a:pathLst>
                <a:path w="528" h="96">
                  <a:moveTo>
                    <a:pt x="0" y="96"/>
                  </a:moveTo>
                  <a:cubicBezTo>
                    <a:pt x="100" y="48"/>
                    <a:pt x="200" y="0"/>
                    <a:pt x="288" y="0"/>
                  </a:cubicBezTo>
                  <a:cubicBezTo>
                    <a:pt x="376" y="0"/>
                    <a:pt x="488" y="80"/>
                    <a:pt x="528" y="96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1912" y="840"/>
              <a:ext cx="24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93" name="Freeform 85"/>
          <p:cNvSpPr>
            <a:spLocks/>
          </p:cNvSpPr>
          <p:nvPr/>
        </p:nvSpPr>
        <p:spPr bwMode="auto">
          <a:xfrm>
            <a:off x="7721210" y="1447800"/>
            <a:ext cx="927490" cy="3644900"/>
          </a:xfrm>
          <a:custGeom>
            <a:avLst/>
            <a:gdLst/>
            <a:ahLst/>
            <a:cxnLst>
              <a:cxn ang="0">
                <a:pos x="0" y="2168"/>
              </a:cxn>
              <a:cxn ang="0">
                <a:pos x="0" y="2296"/>
              </a:cxn>
              <a:cxn ang="0">
                <a:pos x="584" y="2296"/>
              </a:cxn>
              <a:cxn ang="0">
                <a:pos x="584" y="0"/>
              </a:cxn>
              <a:cxn ang="0">
                <a:pos x="8" y="0"/>
              </a:cxn>
            </a:cxnLst>
            <a:rect l="0" t="0" r="r" b="b"/>
            <a:pathLst>
              <a:path w="584" h="2296">
                <a:moveTo>
                  <a:pt x="0" y="2168"/>
                </a:moveTo>
                <a:lnTo>
                  <a:pt x="0" y="2296"/>
                </a:lnTo>
                <a:lnTo>
                  <a:pt x="584" y="2296"/>
                </a:lnTo>
                <a:lnTo>
                  <a:pt x="584" y="0"/>
                </a:lnTo>
                <a:lnTo>
                  <a:pt x="8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Transfer Penalty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5" name="Group 2"/>
          <p:cNvGrpSpPr>
            <a:grpSpLocks/>
          </p:cNvGrpSpPr>
          <p:nvPr/>
        </p:nvGrpSpPr>
        <p:grpSpPr bwMode="auto">
          <a:xfrm>
            <a:off x="6161667" y="1137095"/>
            <a:ext cx="2481263" cy="5168900"/>
            <a:chOff x="3229" y="879"/>
            <a:chExt cx="1563" cy="3256"/>
          </a:xfrm>
        </p:grpSpPr>
        <p:sp>
          <p:nvSpPr>
            <p:cNvPr id="96" name="Rectangle 3"/>
            <p:cNvSpPr>
              <a:spLocks noChangeAspect="1" noChangeArrowheads="1"/>
            </p:cNvSpPr>
            <p:nvPr/>
          </p:nvSpPr>
          <p:spPr bwMode="auto">
            <a:xfrm>
              <a:off x="3229" y="3440"/>
              <a:ext cx="1563" cy="56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7" name="Rectangle 4"/>
            <p:cNvSpPr>
              <a:spLocks noChangeAspect="1" noChangeArrowheads="1"/>
            </p:cNvSpPr>
            <p:nvPr/>
          </p:nvSpPr>
          <p:spPr bwMode="auto">
            <a:xfrm>
              <a:off x="3229" y="2398"/>
              <a:ext cx="1563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8" name="Rectangle 5"/>
            <p:cNvSpPr>
              <a:spLocks noChangeAspect="1" noChangeArrowheads="1"/>
            </p:cNvSpPr>
            <p:nvPr/>
          </p:nvSpPr>
          <p:spPr bwMode="auto">
            <a:xfrm>
              <a:off x="3229" y="1791"/>
              <a:ext cx="1563" cy="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9" name="Rectangle 6"/>
            <p:cNvSpPr>
              <a:spLocks noChangeAspect="1" noChangeArrowheads="1"/>
            </p:cNvSpPr>
            <p:nvPr/>
          </p:nvSpPr>
          <p:spPr bwMode="auto">
            <a:xfrm>
              <a:off x="3229" y="966"/>
              <a:ext cx="1563" cy="7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>
                <a:latin typeface="+mj-lt"/>
              </a:endParaRPr>
            </a:p>
          </p:txBody>
        </p:sp>
        <p:sp>
          <p:nvSpPr>
            <p:cNvPr id="100" name="Rectangle 7"/>
            <p:cNvSpPr>
              <a:spLocks noChangeAspect="1" noChangeArrowheads="1"/>
            </p:cNvSpPr>
            <p:nvPr/>
          </p:nvSpPr>
          <p:spPr bwMode="auto">
            <a:xfrm>
              <a:off x="3360" y="1183"/>
              <a:ext cx="607" cy="3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I-cache</a:t>
              </a:r>
            </a:p>
          </p:txBody>
        </p:sp>
        <p:sp>
          <p:nvSpPr>
            <p:cNvPr id="101" name="Rectangle 8"/>
            <p:cNvSpPr>
              <a:spLocks noChangeAspect="1" noChangeArrowheads="1"/>
            </p:cNvSpPr>
            <p:nvPr/>
          </p:nvSpPr>
          <p:spPr bwMode="auto">
            <a:xfrm>
              <a:off x="3360" y="1617"/>
              <a:ext cx="607" cy="3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Fetch Buffer</a:t>
              </a:r>
            </a:p>
          </p:txBody>
        </p:sp>
        <p:sp>
          <p:nvSpPr>
            <p:cNvPr id="102" name="Rectangle 9"/>
            <p:cNvSpPr>
              <a:spLocks noChangeAspect="1" noChangeArrowheads="1"/>
            </p:cNvSpPr>
            <p:nvPr/>
          </p:nvSpPr>
          <p:spPr bwMode="auto">
            <a:xfrm>
              <a:off x="3360" y="2138"/>
              <a:ext cx="607" cy="3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Issue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Buffer</a:t>
              </a:r>
            </a:p>
          </p:txBody>
        </p:sp>
        <p:sp>
          <p:nvSpPr>
            <p:cNvPr id="103" name="Rectangle 10"/>
            <p:cNvSpPr>
              <a:spLocks noChangeAspect="1" noChangeArrowheads="1"/>
            </p:cNvSpPr>
            <p:nvPr/>
          </p:nvSpPr>
          <p:spPr bwMode="auto">
            <a:xfrm>
              <a:off x="3360" y="2659"/>
              <a:ext cx="607" cy="3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Func.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Units</a:t>
              </a:r>
            </a:p>
          </p:txBody>
        </p:sp>
        <p:sp>
          <p:nvSpPr>
            <p:cNvPr id="104" name="Rectangle 11"/>
            <p:cNvSpPr>
              <a:spLocks noChangeAspect="1" noChangeArrowheads="1"/>
            </p:cNvSpPr>
            <p:nvPr/>
          </p:nvSpPr>
          <p:spPr bwMode="auto">
            <a:xfrm>
              <a:off x="3360" y="3788"/>
              <a:ext cx="607" cy="3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Arch.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State</a:t>
              </a:r>
            </a:p>
          </p:txBody>
        </p:sp>
        <p:sp>
          <p:nvSpPr>
            <p:cNvPr id="105" name="Line 12"/>
            <p:cNvSpPr>
              <a:spLocks noChangeAspect="1" noChangeShapeType="1"/>
            </p:cNvSpPr>
            <p:nvPr/>
          </p:nvSpPr>
          <p:spPr bwMode="auto">
            <a:xfrm rot="-16200000">
              <a:off x="3598" y="1118"/>
              <a:ext cx="13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6" name="Line 13"/>
            <p:cNvSpPr>
              <a:spLocks noChangeAspect="1" noChangeShapeType="1"/>
            </p:cNvSpPr>
            <p:nvPr/>
          </p:nvSpPr>
          <p:spPr bwMode="auto">
            <a:xfrm>
              <a:off x="3663" y="1487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7" name="Line 14"/>
            <p:cNvSpPr>
              <a:spLocks noChangeAspect="1" noChangeShapeType="1"/>
            </p:cNvSpPr>
            <p:nvPr/>
          </p:nvSpPr>
          <p:spPr bwMode="auto">
            <a:xfrm>
              <a:off x="3663" y="1964"/>
              <a:ext cx="0" cy="1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8" name="Line 15"/>
            <p:cNvSpPr>
              <a:spLocks noChangeAspect="1" noChangeShapeType="1"/>
            </p:cNvSpPr>
            <p:nvPr/>
          </p:nvSpPr>
          <p:spPr bwMode="auto">
            <a:xfrm>
              <a:off x="3663" y="2485"/>
              <a:ext cx="0" cy="1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9" name="Text Box 16"/>
            <p:cNvSpPr txBox="1">
              <a:spLocks noChangeAspect="1" noChangeArrowheads="1"/>
            </p:cNvSpPr>
            <p:nvPr/>
          </p:nvSpPr>
          <p:spPr bwMode="auto">
            <a:xfrm>
              <a:off x="4011" y="2529"/>
              <a:ext cx="69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Execute</a:t>
              </a:r>
            </a:p>
          </p:txBody>
        </p:sp>
        <p:sp>
          <p:nvSpPr>
            <p:cNvPr id="110" name="Text Box 17"/>
            <p:cNvSpPr txBox="1">
              <a:spLocks noChangeAspect="1" noChangeArrowheads="1"/>
            </p:cNvSpPr>
            <p:nvPr/>
          </p:nvSpPr>
          <p:spPr bwMode="auto">
            <a:xfrm>
              <a:off x="4054" y="1878"/>
              <a:ext cx="714" cy="23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+mj-lt"/>
                </a:rPr>
                <a:t>Decode</a:t>
              </a:r>
            </a:p>
          </p:txBody>
        </p:sp>
        <p:sp>
          <p:nvSpPr>
            <p:cNvPr id="111" name="Rectangle 18"/>
            <p:cNvSpPr>
              <a:spLocks noChangeAspect="1" noChangeArrowheads="1"/>
            </p:cNvSpPr>
            <p:nvPr/>
          </p:nvSpPr>
          <p:spPr bwMode="auto">
            <a:xfrm>
              <a:off x="3360" y="3223"/>
              <a:ext cx="607" cy="3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Result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Buffer</a:t>
              </a:r>
            </a:p>
          </p:txBody>
        </p:sp>
        <p:sp>
          <p:nvSpPr>
            <p:cNvPr id="112" name="Line 19"/>
            <p:cNvSpPr>
              <a:spLocks noChangeAspect="1" noChangeShapeType="1"/>
            </p:cNvSpPr>
            <p:nvPr/>
          </p:nvSpPr>
          <p:spPr bwMode="auto">
            <a:xfrm>
              <a:off x="3663" y="3050"/>
              <a:ext cx="0" cy="1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3" name="Line 20"/>
            <p:cNvSpPr>
              <a:spLocks noChangeAspect="1" noChangeShapeType="1"/>
            </p:cNvSpPr>
            <p:nvPr/>
          </p:nvSpPr>
          <p:spPr bwMode="auto">
            <a:xfrm>
              <a:off x="3663" y="3614"/>
              <a:ext cx="0" cy="1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4" name="Text Box 21"/>
            <p:cNvSpPr txBox="1">
              <a:spLocks noChangeAspect="1" noChangeArrowheads="1"/>
            </p:cNvSpPr>
            <p:nvPr/>
          </p:nvSpPr>
          <p:spPr bwMode="auto">
            <a:xfrm>
              <a:off x="4054" y="3440"/>
              <a:ext cx="68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Commit</a:t>
              </a:r>
            </a:p>
          </p:txBody>
        </p:sp>
        <p:sp>
          <p:nvSpPr>
            <p:cNvPr id="115" name="Rectangle 22"/>
            <p:cNvSpPr>
              <a:spLocks noChangeAspect="1" noChangeArrowheads="1"/>
            </p:cNvSpPr>
            <p:nvPr/>
          </p:nvSpPr>
          <p:spPr bwMode="auto">
            <a:xfrm>
              <a:off x="3360" y="879"/>
              <a:ext cx="607" cy="17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PC</a:t>
              </a:r>
            </a:p>
          </p:txBody>
        </p:sp>
        <p:sp>
          <p:nvSpPr>
            <p:cNvPr id="116" name="Text Box 23"/>
            <p:cNvSpPr txBox="1">
              <a:spLocks noChangeAspect="1" noChangeArrowheads="1"/>
            </p:cNvSpPr>
            <p:nvPr/>
          </p:nvSpPr>
          <p:spPr bwMode="auto">
            <a:xfrm>
              <a:off x="4054" y="1139"/>
              <a:ext cx="573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+mj-lt"/>
                </a:rPr>
                <a:t>Fetch</a:t>
              </a:r>
            </a:p>
          </p:txBody>
        </p:sp>
      </p:grpSp>
      <p:grpSp>
        <p:nvGrpSpPr>
          <p:cNvPr id="117" name="Group 24"/>
          <p:cNvGrpSpPr>
            <a:grpSpLocks/>
          </p:cNvGrpSpPr>
          <p:nvPr/>
        </p:nvGrpSpPr>
        <p:grpSpPr bwMode="auto">
          <a:xfrm>
            <a:off x="4323342" y="1086295"/>
            <a:ext cx="2079625" cy="4641849"/>
            <a:chOff x="2654" y="819"/>
            <a:chExt cx="1310" cy="2924"/>
          </a:xfrm>
        </p:grpSpPr>
        <p:sp>
          <p:nvSpPr>
            <p:cNvPr id="118" name="Freeform 25"/>
            <p:cNvSpPr>
              <a:spLocks noChangeAspect="1"/>
            </p:cNvSpPr>
            <p:nvPr/>
          </p:nvSpPr>
          <p:spPr bwMode="auto">
            <a:xfrm>
              <a:off x="3356" y="892"/>
              <a:ext cx="608" cy="2498"/>
            </a:xfrm>
            <a:custGeom>
              <a:avLst/>
              <a:gdLst/>
              <a:ahLst/>
              <a:cxnLst>
                <a:cxn ang="0">
                  <a:pos x="608" y="2765"/>
                </a:cxn>
                <a:cxn ang="0">
                  <a:pos x="466" y="2744"/>
                </a:cxn>
                <a:cxn ang="0">
                  <a:pos x="424" y="2712"/>
                </a:cxn>
                <a:cxn ang="0">
                  <a:pos x="393" y="2707"/>
                </a:cxn>
                <a:cxn ang="0">
                  <a:pos x="351" y="2676"/>
                </a:cxn>
                <a:cxn ang="0">
                  <a:pos x="288" y="2655"/>
                </a:cxn>
                <a:cxn ang="0">
                  <a:pos x="225" y="2602"/>
                </a:cxn>
                <a:cxn ang="0">
                  <a:pos x="173" y="2529"/>
                </a:cxn>
                <a:cxn ang="0">
                  <a:pos x="152" y="2477"/>
                </a:cxn>
                <a:cxn ang="0">
                  <a:pos x="110" y="2456"/>
                </a:cxn>
                <a:cxn ang="0">
                  <a:pos x="58" y="2309"/>
                </a:cxn>
                <a:cxn ang="0">
                  <a:pos x="37" y="2215"/>
                </a:cxn>
                <a:cxn ang="0">
                  <a:pos x="26" y="2152"/>
                </a:cxn>
                <a:cxn ang="0">
                  <a:pos x="16" y="2089"/>
                </a:cxn>
                <a:cxn ang="0">
                  <a:pos x="0" y="1754"/>
                </a:cxn>
                <a:cxn ang="0">
                  <a:pos x="5" y="1073"/>
                </a:cxn>
                <a:cxn ang="0">
                  <a:pos x="84" y="393"/>
                </a:cxn>
                <a:cxn ang="0">
                  <a:pos x="147" y="204"/>
                </a:cxn>
                <a:cxn ang="0">
                  <a:pos x="183" y="183"/>
                </a:cxn>
                <a:cxn ang="0">
                  <a:pos x="225" y="152"/>
                </a:cxn>
                <a:cxn ang="0">
                  <a:pos x="241" y="131"/>
                </a:cxn>
                <a:cxn ang="0">
                  <a:pos x="325" y="68"/>
                </a:cxn>
                <a:cxn ang="0">
                  <a:pos x="513" y="10"/>
                </a:cxn>
                <a:cxn ang="0">
                  <a:pos x="534" y="5"/>
                </a:cxn>
                <a:cxn ang="0">
                  <a:pos x="566" y="0"/>
                </a:cxn>
              </a:cxnLst>
              <a:rect l="0" t="0" r="r" b="b"/>
              <a:pathLst>
                <a:path w="608" h="2774">
                  <a:moveTo>
                    <a:pt x="608" y="2765"/>
                  </a:moveTo>
                  <a:cubicBezTo>
                    <a:pt x="557" y="2774"/>
                    <a:pt x="515" y="2756"/>
                    <a:pt x="466" y="2744"/>
                  </a:cubicBezTo>
                  <a:cubicBezTo>
                    <a:pt x="452" y="2733"/>
                    <a:pt x="440" y="2720"/>
                    <a:pt x="424" y="2712"/>
                  </a:cubicBezTo>
                  <a:cubicBezTo>
                    <a:pt x="415" y="2707"/>
                    <a:pt x="402" y="2712"/>
                    <a:pt x="393" y="2707"/>
                  </a:cubicBezTo>
                  <a:cubicBezTo>
                    <a:pt x="377" y="2699"/>
                    <a:pt x="366" y="2685"/>
                    <a:pt x="351" y="2676"/>
                  </a:cubicBezTo>
                  <a:cubicBezTo>
                    <a:pt x="344" y="2672"/>
                    <a:pt x="295" y="2657"/>
                    <a:pt x="288" y="2655"/>
                  </a:cubicBezTo>
                  <a:cubicBezTo>
                    <a:pt x="278" y="2648"/>
                    <a:pt x="236" y="2618"/>
                    <a:pt x="225" y="2602"/>
                  </a:cubicBezTo>
                  <a:cubicBezTo>
                    <a:pt x="170" y="2519"/>
                    <a:pt x="241" y="2597"/>
                    <a:pt x="173" y="2529"/>
                  </a:cubicBezTo>
                  <a:cubicBezTo>
                    <a:pt x="166" y="2512"/>
                    <a:pt x="164" y="2491"/>
                    <a:pt x="152" y="2477"/>
                  </a:cubicBezTo>
                  <a:cubicBezTo>
                    <a:pt x="142" y="2465"/>
                    <a:pt x="122" y="2467"/>
                    <a:pt x="110" y="2456"/>
                  </a:cubicBezTo>
                  <a:cubicBezTo>
                    <a:pt x="98" y="2406"/>
                    <a:pt x="74" y="2359"/>
                    <a:pt x="58" y="2309"/>
                  </a:cubicBezTo>
                  <a:cubicBezTo>
                    <a:pt x="48" y="2279"/>
                    <a:pt x="47" y="2246"/>
                    <a:pt x="37" y="2215"/>
                  </a:cubicBezTo>
                  <a:cubicBezTo>
                    <a:pt x="19" y="2101"/>
                    <a:pt x="45" y="2263"/>
                    <a:pt x="26" y="2152"/>
                  </a:cubicBezTo>
                  <a:cubicBezTo>
                    <a:pt x="22" y="2131"/>
                    <a:pt x="16" y="2089"/>
                    <a:pt x="16" y="2089"/>
                  </a:cubicBezTo>
                  <a:cubicBezTo>
                    <a:pt x="8" y="1977"/>
                    <a:pt x="3" y="1867"/>
                    <a:pt x="0" y="1754"/>
                  </a:cubicBezTo>
                  <a:cubicBezTo>
                    <a:pt x="2" y="1527"/>
                    <a:pt x="2" y="1300"/>
                    <a:pt x="5" y="1073"/>
                  </a:cubicBezTo>
                  <a:cubicBezTo>
                    <a:pt x="8" y="855"/>
                    <a:pt x="16" y="604"/>
                    <a:pt x="84" y="393"/>
                  </a:cubicBezTo>
                  <a:cubicBezTo>
                    <a:pt x="88" y="370"/>
                    <a:pt x="125" y="230"/>
                    <a:pt x="147" y="204"/>
                  </a:cubicBezTo>
                  <a:cubicBezTo>
                    <a:pt x="156" y="193"/>
                    <a:pt x="171" y="190"/>
                    <a:pt x="183" y="183"/>
                  </a:cubicBezTo>
                  <a:cubicBezTo>
                    <a:pt x="207" y="138"/>
                    <a:pt x="176" y="184"/>
                    <a:pt x="225" y="152"/>
                  </a:cubicBezTo>
                  <a:cubicBezTo>
                    <a:pt x="232" y="147"/>
                    <a:pt x="235" y="138"/>
                    <a:pt x="241" y="131"/>
                  </a:cubicBezTo>
                  <a:cubicBezTo>
                    <a:pt x="265" y="105"/>
                    <a:pt x="291" y="79"/>
                    <a:pt x="325" y="68"/>
                  </a:cubicBezTo>
                  <a:cubicBezTo>
                    <a:pt x="369" y="20"/>
                    <a:pt x="452" y="15"/>
                    <a:pt x="513" y="10"/>
                  </a:cubicBezTo>
                  <a:cubicBezTo>
                    <a:pt x="520" y="8"/>
                    <a:pt x="527" y="6"/>
                    <a:pt x="534" y="5"/>
                  </a:cubicBezTo>
                  <a:cubicBezTo>
                    <a:pt x="545" y="3"/>
                    <a:pt x="566" y="0"/>
                    <a:pt x="566" y="0"/>
                  </a:cubicBez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9" name="Text Box 26"/>
            <p:cNvSpPr txBox="1">
              <a:spLocks noChangeArrowheads="1"/>
            </p:cNvSpPr>
            <p:nvPr/>
          </p:nvSpPr>
          <p:spPr bwMode="auto">
            <a:xfrm>
              <a:off x="2792" y="3336"/>
              <a:ext cx="803" cy="40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Branch</a:t>
              </a:r>
              <a:br>
                <a:rPr lang="en-US" sz="1800">
                  <a:latin typeface="+mj-lt"/>
                </a:rPr>
              </a:br>
              <a:r>
                <a:rPr lang="en-US" sz="1800">
                  <a:latin typeface="+mj-lt"/>
                </a:rPr>
                <a:t>executed</a:t>
              </a:r>
            </a:p>
          </p:txBody>
        </p:sp>
        <p:sp>
          <p:nvSpPr>
            <p:cNvPr id="120" name="Text Box 27"/>
            <p:cNvSpPr txBox="1">
              <a:spLocks noChangeArrowheads="1"/>
            </p:cNvSpPr>
            <p:nvPr/>
          </p:nvSpPr>
          <p:spPr bwMode="auto">
            <a:xfrm>
              <a:off x="2654" y="819"/>
              <a:ext cx="1104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Next fetch started</a:t>
              </a:r>
            </a:p>
          </p:txBody>
        </p:sp>
      </p:grpSp>
      <p:sp>
        <p:nvSpPr>
          <p:cNvPr id="121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3807561" cy="5031055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Modern processors may have &gt;10 pipeline stages between next PC calculation and branch resolution.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How much work is lost if pipeline does not follow correct instruction flow?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[Loop Length] x [Pipeline Width]</a:t>
            </a: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Issue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317500" y="2514600"/>
            <a:ext cx="812800" cy="812800"/>
            <a:chOff x="200" y="1584"/>
            <a:chExt cx="512" cy="512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00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332" y="1711"/>
              <a:ext cx="23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IF</a:t>
              </a:r>
            </a:p>
          </p:txBody>
        </p:sp>
      </p:grp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528763" y="2716213"/>
            <a:ext cx="6572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ID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1143000" y="2908300"/>
            <a:ext cx="292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435100" y="25400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654300" y="2514600"/>
            <a:ext cx="850900" cy="8509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37" name="Group 10"/>
          <p:cNvGrpSpPr>
            <a:grpSpLocks/>
          </p:cNvGrpSpPr>
          <p:nvPr/>
        </p:nvGrpSpPr>
        <p:grpSpPr bwMode="auto">
          <a:xfrm>
            <a:off x="7073900" y="2514600"/>
            <a:ext cx="812800" cy="812800"/>
            <a:chOff x="4456" y="1584"/>
            <a:chExt cx="512" cy="512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4456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35" y="1711"/>
              <a:ext cx="36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WB</a:t>
              </a:r>
            </a:p>
          </p:txBody>
        </p:sp>
      </p:grp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140200" y="17526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227513" y="1954213"/>
            <a:ext cx="6826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422900" y="1752600"/>
            <a:ext cx="11684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30863" y="1954213"/>
            <a:ext cx="8255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Mem</a:t>
            </a: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140200" y="2933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4551363" y="3135313"/>
            <a:ext cx="83516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Fadd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4140200" y="39243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4545013" y="4125913"/>
            <a:ext cx="7550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Fmul</a:t>
            </a: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4140200" y="5600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595813" y="5802313"/>
            <a:ext cx="7048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Fdiv</a:t>
            </a: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4870450" y="4870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4876800" y="501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4870450" y="51752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4876800" y="5321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3505200" y="2120900"/>
            <a:ext cx="636588" cy="3836988"/>
            <a:chOff x="2208" y="1336"/>
            <a:chExt cx="401" cy="2417"/>
          </a:xfrm>
        </p:grpSpPr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2208" y="1336"/>
              <a:ext cx="401" cy="497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00" y="0"/>
                </a:cxn>
              </a:cxnLst>
              <a:rect l="0" t="0" r="r" b="b"/>
              <a:pathLst>
                <a:path w="401" h="497">
                  <a:moveTo>
                    <a:pt x="0" y="496"/>
                  </a:moveTo>
                  <a:lnTo>
                    <a:pt x="4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6" name="Freeform 29"/>
            <p:cNvSpPr>
              <a:spLocks/>
            </p:cNvSpPr>
            <p:nvPr/>
          </p:nvSpPr>
          <p:spPr bwMode="auto">
            <a:xfrm>
              <a:off x="2208" y="1824"/>
              <a:ext cx="401" cy="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224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0" y="2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2208" y="1824"/>
              <a:ext cx="401" cy="8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840"/>
                </a:cxn>
              </a:cxnLst>
              <a:rect l="0" t="0" r="r" b="b"/>
              <a:pathLst>
                <a:path w="401" h="841">
                  <a:moveTo>
                    <a:pt x="0" y="0"/>
                  </a:moveTo>
                  <a:lnTo>
                    <a:pt x="400" y="8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2208" y="1832"/>
              <a:ext cx="393" cy="19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2" y="1920"/>
                </a:cxn>
              </a:cxnLst>
              <a:rect l="0" t="0" r="r" b="b"/>
              <a:pathLst>
                <a:path w="393" h="1921">
                  <a:moveTo>
                    <a:pt x="0" y="0"/>
                  </a:moveTo>
                  <a:lnTo>
                    <a:pt x="392" y="19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59" name="Freeform 32"/>
          <p:cNvSpPr>
            <a:spLocks/>
          </p:cNvSpPr>
          <p:nvPr/>
        </p:nvSpPr>
        <p:spPr bwMode="auto">
          <a:xfrm>
            <a:off x="6604000" y="2133600"/>
            <a:ext cx="446088" cy="484188"/>
          </a:xfrm>
          <a:custGeom>
            <a:avLst/>
            <a:gdLst/>
            <a:ahLst/>
            <a:cxnLst>
              <a:cxn ang="0">
                <a:pos x="280" y="304"/>
              </a:cxn>
              <a:cxn ang="0">
                <a:pos x="0" y="0"/>
              </a:cxn>
            </a:cxnLst>
            <a:rect l="0" t="0" r="r" b="b"/>
            <a:pathLst>
              <a:path w="281" h="305">
                <a:moveTo>
                  <a:pt x="280" y="30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0" name="Freeform 33"/>
          <p:cNvSpPr>
            <a:spLocks/>
          </p:cNvSpPr>
          <p:nvPr/>
        </p:nvSpPr>
        <p:spPr bwMode="auto">
          <a:xfrm>
            <a:off x="5803900" y="2946400"/>
            <a:ext cx="1233488" cy="3317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208"/>
              </a:cxn>
            </a:cxnLst>
            <a:rect l="0" t="0" r="r" b="b"/>
            <a:pathLst>
              <a:path w="777" h="209">
                <a:moveTo>
                  <a:pt x="776" y="0"/>
                </a:moveTo>
                <a:lnTo>
                  <a:pt x="0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1" name="Freeform 34"/>
          <p:cNvSpPr>
            <a:spLocks/>
          </p:cNvSpPr>
          <p:nvPr/>
        </p:nvSpPr>
        <p:spPr bwMode="auto">
          <a:xfrm>
            <a:off x="5803900" y="3111500"/>
            <a:ext cx="1246188" cy="1144588"/>
          </a:xfrm>
          <a:custGeom>
            <a:avLst/>
            <a:gdLst/>
            <a:ahLst/>
            <a:cxnLst>
              <a:cxn ang="0">
                <a:pos x="784" y="0"/>
              </a:cxn>
              <a:cxn ang="0">
                <a:pos x="0" y="720"/>
              </a:cxn>
            </a:cxnLst>
            <a:rect l="0" t="0" r="r" b="b"/>
            <a:pathLst>
              <a:path w="785" h="721">
                <a:moveTo>
                  <a:pt x="784" y="0"/>
                </a:moveTo>
                <a:lnTo>
                  <a:pt x="0" y="7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5816600" y="3263900"/>
            <a:ext cx="1233488" cy="27193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1712"/>
              </a:cxn>
            </a:cxnLst>
            <a:rect l="0" t="0" r="r" b="b"/>
            <a:pathLst>
              <a:path w="777" h="1713">
                <a:moveTo>
                  <a:pt x="776" y="0"/>
                </a:moveTo>
                <a:lnTo>
                  <a:pt x="0" y="171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Freeform 36"/>
          <p:cNvSpPr>
            <a:spLocks/>
          </p:cNvSpPr>
          <p:nvPr/>
        </p:nvSpPr>
        <p:spPr bwMode="auto">
          <a:xfrm>
            <a:off x="4965700" y="2133600"/>
            <a:ext cx="2084388" cy="623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0"/>
              </a:cxn>
              <a:cxn ang="0">
                <a:pos x="120" y="392"/>
              </a:cxn>
              <a:cxn ang="0">
                <a:pos x="1312" y="392"/>
              </a:cxn>
            </a:cxnLst>
            <a:rect l="0" t="0" r="r" b="b"/>
            <a:pathLst>
              <a:path w="1313" h="393">
                <a:moveTo>
                  <a:pt x="0" y="0"/>
                </a:moveTo>
                <a:lnTo>
                  <a:pt x="120" y="0"/>
                </a:lnTo>
                <a:lnTo>
                  <a:pt x="120" y="392"/>
                </a:lnTo>
                <a:lnTo>
                  <a:pt x="1312" y="39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>
            <a:off x="5168900" y="21336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Freeform 38"/>
          <p:cNvSpPr>
            <a:spLocks/>
          </p:cNvSpPr>
          <p:nvPr/>
        </p:nvSpPr>
        <p:spPr bwMode="auto">
          <a:xfrm>
            <a:off x="3086100" y="1435100"/>
            <a:ext cx="5183188" cy="1487488"/>
          </a:xfrm>
          <a:custGeom>
            <a:avLst/>
            <a:gdLst/>
            <a:ahLst/>
            <a:cxnLst>
              <a:cxn ang="0">
                <a:pos x="3032" y="936"/>
              </a:cxn>
              <a:cxn ang="0">
                <a:pos x="3264" y="936"/>
              </a:cxn>
              <a:cxn ang="0">
                <a:pos x="3264" y="0"/>
              </a:cxn>
              <a:cxn ang="0">
                <a:pos x="0" y="0"/>
              </a:cxn>
              <a:cxn ang="0">
                <a:pos x="0" y="680"/>
              </a:cxn>
            </a:cxnLst>
            <a:rect l="0" t="0" r="r" b="b"/>
            <a:pathLst>
              <a:path w="3265" h="937">
                <a:moveTo>
                  <a:pt x="3032" y="936"/>
                </a:moveTo>
                <a:lnTo>
                  <a:pt x="3264" y="936"/>
                </a:lnTo>
                <a:lnTo>
                  <a:pt x="3264" y="0"/>
                </a:lnTo>
                <a:lnTo>
                  <a:pt x="0" y="0"/>
                </a:lnTo>
                <a:lnTo>
                  <a:pt x="0" y="6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Rectangle 39"/>
          <p:cNvSpPr>
            <a:spLocks noChangeArrowheads="1"/>
          </p:cNvSpPr>
          <p:nvPr/>
        </p:nvSpPr>
        <p:spPr bwMode="auto">
          <a:xfrm>
            <a:off x="2582863" y="2716213"/>
            <a:ext cx="10001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Issue</a:t>
            </a: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2273300" y="2946400"/>
            <a:ext cx="36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2605088" y="3419475"/>
            <a:ext cx="90805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GPR’s</a:t>
            </a:r>
          </a:p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FPR’s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Branches and 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Each instruction fetch depends on 1-2 pieces of information from preceding instruction: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	1. Is preceding instruction a branch?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	2. If so, what is the target address?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u="sng" dirty="0" smtClean="0">
                <a:solidFill>
                  <a:schemeClr val="tx1"/>
                </a:solidFill>
              </a:rPr>
              <a:t>Instruction		Taken known?	Target known?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J				after decode	after decode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JR				after decode	after fetch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BEQZ/BNEZ		after fetch*		after decode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*assuming zero? detect when register read</a:t>
            </a: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Reducing Control Flow Penalty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Software Solutions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1. Eliminate branches -- loop unrolling increases run length before branch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2. Reduce resolution time – instruction scheduling </a:t>
            </a:r>
            <a:r>
              <a:rPr lang="en-US" sz="1600" dirty="0" smtClean="0">
                <a:solidFill>
                  <a:schemeClr val="tx1"/>
                </a:solidFill>
              </a:rPr>
              <a:t>moves </a:t>
            </a:r>
            <a:r>
              <a:rPr lang="en-US" sz="1600" dirty="0" smtClean="0">
                <a:solidFill>
                  <a:schemeClr val="tx1"/>
                </a:solidFill>
              </a:rPr>
              <a:t>instruction </a:t>
            </a:r>
            <a:r>
              <a:rPr lang="en-US" sz="1600" dirty="0" smtClean="0">
                <a:solidFill>
                  <a:schemeClr val="tx1"/>
                </a:solidFill>
              </a:rPr>
              <a:t>that produces condition </a:t>
            </a:r>
            <a:r>
              <a:rPr lang="en-US" sz="1600" dirty="0" smtClean="0">
                <a:solidFill>
                  <a:schemeClr val="tx1"/>
                </a:solidFill>
              </a:rPr>
              <a:t>earlier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Hardware Solutions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1. Find other work – delay slots and software cooperation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2. Speculate – predict branch result and execute instructions beyond branch</a:t>
            </a:r>
          </a:p>
        </p:txBody>
      </p:sp>
    </p:spTree>
    <p:extLst>
      <p:ext uri="{BB962C8B-B14F-4D97-AF65-F5344CB8AC3E}">
        <p14:creationId xmlns:p14="http://schemas.microsoft.com/office/powerpoint/2010/main" xmlns="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Busy[FU#]: a bit-vector to indicate functional unit availability where FU = {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Int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Add,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Mutl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Div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}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WP[#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regs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]:  a bit-vector to record the registers to which writes are pending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true by issue logic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false by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stage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- Each functional unit’s pipeline registers must carry ‘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’ field and a flag to indicate if it’s valid: “the (we,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ws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pair”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Issue logic checks instruction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opcode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src1, src2) against scoreboard (busy,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wp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 to dispatch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FU available?		Busy[FU#]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RAW?			WP[src1] or WP[src2]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WAR?			Cannot arise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WAW?			WP[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]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Limitations of In-Order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Instruction	Operands	Latency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1: LD		F2, 34(R2)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2: LD		F4, 45(R3)	long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3: MULTD	F6, F4, F2	3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4: SUBD		F8, F2, F2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5: DIVD		F4, F2, F8	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6: ADDD	F10, F6, F4	1</a:t>
            </a:r>
          </a:p>
          <a:p>
            <a:pPr algn="l"/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In-order: 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)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…………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In-order restriction keeps instruction 4 from issuing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429775" y="1295400"/>
            <a:ext cx="1790700" cy="3556000"/>
            <a:chOff x="4416" y="816"/>
            <a:chExt cx="1128" cy="224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416" y="816"/>
              <a:ext cx="320" cy="344"/>
              <a:chOff x="4416" y="816"/>
              <a:chExt cx="320" cy="344"/>
            </a:xfrm>
          </p:grpSpPr>
          <p:sp>
            <p:nvSpPr>
              <p:cNvPr id="34" name="Oval 7"/>
              <p:cNvSpPr>
                <a:spLocks noChangeArrowheads="1"/>
              </p:cNvSpPr>
              <p:nvPr/>
            </p:nvSpPr>
            <p:spPr bwMode="auto">
              <a:xfrm>
                <a:off x="4416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4447" y="868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1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24" y="816"/>
              <a:ext cx="320" cy="344"/>
              <a:chOff x="5224" y="816"/>
              <a:chExt cx="320" cy="344"/>
            </a:xfrm>
          </p:grpSpPr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5224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271" y="860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2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224" y="1504"/>
              <a:ext cx="320" cy="344"/>
              <a:chOff x="5224" y="1504"/>
              <a:chExt cx="320" cy="34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5224" y="1504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5277" y="1555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 dirty="0">
                    <a:latin typeface="Verdana" pitchFamily="1" charset="0"/>
                  </a:rPr>
                  <a:t>3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424" y="1520"/>
              <a:ext cx="320" cy="344"/>
              <a:chOff x="4424" y="1520"/>
              <a:chExt cx="320" cy="344"/>
            </a:xfrm>
          </p:grpSpPr>
          <p:sp>
            <p:nvSpPr>
              <p:cNvPr id="28" name="Oval 16"/>
              <p:cNvSpPr>
                <a:spLocks noChangeArrowheads="1"/>
              </p:cNvSpPr>
              <p:nvPr/>
            </p:nvSpPr>
            <p:spPr bwMode="auto">
              <a:xfrm>
                <a:off x="4424" y="1520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463" y="15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4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4416" y="2216"/>
              <a:ext cx="320" cy="344"/>
              <a:chOff x="4416" y="2216"/>
              <a:chExt cx="320" cy="344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auto">
              <a:xfrm>
                <a:off x="4416" y="22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4455" y="2284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5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4888" y="2712"/>
              <a:ext cx="320" cy="344"/>
              <a:chOff x="4888" y="2712"/>
              <a:chExt cx="320" cy="344"/>
            </a:xfrm>
          </p:grpSpPr>
          <p:sp>
            <p:nvSpPr>
              <p:cNvPr id="24" name="Oval 22"/>
              <p:cNvSpPr>
                <a:spLocks noChangeArrowheads="1"/>
              </p:cNvSpPr>
              <p:nvPr/>
            </p:nvSpPr>
            <p:spPr bwMode="auto">
              <a:xfrm>
                <a:off x="4888" y="2712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927" y="27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6</a:t>
                </a:r>
              </a:p>
            </p:txBody>
          </p:sp>
        </p:grp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4568" y="1176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568" y="1880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5384" y="11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688" y="1144"/>
              <a:ext cx="552" cy="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72" y="2536"/>
              <a:ext cx="264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H="1">
              <a:off x="5104" y="1864"/>
              <a:ext cx="264" cy="8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>
              <a:off x="4696" y="1792"/>
              <a:ext cx="568" cy="488"/>
            </a:xfrm>
            <a:prstGeom prst="line">
              <a:avLst/>
            </a:prstGeom>
            <a:noFill/>
            <a:ln w="25400">
              <a:solidFill>
                <a:srgbClr val="56127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504901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4120290"/>
            <a:ext cx="8147325" cy="234270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Issue stage buffer holds multiple instructions waiting to issue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Decode stage adds next instruction to buffer if there is space and next instruction does not cause a WAR or WAW hazard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Any instruction in buffer whose RAW hazards are satisfied can issue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When instruction commits, a new instruction can issue</a:t>
            </a:r>
          </a:p>
        </p:txBody>
      </p:sp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1667258" y="1188851"/>
            <a:ext cx="5823522" cy="2816224"/>
            <a:chOff x="1344" y="888"/>
            <a:chExt cx="2597" cy="1246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1344" y="1232"/>
              <a:ext cx="248" cy="248"/>
              <a:chOff x="1436" y="1058"/>
              <a:chExt cx="248" cy="248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1436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7"/>
              <p:cNvSpPr>
                <a:spLocks noChangeArrowheads="1"/>
              </p:cNvSpPr>
              <p:nvPr/>
            </p:nvSpPr>
            <p:spPr bwMode="auto">
              <a:xfrm>
                <a:off x="1489" y="1109"/>
                <a:ext cx="154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IF</a:t>
                </a:r>
              </a:p>
            </p:txBody>
          </p:sp>
        </p:grp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1785" y="1283"/>
              <a:ext cx="22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ID</a:t>
              </a: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V="1">
              <a:off x="1608" y="1352"/>
              <a:ext cx="152" cy="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68" y="1240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2144" y="1232"/>
              <a:ext cx="292" cy="2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" name="Group 12"/>
            <p:cNvGrpSpPr>
              <a:grpSpLocks/>
            </p:cNvGrpSpPr>
            <p:nvPr/>
          </p:nvGrpSpPr>
          <p:grpSpPr bwMode="auto">
            <a:xfrm>
              <a:off x="3568" y="1232"/>
              <a:ext cx="248" cy="248"/>
              <a:chOff x="3564" y="1058"/>
              <a:chExt cx="248" cy="248"/>
            </a:xfrm>
          </p:grpSpPr>
          <p:sp>
            <p:nvSpPr>
              <p:cNvPr id="66" name="Rectangle 13"/>
              <p:cNvSpPr>
                <a:spLocks noChangeArrowheads="1"/>
              </p:cNvSpPr>
              <p:nvPr/>
            </p:nvSpPr>
            <p:spPr bwMode="auto">
              <a:xfrm>
                <a:off x="3564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4"/>
              <p:cNvSpPr>
                <a:spLocks noChangeArrowheads="1"/>
              </p:cNvSpPr>
              <p:nvPr/>
            </p:nvSpPr>
            <p:spPr bwMode="auto">
              <a:xfrm>
                <a:off x="3586" y="1109"/>
                <a:ext cx="219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WB</a:t>
                </a:r>
              </a:p>
            </p:txBody>
          </p:sp>
        </p:grpSp>
        <p:sp>
          <p:nvSpPr>
            <p:cNvPr id="43" name="Rectangle 15"/>
            <p:cNvSpPr>
              <a:spLocks noChangeArrowheads="1"/>
            </p:cNvSpPr>
            <p:nvPr/>
          </p:nvSpPr>
          <p:spPr bwMode="auto">
            <a:xfrm>
              <a:off x="2644" y="992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6"/>
            <p:cNvSpPr>
              <a:spLocks noChangeArrowheads="1"/>
            </p:cNvSpPr>
            <p:nvPr/>
          </p:nvSpPr>
          <p:spPr bwMode="auto">
            <a:xfrm>
              <a:off x="2651" y="1043"/>
              <a:ext cx="24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ALU</a:t>
              </a:r>
            </a:p>
          </p:txBody>
        </p:sp>
        <p:sp>
          <p:nvSpPr>
            <p:cNvPr id="45" name="Rectangle 17"/>
            <p:cNvSpPr>
              <a:spLocks noChangeArrowheads="1"/>
            </p:cNvSpPr>
            <p:nvPr/>
          </p:nvSpPr>
          <p:spPr bwMode="auto">
            <a:xfrm>
              <a:off x="3048" y="992"/>
              <a:ext cx="360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8"/>
            <p:cNvSpPr>
              <a:spLocks noChangeArrowheads="1"/>
            </p:cNvSpPr>
            <p:nvPr/>
          </p:nvSpPr>
          <p:spPr bwMode="auto">
            <a:xfrm>
              <a:off x="3091" y="1043"/>
              <a:ext cx="289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Mem</a:t>
              </a:r>
            </a:p>
          </p:txBody>
        </p:sp>
        <p:sp>
          <p:nvSpPr>
            <p:cNvPr id="47" name="Rectangle 19"/>
            <p:cNvSpPr>
              <a:spLocks noChangeArrowheads="1"/>
            </p:cNvSpPr>
            <p:nvPr/>
          </p:nvSpPr>
          <p:spPr bwMode="auto">
            <a:xfrm>
              <a:off x="2644" y="1364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>
              <a:off x="2749" y="1415"/>
              <a:ext cx="29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Fadd</a:t>
              </a:r>
            </a:p>
          </p:txBody>
        </p:sp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2644" y="1676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22"/>
            <p:cNvSpPr>
              <a:spLocks noChangeArrowheads="1"/>
            </p:cNvSpPr>
            <p:nvPr/>
          </p:nvSpPr>
          <p:spPr bwMode="auto">
            <a:xfrm>
              <a:off x="2748" y="1727"/>
              <a:ext cx="29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Fmul</a:t>
              </a: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auto">
            <a:xfrm>
              <a:off x="2872" y="1972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auto">
            <a:xfrm>
              <a:off x="2870" y="201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5"/>
            <p:cNvSpPr>
              <a:spLocks noChangeArrowheads="1"/>
            </p:cNvSpPr>
            <p:nvPr/>
          </p:nvSpPr>
          <p:spPr bwMode="auto">
            <a:xfrm>
              <a:off x="2872" y="206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26"/>
            <p:cNvSpPr>
              <a:spLocks noChangeArrowheads="1"/>
            </p:cNvSpPr>
            <p:nvPr/>
          </p:nvSpPr>
          <p:spPr bwMode="auto">
            <a:xfrm>
              <a:off x="2870" y="2114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2440" y="1104"/>
              <a:ext cx="201" cy="249"/>
            </a:xfrm>
            <a:custGeom>
              <a:avLst/>
              <a:gdLst>
                <a:gd name="T0" fmla="*/ 0 w 201"/>
                <a:gd name="T1" fmla="*/ 248 h 249"/>
                <a:gd name="T2" fmla="*/ 200 w 201"/>
                <a:gd name="T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249">
                  <a:moveTo>
                    <a:pt x="0" y="248"/>
                  </a:moveTo>
                  <a:lnTo>
                    <a:pt x="2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8"/>
            <p:cNvSpPr>
              <a:spLocks/>
            </p:cNvSpPr>
            <p:nvPr/>
          </p:nvSpPr>
          <p:spPr bwMode="auto">
            <a:xfrm>
              <a:off x="2440" y="1348"/>
              <a:ext cx="201" cy="113"/>
            </a:xfrm>
            <a:custGeom>
              <a:avLst/>
              <a:gdLst>
                <a:gd name="T0" fmla="*/ 0 w 201"/>
                <a:gd name="T1" fmla="*/ 0 h 113"/>
                <a:gd name="T2" fmla="*/ 200 w 201"/>
                <a:gd name="T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113">
                  <a:moveTo>
                    <a:pt x="0" y="0"/>
                  </a:moveTo>
                  <a:lnTo>
                    <a:pt x="200" y="11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9"/>
            <p:cNvSpPr>
              <a:spLocks/>
            </p:cNvSpPr>
            <p:nvPr/>
          </p:nvSpPr>
          <p:spPr bwMode="auto">
            <a:xfrm>
              <a:off x="2444" y="1360"/>
              <a:ext cx="193" cy="441"/>
            </a:xfrm>
            <a:custGeom>
              <a:avLst/>
              <a:gdLst>
                <a:gd name="T0" fmla="*/ 0 w 193"/>
                <a:gd name="T1" fmla="*/ 0 h 441"/>
                <a:gd name="T2" fmla="*/ 192 w 193"/>
                <a:gd name="T3" fmla="*/ 44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3" h="441">
                  <a:moveTo>
                    <a:pt x="0" y="0"/>
                  </a:moveTo>
                  <a:lnTo>
                    <a:pt x="192" y="4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0"/>
            <p:cNvSpPr>
              <a:spLocks/>
            </p:cNvSpPr>
            <p:nvPr/>
          </p:nvSpPr>
          <p:spPr bwMode="auto">
            <a:xfrm>
              <a:off x="3416" y="1108"/>
              <a:ext cx="145" cy="149"/>
            </a:xfrm>
            <a:custGeom>
              <a:avLst/>
              <a:gdLst>
                <a:gd name="T0" fmla="*/ 144 w 145"/>
                <a:gd name="T1" fmla="*/ 148 h 149"/>
                <a:gd name="T2" fmla="*/ 0 w 145"/>
                <a:gd name="T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" h="149">
                  <a:moveTo>
                    <a:pt x="144" y="148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1"/>
            <p:cNvSpPr>
              <a:spLocks/>
            </p:cNvSpPr>
            <p:nvPr/>
          </p:nvSpPr>
          <p:spPr bwMode="auto">
            <a:xfrm>
              <a:off x="3172" y="1408"/>
              <a:ext cx="385" cy="389"/>
            </a:xfrm>
            <a:custGeom>
              <a:avLst/>
              <a:gdLst>
                <a:gd name="T0" fmla="*/ 384 w 385"/>
                <a:gd name="T1" fmla="*/ 0 h 389"/>
                <a:gd name="T2" fmla="*/ 0 w 385"/>
                <a:gd name="T3" fmla="*/ 388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389">
                  <a:moveTo>
                    <a:pt x="384" y="0"/>
                  </a:moveTo>
                  <a:lnTo>
                    <a:pt x="0" y="3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2"/>
            <p:cNvSpPr>
              <a:spLocks/>
            </p:cNvSpPr>
            <p:nvPr/>
          </p:nvSpPr>
          <p:spPr bwMode="auto">
            <a:xfrm>
              <a:off x="2904" y="1112"/>
              <a:ext cx="653" cy="197"/>
            </a:xfrm>
            <a:custGeom>
              <a:avLst/>
              <a:gdLst>
                <a:gd name="T0" fmla="*/ 0 w 653"/>
                <a:gd name="T1" fmla="*/ 0 h 197"/>
                <a:gd name="T2" fmla="*/ 48 w 653"/>
                <a:gd name="T3" fmla="*/ 0 h 197"/>
                <a:gd name="T4" fmla="*/ 48 w 653"/>
                <a:gd name="T5" fmla="*/ 196 h 197"/>
                <a:gd name="T6" fmla="*/ 652 w 653"/>
                <a:gd name="T7" fmla="*/ 19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3" h="197">
                  <a:moveTo>
                    <a:pt x="0" y="0"/>
                  </a:moveTo>
                  <a:lnTo>
                    <a:pt x="48" y="0"/>
                  </a:lnTo>
                  <a:lnTo>
                    <a:pt x="48" y="196"/>
                  </a:lnTo>
                  <a:lnTo>
                    <a:pt x="652" y="19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2952" y="1112"/>
              <a:ext cx="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34"/>
            <p:cNvSpPr>
              <a:spLocks/>
            </p:cNvSpPr>
            <p:nvPr/>
          </p:nvSpPr>
          <p:spPr bwMode="auto">
            <a:xfrm>
              <a:off x="2308" y="888"/>
              <a:ext cx="1633" cy="469"/>
            </a:xfrm>
            <a:custGeom>
              <a:avLst/>
              <a:gdLst>
                <a:gd name="T0" fmla="*/ 1516 w 1633"/>
                <a:gd name="T1" fmla="*/ 468 h 469"/>
                <a:gd name="T2" fmla="*/ 1632 w 1633"/>
                <a:gd name="T3" fmla="*/ 468 h 469"/>
                <a:gd name="T4" fmla="*/ 1632 w 1633"/>
                <a:gd name="T5" fmla="*/ 0 h 469"/>
                <a:gd name="T6" fmla="*/ 0 w 1633"/>
                <a:gd name="T7" fmla="*/ 0 h 469"/>
                <a:gd name="T8" fmla="*/ 0 w 1633"/>
                <a:gd name="T9" fmla="*/ 34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469">
                  <a:moveTo>
                    <a:pt x="1516" y="468"/>
                  </a:moveTo>
                  <a:lnTo>
                    <a:pt x="1632" y="468"/>
                  </a:lnTo>
                  <a:lnTo>
                    <a:pt x="1632" y="0"/>
                  </a:lnTo>
                  <a:lnTo>
                    <a:pt x="0" y="0"/>
                  </a:lnTo>
                  <a:lnTo>
                    <a:pt x="0" y="3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35"/>
            <p:cNvSpPr>
              <a:spLocks noChangeArrowheads="1"/>
            </p:cNvSpPr>
            <p:nvPr/>
          </p:nvSpPr>
          <p:spPr bwMode="auto">
            <a:xfrm>
              <a:off x="2141" y="1283"/>
              <a:ext cx="33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 dirty="0">
                  <a:latin typeface="Verdana" pitchFamily="1" charset="0"/>
                </a:rPr>
                <a:t>Issue</a:t>
              </a:r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 flipV="1">
              <a:off x="2016" y="1364"/>
              <a:ext cx="148" cy="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37"/>
            <p:cNvSpPr>
              <a:spLocks/>
            </p:cNvSpPr>
            <p:nvPr/>
          </p:nvSpPr>
          <p:spPr bwMode="auto">
            <a:xfrm>
              <a:off x="3172" y="1376"/>
              <a:ext cx="385" cy="129"/>
            </a:xfrm>
            <a:custGeom>
              <a:avLst/>
              <a:gdLst>
                <a:gd name="T0" fmla="*/ 384 w 385"/>
                <a:gd name="T1" fmla="*/ 0 h 129"/>
                <a:gd name="T2" fmla="*/ 0 w 385"/>
                <a:gd name="T3" fmla="*/ 12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129">
                  <a:moveTo>
                    <a:pt x="384" y="0"/>
                  </a:moveTo>
                  <a:lnTo>
                    <a:pt x="0" y="1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48485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Limitations of Out-of-Order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Instruction	Operands	Latency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1: LD		F2, 34(R2)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2: LD		F4, 45(R3)	long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3: MULTD	F6, F4, F2	3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4: SUBD		F8, F2, F2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5: DIVD		F4, F2, F8	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6: ADDD	F10, F6, F4	1</a:t>
            </a:r>
          </a:p>
          <a:p>
            <a:pPr algn="l"/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…………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Out-of-order: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…….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3…...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5 ….</a:t>
            </a:r>
            <a:r>
              <a:rPr lang="en-US" sz="1800" u="sng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</a:t>
            </a: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Out-of-order execution has no gain.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Why did we not issue instruction 5?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429775" y="1295400"/>
            <a:ext cx="1790700" cy="3556000"/>
            <a:chOff x="4416" y="816"/>
            <a:chExt cx="1128" cy="224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416" y="816"/>
              <a:ext cx="320" cy="344"/>
              <a:chOff x="4416" y="816"/>
              <a:chExt cx="320" cy="344"/>
            </a:xfrm>
          </p:grpSpPr>
          <p:sp>
            <p:nvSpPr>
              <p:cNvPr id="34" name="Oval 7"/>
              <p:cNvSpPr>
                <a:spLocks noChangeArrowheads="1"/>
              </p:cNvSpPr>
              <p:nvPr/>
            </p:nvSpPr>
            <p:spPr bwMode="auto">
              <a:xfrm>
                <a:off x="4416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4447" y="868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1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24" y="816"/>
              <a:ext cx="320" cy="344"/>
              <a:chOff x="5224" y="816"/>
              <a:chExt cx="320" cy="344"/>
            </a:xfrm>
          </p:grpSpPr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5224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271" y="860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2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224" y="1504"/>
              <a:ext cx="320" cy="344"/>
              <a:chOff x="5224" y="1504"/>
              <a:chExt cx="320" cy="34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5224" y="1504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5277" y="1555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 dirty="0">
                    <a:latin typeface="Verdana" pitchFamily="1" charset="0"/>
                  </a:rPr>
                  <a:t>3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424" y="1520"/>
              <a:ext cx="320" cy="344"/>
              <a:chOff x="4424" y="1520"/>
              <a:chExt cx="320" cy="344"/>
            </a:xfrm>
          </p:grpSpPr>
          <p:sp>
            <p:nvSpPr>
              <p:cNvPr id="28" name="Oval 16"/>
              <p:cNvSpPr>
                <a:spLocks noChangeArrowheads="1"/>
              </p:cNvSpPr>
              <p:nvPr/>
            </p:nvSpPr>
            <p:spPr bwMode="auto">
              <a:xfrm>
                <a:off x="4424" y="1520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463" y="15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4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4416" y="2216"/>
              <a:ext cx="320" cy="344"/>
              <a:chOff x="4416" y="2216"/>
              <a:chExt cx="320" cy="344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auto">
              <a:xfrm>
                <a:off x="4416" y="22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4455" y="2284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5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4888" y="2712"/>
              <a:ext cx="320" cy="344"/>
              <a:chOff x="4888" y="2712"/>
              <a:chExt cx="320" cy="344"/>
            </a:xfrm>
          </p:grpSpPr>
          <p:sp>
            <p:nvSpPr>
              <p:cNvPr id="24" name="Oval 22"/>
              <p:cNvSpPr>
                <a:spLocks noChangeArrowheads="1"/>
              </p:cNvSpPr>
              <p:nvPr/>
            </p:nvSpPr>
            <p:spPr bwMode="auto">
              <a:xfrm>
                <a:off x="4888" y="2712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927" y="27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6</a:t>
                </a:r>
              </a:p>
            </p:txBody>
          </p:sp>
        </p:grp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4568" y="1176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568" y="1880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5384" y="11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688" y="1144"/>
              <a:ext cx="552" cy="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72" y="2536"/>
              <a:ext cx="264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H="1">
              <a:off x="5104" y="1864"/>
              <a:ext cx="264" cy="8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>
              <a:off x="4696" y="1792"/>
              <a:ext cx="568" cy="488"/>
            </a:xfrm>
            <a:prstGeom prst="line">
              <a:avLst/>
            </a:prstGeom>
            <a:noFill/>
            <a:ln w="25400">
              <a:solidFill>
                <a:srgbClr val="56127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519163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Instructions In-Flight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What features of an ISA limit the number of instructions in the pipeline? </a:t>
            </a:r>
            <a:r>
              <a:rPr lang="en-US" u="sng" dirty="0" smtClean="0">
                <a:solidFill>
                  <a:schemeClr val="tx1"/>
                </a:solidFill>
              </a:rPr>
              <a:t>Number of registers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What features of a program limit the number of instructions in the pipeline? </a:t>
            </a:r>
            <a:r>
              <a:rPr lang="en-US" u="sng" dirty="0" smtClean="0">
                <a:solidFill>
                  <a:schemeClr val="tx1"/>
                </a:solidFill>
              </a:rPr>
              <a:t>Control transfers</a:t>
            </a:r>
          </a:p>
          <a:p>
            <a:pPr algn="l"/>
            <a:endParaRPr lang="en-US" u="sng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issue does not address these other limitations.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Mitigating Limited Register Names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Floating point pipelines often cannot be filled with small number of registers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IBM 360 had only 4 floating-point registers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Can a microarchitecture use more registers than specified by the ISA without loss of ISA compatibility?</a:t>
            </a:r>
            <a:endParaRPr lang="en-US" u="sng" dirty="0" smtClean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	- In 1967, Robert </a:t>
            </a:r>
            <a:r>
              <a:rPr lang="en-US" sz="1600" b="0" dirty="0" err="1" smtClean="0">
                <a:solidFill>
                  <a:schemeClr val="tx1"/>
                </a:solidFill>
              </a:rPr>
              <a:t>Tomasulo’s</a:t>
            </a:r>
            <a:r>
              <a:rPr lang="en-US" sz="1600" b="0" dirty="0" smtClean="0">
                <a:solidFill>
                  <a:schemeClr val="tx1"/>
                </a:solidFill>
              </a:rPr>
              <a:t> solution was </a:t>
            </a:r>
            <a:r>
              <a:rPr lang="en-US" sz="1600" b="0" u="sng" dirty="0" smtClean="0">
                <a:solidFill>
                  <a:schemeClr val="tx1"/>
                </a:solidFill>
              </a:rPr>
              <a:t>dynamic register renaming.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5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3766</TotalTime>
  <Words>1844</Words>
  <Application>Microsoft Office PowerPoint</Application>
  <PresentationFormat>On-screen Show (4:3)</PresentationFormat>
  <Paragraphs>660</Paragraphs>
  <Slides>32</Slides>
  <Notes>30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Executive</vt:lpstr>
      <vt:lpstr>ECE 552 / CPS 550  Advanced Computer Architecture I  Lecture 9 Instruction-Level Parallelism – Part 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bclee</cp:lastModifiedBy>
  <cp:revision>704</cp:revision>
  <dcterms:created xsi:type="dcterms:W3CDTF">2011-07-23T19:26:49Z</dcterms:created>
  <dcterms:modified xsi:type="dcterms:W3CDTF">2012-09-25T01:19:55Z</dcterms:modified>
</cp:coreProperties>
</file>