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256" r:id="rId2"/>
    <p:sldId id="510" r:id="rId3"/>
    <p:sldId id="625" r:id="rId4"/>
    <p:sldId id="579" r:id="rId5"/>
    <p:sldId id="578" r:id="rId6"/>
    <p:sldId id="604" r:id="rId7"/>
    <p:sldId id="577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4" r:id="rId17"/>
    <p:sldId id="613" r:id="rId18"/>
    <p:sldId id="615" r:id="rId19"/>
    <p:sldId id="616" r:id="rId20"/>
    <p:sldId id="617" r:id="rId21"/>
    <p:sldId id="618" r:id="rId22"/>
    <p:sldId id="619" r:id="rId23"/>
    <p:sldId id="620" r:id="rId24"/>
    <p:sldId id="629" r:id="rId25"/>
    <p:sldId id="621" r:id="rId26"/>
    <p:sldId id="631" r:id="rId27"/>
    <p:sldId id="626" r:id="rId28"/>
    <p:sldId id="6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0" autoAdjust="0"/>
    <p:restoredTop sz="94660"/>
  </p:normalViewPr>
  <p:slideViewPr>
    <p:cSldViewPr>
      <p:cViewPr>
        <p:scale>
          <a:sx n="100" d="100"/>
          <a:sy n="100" d="100"/>
        </p:scale>
        <p:origin x="-414" y="-18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552 / CPS 550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13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Memory – Part 2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www.duke.edu/~bcl15/class/class_ece252fall12.html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Write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67416" y="4074950"/>
            <a:ext cx="3176584" cy="1595795"/>
          </a:xfrm>
        </p:spPr>
        <p:txBody>
          <a:bodyPr anchor="t"/>
          <a:lstStyle/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Writes must (1) check for HIT and (2) perform write only after HIT signal resolves. Steps are serial, which harms performance.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2" descr="Large confetti"/>
          <p:cNvSpPr>
            <a:spLocks noChangeArrowheads="1"/>
          </p:cNvSpPr>
          <p:nvPr/>
        </p:nvSpPr>
        <p:spPr bwMode="auto">
          <a:xfrm>
            <a:off x="4800600" y="3251200"/>
            <a:ext cx="914400" cy="3810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438400" y="485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5" descr="Large confetti"/>
          <p:cNvSpPr>
            <a:spLocks noChangeArrowheads="1"/>
          </p:cNvSpPr>
          <p:nvPr/>
        </p:nvSpPr>
        <p:spPr bwMode="auto">
          <a:xfrm>
            <a:off x="1758950" y="3257550"/>
            <a:ext cx="1212850" cy="37465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65300" y="2501900"/>
            <a:ext cx="12065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752600" y="2870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752600" y="3251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752600" y="3632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9718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8862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193925" y="3325813"/>
            <a:ext cx="25808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0574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041525" y="2138363"/>
            <a:ext cx="6844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 Tag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029200" y="2108200"/>
            <a:ext cx="67165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Data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584325" y="2138363"/>
            <a:ext cx="4712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 V</a:t>
            </a: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800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57150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079500" y="1054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827213" y="5165725"/>
            <a:ext cx="325437" cy="473075"/>
            <a:chOff x="1151" y="3414"/>
            <a:chExt cx="205" cy="298"/>
          </a:xfrm>
        </p:grpSpPr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Arc 24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2173288" y="4406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2206625" y="4462463"/>
            <a:ext cx="42639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=</a:t>
            </a: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4632325" y="1039813"/>
            <a:ext cx="80150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Block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Offset</a:t>
            </a: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46482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5146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279525" y="1071563"/>
            <a:ext cx="6844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  Tag</a:t>
            </a: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3108325" y="1071563"/>
            <a:ext cx="77425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Index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905000" y="3479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2438400" y="347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1981200" y="561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1524000" y="57658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2057400" y="5003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2057400" y="5003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H="1">
            <a:off x="5257800" y="347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3581400" y="15748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 flipH="1">
            <a:off x="1524000" y="1879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1752600" y="1574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1524000" y="1879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>
            <a:off x="1524000" y="340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H="1">
            <a:off x="1066800" y="172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>
            <a:off x="1066800" y="1727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>
            <a:off x="1066800" y="4622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H="1">
            <a:off x="1752600" y="462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1874838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7" name="Oval 50"/>
          <p:cNvSpPr>
            <a:spLocks noChangeArrowheads="1"/>
          </p:cNvSpPr>
          <p:nvPr/>
        </p:nvSpPr>
        <p:spPr bwMode="auto">
          <a:xfrm>
            <a:off x="24034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8" name="Oval 51"/>
          <p:cNvSpPr>
            <a:spLocks noChangeArrowheads="1"/>
          </p:cNvSpPr>
          <p:nvPr/>
        </p:nvSpPr>
        <p:spPr bwMode="auto">
          <a:xfrm>
            <a:off x="52101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Line 52"/>
          <p:cNvSpPr>
            <a:spLocks noChangeShapeType="1"/>
          </p:cNvSpPr>
          <p:nvPr/>
        </p:nvSpPr>
        <p:spPr bwMode="auto">
          <a:xfrm>
            <a:off x="1905000" y="469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>
            <a:off x="5029200" y="157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 flipH="1">
            <a:off x="114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" name="Line 55"/>
          <p:cNvSpPr>
            <a:spLocks noChangeShapeType="1"/>
          </p:cNvSpPr>
          <p:nvPr/>
        </p:nvSpPr>
        <p:spPr bwMode="auto">
          <a:xfrm flipH="1">
            <a:off x="3200400" y="180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 flipH="1">
            <a:off x="495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2362200" y="4089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1050925" y="1757363"/>
            <a:ext cx="33823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t</a:t>
            </a: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3108325" y="1909763"/>
            <a:ext cx="379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k</a:t>
            </a:r>
          </a:p>
        </p:txBody>
      </p:sp>
      <p:sp>
        <p:nvSpPr>
          <p:cNvPr id="67" name="Rectangle 60"/>
          <p:cNvSpPr>
            <a:spLocks noChangeArrowheads="1"/>
          </p:cNvSpPr>
          <p:nvPr/>
        </p:nvSpPr>
        <p:spPr bwMode="auto">
          <a:xfrm>
            <a:off x="5181600" y="1574800"/>
            <a:ext cx="3863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b</a:t>
            </a: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2498725" y="4043363"/>
            <a:ext cx="33823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t</a:t>
            </a: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898525" y="5567363"/>
            <a:ext cx="55303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HIT</a:t>
            </a:r>
          </a:p>
        </p:txBody>
      </p:sp>
      <p:sp>
        <p:nvSpPr>
          <p:cNvPr id="70" name="Rectangle 63"/>
          <p:cNvSpPr>
            <a:spLocks noChangeArrowheads="1"/>
          </p:cNvSpPr>
          <p:nvPr/>
        </p:nvSpPr>
        <p:spPr bwMode="auto">
          <a:xfrm>
            <a:off x="4237477" y="5529385"/>
            <a:ext cx="210115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Data Word or Byte</a:t>
            </a:r>
          </a:p>
        </p:txBody>
      </p:sp>
      <p:sp>
        <p:nvSpPr>
          <p:cNvPr id="71" name="Line 64"/>
          <p:cNvSpPr>
            <a:spLocks noChangeShapeType="1"/>
          </p:cNvSpPr>
          <p:nvPr/>
        </p:nvSpPr>
        <p:spPr bwMode="auto">
          <a:xfrm>
            <a:off x="7848600" y="2489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7924800" y="2946400"/>
            <a:ext cx="6572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 2</a:t>
            </a:r>
            <a:r>
              <a:rPr lang="en-US" sz="1600" baseline="30000">
                <a:latin typeface="Verdana" charset="0"/>
              </a:rPr>
              <a:t>k</a:t>
            </a:r>
          </a:p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lines</a:t>
            </a:r>
          </a:p>
        </p:txBody>
      </p:sp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3886200" y="2489200"/>
            <a:ext cx="38100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3886200" y="2870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" name="Line 68"/>
          <p:cNvSpPr>
            <a:spLocks noChangeShapeType="1"/>
          </p:cNvSpPr>
          <p:nvPr/>
        </p:nvSpPr>
        <p:spPr bwMode="auto">
          <a:xfrm>
            <a:off x="6705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4191000" y="4546600"/>
            <a:ext cx="51937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WE</a:t>
            </a:r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3886200" y="3251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" name="Line 71"/>
          <p:cNvSpPr>
            <a:spLocks noChangeShapeType="1"/>
          </p:cNvSpPr>
          <p:nvPr/>
        </p:nvSpPr>
        <p:spPr bwMode="auto">
          <a:xfrm>
            <a:off x="3886200" y="3632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" name="Line 72"/>
          <p:cNvSpPr>
            <a:spLocks noChangeShapeType="1"/>
          </p:cNvSpPr>
          <p:nvPr/>
        </p:nvSpPr>
        <p:spPr bwMode="auto">
          <a:xfrm>
            <a:off x="5257800" y="5156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80" name="Group 73"/>
          <p:cNvGrpSpPr>
            <a:grpSpLocks/>
          </p:cNvGrpSpPr>
          <p:nvPr/>
        </p:nvGrpSpPr>
        <p:grpSpPr bwMode="auto">
          <a:xfrm flipV="1">
            <a:off x="4991100" y="4756150"/>
            <a:ext cx="533400" cy="368300"/>
            <a:chOff x="1953" y="3423"/>
            <a:chExt cx="176" cy="136"/>
          </a:xfrm>
        </p:grpSpPr>
        <p:sp>
          <p:nvSpPr>
            <p:cNvPr id="81" name="Line 74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Line 75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Line 76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84" name="Line 77"/>
          <p:cNvSpPr>
            <a:spLocks noChangeShapeType="1"/>
          </p:cNvSpPr>
          <p:nvPr/>
        </p:nvSpPr>
        <p:spPr bwMode="auto">
          <a:xfrm flipV="1">
            <a:off x="4038600" y="500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4038600" y="500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" name="Line 79"/>
          <p:cNvSpPr>
            <a:spLocks noChangeShapeType="1"/>
          </p:cNvSpPr>
          <p:nvPr/>
        </p:nvSpPr>
        <p:spPr bwMode="auto">
          <a:xfrm>
            <a:off x="3657600" y="2032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80"/>
          <p:cNvSpPr>
            <a:spLocks noChangeShapeType="1"/>
          </p:cNvSpPr>
          <p:nvPr/>
        </p:nvSpPr>
        <p:spPr bwMode="auto">
          <a:xfrm>
            <a:off x="3657600" y="2032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81"/>
          <p:cNvSpPr>
            <a:spLocks noChangeShapeType="1"/>
          </p:cNvSpPr>
          <p:nvPr/>
        </p:nvSpPr>
        <p:spPr bwMode="auto">
          <a:xfrm>
            <a:off x="3581400" y="347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42833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Reducing Write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Problem: Writes take two cycles in memory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Access cache and compare tags to generate HIT signal (1 cycle)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Perform cache write if HIT enables a write (1 cycle)</a:t>
            </a:r>
          </a:p>
          <a:p>
            <a:pPr marL="3486150" lvl="7" indent="-285750">
              <a:buFontTx/>
              <a:buChar char="-"/>
            </a:pPr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data SRAM that can perform read/write in one cycle, restoring old value if HIT is false.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content-addressable data SRAM (CAM), which enables word line only if HIT is true.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Pipeline writes with a write buffer.  Write the cache for </a:t>
            </a:r>
            <a:r>
              <a:rPr lang="en-US" sz="1600" b="0" dirty="0" smtClean="0">
                <a:solidFill>
                  <a:schemeClr val="tx1"/>
                </a:solidFill>
              </a:rPr>
              <a:t>store </a:t>
            </a:r>
            <a:r>
              <a:rPr lang="en-US" sz="1600" b="0" dirty="0" smtClean="0">
                <a:solidFill>
                  <a:schemeClr val="tx1"/>
                </a:solidFill>
              </a:rPr>
              <a:t>instruction </a:t>
            </a:r>
            <a:r>
              <a:rPr lang="en-US" sz="1600" b="0" dirty="0" smtClean="0">
                <a:solidFill>
                  <a:schemeClr val="tx1"/>
                </a:solidFill>
              </a:rPr>
              <a:t>j during </a:t>
            </a:r>
            <a:r>
              <a:rPr lang="en-US" sz="1600" b="0" dirty="0" smtClean="0">
                <a:solidFill>
                  <a:schemeClr val="tx1"/>
                </a:solidFill>
              </a:rPr>
              <a:t>the tag </a:t>
            </a:r>
            <a:r>
              <a:rPr lang="en-US" sz="1600" b="0" dirty="0" smtClean="0">
                <a:solidFill>
                  <a:schemeClr val="tx1"/>
                </a:solidFill>
              </a:rPr>
              <a:t>check store instruction j+1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Pipelining Cache Writes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12308" y="5731877"/>
            <a:ext cx="5046572" cy="940010"/>
          </a:xfrm>
        </p:spPr>
        <p:txBody>
          <a:bodyPr anchor="t"/>
          <a:lstStyle/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Introduce buffers for delayed write address, </a:t>
            </a:r>
            <a:r>
              <a:rPr lang="en-US" sz="1600" dirty="0" smtClean="0">
                <a:solidFill>
                  <a:schemeClr val="tx1"/>
                </a:solidFill>
              </a:rPr>
              <a:t>data</a:t>
            </a:r>
            <a:r>
              <a:rPr lang="en-US" sz="1600" dirty="0" smtClean="0">
                <a:solidFill>
                  <a:schemeClr val="tx1"/>
                </a:solidFill>
              </a:rPr>
              <a:t>. Write cache for j-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store during tag check for (j+1)-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store.  Note that loads must check buffers for latest data.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143000" y="3276600"/>
            <a:ext cx="1143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 dirty="0">
                <a:latin typeface="+mj-lt"/>
                <a:ea typeface="굴림" charset="-127"/>
                <a:cs typeface="굴림" charset="-127"/>
              </a:rPr>
              <a:t>Tags</a:t>
            </a: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495800" y="3276600"/>
            <a:ext cx="3429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Data</a:t>
            </a:r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143000" y="1371600"/>
            <a:ext cx="1447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Tag</a:t>
            </a:r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2590800" y="1371600"/>
            <a:ext cx="1066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Index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4724400" y="13716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Store Data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2152485" y="901361"/>
            <a:ext cx="46280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Address and Store Data From CPU</a:t>
            </a: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4724400" y="23622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Delayed Write Data</a:t>
            </a:r>
          </a:p>
        </p:txBody>
      </p:sp>
      <p:sp>
        <p:nvSpPr>
          <p:cNvPr id="96" name="Freeform 10"/>
          <p:cNvSpPr>
            <a:spLocks/>
          </p:cNvSpPr>
          <p:nvPr/>
        </p:nvSpPr>
        <p:spPr bwMode="auto">
          <a:xfrm>
            <a:off x="4724400" y="2362200"/>
            <a:ext cx="152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97" name="Line 11"/>
          <p:cNvSpPr>
            <a:spLocks noChangeShapeType="1"/>
          </p:cNvSpPr>
          <p:nvPr/>
        </p:nvSpPr>
        <p:spPr bwMode="auto">
          <a:xfrm>
            <a:off x="64770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6477000" y="2667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99" name="Rectangle 13"/>
          <p:cNvSpPr>
            <a:spLocks noChangeArrowheads="1"/>
          </p:cNvSpPr>
          <p:nvPr/>
        </p:nvSpPr>
        <p:spPr bwMode="auto">
          <a:xfrm>
            <a:off x="1828800" y="2362200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Delayed Write Addr.</a:t>
            </a:r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1828800" y="2362200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lnTo>
                  <a:pt x="48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1752600" y="4267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1524000" y="4648200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03" name="Oval 17"/>
          <p:cNvSpPr>
            <a:spLocks noChangeArrowheads="1"/>
          </p:cNvSpPr>
          <p:nvPr/>
        </p:nvSpPr>
        <p:spPr bwMode="auto">
          <a:xfrm>
            <a:off x="2667000" y="2949575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5" name="Freeform 19"/>
          <p:cNvSpPr>
            <a:spLocks/>
          </p:cNvSpPr>
          <p:nvPr/>
        </p:nvSpPr>
        <p:spPr bwMode="auto">
          <a:xfrm>
            <a:off x="5410200" y="4724400"/>
            <a:ext cx="13716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6" name="Freeform 20"/>
          <p:cNvSpPr>
            <a:spLocks/>
          </p:cNvSpPr>
          <p:nvPr/>
        </p:nvSpPr>
        <p:spPr bwMode="auto">
          <a:xfrm>
            <a:off x="5715000" y="2819400"/>
            <a:ext cx="762000" cy="19050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0"/>
              </a:cxn>
              <a:cxn ang="0">
                <a:pos x="0" y="1680"/>
              </a:cxn>
            </a:cxnLst>
            <a:rect l="0" t="0" r="r" b="b"/>
            <a:pathLst>
              <a:path w="576" h="1680">
                <a:moveTo>
                  <a:pt x="576" y="0"/>
                </a:moveTo>
                <a:lnTo>
                  <a:pt x="0" y="0"/>
                </a:lnTo>
                <a:lnTo>
                  <a:pt x="0" y="168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>
            <a:off x="6096000" y="4953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>
            <a:off x="2895600" y="2667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 rot="-5400000">
            <a:off x="3553619" y="3532981"/>
            <a:ext cx="7620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40386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1" name="Text Box 25"/>
          <p:cNvSpPr txBox="1">
            <a:spLocks noChangeArrowheads="1"/>
          </p:cNvSpPr>
          <p:nvPr/>
        </p:nvSpPr>
        <p:spPr bwMode="auto">
          <a:xfrm>
            <a:off x="5117083" y="5349250"/>
            <a:ext cx="19896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dirty="0">
                <a:latin typeface="+mj-lt"/>
                <a:ea typeface="굴림" charset="-127"/>
                <a:cs typeface="굴림" charset="-127"/>
              </a:rPr>
              <a:t>Load Data to CPU</a:t>
            </a:r>
          </a:p>
        </p:txBody>
      </p:sp>
      <p:sp>
        <p:nvSpPr>
          <p:cNvPr id="112" name="Freeform 26"/>
          <p:cNvSpPr>
            <a:spLocks/>
          </p:cNvSpPr>
          <p:nvPr/>
        </p:nvSpPr>
        <p:spPr bwMode="auto">
          <a:xfrm>
            <a:off x="3200400" y="1676400"/>
            <a:ext cx="609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384" y="1440"/>
              </a:cxn>
            </a:cxnLst>
            <a:rect l="0" t="0" r="r" b="b"/>
            <a:pathLst>
              <a:path w="384" h="1440">
                <a:moveTo>
                  <a:pt x="0" y="0"/>
                </a:moveTo>
                <a:lnTo>
                  <a:pt x="0" y="1440"/>
                </a:lnTo>
                <a:lnTo>
                  <a:pt x="384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3" name="Freeform 27"/>
          <p:cNvSpPr>
            <a:spLocks/>
          </p:cNvSpPr>
          <p:nvPr/>
        </p:nvSpPr>
        <p:spPr bwMode="auto">
          <a:xfrm>
            <a:off x="3352800" y="26670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88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lnTo>
                  <a:pt x="0" y="528"/>
                </a:lnTo>
                <a:lnTo>
                  <a:pt x="288" y="52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4" name="Line 28"/>
          <p:cNvSpPr>
            <a:spLocks noChangeShapeType="1"/>
          </p:cNvSpPr>
          <p:nvPr/>
        </p:nvSpPr>
        <p:spPr bwMode="auto">
          <a:xfrm>
            <a:off x="3962400" y="2971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5" name="Text Box 29"/>
          <p:cNvSpPr txBox="1">
            <a:spLocks noChangeArrowheads="1"/>
          </p:cNvSpPr>
          <p:nvPr/>
        </p:nvSpPr>
        <p:spPr bwMode="auto">
          <a:xfrm>
            <a:off x="3406775" y="2667000"/>
            <a:ext cx="128592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Load/Store</a:t>
            </a:r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>
            <a:off x="24384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 flipH="1">
            <a:off x="2286000" y="3886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8" name="Text Box 32"/>
          <p:cNvSpPr txBox="1">
            <a:spLocks noChangeArrowheads="1"/>
          </p:cNvSpPr>
          <p:nvPr/>
        </p:nvSpPr>
        <p:spPr bwMode="auto">
          <a:xfrm>
            <a:off x="3733800" y="3657600"/>
            <a:ext cx="27924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L</a:t>
            </a:r>
          </a:p>
        </p:txBody>
      </p:sp>
      <p:sp>
        <p:nvSpPr>
          <p:cNvPr id="119" name="Text Box 33"/>
          <p:cNvSpPr txBox="1">
            <a:spLocks noChangeArrowheads="1"/>
          </p:cNvSpPr>
          <p:nvPr/>
        </p:nvSpPr>
        <p:spPr bwMode="auto">
          <a:xfrm>
            <a:off x="3733800" y="3352800"/>
            <a:ext cx="29206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S</a:t>
            </a:r>
          </a:p>
        </p:txBody>
      </p:sp>
      <p:sp>
        <p:nvSpPr>
          <p:cNvPr id="120" name="Freeform 34"/>
          <p:cNvSpPr>
            <a:spLocks/>
          </p:cNvSpPr>
          <p:nvPr/>
        </p:nvSpPr>
        <p:spPr bwMode="auto">
          <a:xfrm>
            <a:off x="1524000" y="1676400"/>
            <a:ext cx="1143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720" y="912"/>
              </a:cxn>
            </a:cxnLst>
            <a:rect l="0" t="0" r="r" b="b"/>
            <a:pathLst>
              <a:path w="720" h="912">
                <a:moveTo>
                  <a:pt x="0" y="0"/>
                </a:moveTo>
                <a:lnTo>
                  <a:pt x="0" y="912"/>
                </a:lnTo>
                <a:lnTo>
                  <a:pt x="720" y="91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1" name="Freeform 35"/>
          <p:cNvSpPr>
            <a:spLocks/>
          </p:cNvSpPr>
          <p:nvPr/>
        </p:nvSpPr>
        <p:spPr bwMode="auto">
          <a:xfrm>
            <a:off x="838200" y="3124200"/>
            <a:ext cx="685800" cy="16764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0" y="1056"/>
              </a:cxn>
              <a:cxn ang="0">
                <a:pos x="432" y="1056"/>
              </a:cxn>
            </a:cxnLst>
            <a:rect l="0" t="0" r="r" b="b"/>
            <a:pathLst>
              <a:path w="432" h="1056">
                <a:moveTo>
                  <a:pt x="432" y="0"/>
                </a:moveTo>
                <a:lnTo>
                  <a:pt x="0" y="0"/>
                </a:lnTo>
                <a:lnTo>
                  <a:pt x="0" y="1056"/>
                </a:lnTo>
                <a:lnTo>
                  <a:pt x="432" y="105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2" name="Line 36"/>
          <p:cNvSpPr>
            <a:spLocks noChangeShapeType="1"/>
          </p:cNvSpPr>
          <p:nvPr/>
        </p:nvSpPr>
        <p:spPr bwMode="auto">
          <a:xfrm>
            <a:off x="2895600" y="3276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3" name="AutoShape 37"/>
          <p:cNvSpPr>
            <a:spLocks noChangeArrowheads="1"/>
          </p:cNvSpPr>
          <p:nvPr/>
        </p:nvSpPr>
        <p:spPr bwMode="auto">
          <a:xfrm rot="16200000">
            <a:off x="2543175" y="5153025"/>
            <a:ext cx="400050" cy="457200"/>
          </a:xfrm>
          <a:prstGeom prst="moon">
            <a:avLst>
              <a:gd name="adj" fmla="val 812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4" name="Freeform 38"/>
          <p:cNvSpPr>
            <a:spLocks/>
          </p:cNvSpPr>
          <p:nvPr/>
        </p:nvSpPr>
        <p:spPr bwMode="auto">
          <a:xfrm>
            <a:off x="1828800" y="49530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480" y="96"/>
              </a:cxn>
              <a:cxn ang="0">
                <a:pos x="48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5" name="Line 39"/>
          <p:cNvSpPr>
            <a:spLocks noChangeShapeType="1"/>
          </p:cNvSpPr>
          <p:nvPr/>
        </p:nvSpPr>
        <p:spPr bwMode="auto">
          <a:xfrm>
            <a:off x="2895600" y="48768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5562600" y="4648200"/>
            <a:ext cx="3000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27" name="Text Box 41"/>
          <p:cNvSpPr txBox="1">
            <a:spLocks noChangeArrowheads="1"/>
          </p:cNvSpPr>
          <p:nvPr/>
        </p:nvSpPr>
        <p:spPr bwMode="auto">
          <a:xfrm>
            <a:off x="6400800" y="4648200"/>
            <a:ext cx="3000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28" name="Line 42"/>
          <p:cNvSpPr>
            <a:spLocks noChangeShapeType="1"/>
          </p:cNvSpPr>
          <p:nvPr/>
        </p:nvSpPr>
        <p:spPr bwMode="auto">
          <a:xfrm>
            <a:off x="2743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9" name="Text Box 43"/>
          <p:cNvSpPr txBox="1">
            <a:spLocks noChangeArrowheads="1"/>
          </p:cNvSpPr>
          <p:nvPr/>
        </p:nvSpPr>
        <p:spPr bwMode="auto">
          <a:xfrm>
            <a:off x="2743200" y="5562600"/>
            <a:ext cx="55656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dirty="0">
                <a:latin typeface="+mj-lt"/>
                <a:ea typeface="굴림" charset="-127"/>
                <a:cs typeface="굴림" charset="-127"/>
              </a:rPr>
              <a:t>Hit?</a:t>
            </a:r>
          </a:p>
        </p:txBody>
      </p:sp>
      <p:grpSp>
        <p:nvGrpSpPr>
          <p:cNvPr id="130" name="Group 45"/>
          <p:cNvGrpSpPr>
            <a:grpSpLocks/>
          </p:cNvGrpSpPr>
          <p:nvPr/>
        </p:nvGrpSpPr>
        <p:grpSpPr bwMode="auto">
          <a:xfrm rot="5400000">
            <a:off x="3695700" y="4305300"/>
            <a:ext cx="533400" cy="304800"/>
            <a:chOff x="4992" y="3744"/>
            <a:chExt cx="336" cy="192"/>
          </a:xfrm>
        </p:grpSpPr>
        <p:sp>
          <p:nvSpPr>
            <p:cNvPr id="131" name="Rectangle 46"/>
            <p:cNvSpPr>
              <a:spLocks noChangeArrowheads="1"/>
            </p:cNvSpPr>
            <p:nvPr/>
          </p:nvSpPr>
          <p:spPr bwMode="auto">
            <a:xfrm>
              <a:off x="4992" y="3744"/>
              <a:ext cx="33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32" name="Freeform 47"/>
            <p:cNvSpPr>
              <a:spLocks/>
            </p:cNvSpPr>
            <p:nvPr/>
          </p:nvSpPr>
          <p:spPr bwMode="auto">
            <a:xfrm>
              <a:off x="4992" y="3744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33" name="Freeform 48"/>
          <p:cNvSpPr>
            <a:spLocks/>
          </p:cNvSpPr>
          <p:nvPr/>
        </p:nvSpPr>
        <p:spPr bwMode="auto">
          <a:xfrm>
            <a:off x="2590800" y="4419600"/>
            <a:ext cx="12192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8" h="432">
                <a:moveTo>
                  <a:pt x="0" y="432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4" name="AutoShape 49"/>
          <p:cNvSpPr>
            <a:spLocks noChangeArrowheads="1"/>
          </p:cNvSpPr>
          <p:nvPr/>
        </p:nvSpPr>
        <p:spPr bwMode="auto">
          <a:xfrm flipV="1">
            <a:off x="6324600" y="2895600"/>
            <a:ext cx="304800" cy="244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5" name="Freeform 50"/>
          <p:cNvSpPr>
            <a:spLocks/>
          </p:cNvSpPr>
          <p:nvPr/>
        </p:nvSpPr>
        <p:spPr bwMode="auto">
          <a:xfrm>
            <a:off x="4114800" y="3048000"/>
            <a:ext cx="22860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864"/>
              </a:cxn>
              <a:cxn ang="0">
                <a:pos x="96" y="0"/>
              </a:cxn>
              <a:cxn ang="0">
                <a:pos x="1440" y="0"/>
              </a:cxn>
            </a:cxnLst>
            <a:rect l="0" t="0" r="r" b="b"/>
            <a:pathLst>
              <a:path w="1440" h="864">
                <a:moveTo>
                  <a:pt x="0" y="864"/>
                </a:moveTo>
                <a:lnTo>
                  <a:pt x="96" y="864"/>
                </a:lnTo>
                <a:lnTo>
                  <a:pt x="96" y="0"/>
                </a:lnTo>
                <a:lnTo>
                  <a:pt x="144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6" name="Line 51"/>
          <p:cNvSpPr>
            <a:spLocks noChangeShapeType="1"/>
          </p:cNvSpPr>
          <p:nvPr/>
        </p:nvSpPr>
        <p:spPr bwMode="auto">
          <a:xfrm>
            <a:off x="64770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7" name="Line 52"/>
          <p:cNvSpPr>
            <a:spLocks noChangeShapeType="1"/>
          </p:cNvSpPr>
          <p:nvPr/>
        </p:nvSpPr>
        <p:spPr bwMode="auto">
          <a:xfrm>
            <a:off x="24384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0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Buffering Writes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With buffers, writes do not stall datapath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Introduce a write buffer between adjacent levels in cache hierarchy.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After writes enter buffer, computation proceeds.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 example: Reads bypass writes. 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 buffer may hold latest value for a read instruction’s address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Solutions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Option 1: If a read misses in cache, wait for the write buffer to empty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Option 2: Compare read address with write buffer addresses.  If no match, allow read to bypass writes.  Else, return value in write buffer. 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0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Hierarchy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Problem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Memory technology imposes trade-off between speed and size.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 memory cannot be both large and fast. 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Introduce a multi-level cache hierarchy.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As distance from datapath increases, increase cache size.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573190" y="3904342"/>
            <a:ext cx="5994400" cy="1306513"/>
            <a:chOff x="552" y="1200"/>
            <a:chExt cx="4368" cy="121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>
                  <a:latin typeface="+mj-lt"/>
                </a:rPr>
                <a:t>CPU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>
                  <a:latin typeface="+mj-lt"/>
                </a:rPr>
                <a:t>L1$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472" y="1401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>
                  <a:latin typeface="+mj-lt"/>
                </a:rPr>
                <a:t>L2$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>
                  <a:latin typeface="+mj-lt"/>
                </a:rPr>
                <a:t>DRAM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29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L1-L2 Cache Interactions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Use smaller L1 cache if L2 cache is present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L1 hit time, but increase L1 miss rate. 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L2 mitigates higher L1 miss rate by reducing L1 miss penalty</a:t>
            </a:r>
            <a:endParaRPr lang="en-US" sz="1600" b="0" u="sng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May reduce average time (AMAT) and energy (AMAE)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Use write-through L1 if write-back L2 cache is present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Write-through L1 simplifies pipeline, cache controller.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Write-through for </a:t>
            </a:r>
            <a:r>
              <a:rPr lang="en-US" b="0" dirty="0" smtClean="0">
                <a:solidFill>
                  <a:schemeClr val="tx1"/>
                </a:solidFill>
              </a:rPr>
              <a:t>dirty lines reduces </a:t>
            </a:r>
            <a:r>
              <a:rPr lang="en-US" b="0" dirty="0" smtClean="0">
                <a:solidFill>
                  <a:schemeClr val="tx1"/>
                </a:solidFill>
              </a:rPr>
              <a:t>complexity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(no dirty flags in cache)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Write-back L2 absorbs write traffic. Writes do not go off-chip to DRAM.</a:t>
            </a:r>
          </a:p>
          <a:p>
            <a:pPr marL="742950" lvl="3" indent="-285750"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Inclusion Policies</a:t>
            </a:r>
            <a:endParaRPr lang="en-US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u="sng" dirty="0" smtClean="0">
                <a:solidFill>
                  <a:schemeClr val="tx1"/>
                </a:solidFill>
              </a:rPr>
              <a:t>Inclusive Multi-level Cache</a:t>
            </a:r>
            <a:r>
              <a:rPr lang="en-US" b="0" dirty="0" smtClean="0">
                <a:solidFill>
                  <a:schemeClr val="tx1"/>
                </a:solidFill>
              </a:rPr>
              <a:t>: Smaller cache (e.g., L1) holds copies of data in larger cache (e.g., L2). Simpler policies.</a:t>
            </a:r>
          </a:p>
          <a:p>
            <a:pPr marL="742950" lvl="3" indent="-285750">
              <a:buFontTx/>
              <a:buChar char="-"/>
            </a:pPr>
            <a:r>
              <a:rPr lang="en-US" b="0" u="sng" dirty="0" smtClean="0">
                <a:solidFill>
                  <a:schemeClr val="tx1"/>
                </a:solidFill>
              </a:rPr>
              <a:t>Exclusive Multi-level Cache:</a:t>
            </a:r>
            <a:r>
              <a:rPr lang="en-US" b="0" dirty="0" smtClean="0">
                <a:solidFill>
                  <a:schemeClr val="tx1"/>
                </a:solidFill>
              </a:rPr>
              <a:t> Smaller cache (e.g., L1) holds data not in larger cache (e.g., L2).  Example: AMD Athlon with 64KB primary and 256KB secondary.  Reduces duplication.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8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Power7 On-Chip Caches (2009)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066800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32KB L1 I$/core</a:t>
            </a:r>
          </a:p>
          <a:p>
            <a:r>
              <a:rPr lang="en-US" dirty="0" smtClean="0">
                <a:latin typeface="+mj-lt"/>
              </a:rPr>
              <a:t>32KB L1 D$/core</a:t>
            </a:r>
          </a:p>
          <a:p>
            <a:r>
              <a:rPr lang="en-US" dirty="0" smtClean="0">
                <a:latin typeface="+mj-lt"/>
              </a:rPr>
              <a:t>3-cycle latency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438400" y="1752600"/>
            <a:ext cx="990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0" y="26670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256KB Unified L2$/core</a:t>
            </a:r>
          </a:p>
          <a:p>
            <a:r>
              <a:rPr lang="en-US" dirty="0" smtClean="0">
                <a:latin typeface="+mj-lt"/>
              </a:rPr>
              <a:t>8-cycle latency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343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32MB Unified Shared L3$</a:t>
            </a:r>
          </a:p>
          <a:p>
            <a:r>
              <a:rPr lang="en-US" dirty="0" smtClean="0">
                <a:latin typeface="+mj-lt"/>
              </a:rPr>
              <a:t>Embedded DRAM</a:t>
            </a:r>
          </a:p>
          <a:p>
            <a:r>
              <a:rPr lang="en-US" dirty="0" smtClean="0">
                <a:latin typeface="+mj-lt"/>
              </a:rPr>
              <a:t>25-cycle latency to local slice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758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Speculate about future memory accesses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Predict likely instruction and data accesses.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Pre-emptively fetch instructions and data into caches.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Instructions accesses likely easier to predict than data accesses.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Mechanisms might be implemented in HW, SW or both.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What type of misses does prefetching affect?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Challenges in Prefetching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Prefetching should be </a:t>
            </a:r>
            <a:r>
              <a:rPr lang="en-US" b="0" u="sng" dirty="0" smtClean="0">
                <a:solidFill>
                  <a:schemeClr val="tx1"/>
                </a:solidFill>
              </a:rPr>
              <a:t>useful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Prefetches</a:t>
            </a:r>
            <a:r>
              <a:rPr lang="en-US" b="0" dirty="0" smtClean="0">
                <a:solidFill>
                  <a:schemeClr val="tx1"/>
                </a:solidFill>
              </a:rPr>
              <a:t> should reduce misses.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Prefetching should be </a:t>
            </a:r>
            <a:r>
              <a:rPr lang="en-US" b="0" u="sng" dirty="0" smtClean="0">
                <a:solidFill>
                  <a:schemeClr val="tx1"/>
                </a:solidFill>
              </a:rPr>
              <a:t>timely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Prefetches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pollute cache </a:t>
            </a:r>
            <a:r>
              <a:rPr lang="en-US" b="0" dirty="0" smtClean="0">
                <a:solidFill>
                  <a:schemeClr val="tx1"/>
                </a:solidFill>
              </a:rPr>
              <a:t>if too early and </a:t>
            </a:r>
            <a:r>
              <a:rPr lang="en-US" b="0" dirty="0" smtClean="0">
                <a:solidFill>
                  <a:schemeClr val="tx1"/>
                </a:solidFill>
              </a:rPr>
              <a:t>are useless </a:t>
            </a:r>
            <a:r>
              <a:rPr lang="en-US" b="0" dirty="0" smtClean="0">
                <a:solidFill>
                  <a:schemeClr val="tx1"/>
                </a:solidFill>
              </a:rPr>
              <a:t>if too late. </a:t>
            </a:r>
          </a:p>
          <a:p>
            <a:pPr marL="742950" lvl="3" indent="-285750"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Prefetching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consume memory </a:t>
            </a:r>
            <a:r>
              <a:rPr lang="en-US" b="0" dirty="0" smtClean="0">
                <a:solidFill>
                  <a:schemeClr val="tx1"/>
                </a:solidFill>
              </a:rPr>
              <a:t>bandwidth.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Hardware Instruction 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Alpha AXP 21064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instructions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Fetch two lines on a cache miss.  Fetch the requested line (i) and the next consecutive line (i+1).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Place requested line in instruction L1 cache. Place next line in an instruction stream buffer.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an instruction fetch misses in L1 cache but hits in stream buffer, move stream buffer line into L1 cache. And </a:t>
            </a: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next line (i+2)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>
              <a:latin typeface="+mj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L1 Instruction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Unified L2 Cache</a:t>
            </a: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RF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CPU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Stream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Buffer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181972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err="1">
                <a:latin typeface="+mj-lt"/>
              </a:rPr>
              <a:t>Prefetched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instruction block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552700" y="3810000"/>
            <a:ext cx="8098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600">
                <a:latin typeface="+mj-lt"/>
              </a:rPr>
              <a:t>Req</a:t>
            </a:r>
          </a:p>
          <a:p>
            <a:pPr algn="r">
              <a:spcBef>
                <a:spcPct val="0"/>
              </a:spcBef>
            </a:pPr>
            <a:r>
              <a:rPr lang="en-US" sz="1600">
                <a:latin typeface="+mj-lt"/>
              </a:rPr>
              <a:t> block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8098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latin typeface="+mj-lt"/>
              </a:rPr>
              <a:t>Req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xmlns="" val="14380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Hardware Data 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Prefetch</a:t>
            </a:r>
            <a:r>
              <a:rPr lang="en-US" dirty="0" smtClean="0">
                <a:solidFill>
                  <a:schemeClr val="tx1"/>
                </a:solidFill>
              </a:rPr>
              <a:t> after a cache miss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line (i+1) if an access for line (i) misses in the cache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One Block Look-ahead (OBL)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Blocks also known as lines.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Initiate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for block (i+1) when block (i) is accessed.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Generalizes to N-block look-ahead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How is this different from increasing the block or line size by N times?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Strided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Prefetch</a:t>
            </a:r>
            <a:endParaRPr lang="en-US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Observe sequence of accesses to cache lines.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Suppose a sequence (i), (</a:t>
            </a:r>
            <a:r>
              <a:rPr lang="en-US" b="0" dirty="0" err="1" smtClean="0">
                <a:solidFill>
                  <a:schemeClr val="tx1"/>
                </a:solidFill>
              </a:rPr>
              <a:t>i+N</a:t>
            </a:r>
            <a:r>
              <a:rPr lang="en-US" b="0" dirty="0" smtClean="0">
                <a:solidFill>
                  <a:schemeClr val="tx1"/>
                </a:solidFill>
              </a:rPr>
              <a:t>), (i+2N) is observed.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(i+3N).</a:t>
            </a:r>
          </a:p>
          <a:p>
            <a:pPr marL="742950" lvl="3" indent="-285750">
              <a:buFontTx/>
              <a:buChar char="-"/>
            </a:pPr>
            <a:r>
              <a:rPr lang="en-US" b="0" u="sng" dirty="0" smtClean="0">
                <a:solidFill>
                  <a:schemeClr val="tx1"/>
                </a:solidFill>
              </a:rPr>
              <a:t>N</a:t>
            </a:r>
            <a:r>
              <a:rPr lang="en-US" b="0" dirty="0" smtClean="0">
                <a:solidFill>
                  <a:schemeClr val="tx1"/>
                </a:solidFill>
              </a:rPr>
              <a:t> is the stride.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Example: IBM Power 5 (2003) supports eight independent streams of </a:t>
            </a:r>
            <a:r>
              <a:rPr lang="en-US" b="0" dirty="0" err="1" smtClean="0">
                <a:solidFill>
                  <a:schemeClr val="tx1"/>
                </a:solidFill>
              </a:rPr>
              <a:t>strided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prefetches</a:t>
            </a:r>
            <a:r>
              <a:rPr lang="en-US" b="0" dirty="0" smtClean="0">
                <a:solidFill>
                  <a:schemeClr val="tx1"/>
                </a:solidFill>
              </a:rPr>
              <a:t> per processor, prefetching 12 lines ahead of the current access.</a:t>
            </a:r>
            <a:endParaRPr lang="en-US" b="0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ECE552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19 October – Homework #3 Due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19 October – Project Proposals Due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One page proposal</a:t>
            </a:r>
          </a:p>
          <a:p>
            <a:pPr marL="800100" lvl="1" indent="-342900">
              <a:buAutoNum type="arabicPeriod"/>
            </a:pPr>
            <a:r>
              <a:rPr lang="en-US" sz="1600" b="0" dirty="0">
                <a:solidFill>
                  <a:schemeClr val="tx1"/>
                </a:solidFill>
              </a:rPr>
              <a:t>What question are you asking?</a:t>
            </a:r>
          </a:p>
          <a:p>
            <a:pPr marL="800100" lvl="1" indent="-342900">
              <a:buAutoNum type="arabicPeriod"/>
            </a:pPr>
            <a:r>
              <a:rPr lang="en-US" sz="1600" b="0" dirty="0">
                <a:solidFill>
                  <a:schemeClr val="tx1"/>
                </a:solidFill>
              </a:rPr>
              <a:t>How are you going to answer that question?</a:t>
            </a:r>
          </a:p>
          <a:p>
            <a:pPr marL="800100" lvl="1" indent="-342900">
              <a:buAutoNum type="arabicPeriod"/>
            </a:pPr>
            <a:r>
              <a:rPr lang="en-US" sz="1600" b="0" dirty="0">
                <a:solidFill>
                  <a:schemeClr val="tx1"/>
                </a:solidFill>
              </a:rPr>
              <a:t>Talk to me if you are looking for project ideas.</a:t>
            </a:r>
          </a:p>
          <a:p>
            <a:pPr marL="800100" lvl="1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23 October – Class Discussion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marL="800100" lvl="1" indent="-342900">
              <a:buAutoNum type="arabicPeriod"/>
            </a:pPr>
            <a:r>
              <a:rPr lang="en-US" sz="1600" b="0" dirty="0" err="1">
                <a:solidFill>
                  <a:schemeClr val="tx1"/>
                </a:solidFill>
              </a:rPr>
              <a:t>Jouppi</a:t>
            </a:r>
            <a:r>
              <a:rPr lang="en-US" sz="1600" b="0" dirty="0">
                <a:solidFill>
                  <a:schemeClr val="tx1"/>
                </a:solidFill>
              </a:rPr>
              <a:t>. “Improving direct-mapped cache performance by the addition of a small fully-associative cache and </a:t>
            </a:r>
            <a:r>
              <a:rPr lang="en-US" sz="1600" b="0" dirty="0" err="1">
                <a:solidFill>
                  <a:schemeClr val="tx1"/>
                </a:solidFill>
              </a:rPr>
              <a:t>prefetch</a:t>
            </a:r>
            <a:r>
              <a:rPr lang="en-US" sz="1600" b="0" dirty="0">
                <a:solidFill>
                  <a:schemeClr val="tx1"/>
                </a:solidFill>
              </a:rPr>
              <a:t> buffers.”</a:t>
            </a:r>
          </a:p>
          <a:p>
            <a:pPr marL="800100" lvl="1" indent="-342900">
              <a:buAutoNum type="arabicPeriod"/>
            </a:pPr>
            <a:r>
              <a:rPr lang="en-US" sz="1600" b="0" dirty="0">
                <a:solidFill>
                  <a:schemeClr val="tx1"/>
                </a:solidFill>
              </a:rPr>
              <a:t>Kim et al. “An adaptive, non-uniform cache structure for wire-delay dominated on-chip caches.”</a:t>
            </a:r>
          </a:p>
          <a:p>
            <a:pPr marL="800100" lvl="1" indent="-342900">
              <a:buAutoNum type="arabicPeriod"/>
            </a:pPr>
            <a:r>
              <a:rPr lang="en-US" sz="1600" b="0" dirty="0">
                <a:solidFill>
                  <a:schemeClr val="tx1"/>
                </a:solidFill>
              </a:rPr>
              <a:t>Fromm et al. “The energy efficiency of IRAM architectures”</a:t>
            </a:r>
          </a:p>
          <a:p>
            <a:pPr marL="800100" lvl="1" indent="-342900">
              <a:buAutoNum type="arabicPeriod"/>
            </a:pPr>
            <a:r>
              <a:rPr lang="en-US" sz="1600" b="0" dirty="0">
                <a:solidFill>
                  <a:schemeClr val="tx1"/>
                </a:solidFill>
              </a:rPr>
              <a:t>Lee et al. “Phase change memory architecture and the quest for scalability”</a:t>
            </a:r>
          </a:p>
          <a:p>
            <a:pPr marL="628650" lvl="1" indent="-171450">
              <a:buFontTx/>
              <a:buChar char="-"/>
            </a:pPr>
            <a:endParaRPr lang="en-US" sz="100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Software 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120" y="1278320"/>
            <a:ext cx="7399338" cy="1917583"/>
          </a:xfrm>
          <a:noFill/>
          <a:ln/>
        </p:spPr>
        <p:txBody>
          <a:bodyPr/>
          <a:lstStyle/>
          <a:p>
            <a:pPr lvl="1"/>
            <a:endParaRPr lang="ko-KR" altLang="en-US" sz="2400" dirty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buFontTx/>
              <a:buNone/>
            </a:pPr>
            <a:r>
              <a:rPr lang="ko-KR" altLang="en-US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for(i=0; i &lt; N; i++) {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</a:t>
            </a:r>
            <a:r>
              <a:rPr lang="en-US" altLang="ko-KR" sz="24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prefetch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( &amp;a[i + </a:t>
            </a:r>
            <a:r>
              <a:rPr lang="en-US" altLang="ko-KR" sz="24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P] 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</a:t>
            </a:r>
            <a:r>
              <a:rPr lang="en-US" altLang="ko-KR" sz="24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prefetch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( &amp;b[i + </a:t>
            </a:r>
            <a:r>
              <a:rPr lang="en-US" altLang="ko-KR" sz="24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P] 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SUM = SUM + a[i] * b[i];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}</a:t>
            </a:r>
            <a:endParaRPr lang="en-US" altLang="ko-KR" dirty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idx="1"/>
          </p:nvPr>
        </p:nvSpPr>
        <p:spPr>
          <a:xfrm>
            <a:off x="457199" y="3275380"/>
            <a:ext cx="8147325" cy="291877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Challenges in Software Prefetching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Timing is the biggest difficulty, not predictability.</a:t>
            </a:r>
          </a:p>
          <a:p>
            <a:pPr marL="742950" lvl="3" indent="-285750"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too late if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instruction too  close to data use. </a:t>
            </a:r>
          </a:p>
          <a:p>
            <a:pPr marL="742950" lvl="3" indent="-285750"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too early and cause cache/bandwidth pollution.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Requires estimating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latency: time from issuing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to filling L1 cache line.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Why is this hard to do?  What is the correct value of P above?</a:t>
            </a:r>
          </a:p>
        </p:txBody>
      </p:sp>
    </p:spTree>
    <p:extLst>
      <p:ext uri="{BB962C8B-B14F-4D97-AF65-F5344CB8AC3E}">
        <p14:creationId xmlns:p14="http://schemas.microsoft.com/office/powerpoint/2010/main" xmlns="" val="2954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Caches and Code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Restructuring code affects data access sequences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Group data accesses together to improve spatial locality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Re-order data accesses to improve temporal locality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Prevent data from entering the cache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Useful for variables that are only accessed once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Requires SW to communicate hints to HW.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Example: “no-allocate” instruction hints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Kill data that will never be used again</a:t>
            </a:r>
            <a:endParaRPr lang="en-US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Streaming data provides spatial locality but not temporal locality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If particular lines contain dead data, use them in replacement policy.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Toward software-managed caches</a:t>
            </a:r>
          </a:p>
          <a:p>
            <a:pPr marL="742950" lvl="3" indent="-285750"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4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for(i=0; i &lt; M; i++)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 smtClean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for(i=0; i &lt; M; i++)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}</a:t>
            </a:r>
            <a:endParaRPr lang="en-US" altLang="ko-KR" sz="2400" dirty="0" smtClean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b="1" dirty="0" smtClean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dirty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b="1" dirty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Loop Interchange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5272440"/>
            <a:ext cx="8147325" cy="92171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What type of locality does this improve?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What does it assume about x?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30147" y="2786856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Loop Fusion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5272440"/>
            <a:ext cx="8147325" cy="921719"/>
          </a:xfrm>
        </p:spPr>
        <p:txBody>
          <a:bodyPr anchor="t"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What type of locality does this improve?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for(i=0; i &lt; N; i++)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a[i] = b[i] * c[i];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for(i=0; i &lt; N; i++)</a:t>
            </a:r>
          </a:p>
          <a:p>
            <a:pPr lvl="1"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d[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 = a[i] * c[i];</a:t>
            </a:r>
            <a:endParaRPr lang="en-US" altLang="ko-KR" sz="2000" i="1" dirty="0">
              <a:solidFill>
                <a:schemeClr val="tx1"/>
              </a:solidFill>
              <a:ea typeface="굴림" charset="-127"/>
              <a:cs typeface="굴림" charset="-127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72855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for(i=0; i &lt; N; i++)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a[i] = b[i] * c[i];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d[i] = a[i] * c[i];</a:t>
            </a:r>
            <a:endParaRPr lang="en-US" altLang="ko-KR" sz="2000" b="1" dirty="0"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6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Matrix Multiply (X=YZ) – Naïve	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880757"/>
            <a:ext cx="710429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for(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=0;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&lt; </a:t>
            </a: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N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++) {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for(j=0; j &lt; N; j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++) {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/>
            </a:r>
            <a:b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for(k=0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; k &lt; N; k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++)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	  x[</a:t>
            </a:r>
            <a:r>
              <a:rPr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][j] += 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y[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20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][k] * z[k][j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]; 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}</a:t>
            </a:r>
            <a:endParaRPr lang="en-US" altLang="ko-KR" sz="2000" b="1" dirty="0" smtClean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}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}</a:t>
            </a:r>
            <a:endParaRPr lang="en-US" altLang="ko-KR" sz="2000" b="1" dirty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</p:txBody>
      </p:sp>
      <p:sp>
        <p:nvSpPr>
          <p:cNvPr id="18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339850" y="6096000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Not touched</a:t>
            </a:r>
          </a:p>
        </p:txBody>
      </p:sp>
      <p:sp>
        <p:nvSpPr>
          <p:cNvPr id="20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3717925" y="6096000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Old access</a:t>
            </a:r>
          </a:p>
        </p:txBody>
      </p:sp>
      <p:sp>
        <p:nvSpPr>
          <p:cNvPr id="22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6096000" y="6096000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607465" y="3663090"/>
            <a:ext cx="2079335" cy="2191610"/>
            <a:chOff x="803565" y="3739290"/>
            <a:chExt cx="2079335" cy="2191610"/>
          </a:xfrm>
        </p:grpSpPr>
        <p:sp>
          <p:nvSpPr>
            <p:cNvPr id="25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820902" y="38161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1752600" y="373929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803565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44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29"/>
          <p:cNvGrpSpPr/>
          <p:nvPr/>
        </p:nvGrpSpPr>
        <p:grpSpPr>
          <a:xfrm>
            <a:off x="3936452" y="3659430"/>
            <a:ext cx="2083348" cy="2195270"/>
            <a:chOff x="3390352" y="3735630"/>
            <a:chExt cx="2083348" cy="2195270"/>
          </a:xfrm>
        </p:grpSpPr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3449825" y="373563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4419600" y="3777695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3390352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68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6586397" y="1205170"/>
            <a:ext cx="2100403" cy="2211130"/>
            <a:chOff x="5964097" y="3719770"/>
            <a:chExt cx="2100403" cy="2211130"/>
          </a:xfrm>
        </p:grpSpPr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6002502" y="380365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06" name="Text Box 25"/>
            <p:cNvSpPr txBox="1">
              <a:spLocks noChangeArrowheads="1"/>
            </p:cNvSpPr>
            <p:nvPr/>
          </p:nvSpPr>
          <p:spPr bwMode="auto">
            <a:xfrm>
              <a:off x="6934200" y="371977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07" name="Text Box 28"/>
            <p:cNvSpPr txBox="1">
              <a:spLocks noChangeArrowheads="1"/>
            </p:cNvSpPr>
            <p:nvPr/>
          </p:nvSpPr>
          <p:spPr bwMode="auto">
            <a:xfrm>
              <a:off x="5964097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08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44" name="Straight Arrow Connector 143"/>
          <p:cNvCxnSpPr>
            <a:stCxn id="143" idx="2"/>
            <a:endCxn id="53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95" idx="3"/>
            <a:endCxn id="54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152400" y="4609647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dirty="0" smtClean="0">
                <a:latin typeface="Century Gothic" pitchFamily="34" charset="0"/>
              </a:rPr>
              <a:t>Notes</a:t>
            </a:r>
            <a:endParaRPr lang="en-US" sz="1400" dirty="0" smtClean="0">
              <a:latin typeface="Century Gothic" pitchFamily="34" charset="0"/>
            </a:endParaRP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Iterate through matrix (y) by row. </a:t>
            </a: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Iterate through matrix (z) by col.</a:t>
            </a: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Update matrix (x) by col. </a:t>
            </a:r>
            <a:endParaRPr lang="en-US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Matrix Multiply (X=YZ) –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Blocked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	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55129"/>
            <a:ext cx="9143999" cy="4723815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for (i0=0 ; i0&lt;N ; i0+=B)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for(j0=0 ; j0&lt;N ; j0+=B)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for(k0=0 ; k0&lt;N ; k0+=B)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altLang="ko-KR" sz="1600" dirty="0" smtClean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for(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=i0 ; 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&lt;min(i0+B,N) ; 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+=1)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     for(j=j0 ; j&lt;min(j0+B,N) ; j+=1)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          for(k=k0 ; k&lt;min(k0+B,N) ; k+=1)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               X[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][j] += Y[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][k] * Z[k][j]; 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         }}} 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}}}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altLang="ko-KR" dirty="0" smtClean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u="sng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Notes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Organize matrices in </a:t>
            </a:r>
            <a:r>
              <a:rPr lang="en-US" altLang="ko-KR" sz="1400" b="0" dirty="0" err="1" smtClean="0">
                <a:solidFill>
                  <a:schemeClr val="tx1"/>
                </a:solidFill>
                <a:ea typeface="굴림" charset="-127"/>
                <a:cs typeface="굴림" charset="-127"/>
              </a:rPr>
              <a:t>BxB</a:t>
            </a: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 blocks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Iterate through blocks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For each block, perform standard matrix multiply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altLang="ko-KR" dirty="0" smtClean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</a:rPr>
              <a:t>What type of locality does this improve?  </a:t>
            </a:r>
            <a:endParaRPr lang="en-US" sz="14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</a:rPr>
              <a:t>Hint</a:t>
            </a: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</a:rPr>
              <a:t>: Track the re-use of matrix elements during computation. 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                  </a:t>
            </a:r>
            <a:endParaRPr lang="en-US" altLang="ko-KR" dirty="0">
              <a:solidFill>
                <a:schemeClr val="tx1"/>
              </a:solidFill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Matrix Multiply (X=YZ) –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Blocked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	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55129"/>
            <a:ext cx="9143999" cy="5069461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for (i0=0 ; i0&lt;N ; i0+=B)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for(j0=0 ; j0&lt;N ; j0+=B)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for(k0=0 ; k0&lt;N ; k0+=B)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altLang="ko-KR" sz="1600" dirty="0" smtClean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for(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=i0 ; 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&lt;min(i0+B,N) ; 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+=1)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     for(j=j0 ; j&lt;min(j0+B,N) ; j+=1)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          for(k=k0 ; k&lt;min(k0+B,N) ; k+=1) {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                         X[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][j] += Y[</a:t>
            </a:r>
            <a:r>
              <a:rPr lang="en-US" altLang="ko-KR" sz="1600" dirty="0" err="1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][k] * Z[k][j]; 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         }}} 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}}}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altLang="ko-KR" dirty="0" smtClean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u="sng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Notes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Organize matrices in </a:t>
            </a:r>
            <a:r>
              <a:rPr lang="en-US" altLang="ko-KR" sz="1400" b="0" dirty="0" err="1" smtClean="0">
                <a:solidFill>
                  <a:schemeClr val="tx1"/>
                </a:solidFill>
                <a:ea typeface="굴림" charset="-127"/>
                <a:cs typeface="굴림" charset="-127"/>
              </a:rPr>
              <a:t>BxB</a:t>
            </a: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 blocks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Iterate through blocks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For each block, perform standard matrix multiply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endParaRPr lang="en-US" altLang="ko-KR" dirty="0" smtClean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</a:rPr>
              <a:t>What type of locality does this improve?  </a:t>
            </a:r>
            <a:endParaRPr lang="en-US" sz="14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2(B^3) operations refer to 3(B^2) data.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ko-KR" sz="1400" b="0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Select B such that 3(B^2) resides in cache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ea typeface="굴림" charset="-127"/>
                <a:cs typeface="굴림" charset="-127"/>
              </a:rPr>
              <a:t>                  </a:t>
            </a:r>
            <a:endParaRPr lang="en-US" altLang="ko-KR" dirty="0">
              <a:solidFill>
                <a:schemeClr val="tx1"/>
              </a:solidFill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Summary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Caches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Quantify cache/memory hierarchy performance with AMAT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Three types of cache misses: (1) compulsory, (2) capacity, (3) conflict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Cache structure and data placement policies determine miss rates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Write buffers improve performance. 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Prefetching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Identify and exploit spatial locality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err="1" smtClean="0">
                <a:solidFill>
                  <a:schemeClr val="tx1"/>
                </a:solidFill>
              </a:rPr>
              <a:t>Prefetchers</a:t>
            </a:r>
            <a:r>
              <a:rPr lang="en-US" sz="1600" b="0" dirty="0" smtClean="0">
                <a:solidFill>
                  <a:schemeClr val="tx1"/>
                </a:solidFill>
              </a:rPr>
              <a:t> can be implemented in hardware, software, or both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Caches and Code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Restructuring SW code can improve HW cache performance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Data re-use can improve with code structure (e.g., matrix-multiply)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Last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History of Memory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Williams tubes were unreliable. Core memory reliable but slow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Semiconductor memory competitive in 1970s. 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DRAM Operation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DRAM accesses require (1) activates, (2) reads/writes, (3) </a:t>
            </a:r>
            <a:r>
              <a:rPr lang="en-US" sz="1600" b="0" dirty="0" err="1" smtClean="0">
                <a:solidFill>
                  <a:schemeClr val="tx1"/>
                </a:solidFill>
              </a:rPr>
              <a:t>precharges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Performance gap between processor and memory is growing.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Managing the Memory Hierarchy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Predictable patterns provide (1) temporal and (2) spatial locality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Exploit predictable patterns with small, fast caches. 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Cache data placement policies include (1) fully-associative, (2) set-associative, </a:t>
            </a:r>
            <a:r>
              <a:rPr lang="en-US" sz="1600" b="0" dirty="0" smtClean="0">
                <a:solidFill>
                  <a:schemeClr val="tx1"/>
                </a:solidFill>
              </a:rPr>
              <a:t>and (3) </a:t>
            </a:r>
            <a:r>
              <a:rPr lang="en-US" sz="1600" b="0" dirty="0" smtClean="0">
                <a:solidFill>
                  <a:schemeClr val="tx1"/>
                </a:solidFill>
              </a:rPr>
              <a:t>direct-mapped.  Choice of policy determines cache effectiveness.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8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Datapath – Cache Interaction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953000" y="3505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5867400" y="2667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800600" y="24622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168400" y="2259013"/>
            <a:ext cx="344488" cy="1004887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0" y="56"/>
              </a:cxn>
              <a:cxn ang="0">
                <a:pos x="0" y="0"/>
              </a:cxn>
              <a:cxn ang="0">
                <a:pos x="216" y="0"/>
              </a:cxn>
            </a:cxnLst>
            <a:rect l="0" t="0" r="r" b="b"/>
            <a:pathLst>
              <a:path w="21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1130300" y="3262313"/>
            <a:ext cx="3063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92" y="0"/>
              </a:cxn>
            </a:cxnLst>
            <a:rect l="0" t="0" r="r" b="b"/>
            <a:pathLst>
              <a:path w="193" h="1">
                <a:moveTo>
                  <a:pt x="0" y="0"/>
                </a:moveTo>
                <a:lnTo>
                  <a:pt x="144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14400" y="2970213"/>
            <a:ext cx="2032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143000" y="326231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36613" y="3167063"/>
            <a:ext cx="3794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PC</a:t>
            </a: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977900" y="3478213"/>
            <a:ext cx="77788" cy="777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4" y="0"/>
              </a:cxn>
              <a:cxn ang="0">
                <a:pos x="48" y="48"/>
              </a:cxn>
            </a:cxnLst>
            <a:rect l="0" t="0" r="r" b="b"/>
            <a:pathLst>
              <a:path w="49" h="49">
                <a:moveTo>
                  <a:pt x="0" y="48"/>
                </a:moveTo>
                <a:lnTo>
                  <a:pt x="24" y="0"/>
                </a:lnTo>
                <a:lnTo>
                  <a:pt x="48" y="4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446213" y="3108325"/>
            <a:ext cx="1068387" cy="1235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393825" y="3105150"/>
            <a:ext cx="5270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052638" y="3133725"/>
            <a:ext cx="45878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404938" y="3587750"/>
            <a:ext cx="1012825" cy="636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Instruction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987425" y="1682750"/>
            <a:ext cx="4651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0x4</a:t>
            </a:r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2413" y="1724025"/>
            <a:ext cx="3825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"/>
              </a:cxn>
              <a:cxn ang="0">
                <a:pos x="48" y="192"/>
              </a:cxn>
              <a:cxn ang="0">
                <a:pos x="0" y="224"/>
              </a:cxn>
              <a:cxn ang="0">
                <a:pos x="0" y="384"/>
              </a:cxn>
              <a:cxn ang="0">
                <a:pos x="240" y="288"/>
              </a:cxn>
              <a:cxn ang="0">
                <a:pos x="240" y="96"/>
              </a:cxn>
              <a:cxn ang="0">
                <a:pos x="0" y="0"/>
              </a:cxn>
            </a:cxnLst>
            <a:rect l="0" t="0" r="r" b="b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1452563" y="1800225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506538" y="1911350"/>
            <a:ext cx="4254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>
                <a:latin typeface="Verdana" charset="0"/>
              </a:rPr>
              <a:t>Add</a:t>
            </a: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3275013" y="2701925"/>
            <a:ext cx="350837" cy="485775"/>
            <a:chOff x="2063" y="1846"/>
            <a:chExt cx="221" cy="306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102" y="184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135" y="210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063" y="1913"/>
              <a:ext cx="22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IR</a:t>
              </a:r>
            </a:p>
          </p:txBody>
        </p:sp>
      </p:grpSp>
      <p:sp>
        <p:nvSpPr>
          <p:cNvPr id="33" name="Freeform 24"/>
          <p:cNvSpPr>
            <a:spLocks/>
          </p:cNvSpPr>
          <p:nvPr/>
        </p:nvSpPr>
        <p:spPr bwMode="auto">
          <a:xfrm>
            <a:off x="609600" y="1371600"/>
            <a:ext cx="1452563" cy="1897063"/>
          </a:xfrm>
          <a:custGeom>
            <a:avLst/>
            <a:gdLst/>
            <a:ahLst/>
            <a:cxnLst>
              <a:cxn ang="0">
                <a:pos x="822" y="429"/>
              </a:cxn>
              <a:cxn ang="0">
                <a:pos x="915" y="429"/>
              </a:cxn>
              <a:cxn ang="0">
                <a:pos x="915" y="0"/>
              </a:cxn>
              <a:cxn ang="0">
                <a:pos x="0" y="1"/>
              </a:cxn>
              <a:cxn ang="0">
                <a:pos x="0" y="1195"/>
              </a:cxn>
              <a:cxn ang="0">
                <a:pos x="212" y="1195"/>
              </a:cxn>
            </a:cxnLst>
            <a:rect l="0" t="0" r="r" b="b"/>
            <a:pathLst>
              <a:path w="915" h="1195">
                <a:moveTo>
                  <a:pt x="822" y="429"/>
                </a:moveTo>
                <a:lnTo>
                  <a:pt x="915" y="429"/>
                </a:lnTo>
                <a:lnTo>
                  <a:pt x="915" y="0"/>
                </a:lnTo>
                <a:lnTo>
                  <a:pt x="0" y="1"/>
                </a:lnTo>
                <a:lnTo>
                  <a:pt x="0" y="1195"/>
                </a:lnTo>
                <a:lnTo>
                  <a:pt x="212" y="1195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276600" y="3198813"/>
            <a:ext cx="301625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D</a:t>
            </a:r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2771775" y="2732088"/>
            <a:ext cx="230188" cy="458787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240"/>
              </a:cxn>
              <a:cxn ang="0">
                <a:pos x="0" y="288"/>
              </a:cxn>
              <a:cxn ang="0">
                <a:pos x="0" y="0"/>
              </a:cxn>
              <a:cxn ang="0">
                <a:pos x="144" y="48"/>
              </a:cxn>
            </a:cxnLst>
            <a:rect l="0" t="0" r="r" b="b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2133600" y="2667000"/>
            <a:ext cx="51276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Verdana" charset="0"/>
              </a:rPr>
              <a:t>nop</a:t>
            </a: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3003550" y="2947988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2590800" y="28194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2509838" y="3032125"/>
            <a:ext cx="252412" cy="242888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7" y="153"/>
              </a:cxn>
              <a:cxn ang="0">
                <a:pos x="87" y="0"/>
              </a:cxn>
              <a:cxn ang="0">
                <a:pos x="159" y="0"/>
              </a:cxn>
            </a:cxnLst>
            <a:rect l="0" t="0" r="r" b="b"/>
            <a:pathLst>
              <a:path w="159" h="153">
                <a:moveTo>
                  <a:pt x="0" y="153"/>
                </a:moveTo>
                <a:lnTo>
                  <a:pt x="87" y="153"/>
                </a:lnTo>
                <a:lnTo>
                  <a:pt x="87" y="0"/>
                </a:lnTo>
                <a:lnTo>
                  <a:pt x="159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082800" y="3386138"/>
            <a:ext cx="4524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2514600" y="3124200"/>
            <a:ext cx="381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240"/>
              </a:cxn>
              <a:cxn ang="0">
                <a:pos x="240" y="0"/>
              </a:cxn>
            </a:cxnLst>
            <a:rect l="0" t="0" r="r" b="b"/>
            <a:pathLst>
              <a:path w="240" h="240">
                <a:moveTo>
                  <a:pt x="0" y="240"/>
                </a:moveTo>
                <a:lnTo>
                  <a:pt x="240" y="240"/>
                </a:lnTo>
                <a:lnTo>
                  <a:pt x="24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1066800" y="3505200"/>
            <a:ext cx="1828800" cy="11430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148" y="635"/>
              </a:cxn>
              <a:cxn ang="0">
                <a:pos x="1" y="635"/>
              </a:cxn>
              <a:cxn ang="0">
                <a:pos x="0" y="48"/>
              </a:cxn>
            </a:cxnLst>
            <a:rect l="0" t="0" r="r" b="b"/>
            <a:pathLst>
              <a:path w="1152" h="635">
                <a:moveTo>
                  <a:pt x="1152" y="0"/>
                </a:moveTo>
                <a:lnTo>
                  <a:pt x="1148" y="635"/>
                </a:lnTo>
                <a:lnTo>
                  <a:pt x="1" y="635"/>
                </a:ln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2895600" y="4495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810000" y="2133600"/>
            <a:ext cx="990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Decode,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Register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Fetch</a:t>
            </a:r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>
            <a:off x="3505200" y="2971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8"/>
          <p:cNvSpPr>
            <a:spLocks/>
          </p:cNvSpPr>
          <p:nvPr/>
        </p:nvSpPr>
        <p:spPr bwMode="auto">
          <a:xfrm flipV="1">
            <a:off x="7772400" y="2919413"/>
            <a:ext cx="376238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9"/>
          <p:cNvSpPr>
            <a:spLocks/>
          </p:cNvSpPr>
          <p:nvPr/>
        </p:nvSpPr>
        <p:spPr bwMode="auto">
          <a:xfrm>
            <a:off x="6400800" y="2667000"/>
            <a:ext cx="174625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8"/>
              </a:cxn>
              <a:cxn ang="0">
                <a:pos x="843" y="728"/>
              </a:cxn>
              <a:cxn ang="0">
                <a:pos x="986" y="728"/>
              </a:cxn>
              <a:cxn ang="0">
                <a:pos x="984" y="404"/>
              </a:cxn>
              <a:cxn ang="0">
                <a:pos x="1100" y="399"/>
              </a:cxn>
            </a:cxnLst>
            <a:rect l="0" t="0" r="r" b="b"/>
            <a:pathLst>
              <a:path w="1100" h="728">
                <a:moveTo>
                  <a:pt x="0" y="0"/>
                </a:moveTo>
                <a:lnTo>
                  <a:pt x="0" y="728"/>
                </a:lnTo>
                <a:lnTo>
                  <a:pt x="843" y="728"/>
                </a:lnTo>
                <a:lnTo>
                  <a:pt x="986" y="728"/>
                </a:lnTo>
                <a:lnTo>
                  <a:pt x="984" y="404"/>
                </a:lnTo>
                <a:lnTo>
                  <a:pt x="1100" y="3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6726238" y="3340100"/>
            <a:ext cx="5286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latin typeface="Verdana" charset="0"/>
              </a:rPr>
              <a:t>wdata</a:t>
            </a:r>
          </a:p>
        </p:txBody>
      </p:sp>
      <p:grpSp>
        <p:nvGrpSpPr>
          <p:cNvPr id="50" name="Group 42"/>
          <p:cNvGrpSpPr>
            <a:grpSpLocks/>
          </p:cNvGrpSpPr>
          <p:nvPr/>
        </p:nvGrpSpPr>
        <p:grpSpPr bwMode="auto">
          <a:xfrm>
            <a:off x="8359775" y="3008313"/>
            <a:ext cx="304800" cy="485775"/>
            <a:chOff x="5420" y="2656"/>
            <a:chExt cx="192" cy="306"/>
          </a:xfrm>
        </p:grpSpPr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5420" y="280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5471" y="26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5504" y="29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5431" y="2723"/>
              <a:ext cx="18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R</a:t>
              </a:r>
            </a:p>
          </p:txBody>
        </p:sp>
      </p:grp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6791325" y="2449513"/>
            <a:ext cx="981075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6751638" y="2522538"/>
            <a:ext cx="5270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6751638" y="3362325"/>
            <a:ext cx="6445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wdata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7251700" y="2908300"/>
            <a:ext cx="584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rdata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6724650" y="2778125"/>
            <a:ext cx="77470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Data 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6942138" y="2370138"/>
            <a:ext cx="3968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we</a:t>
            </a:r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8137525" y="2908300"/>
            <a:ext cx="230188" cy="517525"/>
          </a:xfrm>
          <a:custGeom>
            <a:avLst/>
            <a:gdLst/>
            <a:ahLst/>
            <a:cxnLst>
              <a:cxn ang="0">
                <a:pos x="144" y="41"/>
              </a:cxn>
              <a:cxn ang="0">
                <a:pos x="144" y="284"/>
              </a:cxn>
              <a:cxn ang="0">
                <a:pos x="0" y="325"/>
              </a:cxn>
              <a:cxn ang="0">
                <a:pos x="0" y="0"/>
              </a:cxn>
              <a:cxn ang="0">
                <a:pos x="144" y="41"/>
              </a:cxn>
            </a:cxnLst>
            <a:rect l="0" t="0" r="r" b="b"/>
            <a:pathLst>
              <a:path w="145" h="326">
                <a:moveTo>
                  <a:pt x="144" y="41"/>
                </a:moveTo>
                <a:lnTo>
                  <a:pt x="144" y="284"/>
                </a:lnTo>
                <a:lnTo>
                  <a:pt x="0" y="325"/>
                </a:lnTo>
                <a:lnTo>
                  <a:pt x="0" y="0"/>
                </a:lnTo>
                <a:lnTo>
                  <a:pt x="144" y="41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 flipV="1">
            <a:off x="6848475" y="2463800"/>
            <a:ext cx="68263" cy="698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1" y="0"/>
              </a:cxn>
              <a:cxn ang="0">
                <a:pos x="42" y="43"/>
              </a:cxn>
            </a:cxnLst>
            <a:rect l="0" t="0" r="r" b="b"/>
            <a:pathLst>
              <a:path w="43" h="44">
                <a:moveTo>
                  <a:pt x="0" y="43"/>
                </a:moveTo>
                <a:lnTo>
                  <a:pt x="21" y="0"/>
                </a:lnTo>
                <a:lnTo>
                  <a:pt x="42" y="43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>
            <a:off x="4800600" y="29067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57"/>
          <p:cNvGrpSpPr>
            <a:grpSpLocks/>
          </p:cNvGrpSpPr>
          <p:nvPr/>
        </p:nvGrpSpPr>
        <p:grpSpPr bwMode="auto">
          <a:xfrm>
            <a:off x="5043488" y="2157413"/>
            <a:ext cx="285750" cy="485775"/>
            <a:chOff x="3311" y="2120"/>
            <a:chExt cx="180" cy="306"/>
          </a:xfrm>
        </p:grpSpPr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3335" y="2120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3368" y="2382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3311" y="2195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A</a:t>
              </a:r>
            </a:p>
          </p:txBody>
        </p:sp>
      </p:grpSp>
      <p:grpSp>
        <p:nvGrpSpPr>
          <p:cNvPr id="69" name="Group 61"/>
          <p:cNvGrpSpPr>
            <a:grpSpLocks/>
          </p:cNvGrpSpPr>
          <p:nvPr/>
        </p:nvGrpSpPr>
        <p:grpSpPr bwMode="auto">
          <a:xfrm>
            <a:off x="5018088" y="2690813"/>
            <a:ext cx="285750" cy="485775"/>
            <a:chOff x="3295" y="2456"/>
            <a:chExt cx="180" cy="306"/>
          </a:xfrm>
        </p:grpSpPr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3335" y="24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3368" y="27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3295" y="2539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B</a:t>
              </a:r>
            </a:p>
          </p:txBody>
        </p:sp>
      </p:grpSp>
      <p:grpSp>
        <p:nvGrpSpPr>
          <p:cNvPr id="73" name="Group 65"/>
          <p:cNvGrpSpPr>
            <a:grpSpLocks/>
          </p:cNvGrpSpPr>
          <p:nvPr/>
        </p:nvGrpSpPr>
        <p:grpSpPr bwMode="auto">
          <a:xfrm>
            <a:off x="6019800" y="2438400"/>
            <a:ext cx="274638" cy="485775"/>
            <a:chOff x="3781" y="1671"/>
            <a:chExt cx="173" cy="306"/>
          </a:xfrm>
        </p:grpSpPr>
        <p:sp>
          <p:nvSpPr>
            <p:cNvPr id="74" name="Rectangle 66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</p:grpSp>
      <p:grpSp>
        <p:nvGrpSpPr>
          <p:cNvPr id="80" name="Group 72"/>
          <p:cNvGrpSpPr>
            <a:grpSpLocks/>
          </p:cNvGrpSpPr>
          <p:nvPr/>
        </p:nvGrpSpPr>
        <p:grpSpPr bwMode="auto">
          <a:xfrm>
            <a:off x="5487988" y="2384425"/>
            <a:ext cx="431800" cy="611188"/>
            <a:chOff x="3611" y="2263"/>
            <a:chExt cx="272" cy="385"/>
          </a:xfrm>
        </p:grpSpPr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3619" y="2263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>
              <a:off x="3611" y="2373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Verdana" charset="0"/>
                </a:rPr>
                <a:t>ALU</a:t>
              </a:r>
            </a:p>
          </p:txBody>
        </p:sp>
      </p:grpSp>
      <p:grpSp>
        <p:nvGrpSpPr>
          <p:cNvPr id="83" name="Group 75"/>
          <p:cNvGrpSpPr>
            <a:grpSpLocks/>
          </p:cNvGrpSpPr>
          <p:nvPr/>
        </p:nvGrpSpPr>
        <p:grpSpPr bwMode="auto">
          <a:xfrm>
            <a:off x="5105400" y="3276600"/>
            <a:ext cx="173038" cy="485775"/>
            <a:chOff x="3335" y="2792"/>
            <a:chExt cx="109" cy="306"/>
          </a:xfrm>
        </p:grpSpPr>
        <p:sp>
          <p:nvSpPr>
            <p:cNvPr id="84" name="Rectangle 76"/>
            <p:cNvSpPr>
              <a:spLocks noChangeArrowheads="1"/>
            </p:cNvSpPr>
            <p:nvPr/>
          </p:nvSpPr>
          <p:spPr bwMode="auto">
            <a:xfrm>
              <a:off x="3335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3368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78"/>
          <p:cNvGrpSpPr>
            <a:grpSpLocks/>
          </p:cNvGrpSpPr>
          <p:nvPr/>
        </p:nvGrpSpPr>
        <p:grpSpPr bwMode="auto">
          <a:xfrm>
            <a:off x="6073775" y="3276600"/>
            <a:ext cx="173038" cy="485775"/>
            <a:chOff x="3951" y="2792"/>
            <a:chExt cx="109" cy="306"/>
          </a:xfrm>
        </p:grpSpPr>
        <p:sp>
          <p:nvSpPr>
            <p:cNvPr id="87" name="Rectangle 79"/>
            <p:cNvSpPr>
              <a:spLocks noChangeArrowheads="1"/>
            </p:cNvSpPr>
            <p:nvPr/>
          </p:nvSpPr>
          <p:spPr bwMode="auto">
            <a:xfrm>
              <a:off x="3951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984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Line 81"/>
          <p:cNvSpPr>
            <a:spLocks noChangeShapeType="1"/>
          </p:cNvSpPr>
          <p:nvPr/>
        </p:nvSpPr>
        <p:spPr bwMode="auto">
          <a:xfrm>
            <a:off x="6400800" y="2667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4953000" y="38100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5854700" y="38227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MD2</a:t>
            </a:r>
          </a:p>
        </p:txBody>
      </p:sp>
      <p:sp>
        <p:nvSpPr>
          <p:cNvPr id="92" name="Freeform 84"/>
          <p:cNvSpPr>
            <a:spLocks/>
          </p:cNvSpPr>
          <p:nvPr/>
        </p:nvSpPr>
        <p:spPr bwMode="auto">
          <a:xfrm>
            <a:off x="2057400" y="4343400"/>
            <a:ext cx="2514600" cy="1362075"/>
          </a:xfrm>
          <a:custGeom>
            <a:avLst/>
            <a:gdLst/>
            <a:ahLst/>
            <a:cxnLst>
              <a:cxn ang="0">
                <a:pos x="1584" y="858"/>
              </a:cxn>
              <a:cxn ang="0">
                <a:pos x="1584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1584" h="858">
                <a:moveTo>
                  <a:pt x="1584" y="858"/>
                </a:moveTo>
                <a:lnTo>
                  <a:pt x="1584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85"/>
          <p:cNvSpPr>
            <a:spLocks/>
          </p:cNvSpPr>
          <p:nvPr/>
        </p:nvSpPr>
        <p:spPr bwMode="auto">
          <a:xfrm>
            <a:off x="4572000" y="3657600"/>
            <a:ext cx="2743200" cy="1752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728" y="1296"/>
              </a:cxn>
              <a:cxn ang="0">
                <a:pos x="1728" y="0"/>
              </a:cxn>
            </a:cxnLst>
            <a:rect l="0" t="0" r="r" b="b"/>
            <a:pathLst>
              <a:path w="1728" h="1296">
                <a:moveTo>
                  <a:pt x="0" y="1296"/>
                </a:moveTo>
                <a:lnTo>
                  <a:pt x="1728" y="1296"/>
                </a:lnTo>
                <a:lnTo>
                  <a:pt x="172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Text Box 86"/>
          <p:cNvSpPr txBox="1">
            <a:spLocks noChangeArrowheads="1"/>
          </p:cNvSpPr>
          <p:nvPr/>
        </p:nvSpPr>
        <p:spPr bwMode="auto">
          <a:xfrm>
            <a:off x="4456785" y="5676635"/>
            <a:ext cx="38100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Verdana" charset="0"/>
              </a:rPr>
              <a:t>Cache Refill Data from Lower Levels of Memory Hierarchy</a:t>
            </a:r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7313613" y="3276600"/>
            <a:ext cx="4524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96" name="Freeform 88"/>
          <p:cNvSpPr>
            <a:spLocks/>
          </p:cNvSpPr>
          <p:nvPr/>
        </p:nvSpPr>
        <p:spPr bwMode="auto">
          <a:xfrm>
            <a:off x="7772400" y="3429000"/>
            <a:ext cx="76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48" y="480"/>
              </a:cxn>
              <a:cxn ang="0">
                <a:pos x="48" y="528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  <a:lnTo>
                  <a:pt x="48" y="52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oup 89"/>
          <p:cNvGrpSpPr>
            <a:grpSpLocks/>
          </p:cNvGrpSpPr>
          <p:nvPr/>
        </p:nvGrpSpPr>
        <p:grpSpPr bwMode="auto">
          <a:xfrm>
            <a:off x="7620000" y="4953000"/>
            <a:ext cx="1066800" cy="609600"/>
            <a:chOff x="4704" y="3120"/>
            <a:chExt cx="672" cy="384"/>
          </a:xfrm>
        </p:grpSpPr>
        <p:sp>
          <p:nvSpPr>
            <p:cNvPr id="98" name="Line 90"/>
            <p:cNvSpPr>
              <a:spLocks noChangeShapeType="1"/>
            </p:cNvSpPr>
            <p:nvPr/>
          </p:nvSpPr>
          <p:spPr bwMode="auto">
            <a:xfrm flipH="1">
              <a:off x="4704" y="3168"/>
              <a:ext cx="192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1"/>
            <p:cNvSpPr>
              <a:spLocks noChangeShapeType="1"/>
            </p:cNvSpPr>
            <p:nvPr/>
          </p:nvSpPr>
          <p:spPr bwMode="auto">
            <a:xfrm flipH="1">
              <a:off x="4896" y="3168"/>
              <a:ext cx="48" cy="3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2"/>
            <p:cNvSpPr>
              <a:spLocks noChangeShapeType="1"/>
            </p:cNvSpPr>
            <p:nvPr/>
          </p:nvSpPr>
          <p:spPr bwMode="auto">
            <a:xfrm>
              <a:off x="5040" y="3168"/>
              <a:ext cx="144" cy="2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3"/>
            <p:cNvSpPr>
              <a:spLocks noChangeShapeType="1"/>
            </p:cNvSpPr>
            <p:nvPr/>
          </p:nvSpPr>
          <p:spPr bwMode="auto">
            <a:xfrm>
              <a:off x="5136" y="3120"/>
              <a:ext cx="24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Text Box 94"/>
          <p:cNvSpPr txBox="1">
            <a:spLocks noChangeArrowheads="1"/>
          </p:cNvSpPr>
          <p:nvPr/>
        </p:nvSpPr>
        <p:spPr bwMode="auto">
          <a:xfrm>
            <a:off x="7239000" y="4238625"/>
            <a:ext cx="141605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Stall entire CPU on data cache miss</a:t>
            </a:r>
          </a:p>
        </p:txBody>
      </p:sp>
      <p:sp>
        <p:nvSpPr>
          <p:cNvPr id="103" name="Freeform 95"/>
          <p:cNvSpPr>
            <a:spLocks/>
          </p:cNvSpPr>
          <p:nvPr/>
        </p:nvSpPr>
        <p:spPr bwMode="auto">
          <a:xfrm>
            <a:off x="3124200" y="3962400"/>
            <a:ext cx="4724400" cy="1066800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2160" y="0"/>
              </a:cxn>
              <a:cxn ang="0">
                <a:pos x="2160" y="432"/>
              </a:cxn>
              <a:cxn ang="0">
                <a:pos x="0" y="432"/>
              </a:cxn>
              <a:cxn ang="0">
                <a:pos x="0" y="672"/>
              </a:cxn>
            </a:cxnLst>
            <a:rect l="0" t="0" r="r" b="b"/>
            <a:pathLst>
              <a:path w="2784" h="672">
                <a:moveTo>
                  <a:pt x="2784" y="0"/>
                </a:moveTo>
                <a:lnTo>
                  <a:pt x="2160" y="0"/>
                </a:lnTo>
                <a:lnTo>
                  <a:pt x="2160" y="432"/>
                </a:lnTo>
                <a:lnTo>
                  <a:pt x="0" y="432"/>
                </a:lnTo>
                <a:lnTo>
                  <a:pt x="0" y="672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96"/>
          <p:cNvSpPr txBox="1">
            <a:spLocks noChangeArrowheads="1"/>
          </p:cNvSpPr>
          <p:nvPr/>
        </p:nvSpPr>
        <p:spPr bwMode="auto">
          <a:xfrm>
            <a:off x="2362200" y="5045075"/>
            <a:ext cx="2286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To Memory Control</a:t>
            </a:r>
          </a:p>
        </p:txBody>
      </p:sp>
      <p:sp>
        <p:nvSpPr>
          <p:cNvPr id="105" name="Text Box 97"/>
          <p:cNvSpPr txBox="1">
            <a:spLocks noChangeArrowheads="1"/>
          </p:cNvSpPr>
          <p:nvPr/>
        </p:nvSpPr>
        <p:spPr bwMode="auto">
          <a:xfrm>
            <a:off x="6019800" y="2055813"/>
            <a:ext cx="3127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M</a:t>
            </a:r>
          </a:p>
        </p:txBody>
      </p:sp>
      <p:sp>
        <p:nvSpPr>
          <p:cNvPr id="106" name="Text Box 98"/>
          <p:cNvSpPr txBox="1">
            <a:spLocks noChangeArrowheads="1"/>
          </p:cNvSpPr>
          <p:nvPr/>
        </p:nvSpPr>
        <p:spPr bwMode="auto">
          <a:xfrm>
            <a:off x="5029200" y="1827213"/>
            <a:ext cx="28098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E</a:t>
            </a: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>
            <a:off x="4953000" y="2895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8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Average Memory Access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AMAT </a:t>
            </a:r>
            <a:r>
              <a:rPr lang="en-US" dirty="0" smtClean="0">
                <a:solidFill>
                  <a:schemeClr val="tx1"/>
                </a:solidFill>
              </a:rPr>
              <a:t>= [Hit Time] + [Miss Prob.] x [Miss Penalty]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Miss Penalty equals AMAT of next cache/memory/storage level.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is recursively defined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improve performance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the hit time (e.g., smaller cache)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the miss </a:t>
            </a:r>
            <a:r>
              <a:rPr lang="en-US" sz="1600" b="0" dirty="0" smtClean="0">
                <a:solidFill>
                  <a:schemeClr val="tx1"/>
                </a:solidFill>
              </a:rPr>
              <a:t>probability (e.g</a:t>
            </a:r>
            <a:r>
              <a:rPr lang="en-US" sz="1600" b="0" dirty="0" smtClean="0">
                <a:solidFill>
                  <a:schemeClr val="tx1"/>
                </a:solidFill>
              </a:rPr>
              <a:t>., larger cache)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the miss penalty (e.g., optimize the next level)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Simple design strategy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Observe that hit time increases with cache size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the largest possible cache with a hit time of 1-2 cycles.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 example, design 8-32KB of cache in modern technology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trade-offs are more complex with superscalar architectures and multi-ported memories</a:t>
            </a:r>
          </a:p>
        </p:txBody>
      </p:sp>
    </p:spTree>
    <p:extLst>
      <p:ext uri="{BB962C8B-B14F-4D97-AF65-F5344CB8AC3E}">
        <p14:creationId xmlns:p14="http://schemas.microsoft.com/office/powerpoint/2010/main" xmlns="" val="2759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Example: Serial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vs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 Parallel Access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Serial Access</a:t>
            </a:r>
            <a:endParaRPr lang="en-US" sz="1600" b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Check cache for addressed data.  If miss (probability 1-p), go to 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=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 smtClean="0">
                <a:solidFill>
                  <a:schemeClr val="tx1"/>
                </a:solidFill>
              </a:rPr>
              <a:t> + (1-p) x </a:t>
            </a:r>
            <a:r>
              <a:rPr lang="en-US" sz="1600" b="0" dirty="0" err="1" smtClean="0">
                <a:solidFill>
                  <a:schemeClr val="tx1"/>
                </a:solidFill>
              </a:rPr>
              <a:t>Tmem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Parallel Access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Check cache and memory for addressed data.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= p x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 smtClean="0">
                <a:solidFill>
                  <a:schemeClr val="tx1"/>
                </a:solidFill>
              </a:rPr>
              <a:t> + (1-p) x </a:t>
            </a:r>
            <a:r>
              <a:rPr lang="en-US" sz="1600" b="0" dirty="0" err="1" smtClean="0">
                <a:solidFill>
                  <a:schemeClr val="tx1"/>
                </a:solidFill>
              </a:rPr>
              <a:t>Tmem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reductions from parallel access often small. </a:t>
            </a:r>
            <a:r>
              <a:rPr lang="en-US" sz="1600" b="0" dirty="0" err="1" smtClean="0">
                <a:solidFill>
                  <a:schemeClr val="tx1"/>
                </a:solidFill>
              </a:rPr>
              <a:t>Tmem</a:t>
            </a:r>
            <a:r>
              <a:rPr lang="en-US" sz="1600" b="0" dirty="0" smtClean="0">
                <a:solidFill>
                  <a:schemeClr val="tx1"/>
                </a:solidFill>
              </a:rPr>
              <a:t> &gt;&gt;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and p is high. Parallel access consumes memory </a:t>
            </a:r>
            <a:r>
              <a:rPr lang="en-US" sz="1600" b="0" dirty="0" smtClean="0">
                <a:solidFill>
                  <a:schemeClr val="tx1"/>
                </a:solidFill>
              </a:rPr>
              <a:t>bandwidth. </a:t>
            </a:r>
            <a:r>
              <a:rPr lang="en-US" sz="1600" b="0" dirty="0" smtClean="0">
                <a:solidFill>
                  <a:schemeClr val="tx1"/>
                </a:solidFill>
              </a:rPr>
              <a:t>Parallel access increases cache complexity and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58673" y="2392065"/>
            <a:ext cx="4614374" cy="993775"/>
            <a:chOff x="518" y="1801"/>
            <a:chExt cx="3224" cy="626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32" y="1954"/>
              <a:ext cx="752" cy="3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862" y="2013"/>
              <a:ext cx="5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CACHE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18" y="2027"/>
              <a:ext cx="7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Processor 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528" y="189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28" y="237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072" y="1898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072" y="1898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072" y="237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062" y="1931"/>
              <a:ext cx="6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Main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Memory 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592" y="204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592" y="218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334" y="1801"/>
              <a:ext cx="4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 err="1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Addr</a:t>
              </a:r>
              <a:endParaRPr lang="en-US" altLang="ko-KR" sz="1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582" y="1801"/>
              <a:ext cx="4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Addr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630" y="2233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382" y="2233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344" y="1898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344" y="204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344" y="218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826157" y="3582620"/>
            <a:ext cx="5011738" cy="993775"/>
            <a:chOff x="550" y="2847"/>
            <a:chExt cx="3157" cy="626"/>
          </a:xfrm>
        </p:grpSpPr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1960" y="3000"/>
              <a:ext cx="752" cy="3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1990" y="3059"/>
              <a:ext cx="5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CACHE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550" y="3073"/>
              <a:ext cx="7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Processor </a:t>
              </a: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60" y="294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60" y="342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3104" y="294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3104" y="294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3104" y="342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3094" y="2977"/>
              <a:ext cx="6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Main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Memory 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864" y="308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720" y="323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1366" y="2847"/>
              <a:ext cx="3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 err="1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Addr</a:t>
              </a:r>
              <a:endParaRPr lang="en-US" altLang="ko-KR" sz="1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2710" y="3279"/>
              <a:ext cx="3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1510" y="3279"/>
              <a:ext cx="3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1376" y="294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1376" y="308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1376" y="323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1760" y="28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1760" y="2848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2864" y="28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xmlns="" val="41631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Misses and Causes (3C’s)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Compulsory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First reference to a block. May be caused by “cold” caches as application begins execution.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Compulsory misses would occur even with infinitely sized cache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Capacity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Cache is too small and cannot hold all data needed by the program.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Capacity misses would occur even under perfect replacement policy.</a:t>
            </a:r>
          </a:p>
          <a:p>
            <a:pPr marL="7429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Conflict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Cache line replacement policy causes collisions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Conflict misses would not occur with full associativity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Reducing Misses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Larger Cache Size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Benefit: reduces capacity and conflict misses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Cost: increases hit time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Higher Associativity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Benefit: reduces conflict misses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Cost: increases hit time</a:t>
            </a:r>
          </a:p>
          <a:p>
            <a:pPr marL="7429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Larger Line Size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Benefit: reduces compulsory and capacity misses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Cost: increases conflict misses and increases miss penalty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Write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Policies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What happens when a cache line is written?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If write hits in cache (i.e., line already cached)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Write-Through</a:t>
            </a:r>
            <a:r>
              <a:rPr lang="en-US" sz="1600" b="0" dirty="0" smtClean="0">
                <a:solidFill>
                  <a:schemeClr val="tx1"/>
                </a:solidFill>
              </a:rPr>
              <a:t>: Write data to both cache and memory.  Increases memory traffic but allows simpler datapath and cache controllers.</a:t>
            </a:r>
          </a:p>
          <a:p>
            <a:pPr marL="742950" lvl="1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Write-Back</a:t>
            </a:r>
            <a:r>
              <a:rPr lang="en-US" sz="1600" b="0" dirty="0" smtClean="0">
                <a:solidFill>
                  <a:schemeClr val="tx1"/>
                </a:solidFill>
              </a:rPr>
              <a:t>: Write data to cache only. Write data to memory only when cache line is replaced (e.g., conflict). </a:t>
            </a:r>
          </a:p>
          <a:p>
            <a:pPr marL="742950" lvl="1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Write-Back Optimization</a:t>
            </a:r>
            <a:r>
              <a:rPr lang="en-US" sz="1600" b="0" dirty="0" smtClean="0">
                <a:solidFill>
                  <a:schemeClr val="tx1"/>
                </a:solidFill>
              </a:rPr>
              <a:t>: Insert “dirty bit” per cache line, which indicates whether line is modified. Write-back only if replaced cache line is dirty. </a:t>
            </a:r>
          </a:p>
          <a:p>
            <a:pPr marL="3486150" lvl="7" indent="-285750">
              <a:buFontTx/>
              <a:buChar char="-"/>
            </a:pPr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If write misses in cache</a:t>
            </a:r>
          </a:p>
          <a:p>
            <a:pPr marL="742950" lvl="2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No Write Allocate</a:t>
            </a:r>
            <a:r>
              <a:rPr lang="en-US" sz="1600" b="0" dirty="0" smtClean="0">
                <a:solidFill>
                  <a:schemeClr val="tx1"/>
                </a:solidFill>
              </a:rPr>
              <a:t>: Write data to memory only.</a:t>
            </a:r>
          </a:p>
          <a:p>
            <a:pPr marL="742950" lvl="2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 Allocate</a:t>
            </a:r>
            <a:r>
              <a:rPr lang="en-US" sz="1600" b="0" dirty="0" smtClean="0">
                <a:solidFill>
                  <a:schemeClr val="tx1"/>
                </a:solidFill>
              </a:rPr>
              <a:t>: Fetch data into cache.  Write data into cache. Also known as fetch-on-write.</a:t>
            </a:r>
            <a:endParaRPr lang="en-US" sz="1600" b="0" u="sng" dirty="0" smtClean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Common combinations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Write-through and no-write allocate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Write-back and write allocate.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4308</TotalTime>
  <Words>2305</Words>
  <Application>Microsoft Office PowerPoint</Application>
  <PresentationFormat>On-screen Show (4:3)</PresentationFormat>
  <Paragraphs>506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Executive</vt:lpstr>
      <vt:lpstr>ECE 552 / CPS 550  Advanced Computer Architecture I  Lecture 13 Memory – Part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bclee</cp:lastModifiedBy>
  <cp:revision>925</cp:revision>
  <dcterms:created xsi:type="dcterms:W3CDTF">2011-07-23T19:26:49Z</dcterms:created>
  <dcterms:modified xsi:type="dcterms:W3CDTF">2012-10-11T03:44:03Z</dcterms:modified>
</cp:coreProperties>
</file>