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4"/>
  </p:notesMasterIdLst>
  <p:sldIdLst>
    <p:sldId id="256" r:id="rId2"/>
    <p:sldId id="510" r:id="rId3"/>
    <p:sldId id="679" r:id="rId4"/>
    <p:sldId id="630" r:id="rId5"/>
    <p:sldId id="653" r:id="rId6"/>
    <p:sldId id="654" r:id="rId7"/>
    <p:sldId id="656" r:id="rId8"/>
    <p:sldId id="655" r:id="rId9"/>
    <p:sldId id="657" r:id="rId10"/>
    <p:sldId id="629" r:id="rId11"/>
    <p:sldId id="658" r:id="rId12"/>
    <p:sldId id="631" r:id="rId13"/>
    <p:sldId id="660" r:id="rId14"/>
    <p:sldId id="661" r:id="rId15"/>
    <p:sldId id="659" r:id="rId16"/>
    <p:sldId id="633" r:id="rId17"/>
    <p:sldId id="662" r:id="rId18"/>
    <p:sldId id="663" r:id="rId19"/>
    <p:sldId id="664" r:id="rId20"/>
    <p:sldId id="666" r:id="rId21"/>
    <p:sldId id="667" r:id="rId22"/>
    <p:sldId id="668" r:id="rId23"/>
    <p:sldId id="670" r:id="rId24"/>
    <p:sldId id="672" r:id="rId25"/>
    <p:sldId id="673" r:id="rId26"/>
    <p:sldId id="674" r:id="rId27"/>
    <p:sldId id="675" r:id="rId28"/>
    <p:sldId id="676" r:id="rId29"/>
    <p:sldId id="677" r:id="rId30"/>
    <p:sldId id="678" r:id="rId31"/>
    <p:sldId id="671" r:id="rId32"/>
    <p:sldId id="64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84" d="100"/>
          <a:sy n="84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15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Very Long Instruction Word Machines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Sequential Instruction Sets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48" name="Group 2"/>
          <p:cNvGrpSpPr>
            <a:grpSpLocks/>
          </p:cNvGrpSpPr>
          <p:nvPr/>
        </p:nvGrpSpPr>
        <p:grpSpPr bwMode="auto">
          <a:xfrm>
            <a:off x="1295400" y="2743200"/>
            <a:ext cx="6553200" cy="3770313"/>
            <a:chOff x="816" y="1728"/>
            <a:chExt cx="4128" cy="2375"/>
          </a:xfrm>
        </p:grpSpPr>
        <p:sp>
          <p:nvSpPr>
            <p:cNvPr id="49" name="Rectangle 3"/>
            <p:cNvSpPr>
              <a:spLocks noChangeArrowheads="1"/>
            </p:cNvSpPr>
            <p:nvPr/>
          </p:nvSpPr>
          <p:spPr bwMode="auto">
            <a:xfrm>
              <a:off x="1392" y="2448"/>
              <a:ext cx="2928" cy="165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50" name="Group 4"/>
            <p:cNvGrpSpPr>
              <a:grpSpLocks/>
            </p:cNvGrpSpPr>
            <p:nvPr/>
          </p:nvGrpSpPr>
          <p:grpSpPr bwMode="auto">
            <a:xfrm>
              <a:off x="1584" y="2784"/>
              <a:ext cx="1146" cy="822"/>
              <a:chOff x="1584" y="2784"/>
              <a:chExt cx="1146" cy="822"/>
            </a:xfrm>
          </p:grpSpPr>
          <p:sp>
            <p:nvSpPr>
              <p:cNvPr id="54" name="Rectangle 5"/>
              <p:cNvSpPr>
                <a:spLocks noChangeArrowheads="1"/>
              </p:cNvSpPr>
              <p:nvPr/>
            </p:nvSpPr>
            <p:spPr bwMode="auto">
              <a:xfrm>
                <a:off x="1584" y="2784"/>
                <a:ext cx="522" cy="108"/>
              </a:xfrm>
              <a:prstGeom prst="rect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Rectangle 6"/>
              <p:cNvSpPr>
                <a:spLocks noChangeArrowheads="1"/>
              </p:cNvSpPr>
              <p:nvPr/>
            </p:nvSpPr>
            <p:spPr bwMode="auto">
              <a:xfrm>
                <a:off x="2208" y="2976"/>
                <a:ext cx="522" cy="110"/>
              </a:xfrm>
              <a:prstGeom prst="rect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6" name="Rectangle 7"/>
              <p:cNvSpPr>
                <a:spLocks noChangeArrowheads="1"/>
              </p:cNvSpPr>
              <p:nvPr/>
            </p:nvSpPr>
            <p:spPr bwMode="auto">
              <a:xfrm>
                <a:off x="1584" y="3168"/>
                <a:ext cx="522" cy="108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7" name="Rectangle 8"/>
              <p:cNvSpPr>
                <a:spLocks noChangeArrowheads="1"/>
              </p:cNvSpPr>
              <p:nvPr/>
            </p:nvSpPr>
            <p:spPr bwMode="auto">
              <a:xfrm>
                <a:off x="2208" y="3360"/>
                <a:ext cx="522" cy="10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" name="Rectangle 9"/>
              <p:cNvSpPr>
                <a:spLocks noChangeArrowheads="1"/>
              </p:cNvSpPr>
              <p:nvPr/>
            </p:nvSpPr>
            <p:spPr bwMode="auto">
              <a:xfrm>
                <a:off x="1596" y="3504"/>
                <a:ext cx="522" cy="102"/>
              </a:xfrm>
              <a:prstGeom prst="rect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9" name="Line 10"/>
              <p:cNvSpPr>
                <a:spLocks noChangeShapeType="1"/>
              </p:cNvSpPr>
              <p:nvPr/>
            </p:nvSpPr>
            <p:spPr bwMode="auto">
              <a:xfrm>
                <a:off x="1872" y="2880"/>
                <a:ext cx="0" cy="28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" name="Line 11"/>
              <p:cNvSpPr>
                <a:spLocks noChangeShapeType="1"/>
              </p:cNvSpPr>
              <p:nvPr/>
            </p:nvSpPr>
            <p:spPr bwMode="auto">
              <a:xfrm>
                <a:off x="1872" y="3264"/>
                <a:ext cx="0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1" name="Line 12"/>
              <p:cNvSpPr>
                <a:spLocks noChangeShapeType="1"/>
              </p:cNvSpPr>
              <p:nvPr/>
            </p:nvSpPr>
            <p:spPr bwMode="auto">
              <a:xfrm flipH="1">
                <a:off x="1974" y="3072"/>
                <a:ext cx="474" cy="4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" name="Line 13"/>
              <p:cNvSpPr>
                <a:spLocks noChangeShapeType="1"/>
              </p:cNvSpPr>
              <p:nvPr/>
            </p:nvSpPr>
            <p:spPr bwMode="auto">
              <a:xfrm>
                <a:off x="1872" y="2880"/>
                <a:ext cx="528" cy="48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1" name="Text Box 14"/>
            <p:cNvSpPr txBox="1">
              <a:spLocks noChangeArrowheads="1"/>
            </p:cNvSpPr>
            <p:nvPr/>
          </p:nvSpPr>
          <p:spPr bwMode="auto">
            <a:xfrm>
              <a:off x="1344" y="3648"/>
              <a:ext cx="1632" cy="3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ko-KR" sz="1600" i="1" dirty="0">
                  <a:latin typeface="Verdana" charset="0"/>
                  <a:ea typeface="굴림" charset="-127"/>
                  <a:cs typeface="굴림" charset="-127"/>
                </a:rPr>
                <a:t>Check instruction dependencies</a:t>
              </a:r>
            </a:p>
          </p:txBody>
        </p:sp>
        <p:sp>
          <p:nvSpPr>
            <p:cNvPr id="52" name="Text Box 15"/>
            <p:cNvSpPr txBox="1">
              <a:spLocks noChangeArrowheads="1"/>
            </p:cNvSpPr>
            <p:nvPr/>
          </p:nvSpPr>
          <p:spPr bwMode="auto">
            <a:xfrm>
              <a:off x="1404" y="2450"/>
              <a:ext cx="1907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u="sng" dirty="0">
                  <a:latin typeface="Verdana" charset="0"/>
                  <a:ea typeface="굴림" charset="-127"/>
                  <a:cs typeface="굴림" charset="-127"/>
                </a:rPr>
                <a:t>Superscalar processor</a:t>
              </a:r>
            </a:p>
          </p:txBody>
        </p:sp>
        <p:sp>
          <p:nvSpPr>
            <p:cNvPr id="53" name="Freeform 16"/>
            <p:cNvSpPr>
              <a:spLocks/>
            </p:cNvSpPr>
            <p:nvPr/>
          </p:nvSpPr>
          <p:spPr bwMode="auto">
            <a:xfrm>
              <a:off x="816" y="1728"/>
              <a:ext cx="4128" cy="1488"/>
            </a:xfrm>
            <a:custGeom>
              <a:avLst/>
              <a:gdLst/>
              <a:ahLst/>
              <a:cxnLst>
                <a:cxn ang="0">
                  <a:pos x="4128" y="0"/>
                </a:cxn>
                <a:cxn ang="0">
                  <a:pos x="4128" y="576"/>
                </a:cxn>
                <a:cxn ang="0">
                  <a:pos x="0" y="576"/>
                </a:cxn>
                <a:cxn ang="0">
                  <a:pos x="0" y="1488"/>
                </a:cxn>
                <a:cxn ang="0">
                  <a:pos x="720" y="1488"/>
                </a:cxn>
              </a:cxnLst>
              <a:rect l="0" t="0" r="r" b="b"/>
              <a:pathLst>
                <a:path w="4128" h="1488">
                  <a:moveTo>
                    <a:pt x="4128" y="0"/>
                  </a:moveTo>
                  <a:lnTo>
                    <a:pt x="4128" y="576"/>
                  </a:lnTo>
                  <a:lnTo>
                    <a:pt x="0" y="576"/>
                  </a:lnTo>
                  <a:lnTo>
                    <a:pt x="0" y="1488"/>
                  </a:lnTo>
                  <a:lnTo>
                    <a:pt x="720" y="1488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63" name="AutoShape 18"/>
          <p:cNvSpPr>
            <a:spLocks noChangeArrowheads="1"/>
          </p:cNvSpPr>
          <p:nvPr/>
        </p:nvSpPr>
        <p:spPr bwMode="auto">
          <a:xfrm>
            <a:off x="422275" y="1676400"/>
            <a:ext cx="1641475" cy="1046163"/>
          </a:xfrm>
          <a:prstGeom prst="flowChartDocumen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latin typeface="Verdana" charset="0"/>
                <a:ea typeface="굴림" charset="-127"/>
                <a:cs typeface="굴림" charset="-127"/>
              </a:rPr>
              <a:t>a = foo(b);</a:t>
            </a:r>
          </a:p>
          <a:p>
            <a:r>
              <a:rPr lang="en-US" altLang="ko-KR" sz="2000">
                <a:latin typeface="Verdana" charset="0"/>
                <a:ea typeface="굴림" charset="-127"/>
                <a:cs typeface="굴림" charset="-127"/>
              </a:rPr>
              <a:t>for (i=0, i&lt;</a:t>
            </a:r>
          </a:p>
        </p:txBody>
      </p:sp>
      <p:sp>
        <p:nvSpPr>
          <p:cNvPr id="64" name="Text Box 19"/>
          <p:cNvSpPr txBox="1">
            <a:spLocks noChangeArrowheads="1"/>
          </p:cNvSpPr>
          <p:nvPr/>
        </p:nvSpPr>
        <p:spPr bwMode="auto">
          <a:xfrm>
            <a:off x="381000" y="971080"/>
            <a:ext cx="2078725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altLang="ko-KR" sz="2000" dirty="0">
                <a:latin typeface="+mj-lt"/>
                <a:ea typeface="굴림" charset="-127"/>
                <a:cs typeface="굴림" charset="-127"/>
              </a:rPr>
              <a:t>Sequential source code</a:t>
            </a:r>
          </a:p>
        </p:txBody>
      </p:sp>
      <p:grpSp>
        <p:nvGrpSpPr>
          <p:cNvPr id="65" name="Group 20"/>
          <p:cNvGrpSpPr>
            <a:grpSpLocks/>
          </p:cNvGrpSpPr>
          <p:nvPr/>
        </p:nvGrpSpPr>
        <p:grpSpPr bwMode="auto">
          <a:xfrm>
            <a:off x="2057400" y="990601"/>
            <a:ext cx="4800600" cy="2474913"/>
            <a:chOff x="1296" y="624"/>
            <a:chExt cx="3024" cy="1559"/>
          </a:xfrm>
        </p:grpSpPr>
        <p:sp>
          <p:nvSpPr>
            <p:cNvPr id="66" name="Rectangle 21"/>
            <p:cNvSpPr>
              <a:spLocks noChangeArrowheads="1"/>
            </p:cNvSpPr>
            <p:nvPr/>
          </p:nvSpPr>
          <p:spPr bwMode="auto">
            <a:xfrm>
              <a:off x="1488" y="624"/>
              <a:ext cx="2832" cy="155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ko-KR" altLang="en-US" sz="2000">
                <a:latin typeface="Verdana" charset="0"/>
                <a:ea typeface="굴림" charset="-127"/>
                <a:cs typeface="굴림" charset="-127"/>
              </a:endParaRPr>
            </a:p>
          </p:txBody>
        </p:sp>
        <p:grpSp>
          <p:nvGrpSpPr>
            <p:cNvPr id="67" name="Group 22"/>
            <p:cNvGrpSpPr>
              <a:grpSpLocks/>
            </p:cNvGrpSpPr>
            <p:nvPr/>
          </p:nvGrpSpPr>
          <p:grpSpPr bwMode="auto">
            <a:xfrm>
              <a:off x="1974" y="948"/>
              <a:ext cx="762" cy="744"/>
              <a:chOff x="672" y="2304"/>
              <a:chExt cx="762" cy="744"/>
            </a:xfrm>
          </p:grpSpPr>
          <p:sp>
            <p:nvSpPr>
              <p:cNvPr id="71" name="Oval 23"/>
              <p:cNvSpPr>
                <a:spLocks noChangeArrowheads="1"/>
              </p:cNvSpPr>
              <p:nvPr/>
            </p:nvSpPr>
            <p:spPr bwMode="auto">
              <a:xfrm>
                <a:off x="672" y="2592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Oval 24"/>
              <p:cNvSpPr>
                <a:spLocks noChangeArrowheads="1"/>
              </p:cNvSpPr>
              <p:nvPr/>
            </p:nvSpPr>
            <p:spPr bwMode="auto">
              <a:xfrm>
                <a:off x="984" y="2592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" name="Oval 25"/>
              <p:cNvSpPr>
                <a:spLocks noChangeArrowheads="1"/>
              </p:cNvSpPr>
              <p:nvPr/>
            </p:nvSpPr>
            <p:spPr bwMode="auto">
              <a:xfrm>
                <a:off x="1290" y="2592"/>
                <a:ext cx="144" cy="144"/>
              </a:xfrm>
              <a:prstGeom prst="ellipse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4" name="Oval 26"/>
              <p:cNvSpPr>
                <a:spLocks noChangeArrowheads="1"/>
              </p:cNvSpPr>
              <p:nvPr/>
            </p:nvSpPr>
            <p:spPr bwMode="auto">
              <a:xfrm>
                <a:off x="984" y="2304"/>
                <a:ext cx="144" cy="144"/>
              </a:xfrm>
              <a:prstGeom prst="ellipse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5" name="Oval 27"/>
              <p:cNvSpPr>
                <a:spLocks noChangeArrowheads="1"/>
              </p:cNvSpPr>
              <p:nvPr/>
            </p:nvSpPr>
            <p:spPr bwMode="auto">
              <a:xfrm>
                <a:off x="672" y="2904"/>
                <a:ext cx="144" cy="144"/>
              </a:xfrm>
              <a:prstGeom prst="ellipse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" name="Line 28"/>
              <p:cNvSpPr>
                <a:spLocks noChangeShapeType="1"/>
              </p:cNvSpPr>
              <p:nvPr/>
            </p:nvSpPr>
            <p:spPr bwMode="auto">
              <a:xfrm flipH="1">
                <a:off x="790" y="2424"/>
                <a:ext cx="220" cy="1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" name="Line 29"/>
              <p:cNvSpPr>
                <a:spLocks noChangeShapeType="1"/>
              </p:cNvSpPr>
              <p:nvPr/>
            </p:nvSpPr>
            <p:spPr bwMode="auto">
              <a:xfrm flipH="1">
                <a:off x="1048" y="244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" name="Line 30"/>
              <p:cNvSpPr>
                <a:spLocks noChangeShapeType="1"/>
              </p:cNvSpPr>
              <p:nvPr/>
            </p:nvSpPr>
            <p:spPr bwMode="auto">
              <a:xfrm>
                <a:off x="730" y="2736"/>
                <a:ext cx="2" cy="16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9" name="Line 31"/>
              <p:cNvSpPr>
                <a:spLocks noChangeShapeType="1"/>
              </p:cNvSpPr>
              <p:nvPr/>
            </p:nvSpPr>
            <p:spPr bwMode="auto">
              <a:xfrm flipH="1">
                <a:off x="816" y="2712"/>
                <a:ext cx="498" cy="23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8" name="Line 32"/>
            <p:cNvSpPr>
              <a:spLocks noChangeShapeType="1"/>
            </p:cNvSpPr>
            <p:nvPr/>
          </p:nvSpPr>
          <p:spPr bwMode="auto">
            <a:xfrm>
              <a:off x="1296" y="1248"/>
              <a:ext cx="4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9" name="Text Box 33"/>
            <p:cNvSpPr txBox="1">
              <a:spLocks noChangeArrowheads="1"/>
            </p:cNvSpPr>
            <p:nvPr/>
          </p:nvSpPr>
          <p:spPr bwMode="auto">
            <a:xfrm>
              <a:off x="1501" y="636"/>
              <a:ext cx="181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u="sng" dirty="0">
                  <a:latin typeface="Verdana" charset="0"/>
                  <a:ea typeface="굴림" charset="-127"/>
                  <a:cs typeface="굴림" charset="-127"/>
                </a:rPr>
                <a:t>Superscalar compiler</a:t>
              </a:r>
            </a:p>
          </p:txBody>
        </p:sp>
        <p:sp>
          <p:nvSpPr>
            <p:cNvPr id="70" name="Text Box 34"/>
            <p:cNvSpPr txBox="1">
              <a:spLocks noChangeArrowheads="1"/>
            </p:cNvSpPr>
            <p:nvPr/>
          </p:nvSpPr>
          <p:spPr bwMode="auto">
            <a:xfrm>
              <a:off x="1440" y="1751"/>
              <a:ext cx="1536" cy="3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ko-KR" sz="1600" i="1" dirty="0">
                  <a:latin typeface="Verdana" charset="0"/>
                  <a:ea typeface="굴림" charset="-127"/>
                  <a:cs typeface="굴림" charset="-127"/>
                </a:rPr>
                <a:t>Find independent operations</a:t>
              </a:r>
            </a:p>
          </p:txBody>
        </p:sp>
      </p:grpSp>
      <p:grpSp>
        <p:nvGrpSpPr>
          <p:cNvPr id="80" name="Group 35"/>
          <p:cNvGrpSpPr>
            <a:grpSpLocks/>
          </p:cNvGrpSpPr>
          <p:nvPr/>
        </p:nvGrpSpPr>
        <p:grpSpPr bwMode="auto">
          <a:xfrm>
            <a:off x="4495800" y="1276350"/>
            <a:ext cx="2438400" cy="1841500"/>
            <a:chOff x="2832" y="804"/>
            <a:chExt cx="1536" cy="1160"/>
          </a:xfrm>
        </p:grpSpPr>
        <p:grpSp>
          <p:nvGrpSpPr>
            <p:cNvPr id="81" name="Group 36"/>
            <p:cNvGrpSpPr>
              <a:grpSpLocks/>
            </p:cNvGrpSpPr>
            <p:nvPr/>
          </p:nvGrpSpPr>
          <p:grpSpPr bwMode="auto">
            <a:xfrm>
              <a:off x="3426" y="804"/>
              <a:ext cx="432" cy="950"/>
              <a:chOff x="2816" y="1004"/>
              <a:chExt cx="432" cy="950"/>
            </a:xfrm>
          </p:grpSpPr>
          <p:sp>
            <p:nvSpPr>
              <p:cNvPr id="84" name="Oval 37"/>
              <p:cNvSpPr>
                <a:spLocks noChangeArrowheads="1"/>
              </p:cNvSpPr>
              <p:nvPr/>
            </p:nvSpPr>
            <p:spPr bwMode="auto">
              <a:xfrm>
                <a:off x="2956" y="1604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" name="Oval 38"/>
              <p:cNvSpPr>
                <a:spLocks noChangeArrowheads="1"/>
              </p:cNvSpPr>
              <p:nvPr/>
            </p:nvSpPr>
            <p:spPr bwMode="auto">
              <a:xfrm>
                <a:off x="2956" y="1400"/>
                <a:ext cx="144" cy="144"/>
              </a:xfrm>
              <a:prstGeom prst="ellipse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" name="Oval 39"/>
              <p:cNvSpPr>
                <a:spLocks noChangeArrowheads="1"/>
              </p:cNvSpPr>
              <p:nvPr/>
            </p:nvSpPr>
            <p:spPr bwMode="auto">
              <a:xfrm>
                <a:off x="2956" y="1208"/>
                <a:ext cx="144" cy="144"/>
              </a:xfrm>
              <a:prstGeom prst="ellipse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7" name="Oval 40"/>
              <p:cNvSpPr>
                <a:spLocks noChangeArrowheads="1"/>
              </p:cNvSpPr>
              <p:nvPr/>
            </p:nvSpPr>
            <p:spPr bwMode="auto">
              <a:xfrm>
                <a:off x="2956" y="1004"/>
                <a:ext cx="144" cy="144"/>
              </a:xfrm>
              <a:prstGeom prst="ellipse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" name="Oval 41"/>
              <p:cNvSpPr>
                <a:spLocks noChangeArrowheads="1"/>
              </p:cNvSpPr>
              <p:nvPr/>
            </p:nvSpPr>
            <p:spPr bwMode="auto">
              <a:xfrm>
                <a:off x="2956" y="1810"/>
                <a:ext cx="144" cy="144"/>
              </a:xfrm>
              <a:prstGeom prst="ellipse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9" name="Freeform 42"/>
              <p:cNvSpPr>
                <a:spLocks/>
              </p:cNvSpPr>
              <p:nvPr/>
            </p:nvSpPr>
            <p:spPr bwMode="auto">
              <a:xfrm>
                <a:off x="3084" y="1306"/>
                <a:ext cx="164" cy="53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9" y="162"/>
                  </a:cxn>
                  <a:cxn ang="0">
                    <a:pos x="98" y="437"/>
                  </a:cxn>
                  <a:cxn ang="0">
                    <a:pos x="26" y="519"/>
                  </a:cxn>
                  <a:cxn ang="0">
                    <a:pos x="0" y="538"/>
                  </a:cxn>
                </a:cxnLst>
                <a:rect l="0" t="0" r="r" b="b"/>
                <a:pathLst>
                  <a:path w="164" h="538">
                    <a:moveTo>
                      <a:pt x="10" y="0"/>
                    </a:moveTo>
                    <a:cubicBezTo>
                      <a:pt x="84" y="46"/>
                      <a:pt x="122" y="101"/>
                      <a:pt x="149" y="162"/>
                    </a:cubicBezTo>
                    <a:cubicBezTo>
                      <a:pt x="164" y="259"/>
                      <a:pt x="159" y="347"/>
                      <a:pt x="98" y="437"/>
                    </a:cubicBezTo>
                    <a:cubicBezTo>
                      <a:pt x="82" y="489"/>
                      <a:pt x="13" y="515"/>
                      <a:pt x="26" y="519"/>
                    </a:cubicBezTo>
                    <a:lnTo>
                      <a:pt x="0" y="538"/>
                    </a:ln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0" name="Freeform 43"/>
              <p:cNvSpPr>
                <a:spLocks/>
              </p:cNvSpPr>
              <p:nvPr/>
            </p:nvSpPr>
            <p:spPr bwMode="auto">
              <a:xfrm>
                <a:off x="2900" y="1132"/>
                <a:ext cx="90" cy="302"/>
              </a:xfrm>
              <a:custGeom>
                <a:avLst/>
                <a:gdLst/>
                <a:ahLst/>
                <a:cxnLst>
                  <a:cxn ang="0">
                    <a:pos x="90" y="0"/>
                  </a:cxn>
                  <a:cxn ang="0">
                    <a:pos x="16" y="102"/>
                  </a:cxn>
                  <a:cxn ang="0">
                    <a:pos x="18" y="242"/>
                  </a:cxn>
                  <a:cxn ang="0">
                    <a:pos x="68" y="302"/>
                  </a:cxn>
                </a:cxnLst>
                <a:rect l="0" t="0" r="r" b="b"/>
                <a:pathLst>
                  <a:path w="90" h="302">
                    <a:moveTo>
                      <a:pt x="90" y="0"/>
                    </a:moveTo>
                    <a:cubicBezTo>
                      <a:pt x="33" y="33"/>
                      <a:pt x="33" y="41"/>
                      <a:pt x="16" y="102"/>
                    </a:cubicBezTo>
                    <a:cubicBezTo>
                      <a:pt x="12" y="141"/>
                      <a:pt x="0" y="203"/>
                      <a:pt x="18" y="242"/>
                    </a:cubicBezTo>
                    <a:cubicBezTo>
                      <a:pt x="24" y="256"/>
                      <a:pt x="69" y="302"/>
                      <a:pt x="68" y="302"/>
                    </a:cubicBez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1" name="Freeform 44"/>
              <p:cNvSpPr>
                <a:spLocks/>
              </p:cNvSpPr>
              <p:nvPr/>
            </p:nvSpPr>
            <p:spPr bwMode="auto">
              <a:xfrm>
                <a:off x="2816" y="1116"/>
                <a:ext cx="156" cy="548"/>
              </a:xfrm>
              <a:custGeom>
                <a:avLst/>
                <a:gdLst/>
                <a:ahLst/>
                <a:cxnLst>
                  <a:cxn ang="0">
                    <a:pos x="194" y="0"/>
                  </a:cxn>
                  <a:cxn ang="0">
                    <a:pos x="0" y="290"/>
                  </a:cxn>
                  <a:cxn ang="0">
                    <a:pos x="128" y="490"/>
                  </a:cxn>
                  <a:cxn ang="0">
                    <a:pos x="164" y="534"/>
                  </a:cxn>
                  <a:cxn ang="0">
                    <a:pos x="190" y="548"/>
                  </a:cxn>
                </a:cxnLst>
                <a:rect l="0" t="0" r="r" b="b"/>
                <a:pathLst>
                  <a:path w="194" h="548">
                    <a:moveTo>
                      <a:pt x="194" y="0"/>
                    </a:moveTo>
                    <a:cubicBezTo>
                      <a:pt x="64" y="93"/>
                      <a:pt x="36" y="134"/>
                      <a:pt x="0" y="290"/>
                    </a:cubicBezTo>
                    <a:cubicBezTo>
                      <a:pt x="37" y="364"/>
                      <a:pt x="79" y="425"/>
                      <a:pt x="128" y="490"/>
                    </a:cubicBezTo>
                    <a:cubicBezTo>
                      <a:pt x="154" y="525"/>
                      <a:pt x="127" y="505"/>
                      <a:pt x="164" y="534"/>
                    </a:cubicBezTo>
                    <a:cubicBezTo>
                      <a:pt x="167" y="536"/>
                      <a:pt x="191" y="548"/>
                      <a:pt x="190" y="548"/>
                    </a:cubicBez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" name="Freeform 45"/>
              <p:cNvSpPr>
                <a:spLocks/>
              </p:cNvSpPr>
              <p:nvPr/>
            </p:nvSpPr>
            <p:spPr bwMode="auto">
              <a:xfrm>
                <a:off x="3058" y="1496"/>
                <a:ext cx="90" cy="318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86" y="54"/>
                  </a:cxn>
                  <a:cxn ang="0">
                    <a:pos x="89" y="101"/>
                  </a:cxn>
                  <a:cxn ang="0">
                    <a:pos x="90" y="169"/>
                  </a:cxn>
                  <a:cxn ang="0">
                    <a:pos x="51" y="254"/>
                  </a:cxn>
                  <a:cxn ang="0">
                    <a:pos x="15" y="302"/>
                  </a:cxn>
                  <a:cxn ang="0">
                    <a:pos x="0" y="318"/>
                  </a:cxn>
                </a:cxnLst>
                <a:rect l="0" t="0" r="r" b="b"/>
                <a:pathLst>
                  <a:path w="90" h="318">
                    <a:moveTo>
                      <a:pt x="38" y="0"/>
                    </a:moveTo>
                    <a:cubicBezTo>
                      <a:pt x="61" y="14"/>
                      <a:pt x="79" y="22"/>
                      <a:pt x="86" y="54"/>
                    </a:cubicBezTo>
                    <a:cubicBezTo>
                      <a:pt x="86" y="69"/>
                      <a:pt x="88" y="86"/>
                      <a:pt x="89" y="101"/>
                    </a:cubicBezTo>
                    <a:cubicBezTo>
                      <a:pt x="89" y="109"/>
                      <a:pt x="90" y="169"/>
                      <a:pt x="90" y="169"/>
                    </a:cubicBezTo>
                    <a:cubicBezTo>
                      <a:pt x="85" y="212"/>
                      <a:pt x="73" y="218"/>
                      <a:pt x="51" y="254"/>
                    </a:cubicBezTo>
                    <a:cubicBezTo>
                      <a:pt x="40" y="271"/>
                      <a:pt x="27" y="286"/>
                      <a:pt x="15" y="302"/>
                    </a:cubicBezTo>
                    <a:cubicBezTo>
                      <a:pt x="11" y="308"/>
                      <a:pt x="0" y="318"/>
                      <a:pt x="0" y="318"/>
                    </a:cubicBezTo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2" name="Line 46"/>
            <p:cNvSpPr>
              <a:spLocks noChangeShapeType="1"/>
            </p:cNvSpPr>
            <p:nvPr/>
          </p:nvSpPr>
          <p:spPr bwMode="auto">
            <a:xfrm flipV="1">
              <a:off x="2880" y="1248"/>
              <a:ext cx="3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83" name="Text Box 47"/>
            <p:cNvSpPr txBox="1">
              <a:spLocks noChangeArrowheads="1"/>
            </p:cNvSpPr>
            <p:nvPr/>
          </p:nvSpPr>
          <p:spPr bwMode="auto">
            <a:xfrm>
              <a:off x="2832" y="1751"/>
              <a:ext cx="1536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ko-KR" sz="1600" i="1" dirty="0">
                  <a:latin typeface="Verdana" charset="0"/>
                  <a:ea typeface="굴림" charset="-127"/>
                  <a:cs typeface="굴림" charset="-127"/>
                </a:rPr>
                <a:t>Schedule operations</a:t>
              </a:r>
            </a:p>
          </p:txBody>
        </p:sp>
      </p:grpSp>
      <p:grpSp>
        <p:nvGrpSpPr>
          <p:cNvPr id="93" name="Group 48"/>
          <p:cNvGrpSpPr>
            <a:grpSpLocks/>
          </p:cNvGrpSpPr>
          <p:nvPr/>
        </p:nvGrpSpPr>
        <p:grpSpPr bwMode="auto">
          <a:xfrm>
            <a:off x="6477000" y="914400"/>
            <a:ext cx="2362200" cy="1612900"/>
            <a:chOff x="4080" y="576"/>
            <a:chExt cx="1488" cy="1016"/>
          </a:xfrm>
        </p:grpSpPr>
        <p:grpSp>
          <p:nvGrpSpPr>
            <p:cNvPr id="94" name="Group 49"/>
            <p:cNvGrpSpPr>
              <a:grpSpLocks/>
            </p:cNvGrpSpPr>
            <p:nvPr/>
          </p:nvGrpSpPr>
          <p:grpSpPr bwMode="auto">
            <a:xfrm>
              <a:off x="4656" y="1056"/>
              <a:ext cx="522" cy="536"/>
              <a:chOff x="4198" y="1182"/>
              <a:chExt cx="522" cy="536"/>
            </a:xfrm>
          </p:grpSpPr>
          <p:sp>
            <p:nvSpPr>
              <p:cNvPr id="97" name="Rectangle 50"/>
              <p:cNvSpPr>
                <a:spLocks noChangeArrowheads="1"/>
              </p:cNvSpPr>
              <p:nvPr/>
            </p:nvSpPr>
            <p:spPr bwMode="auto">
              <a:xfrm>
                <a:off x="4198" y="1182"/>
                <a:ext cx="522" cy="108"/>
              </a:xfrm>
              <a:prstGeom prst="rect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8" name="Rectangle 51"/>
              <p:cNvSpPr>
                <a:spLocks noChangeArrowheads="1"/>
              </p:cNvSpPr>
              <p:nvPr/>
            </p:nvSpPr>
            <p:spPr bwMode="auto">
              <a:xfrm>
                <a:off x="4198" y="1290"/>
                <a:ext cx="522" cy="110"/>
              </a:xfrm>
              <a:prstGeom prst="rect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9" name="Rectangle 52"/>
              <p:cNvSpPr>
                <a:spLocks noChangeArrowheads="1"/>
              </p:cNvSpPr>
              <p:nvPr/>
            </p:nvSpPr>
            <p:spPr bwMode="auto">
              <a:xfrm>
                <a:off x="4198" y="1400"/>
                <a:ext cx="522" cy="108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0" name="Rectangle 53"/>
              <p:cNvSpPr>
                <a:spLocks noChangeArrowheads="1"/>
              </p:cNvSpPr>
              <p:nvPr/>
            </p:nvSpPr>
            <p:spPr bwMode="auto">
              <a:xfrm>
                <a:off x="4198" y="1508"/>
                <a:ext cx="522" cy="10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" name="Rectangle 54"/>
              <p:cNvSpPr>
                <a:spLocks noChangeArrowheads="1"/>
              </p:cNvSpPr>
              <p:nvPr/>
            </p:nvSpPr>
            <p:spPr bwMode="auto">
              <a:xfrm>
                <a:off x="4198" y="1616"/>
                <a:ext cx="522" cy="102"/>
              </a:xfrm>
              <a:prstGeom prst="rect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95" name="Line 55"/>
            <p:cNvSpPr>
              <a:spLocks noChangeShapeType="1"/>
            </p:cNvSpPr>
            <p:nvPr/>
          </p:nvSpPr>
          <p:spPr bwMode="auto">
            <a:xfrm flipV="1">
              <a:off x="4080" y="1296"/>
              <a:ext cx="4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6" name="Text Box 56"/>
            <p:cNvSpPr txBox="1">
              <a:spLocks noChangeArrowheads="1"/>
            </p:cNvSpPr>
            <p:nvPr/>
          </p:nvSpPr>
          <p:spPr bwMode="auto">
            <a:xfrm>
              <a:off x="4272" y="576"/>
              <a:ext cx="1296" cy="44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>
                  <a:latin typeface="Verdana" charset="0"/>
                  <a:ea typeface="굴림" charset="-127"/>
                  <a:cs typeface="굴림" charset="-127"/>
                </a:rPr>
                <a:t>Sequential machine code</a:t>
              </a:r>
            </a:p>
          </p:txBody>
        </p:sp>
      </p:grpSp>
      <p:grpSp>
        <p:nvGrpSpPr>
          <p:cNvPr id="102" name="Group 57"/>
          <p:cNvGrpSpPr>
            <a:grpSpLocks/>
          </p:cNvGrpSpPr>
          <p:nvPr/>
        </p:nvGrpSpPr>
        <p:grpSpPr bwMode="auto">
          <a:xfrm>
            <a:off x="4191000" y="4495799"/>
            <a:ext cx="2763838" cy="1600200"/>
            <a:chOff x="2640" y="2832"/>
            <a:chExt cx="1741" cy="1008"/>
          </a:xfrm>
        </p:grpSpPr>
        <p:grpSp>
          <p:nvGrpSpPr>
            <p:cNvPr id="103" name="Group 58"/>
            <p:cNvGrpSpPr>
              <a:grpSpLocks/>
            </p:cNvGrpSpPr>
            <p:nvPr/>
          </p:nvGrpSpPr>
          <p:grpSpPr bwMode="auto">
            <a:xfrm>
              <a:off x="3027" y="2832"/>
              <a:ext cx="1242" cy="582"/>
              <a:chOff x="2928" y="2928"/>
              <a:chExt cx="1242" cy="582"/>
            </a:xfrm>
          </p:grpSpPr>
          <p:sp>
            <p:nvSpPr>
              <p:cNvPr id="106" name="Rectangle 59"/>
              <p:cNvSpPr>
                <a:spLocks noChangeArrowheads="1"/>
              </p:cNvSpPr>
              <p:nvPr/>
            </p:nvSpPr>
            <p:spPr bwMode="auto">
              <a:xfrm>
                <a:off x="2928" y="2928"/>
                <a:ext cx="522" cy="108"/>
              </a:xfrm>
              <a:prstGeom prst="rect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7" name="Rectangle 60"/>
              <p:cNvSpPr>
                <a:spLocks noChangeArrowheads="1"/>
              </p:cNvSpPr>
              <p:nvPr/>
            </p:nvSpPr>
            <p:spPr bwMode="auto">
              <a:xfrm>
                <a:off x="3648" y="2928"/>
                <a:ext cx="522" cy="110"/>
              </a:xfrm>
              <a:prstGeom prst="rect">
                <a:avLst/>
              </a:prstGeom>
              <a:solidFill>
                <a:srgbClr val="FFFF66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8" name="Rectangle 61"/>
              <p:cNvSpPr>
                <a:spLocks noChangeArrowheads="1"/>
              </p:cNvSpPr>
              <p:nvPr/>
            </p:nvSpPr>
            <p:spPr bwMode="auto">
              <a:xfrm>
                <a:off x="2928" y="3168"/>
                <a:ext cx="522" cy="108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9" name="Rectangle 62"/>
              <p:cNvSpPr>
                <a:spLocks noChangeArrowheads="1"/>
              </p:cNvSpPr>
              <p:nvPr/>
            </p:nvSpPr>
            <p:spPr bwMode="auto">
              <a:xfrm>
                <a:off x="3648" y="3168"/>
                <a:ext cx="522" cy="108"/>
              </a:xfrm>
              <a:prstGeom prst="rect">
                <a:avLst/>
              </a:prstGeom>
              <a:solidFill>
                <a:schemeClr val="accent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0" name="Rectangle 63"/>
              <p:cNvSpPr>
                <a:spLocks noChangeArrowheads="1"/>
              </p:cNvSpPr>
              <p:nvPr/>
            </p:nvSpPr>
            <p:spPr bwMode="auto">
              <a:xfrm>
                <a:off x="2928" y="3408"/>
                <a:ext cx="522" cy="102"/>
              </a:xfrm>
              <a:prstGeom prst="rect">
                <a:avLst/>
              </a:prstGeom>
              <a:solidFill>
                <a:srgbClr val="FF00FF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1" name="Line 64"/>
              <p:cNvSpPr>
                <a:spLocks noChangeShapeType="1"/>
              </p:cNvSpPr>
              <p:nvPr/>
            </p:nvSpPr>
            <p:spPr bwMode="auto">
              <a:xfrm>
                <a:off x="3216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2" name="Line 65"/>
              <p:cNvSpPr>
                <a:spLocks noChangeShapeType="1"/>
              </p:cNvSpPr>
              <p:nvPr/>
            </p:nvSpPr>
            <p:spPr bwMode="auto">
              <a:xfrm>
                <a:off x="3216" y="3036"/>
                <a:ext cx="624" cy="1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3" name="Line 66"/>
              <p:cNvSpPr>
                <a:spLocks noChangeShapeType="1"/>
              </p:cNvSpPr>
              <p:nvPr/>
            </p:nvSpPr>
            <p:spPr bwMode="auto">
              <a:xfrm flipH="1">
                <a:off x="3408" y="3038"/>
                <a:ext cx="302" cy="37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4" name="Line 67"/>
              <p:cNvSpPr>
                <a:spLocks noChangeShapeType="1"/>
              </p:cNvSpPr>
              <p:nvPr/>
            </p:nvSpPr>
            <p:spPr bwMode="auto">
              <a:xfrm>
                <a:off x="3216" y="3276"/>
                <a:ext cx="0" cy="13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4" name="Text Box 68"/>
            <p:cNvSpPr txBox="1">
              <a:spLocks noChangeArrowheads="1"/>
            </p:cNvSpPr>
            <p:nvPr/>
          </p:nvSpPr>
          <p:spPr bwMode="auto">
            <a:xfrm>
              <a:off x="2893" y="3627"/>
              <a:ext cx="1488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i="1" dirty="0">
                  <a:latin typeface="Verdana" charset="0"/>
                  <a:ea typeface="굴림" charset="-127"/>
                  <a:cs typeface="굴림" charset="-127"/>
                </a:rPr>
                <a:t>Schedule execution</a:t>
              </a:r>
            </a:p>
          </p:txBody>
        </p:sp>
        <p:sp>
          <p:nvSpPr>
            <p:cNvPr id="105" name="Line 69"/>
            <p:cNvSpPr>
              <a:spLocks noChangeShapeType="1"/>
            </p:cNvSpPr>
            <p:nvPr/>
          </p:nvSpPr>
          <p:spPr bwMode="auto">
            <a:xfrm flipV="1">
              <a:off x="2640" y="3216"/>
              <a:ext cx="3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Sequential Instruction Sets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Superscalar Compiler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Takes sequential code (e.g., C, C++)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Check instruction dependencies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Schedule operations to preserve dependencies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Produces sequential machine code (e.g., MIPS)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Superscalar Processor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Takes sequential code (e.g., MIPS)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Check instruction dependencies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Schedule operations to preserve dependencies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Inefficiency of Superscalar Processors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Performs dependency, scheduling dynamically in hardware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Expensive logic rediscovers schedules that a compiler could have found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VLIW – Very Long Instruction Word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350720"/>
            <a:ext cx="8147326" cy="1843439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Multiple operations packed into one instruction format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Instruction format is fixed, each slot supports particular instruction type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Constant operation latencies are specified (e.g., 1 cycle integer op)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Software schedules operations into instruction format, guaranteeing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Parallelism within an instruction – no RAW checks between ops</a:t>
            </a:r>
          </a:p>
          <a:p>
            <a:pPr marL="742950" lvl="1" indent="-285750">
              <a:buAutoNum type="arabicParenBoth"/>
            </a:pPr>
            <a:r>
              <a:rPr lang="en-US" sz="1600" b="0" dirty="0" smtClean="0">
                <a:solidFill>
                  <a:schemeClr val="tx1"/>
                </a:solidFill>
              </a:rPr>
              <a:t>No data use before ready – no data interlocks/stalls</a:t>
            </a:r>
          </a:p>
        </p:txBody>
      </p:sp>
      <p:grpSp>
        <p:nvGrpSpPr>
          <p:cNvPr id="60" name="Group 4"/>
          <p:cNvGrpSpPr>
            <a:grpSpLocks/>
          </p:cNvGrpSpPr>
          <p:nvPr/>
        </p:nvGrpSpPr>
        <p:grpSpPr bwMode="auto">
          <a:xfrm>
            <a:off x="5126044" y="1927225"/>
            <a:ext cx="338138" cy="946150"/>
            <a:chOff x="2941" y="1550"/>
            <a:chExt cx="213" cy="596"/>
          </a:xfrm>
        </p:grpSpPr>
        <p:sp>
          <p:nvSpPr>
            <p:cNvPr id="61" name="Rectangle 5"/>
            <p:cNvSpPr>
              <a:spLocks noChangeArrowheads="1"/>
            </p:cNvSpPr>
            <p:nvPr/>
          </p:nvSpPr>
          <p:spPr bwMode="auto">
            <a:xfrm rot="5400000">
              <a:off x="2990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2" name="Rectangle 6"/>
            <p:cNvSpPr>
              <a:spLocks noChangeArrowheads="1"/>
            </p:cNvSpPr>
            <p:nvPr/>
          </p:nvSpPr>
          <p:spPr bwMode="auto">
            <a:xfrm rot="5400000">
              <a:off x="2990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3" name="Rectangle 7"/>
            <p:cNvSpPr>
              <a:spLocks noChangeArrowheads="1"/>
            </p:cNvSpPr>
            <p:nvPr/>
          </p:nvSpPr>
          <p:spPr bwMode="auto">
            <a:xfrm rot="5400000">
              <a:off x="2990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grpSp>
        <p:nvGrpSpPr>
          <p:cNvPr id="64" name="Group 8"/>
          <p:cNvGrpSpPr>
            <a:grpSpLocks/>
          </p:cNvGrpSpPr>
          <p:nvPr/>
        </p:nvGrpSpPr>
        <p:grpSpPr bwMode="auto">
          <a:xfrm>
            <a:off x="3830644" y="1927225"/>
            <a:ext cx="338138" cy="946150"/>
            <a:chOff x="2701" y="1550"/>
            <a:chExt cx="213" cy="596"/>
          </a:xfrm>
        </p:grpSpPr>
        <p:sp>
          <p:nvSpPr>
            <p:cNvPr id="65" name="Rectangle 9"/>
            <p:cNvSpPr>
              <a:spLocks noChangeArrowheads="1"/>
            </p:cNvSpPr>
            <p:nvPr/>
          </p:nvSpPr>
          <p:spPr bwMode="auto">
            <a:xfrm rot="5400000">
              <a:off x="2750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 rot="5400000">
              <a:off x="2750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67" name="Rectangle 11"/>
            <p:cNvSpPr>
              <a:spLocks noChangeArrowheads="1"/>
            </p:cNvSpPr>
            <p:nvPr/>
          </p:nvSpPr>
          <p:spPr bwMode="auto">
            <a:xfrm rot="5400000">
              <a:off x="2750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sp>
        <p:nvSpPr>
          <p:cNvPr id="68" name="Rectangle 12"/>
          <p:cNvSpPr>
            <a:spLocks noChangeArrowheads="1"/>
          </p:cNvSpPr>
          <p:nvPr/>
        </p:nvSpPr>
        <p:spPr bwMode="auto">
          <a:xfrm rot="5400000">
            <a:off x="2536534" y="1850023"/>
            <a:ext cx="184731" cy="33855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69" name="Rectangle 13"/>
          <p:cNvSpPr>
            <a:spLocks noChangeArrowheads="1"/>
          </p:cNvSpPr>
          <p:nvPr/>
        </p:nvSpPr>
        <p:spPr bwMode="auto">
          <a:xfrm rot="5400000">
            <a:off x="1393534" y="1850023"/>
            <a:ext cx="184731" cy="33855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grpSp>
        <p:nvGrpSpPr>
          <p:cNvPr id="70" name="Group 14"/>
          <p:cNvGrpSpPr>
            <a:grpSpLocks/>
          </p:cNvGrpSpPr>
          <p:nvPr/>
        </p:nvGrpSpPr>
        <p:grpSpPr bwMode="auto">
          <a:xfrm>
            <a:off x="7716846" y="1851025"/>
            <a:ext cx="338138" cy="1327150"/>
            <a:chOff x="3805" y="1550"/>
            <a:chExt cx="213" cy="836"/>
          </a:xfrm>
        </p:grpSpPr>
        <p:sp>
          <p:nvSpPr>
            <p:cNvPr id="71" name="Rectangle 15"/>
            <p:cNvSpPr>
              <a:spLocks noChangeArrowheads="1"/>
            </p:cNvSpPr>
            <p:nvPr/>
          </p:nvSpPr>
          <p:spPr bwMode="auto">
            <a:xfrm rot="5400000">
              <a:off x="3854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2" name="Rectangle 16"/>
            <p:cNvSpPr>
              <a:spLocks noChangeArrowheads="1"/>
            </p:cNvSpPr>
            <p:nvPr/>
          </p:nvSpPr>
          <p:spPr bwMode="auto">
            <a:xfrm rot="5400000">
              <a:off x="3854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3" name="Rectangle 17"/>
            <p:cNvSpPr>
              <a:spLocks noChangeArrowheads="1"/>
            </p:cNvSpPr>
            <p:nvPr/>
          </p:nvSpPr>
          <p:spPr bwMode="auto">
            <a:xfrm rot="5400000">
              <a:off x="3854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4" name="Rectangle 18"/>
            <p:cNvSpPr>
              <a:spLocks noChangeArrowheads="1"/>
            </p:cNvSpPr>
            <p:nvPr/>
          </p:nvSpPr>
          <p:spPr bwMode="auto">
            <a:xfrm rot="5400000">
              <a:off x="3854" y="222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grpSp>
        <p:nvGrpSpPr>
          <p:cNvPr id="75" name="Group 19"/>
          <p:cNvGrpSpPr>
            <a:grpSpLocks/>
          </p:cNvGrpSpPr>
          <p:nvPr/>
        </p:nvGrpSpPr>
        <p:grpSpPr bwMode="auto">
          <a:xfrm>
            <a:off x="6573846" y="1927225"/>
            <a:ext cx="338138" cy="1327150"/>
            <a:chOff x="3565" y="1550"/>
            <a:chExt cx="213" cy="836"/>
          </a:xfrm>
        </p:grpSpPr>
        <p:sp>
          <p:nvSpPr>
            <p:cNvPr id="76" name="Rectangle 20"/>
            <p:cNvSpPr>
              <a:spLocks noChangeArrowheads="1"/>
            </p:cNvSpPr>
            <p:nvPr/>
          </p:nvSpPr>
          <p:spPr bwMode="auto">
            <a:xfrm rot="5400000">
              <a:off x="3614" y="150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7" name="Rectangle 21"/>
            <p:cNvSpPr>
              <a:spLocks noChangeArrowheads="1"/>
            </p:cNvSpPr>
            <p:nvPr/>
          </p:nvSpPr>
          <p:spPr bwMode="auto">
            <a:xfrm rot="5400000">
              <a:off x="3614" y="174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8" name="Rectangle 22"/>
            <p:cNvSpPr>
              <a:spLocks noChangeArrowheads="1"/>
            </p:cNvSpPr>
            <p:nvPr/>
          </p:nvSpPr>
          <p:spPr bwMode="auto">
            <a:xfrm rot="5400000">
              <a:off x="3614" y="198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  <p:sp>
          <p:nvSpPr>
            <p:cNvPr id="79" name="Rectangle 23"/>
            <p:cNvSpPr>
              <a:spLocks noChangeArrowheads="1"/>
            </p:cNvSpPr>
            <p:nvPr/>
          </p:nvSpPr>
          <p:spPr bwMode="auto">
            <a:xfrm rot="5400000">
              <a:off x="3614" y="2221"/>
              <a:ext cx="116" cy="213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 sz="1600"/>
            </a:p>
          </p:txBody>
        </p:sp>
      </p:grpSp>
      <p:sp>
        <p:nvSpPr>
          <p:cNvPr id="80" name="Text Box 24"/>
          <p:cNvSpPr txBox="1">
            <a:spLocks noChangeArrowheads="1"/>
          </p:cNvSpPr>
          <p:nvPr/>
        </p:nvSpPr>
        <p:spPr bwMode="auto">
          <a:xfrm>
            <a:off x="822325" y="2361150"/>
            <a:ext cx="2310248" cy="4862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Two Integer Units,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Single Cycle Latency</a:t>
            </a:r>
          </a:p>
        </p:txBody>
      </p:sp>
      <p:sp>
        <p:nvSpPr>
          <p:cNvPr id="81" name="Text Box 25"/>
          <p:cNvSpPr txBox="1">
            <a:spLocks noChangeArrowheads="1"/>
          </p:cNvSpPr>
          <p:nvPr/>
        </p:nvSpPr>
        <p:spPr bwMode="auto">
          <a:xfrm>
            <a:off x="3146425" y="3123150"/>
            <a:ext cx="2488182" cy="4862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Two Load/Store Units,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Three Cycle Latency</a:t>
            </a:r>
          </a:p>
        </p:txBody>
      </p:sp>
      <p:sp>
        <p:nvSpPr>
          <p:cNvPr id="82" name="Text Box 26"/>
          <p:cNvSpPr txBox="1">
            <a:spLocks noChangeArrowheads="1"/>
          </p:cNvSpPr>
          <p:nvPr/>
        </p:nvSpPr>
        <p:spPr bwMode="auto">
          <a:xfrm>
            <a:off x="5902325" y="3421600"/>
            <a:ext cx="2773516" cy="48628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Two Floating-Point Units,</a:t>
            </a:r>
          </a:p>
          <a:p>
            <a:pPr>
              <a:lnSpc>
                <a:spcPct val="70000"/>
              </a:lnSpc>
              <a:spcBef>
                <a:spcPct val="20000"/>
              </a:spcBef>
            </a:pPr>
            <a:r>
              <a:rPr lang="en-US" altLang="ko-KR" sz="16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Four Cycle Latency</a:t>
            </a:r>
          </a:p>
        </p:txBody>
      </p:sp>
      <p:sp>
        <p:nvSpPr>
          <p:cNvPr id="83" name="Line 27"/>
          <p:cNvSpPr>
            <a:spLocks noChangeShapeType="1"/>
          </p:cNvSpPr>
          <p:nvPr/>
        </p:nvSpPr>
        <p:spPr bwMode="auto">
          <a:xfrm>
            <a:off x="14478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4" name="Line 28"/>
          <p:cNvSpPr>
            <a:spLocks noChangeShapeType="1"/>
          </p:cNvSpPr>
          <p:nvPr/>
        </p:nvSpPr>
        <p:spPr bwMode="auto">
          <a:xfrm>
            <a:off x="26670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5" name="Line 29"/>
          <p:cNvSpPr>
            <a:spLocks noChangeShapeType="1"/>
          </p:cNvSpPr>
          <p:nvPr/>
        </p:nvSpPr>
        <p:spPr bwMode="auto">
          <a:xfrm>
            <a:off x="39624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6" name="Line 30"/>
          <p:cNvSpPr>
            <a:spLocks noChangeShapeType="1"/>
          </p:cNvSpPr>
          <p:nvPr/>
        </p:nvSpPr>
        <p:spPr bwMode="auto">
          <a:xfrm>
            <a:off x="53340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7" name="Line 31"/>
          <p:cNvSpPr>
            <a:spLocks noChangeShapeType="1"/>
          </p:cNvSpPr>
          <p:nvPr/>
        </p:nvSpPr>
        <p:spPr bwMode="auto">
          <a:xfrm>
            <a:off x="6781800" y="14478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88" name="Line 32"/>
          <p:cNvSpPr>
            <a:spLocks noChangeShapeType="1"/>
          </p:cNvSpPr>
          <p:nvPr/>
        </p:nvSpPr>
        <p:spPr bwMode="auto">
          <a:xfrm>
            <a:off x="7924800" y="1447800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grpSp>
        <p:nvGrpSpPr>
          <p:cNvPr id="89" name="Group 33"/>
          <p:cNvGrpSpPr>
            <a:grpSpLocks/>
          </p:cNvGrpSpPr>
          <p:nvPr/>
        </p:nvGrpSpPr>
        <p:grpSpPr bwMode="auto">
          <a:xfrm>
            <a:off x="838200" y="1114427"/>
            <a:ext cx="7620000" cy="338138"/>
            <a:chOff x="528" y="990"/>
            <a:chExt cx="4800" cy="213"/>
          </a:xfrm>
        </p:grpSpPr>
        <p:grpSp>
          <p:nvGrpSpPr>
            <p:cNvPr id="90" name="Group 34"/>
            <p:cNvGrpSpPr>
              <a:grpSpLocks/>
            </p:cNvGrpSpPr>
            <p:nvPr/>
          </p:nvGrpSpPr>
          <p:grpSpPr bwMode="auto">
            <a:xfrm>
              <a:off x="1248" y="990"/>
              <a:ext cx="4080" cy="213"/>
              <a:chOff x="1248" y="990"/>
              <a:chExt cx="4080" cy="213"/>
            </a:xfrm>
          </p:grpSpPr>
          <p:sp>
            <p:nvSpPr>
              <p:cNvPr id="92" name="Rectangle 35"/>
              <p:cNvSpPr>
                <a:spLocks noChangeArrowheads="1"/>
              </p:cNvSpPr>
              <p:nvPr/>
            </p:nvSpPr>
            <p:spPr bwMode="auto">
              <a:xfrm>
                <a:off x="1248" y="990"/>
                <a:ext cx="720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Int Op 2</a:t>
                </a:r>
              </a:p>
            </p:txBody>
          </p:sp>
          <p:sp>
            <p:nvSpPr>
              <p:cNvPr id="93" name="Rectangle 36"/>
              <p:cNvSpPr>
                <a:spLocks noChangeArrowheads="1"/>
              </p:cNvSpPr>
              <p:nvPr/>
            </p:nvSpPr>
            <p:spPr bwMode="auto">
              <a:xfrm>
                <a:off x="1968" y="990"/>
                <a:ext cx="912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Mem Op 1</a:t>
                </a:r>
              </a:p>
            </p:txBody>
          </p:sp>
          <p:sp>
            <p:nvSpPr>
              <p:cNvPr id="94" name="Rectangle 37"/>
              <p:cNvSpPr>
                <a:spLocks noChangeArrowheads="1"/>
              </p:cNvSpPr>
              <p:nvPr/>
            </p:nvSpPr>
            <p:spPr bwMode="auto">
              <a:xfrm>
                <a:off x="2880" y="990"/>
                <a:ext cx="912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Mem Op 2</a:t>
                </a:r>
              </a:p>
            </p:txBody>
          </p:sp>
          <p:sp>
            <p:nvSpPr>
              <p:cNvPr id="95" name="Rectangle 38"/>
              <p:cNvSpPr>
                <a:spLocks noChangeArrowheads="1"/>
              </p:cNvSpPr>
              <p:nvPr/>
            </p:nvSpPr>
            <p:spPr bwMode="auto">
              <a:xfrm>
                <a:off x="3792" y="990"/>
                <a:ext cx="768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FP Op 1</a:t>
                </a:r>
              </a:p>
            </p:txBody>
          </p:sp>
          <p:sp>
            <p:nvSpPr>
              <p:cNvPr id="96" name="Rectangle 39"/>
              <p:cNvSpPr>
                <a:spLocks noChangeArrowheads="1"/>
              </p:cNvSpPr>
              <p:nvPr/>
            </p:nvSpPr>
            <p:spPr bwMode="auto">
              <a:xfrm>
                <a:off x="4560" y="990"/>
                <a:ext cx="768" cy="21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600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FP Op 2</a:t>
                </a:r>
              </a:p>
            </p:txBody>
          </p:sp>
        </p:grpSp>
        <p:sp>
          <p:nvSpPr>
            <p:cNvPr id="91" name="Rectangle 40"/>
            <p:cNvSpPr>
              <a:spLocks noChangeArrowheads="1"/>
            </p:cNvSpPr>
            <p:nvPr/>
          </p:nvSpPr>
          <p:spPr bwMode="auto">
            <a:xfrm>
              <a:off x="528" y="990"/>
              <a:ext cx="720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Int Op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62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VLIW Compiler Responsibilities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Schedule operations to maximize parallel execution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Fill operation slots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Guarantee intra-instruction parallelism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Ensure operations within same instruction are independent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Schedule to avoid data hazards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Separate options with explicit NOPs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Loop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6388" y="1281797"/>
            <a:ext cx="2959842" cy="646331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for (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=0; 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&lt;N; 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++)</a:t>
            </a:r>
          </a:p>
          <a:p>
            <a:pPr algn="l"/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B[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] = A[</a:t>
            </a:r>
            <a:r>
              <a:rPr lang="en-US" altLang="ko-KR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] + C;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267200" y="2014538"/>
            <a:ext cx="4114800" cy="304800"/>
            <a:chOff x="2256" y="1152"/>
            <a:chExt cx="2592" cy="192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20" name="Group 12"/>
          <p:cNvGrpSpPr>
            <a:grpSpLocks/>
          </p:cNvGrpSpPr>
          <p:nvPr/>
        </p:nvGrpSpPr>
        <p:grpSpPr bwMode="auto">
          <a:xfrm>
            <a:off x="4267200" y="2319338"/>
            <a:ext cx="4114800" cy="304800"/>
            <a:chOff x="2256" y="1152"/>
            <a:chExt cx="2592" cy="192"/>
          </a:xfrm>
        </p:grpSpPr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28" name="Group 20"/>
          <p:cNvGrpSpPr>
            <a:grpSpLocks/>
          </p:cNvGrpSpPr>
          <p:nvPr/>
        </p:nvGrpSpPr>
        <p:grpSpPr bwMode="auto">
          <a:xfrm>
            <a:off x="4267200" y="2624138"/>
            <a:ext cx="4114800" cy="304800"/>
            <a:chOff x="2256" y="1152"/>
            <a:chExt cx="2592" cy="192"/>
          </a:xfrm>
        </p:grpSpPr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2" name="Rectangle 2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6" name="Group 28"/>
          <p:cNvGrpSpPr>
            <a:grpSpLocks/>
          </p:cNvGrpSpPr>
          <p:nvPr/>
        </p:nvGrpSpPr>
        <p:grpSpPr bwMode="auto">
          <a:xfrm>
            <a:off x="4267200" y="2928938"/>
            <a:ext cx="4114800" cy="304800"/>
            <a:chOff x="2256" y="1152"/>
            <a:chExt cx="2592" cy="192"/>
          </a:xfrm>
        </p:grpSpPr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44" name="Group 36"/>
          <p:cNvGrpSpPr>
            <a:grpSpLocks/>
          </p:cNvGrpSpPr>
          <p:nvPr/>
        </p:nvGrpSpPr>
        <p:grpSpPr bwMode="auto">
          <a:xfrm>
            <a:off x="4267200" y="3233738"/>
            <a:ext cx="4114800" cy="304800"/>
            <a:chOff x="2256" y="1152"/>
            <a:chExt cx="2592" cy="192"/>
          </a:xfrm>
        </p:grpSpPr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6" name="Rectangle 38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7" name="Rectangle 39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49" name="Rectangle 41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0" name="Rectangle 42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1" name="Rectangle 43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52" name="Group 44"/>
          <p:cNvGrpSpPr>
            <a:grpSpLocks/>
          </p:cNvGrpSpPr>
          <p:nvPr/>
        </p:nvGrpSpPr>
        <p:grpSpPr bwMode="auto">
          <a:xfrm>
            <a:off x="4267200" y="3538538"/>
            <a:ext cx="4114800" cy="304800"/>
            <a:chOff x="2256" y="1152"/>
            <a:chExt cx="2592" cy="192"/>
          </a:xfrm>
        </p:grpSpPr>
        <p:sp>
          <p:nvSpPr>
            <p:cNvPr id="53" name="Rectangle 4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4" name="Rectangle 4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5" name="Rectangle 4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6" name="Rectangle 4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7" name="Rectangle 4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8" name="Rectangle 5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59" name="Rectangle 5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60" name="Group 52"/>
          <p:cNvGrpSpPr>
            <a:grpSpLocks/>
          </p:cNvGrpSpPr>
          <p:nvPr/>
        </p:nvGrpSpPr>
        <p:grpSpPr bwMode="auto">
          <a:xfrm>
            <a:off x="4267200" y="3843338"/>
            <a:ext cx="4114800" cy="304800"/>
            <a:chOff x="2256" y="1152"/>
            <a:chExt cx="2592" cy="192"/>
          </a:xfrm>
        </p:grpSpPr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4" name="Rectangle 56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5" name="Rectangle 57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68" name="Group 60"/>
          <p:cNvGrpSpPr>
            <a:grpSpLocks/>
          </p:cNvGrpSpPr>
          <p:nvPr/>
        </p:nvGrpSpPr>
        <p:grpSpPr bwMode="auto">
          <a:xfrm>
            <a:off x="4267200" y="4148138"/>
            <a:ext cx="4114800" cy="304800"/>
            <a:chOff x="2256" y="1152"/>
            <a:chExt cx="2592" cy="192"/>
          </a:xfrm>
        </p:grpSpPr>
        <p:sp>
          <p:nvSpPr>
            <p:cNvPr id="69" name="Rectangle 6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0" name="Rectangle 6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1" name="Rectangle 6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2" name="Rectangle 6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3" name="Rectangle 6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4" name="Rectangle 6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5" name="Rectangle 6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6" name="Group 68"/>
          <p:cNvGrpSpPr>
            <a:grpSpLocks/>
          </p:cNvGrpSpPr>
          <p:nvPr/>
        </p:nvGrpSpPr>
        <p:grpSpPr bwMode="auto">
          <a:xfrm>
            <a:off x="4267200" y="4452938"/>
            <a:ext cx="4114800" cy="304800"/>
            <a:chOff x="2256" y="1152"/>
            <a:chExt cx="2592" cy="192"/>
          </a:xfrm>
        </p:grpSpPr>
        <p:sp>
          <p:nvSpPr>
            <p:cNvPr id="77" name="Rectangle 69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8" name="Rectangle 70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79" name="Rectangle 71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80" name="Rectangle 72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81" name="Rectangle 73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82" name="Rectangle 74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 b="1">
                <a:ea typeface="굴림" charset="-127"/>
                <a:cs typeface="굴림" charset="-127"/>
              </a:endParaRPr>
            </a:p>
          </p:txBody>
        </p:sp>
        <p:sp>
          <p:nvSpPr>
            <p:cNvPr id="83" name="Rectangle 75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2592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Int1</a:t>
            </a:r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49450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Int 2</a:t>
            </a:r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6308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M1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63166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M2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0024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FP+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688295" y="1664810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 err="1">
                <a:latin typeface="Verdana" charset="0"/>
                <a:ea typeface="굴림" charset="-127"/>
                <a:cs typeface="굴림" charset="-127"/>
              </a:rPr>
              <a:t>FPx</a:t>
            </a:r>
            <a:endParaRPr lang="en-US" altLang="ko-KR" sz="1600" dirty="0">
              <a:latin typeface="Verdana" charset="0"/>
              <a:ea typeface="굴림" charset="-127"/>
              <a:cs typeface="굴림" charset="-127"/>
            </a:endParaRPr>
          </a:p>
        </p:txBody>
      </p:sp>
      <p:sp>
        <p:nvSpPr>
          <p:cNvPr id="90" name="Text Box 82"/>
          <p:cNvSpPr txBox="1">
            <a:spLocks noChangeArrowheads="1"/>
          </p:cNvSpPr>
          <p:nvPr/>
        </p:nvSpPr>
        <p:spPr bwMode="auto">
          <a:xfrm>
            <a:off x="3504417" y="1998771"/>
            <a:ext cx="712053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loop:</a:t>
            </a:r>
          </a:p>
        </p:txBody>
      </p:sp>
      <p:sp>
        <p:nvSpPr>
          <p:cNvPr id="91" name="Text Box 84"/>
          <p:cNvSpPr txBox="1">
            <a:spLocks noChangeArrowheads="1"/>
          </p:cNvSpPr>
          <p:nvPr/>
        </p:nvSpPr>
        <p:spPr bwMode="auto">
          <a:xfrm>
            <a:off x="5746750" y="2008015"/>
            <a:ext cx="438150" cy="3365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ld </a:t>
            </a:r>
          </a:p>
        </p:txBody>
      </p:sp>
      <p:sp>
        <p:nvSpPr>
          <p:cNvPr id="92" name="Text Box 85"/>
          <p:cNvSpPr txBox="1">
            <a:spLocks noChangeArrowheads="1"/>
          </p:cNvSpPr>
          <p:nvPr/>
        </p:nvSpPr>
        <p:spPr bwMode="auto">
          <a:xfrm>
            <a:off x="4202113" y="2008015"/>
            <a:ext cx="854721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add r1</a:t>
            </a:r>
          </a:p>
        </p:txBody>
      </p:sp>
      <p:sp>
        <p:nvSpPr>
          <p:cNvPr id="93" name="Text Box 86"/>
          <p:cNvSpPr txBox="1">
            <a:spLocks noChangeArrowheads="1"/>
          </p:cNvSpPr>
          <p:nvPr/>
        </p:nvSpPr>
        <p:spPr bwMode="auto">
          <a:xfrm>
            <a:off x="7029920" y="2936826"/>
            <a:ext cx="708848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600" dirty="0" err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 </a:t>
            </a:r>
          </a:p>
        </p:txBody>
      </p:sp>
      <p:sp>
        <p:nvSpPr>
          <p:cNvPr id="94" name="Text Box 87"/>
          <p:cNvSpPr txBox="1">
            <a:spLocks noChangeArrowheads="1"/>
          </p:cNvSpPr>
          <p:nvPr/>
        </p:nvSpPr>
        <p:spPr bwMode="auto">
          <a:xfrm>
            <a:off x="5724150" y="4165786"/>
            <a:ext cx="492443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600" dirty="0" err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 </a:t>
            </a:r>
          </a:p>
        </p:txBody>
      </p:sp>
      <p:sp>
        <p:nvSpPr>
          <p:cNvPr id="95" name="Text Box 88"/>
          <p:cNvSpPr txBox="1">
            <a:spLocks noChangeArrowheads="1"/>
          </p:cNvSpPr>
          <p:nvPr/>
        </p:nvSpPr>
        <p:spPr bwMode="auto">
          <a:xfrm>
            <a:off x="4197350" y="4158695"/>
            <a:ext cx="926857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add r2 </a:t>
            </a:r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4994455" y="4159250"/>
            <a:ext cx="631825" cy="3365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 dirty="0" err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bne</a:t>
            </a:r>
            <a:r>
              <a:rPr lang="en-US" altLang="ko-KR" sz="1600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 </a:t>
            </a:r>
          </a:p>
        </p:txBody>
      </p:sp>
      <p:sp>
        <p:nvSpPr>
          <p:cNvPr id="97" name="Line 90"/>
          <p:cNvSpPr>
            <a:spLocks noChangeShapeType="1"/>
          </p:cNvSpPr>
          <p:nvPr/>
        </p:nvSpPr>
        <p:spPr bwMode="auto">
          <a:xfrm>
            <a:off x="6172200" y="2233613"/>
            <a:ext cx="9144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" name="Line 91"/>
          <p:cNvSpPr>
            <a:spLocks noChangeShapeType="1"/>
          </p:cNvSpPr>
          <p:nvPr/>
        </p:nvSpPr>
        <p:spPr bwMode="auto">
          <a:xfrm flipH="1">
            <a:off x="6172200" y="3300413"/>
            <a:ext cx="99060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" name="Text Box 93"/>
          <p:cNvSpPr txBox="1">
            <a:spLocks noChangeArrowheads="1"/>
          </p:cNvSpPr>
          <p:nvPr/>
        </p:nvSpPr>
        <p:spPr bwMode="auto">
          <a:xfrm>
            <a:off x="272572" y="2711609"/>
            <a:ext cx="2993658" cy="1754326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loop:  ld f1, 0(r1</a:t>
            </a:r>
            <a:r>
              <a:rPr lang="en-US" altLang="ko-KR" sz="1800" dirty="0" smtClean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) </a:t>
            </a:r>
            <a:endParaRPr lang="en-US" altLang="ko-KR" sz="1800" dirty="0">
              <a:solidFill>
                <a:srgbClr val="660066"/>
              </a:solidFill>
              <a:latin typeface="+mj-lt"/>
              <a:ea typeface="굴림" charset="-127"/>
              <a:cs typeface="굴림" charset="-127"/>
            </a:endParaRP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add r1, 8</a:t>
            </a: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</a:t>
            </a:r>
            <a:r>
              <a:rPr lang="en-US" altLang="ko-KR" sz="1800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f2, f0, f1</a:t>
            </a: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</a:t>
            </a:r>
            <a:r>
              <a:rPr lang="en-US" altLang="ko-KR" sz="1800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f2, 0(r2)</a:t>
            </a: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add r2, 8</a:t>
            </a:r>
          </a:p>
          <a:p>
            <a:pPr algn="l"/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         </a:t>
            </a:r>
            <a:r>
              <a:rPr lang="en-US" altLang="ko-KR" sz="1800" dirty="0" err="1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bne</a:t>
            </a:r>
            <a:r>
              <a:rPr lang="en-US" altLang="ko-KR" sz="1800" dirty="0">
                <a:solidFill>
                  <a:srgbClr val="660066"/>
                </a:solidFill>
                <a:latin typeface="+mj-lt"/>
                <a:ea typeface="굴림" charset="-127"/>
                <a:cs typeface="굴림" charset="-127"/>
              </a:rPr>
              <a:t> r1, r3, loop</a:t>
            </a:r>
          </a:p>
        </p:txBody>
      </p:sp>
      <p:sp>
        <p:nvSpPr>
          <p:cNvPr id="100" name="Line 94"/>
          <p:cNvSpPr>
            <a:spLocks noChangeShapeType="1"/>
          </p:cNvSpPr>
          <p:nvPr/>
        </p:nvSpPr>
        <p:spPr bwMode="auto">
          <a:xfrm>
            <a:off x="1447800" y="2014538"/>
            <a:ext cx="0" cy="609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ext Box 95"/>
          <p:cNvSpPr txBox="1">
            <a:spLocks noChangeArrowheads="1"/>
          </p:cNvSpPr>
          <p:nvPr/>
        </p:nvSpPr>
        <p:spPr bwMode="auto">
          <a:xfrm>
            <a:off x="1499600" y="2115603"/>
            <a:ext cx="1015021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Compile</a:t>
            </a:r>
          </a:p>
        </p:txBody>
      </p:sp>
      <p:sp>
        <p:nvSpPr>
          <p:cNvPr id="102" name="Text Box 96"/>
          <p:cNvSpPr txBox="1">
            <a:spLocks noChangeArrowheads="1"/>
          </p:cNvSpPr>
          <p:nvPr/>
        </p:nvSpPr>
        <p:spPr bwMode="auto">
          <a:xfrm>
            <a:off x="2958990" y="3320876"/>
            <a:ext cx="1371600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Schedule</a:t>
            </a:r>
          </a:p>
        </p:txBody>
      </p:sp>
      <p:sp>
        <p:nvSpPr>
          <p:cNvPr id="103" name="Line 97"/>
          <p:cNvSpPr>
            <a:spLocks noChangeShapeType="1"/>
          </p:cNvSpPr>
          <p:nvPr/>
        </p:nvSpPr>
        <p:spPr bwMode="auto">
          <a:xfrm flipV="1">
            <a:off x="3266230" y="3657600"/>
            <a:ext cx="1000969" cy="183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" name="Text Placeholder 1"/>
          <p:cNvSpPr>
            <a:spLocks noGrp="1"/>
          </p:cNvSpPr>
          <p:nvPr>
            <p:ph type="body" idx="1"/>
          </p:nvPr>
        </p:nvSpPr>
        <p:spPr>
          <a:xfrm>
            <a:off x="495604" y="4926794"/>
            <a:ext cx="8147326" cy="1497795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The latency of each instruction is fixed (e.g., 3 cycle ld, 4 cycle </a:t>
            </a:r>
            <a:r>
              <a:rPr lang="en-US" sz="1600" b="0" dirty="0" err="1" smtClean="0">
                <a:solidFill>
                  <a:schemeClr val="tx1"/>
                </a:solidFill>
              </a:rPr>
              <a:t>fadd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Instr-1: Load A[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] and increment 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 (r1) in parallel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Instr-2: Wait for load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Instr-3: Wait for add. Store B[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], increment </a:t>
            </a:r>
            <a:r>
              <a:rPr lang="en-US" sz="1600" dirty="0" err="1" smtClean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 (r2), branch in parallel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How many flops / cycle? </a:t>
            </a:r>
            <a:r>
              <a:rPr lang="en-US" sz="1600" b="0" u="sng" dirty="0" smtClean="0">
                <a:solidFill>
                  <a:schemeClr val="tx1"/>
                </a:solidFill>
              </a:rPr>
              <a:t>1 </a:t>
            </a:r>
            <a:r>
              <a:rPr lang="en-US" sz="1600" b="0" u="sng" dirty="0" err="1" smtClean="0">
                <a:solidFill>
                  <a:schemeClr val="tx1"/>
                </a:solidFill>
              </a:rPr>
              <a:t>fadd</a:t>
            </a:r>
            <a:r>
              <a:rPr lang="en-US" sz="1600" b="0" u="sng" dirty="0" smtClean="0">
                <a:solidFill>
                  <a:schemeClr val="tx1"/>
                </a:solidFill>
              </a:rPr>
              <a:t> / 8 cycles = 0.125</a:t>
            </a: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nimBg="1"/>
      <p:bldP spid="9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Loop Unrolling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303165" y="1316726"/>
            <a:ext cx="4301360" cy="4877434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Unroll inner loop to perform k iterations of computation at once.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If N is not a multiple of unrolling factor k, insert clean-up code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Example: unroll inner loop to perform 4 iterations at once</a:t>
            </a: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616285" y="1334587"/>
            <a:ext cx="3456450" cy="707886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for (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=0;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&lt;N;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++)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= A[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+ C;</a:t>
            </a: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616285" y="2968140"/>
            <a:ext cx="3429000" cy="2246769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for (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=0;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&lt;N;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+=4)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{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    = A[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+ C;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B[i+1] = A[i+1] + C;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B[i+2] = A[i+2] + C;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    B[i+3] = A[i+3] + C;</a:t>
            </a:r>
          </a:p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}</a:t>
            </a:r>
          </a:p>
        </p:txBody>
      </p:sp>
      <p:sp>
        <p:nvSpPr>
          <p:cNvPr id="47" name="Line 5"/>
          <p:cNvSpPr>
            <a:spLocks noChangeShapeType="1"/>
          </p:cNvSpPr>
          <p:nvPr/>
        </p:nvSpPr>
        <p:spPr bwMode="auto">
          <a:xfrm>
            <a:off x="2344510" y="2046420"/>
            <a:ext cx="0" cy="914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Scheduling Unrolled Loops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28600" y="1131545"/>
            <a:ext cx="2362200" cy="4450449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loop:  ld f1, 0(r1)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f2, 8(r1)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f3, 16(r1)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f4, 24(r1)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add r1, 32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f5, f0, f1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f6, f0, f2 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f7, f0, f3 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f8, f0, f4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f5, 0(r2)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f6, 8(r2)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f7, 16(r2)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f8, 24(r2)</a:t>
            </a:r>
          </a:p>
          <a:p>
            <a:pPr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</a:t>
            </a: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          add 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r2, 32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bne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r1, r3, loop</a:t>
            </a: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V="1">
            <a:off x="2590800" y="3352190"/>
            <a:ext cx="1597150" cy="61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667000" y="2975231"/>
            <a:ext cx="1371600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600" dirty="0" smtClean="0">
                <a:latin typeface="Verdana" charset="0"/>
                <a:ea typeface="굴림" charset="-127"/>
                <a:cs typeface="굴림" charset="-127"/>
              </a:rPr>
              <a:t>schedule</a:t>
            </a:r>
            <a:endParaRPr lang="en-US" altLang="ko-KR" sz="1600" dirty="0">
              <a:latin typeface="Verdana" charset="0"/>
              <a:ea typeface="굴림" charset="-127"/>
              <a:cs typeface="굴림" charset="-127"/>
            </a:endParaRPr>
          </a:p>
        </p:txBody>
      </p:sp>
      <p:grpSp>
        <p:nvGrpSpPr>
          <p:cNvPr id="22" name="Group 6"/>
          <p:cNvGrpSpPr>
            <a:grpSpLocks/>
          </p:cNvGrpSpPr>
          <p:nvPr/>
        </p:nvGrpSpPr>
        <p:grpSpPr bwMode="auto">
          <a:xfrm>
            <a:off x="4267200" y="1366720"/>
            <a:ext cx="4114800" cy="304800"/>
            <a:chOff x="2256" y="1152"/>
            <a:chExt cx="2592" cy="192"/>
          </a:xfrm>
        </p:grpSpPr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30" name="Rectangle 12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31" name="Rectangle 13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3" name="Group 14"/>
          <p:cNvGrpSpPr>
            <a:grpSpLocks/>
          </p:cNvGrpSpPr>
          <p:nvPr/>
        </p:nvGrpSpPr>
        <p:grpSpPr bwMode="auto">
          <a:xfrm>
            <a:off x="4267200" y="1671520"/>
            <a:ext cx="4114800" cy="304800"/>
            <a:chOff x="2256" y="1152"/>
            <a:chExt cx="2592" cy="192"/>
          </a:xfrm>
        </p:grpSpPr>
        <p:sp>
          <p:nvSpPr>
            <p:cNvPr id="34" name="Rectangle 1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39" name="Rectangle 1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0" name="Rectangle 1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1" name="Rectangle 1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3" name="Rectangle 2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44" name="Group 22"/>
          <p:cNvGrpSpPr>
            <a:grpSpLocks/>
          </p:cNvGrpSpPr>
          <p:nvPr/>
        </p:nvGrpSpPr>
        <p:grpSpPr bwMode="auto">
          <a:xfrm>
            <a:off x="4267200" y="1976320"/>
            <a:ext cx="4114800" cy="304800"/>
            <a:chOff x="2256" y="1152"/>
            <a:chExt cx="2592" cy="192"/>
          </a:xfrm>
        </p:grpSpPr>
        <p:sp>
          <p:nvSpPr>
            <p:cNvPr id="45" name="Rectangle 23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6" name="Rectangle 24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7" name="Rectangle 25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8" name="Rectangle 26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49" name="Rectangle 27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1" name="Rectangle 28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2" name="Rectangle 29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53" name="Group 30"/>
          <p:cNvGrpSpPr>
            <a:grpSpLocks/>
          </p:cNvGrpSpPr>
          <p:nvPr/>
        </p:nvGrpSpPr>
        <p:grpSpPr bwMode="auto">
          <a:xfrm>
            <a:off x="4267200" y="2281120"/>
            <a:ext cx="4114800" cy="304800"/>
            <a:chOff x="2256" y="1152"/>
            <a:chExt cx="2592" cy="192"/>
          </a:xfrm>
        </p:grpSpPr>
        <p:sp>
          <p:nvSpPr>
            <p:cNvPr id="54" name="Rectangle 3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5" name="Rectangle 3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6" name="Rectangle 3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57" name="Rectangle 3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0" name="Rectangle 3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1" name="Rectangle 3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2" name="Rectangle 3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63" name="Group 38"/>
          <p:cNvGrpSpPr>
            <a:grpSpLocks/>
          </p:cNvGrpSpPr>
          <p:nvPr/>
        </p:nvGrpSpPr>
        <p:grpSpPr bwMode="auto">
          <a:xfrm>
            <a:off x="4267200" y="2585920"/>
            <a:ext cx="4114800" cy="304800"/>
            <a:chOff x="2256" y="1152"/>
            <a:chExt cx="2592" cy="192"/>
          </a:xfrm>
        </p:grpSpPr>
        <p:sp>
          <p:nvSpPr>
            <p:cNvPr id="64" name="Rectangle 39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5" name="Rectangle 40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6" name="Rectangle 41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7" name="Rectangle 42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8" name="Rectangle 43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69" name="Rectangle 44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0" name="Rectangle 45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1" name="Group 46"/>
          <p:cNvGrpSpPr>
            <a:grpSpLocks/>
          </p:cNvGrpSpPr>
          <p:nvPr/>
        </p:nvGrpSpPr>
        <p:grpSpPr bwMode="auto">
          <a:xfrm>
            <a:off x="4267200" y="2890720"/>
            <a:ext cx="4114800" cy="304800"/>
            <a:chOff x="2256" y="1152"/>
            <a:chExt cx="2592" cy="192"/>
          </a:xfrm>
        </p:grpSpPr>
        <p:sp>
          <p:nvSpPr>
            <p:cNvPr id="72" name="Rectangle 47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3" name="Rectangle 48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4" name="Rectangle 49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6" name="Rectangle 51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7" name="Rectangle 52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78" name="Rectangle 53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9" name="Group 54"/>
          <p:cNvGrpSpPr>
            <a:grpSpLocks/>
          </p:cNvGrpSpPr>
          <p:nvPr/>
        </p:nvGrpSpPr>
        <p:grpSpPr bwMode="auto">
          <a:xfrm>
            <a:off x="4267200" y="3195520"/>
            <a:ext cx="4114800" cy="304800"/>
            <a:chOff x="2256" y="1152"/>
            <a:chExt cx="2592" cy="192"/>
          </a:xfrm>
        </p:grpSpPr>
        <p:sp>
          <p:nvSpPr>
            <p:cNvPr id="80" name="Rectangle 5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1" name="Rectangle 5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2" name="Rectangle 5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3" name="Rectangle 5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4" name="Rectangle 5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5" name="Rectangle 6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6" name="Rectangle 6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7" name="Group 62"/>
          <p:cNvGrpSpPr>
            <a:grpSpLocks/>
          </p:cNvGrpSpPr>
          <p:nvPr/>
        </p:nvGrpSpPr>
        <p:grpSpPr bwMode="auto">
          <a:xfrm>
            <a:off x="4267200" y="3500320"/>
            <a:ext cx="4114800" cy="304800"/>
            <a:chOff x="2256" y="1152"/>
            <a:chExt cx="2592" cy="192"/>
          </a:xfrm>
        </p:grpSpPr>
        <p:sp>
          <p:nvSpPr>
            <p:cNvPr id="88" name="Rectangle 63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89" name="Rectangle 64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0" name="Rectangle 65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1" name="Rectangle 66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2" name="Rectangle 67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3" name="Rectangle 68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4" name="Rectangle 69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95" name="Group 70"/>
          <p:cNvGrpSpPr>
            <a:grpSpLocks/>
          </p:cNvGrpSpPr>
          <p:nvPr/>
        </p:nvGrpSpPr>
        <p:grpSpPr bwMode="auto">
          <a:xfrm>
            <a:off x="4267200" y="3805120"/>
            <a:ext cx="4114800" cy="304800"/>
            <a:chOff x="2256" y="1152"/>
            <a:chExt cx="2592" cy="192"/>
          </a:xfrm>
        </p:grpSpPr>
        <p:sp>
          <p:nvSpPr>
            <p:cNvPr id="96" name="Rectangle 7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7" name="Rectangle 7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8" name="Rectangle 7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99" name="Rectangle 7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00" name="Rectangle 7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01" name="Rectangle 7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02" name="Rectangle 7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103" name="Rectangle 78"/>
          <p:cNvSpPr>
            <a:spLocks noChangeArrowheads="1"/>
          </p:cNvSpPr>
          <p:nvPr/>
        </p:nvSpPr>
        <p:spPr bwMode="auto">
          <a:xfrm>
            <a:off x="42647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Int1</a:t>
            </a:r>
          </a:p>
        </p:txBody>
      </p:sp>
      <p:sp>
        <p:nvSpPr>
          <p:cNvPr id="104" name="Rectangle 79"/>
          <p:cNvSpPr>
            <a:spLocks noChangeArrowheads="1"/>
          </p:cNvSpPr>
          <p:nvPr/>
        </p:nvSpPr>
        <p:spPr bwMode="auto">
          <a:xfrm>
            <a:off x="49505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Int 2</a:t>
            </a:r>
          </a:p>
        </p:txBody>
      </p:sp>
      <p:sp>
        <p:nvSpPr>
          <p:cNvPr id="105" name="Rectangle 80"/>
          <p:cNvSpPr>
            <a:spLocks noChangeArrowheads="1"/>
          </p:cNvSpPr>
          <p:nvPr/>
        </p:nvSpPr>
        <p:spPr bwMode="auto">
          <a:xfrm>
            <a:off x="56363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M1</a:t>
            </a:r>
          </a:p>
        </p:txBody>
      </p:sp>
      <p:sp>
        <p:nvSpPr>
          <p:cNvPr id="106" name="Rectangle 81"/>
          <p:cNvSpPr>
            <a:spLocks noChangeArrowheads="1"/>
          </p:cNvSpPr>
          <p:nvPr/>
        </p:nvSpPr>
        <p:spPr bwMode="auto">
          <a:xfrm>
            <a:off x="63221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M2</a:t>
            </a:r>
          </a:p>
        </p:txBody>
      </p:sp>
      <p:sp>
        <p:nvSpPr>
          <p:cNvPr id="107" name="Rectangle 82"/>
          <p:cNvSpPr>
            <a:spLocks noChangeArrowheads="1"/>
          </p:cNvSpPr>
          <p:nvPr/>
        </p:nvSpPr>
        <p:spPr bwMode="auto">
          <a:xfrm>
            <a:off x="70079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FP+</a:t>
            </a:r>
          </a:p>
        </p:txBody>
      </p:sp>
      <p:sp>
        <p:nvSpPr>
          <p:cNvPr id="108" name="Rectangle 83"/>
          <p:cNvSpPr>
            <a:spLocks noChangeArrowheads="1"/>
          </p:cNvSpPr>
          <p:nvPr/>
        </p:nvSpPr>
        <p:spPr bwMode="auto">
          <a:xfrm>
            <a:off x="7693760" y="1009485"/>
            <a:ext cx="6858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altLang="ko-KR" sz="1600">
                <a:latin typeface="Verdana" charset="0"/>
                <a:ea typeface="굴림" charset="-127"/>
                <a:cs typeface="굴림" charset="-127"/>
              </a:rPr>
              <a:t>FPx</a:t>
            </a:r>
          </a:p>
        </p:txBody>
      </p:sp>
      <p:sp>
        <p:nvSpPr>
          <p:cNvPr id="109" name="Text Box 84"/>
          <p:cNvSpPr txBox="1">
            <a:spLocks noChangeArrowheads="1"/>
          </p:cNvSpPr>
          <p:nvPr/>
        </p:nvSpPr>
        <p:spPr bwMode="auto">
          <a:xfrm>
            <a:off x="3514301" y="1314285"/>
            <a:ext cx="712054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>
                <a:latin typeface="Verdana" charset="0"/>
                <a:ea typeface="굴림" charset="-127"/>
                <a:cs typeface="굴림" charset="-127"/>
              </a:rPr>
              <a:t>loop:</a:t>
            </a:r>
          </a:p>
        </p:txBody>
      </p:sp>
      <p:grpSp>
        <p:nvGrpSpPr>
          <p:cNvPr id="110" name="Group 85"/>
          <p:cNvGrpSpPr>
            <a:grpSpLocks/>
          </p:cNvGrpSpPr>
          <p:nvPr/>
        </p:nvGrpSpPr>
        <p:grpSpPr bwMode="auto">
          <a:xfrm>
            <a:off x="4267200" y="4109920"/>
            <a:ext cx="4114800" cy="304800"/>
            <a:chOff x="2256" y="1152"/>
            <a:chExt cx="2592" cy="192"/>
          </a:xfrm>
        </p:grpSpPr>
        <p:sp>
          <p:nvSpPr>
            <p:cNvPr id="111" name="Rectangle 86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2" name="Rectangle 87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3" name="Rectangle 88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4" name="Rectangle 89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5" name="Rectangle 90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6" name="Rectangle 91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7" name="Rectangle 92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18" name="Group 93"/>
          <p:cNvGrpSpPr>
            <a:grpSpLocks/>
          </p:cNvGrpSpPr>
          <p:nvPr/>
        </p:nvGrpSpPr>
        <p:grpSpPr bwMode="auto">
          <a:xfrm>
            <a:off x="4267200" y="4414720"/>
            <a:ext cx="4114800" cy="304800"/>
            <a:chOff x="2256" y="1152"/>
            <a:chExt cx="2592" cy="192"/>
          </a:xfrm>
        </p:grpSpPr>
        <p:sp>
          <p:nvSpPr>
            <p:cNvPr id="119" name="Rectangle 94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0" name="Rectangle 95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1" name="Rectangle 96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2" name="Rectangle 97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3" name="Rectangle 98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4" name="Rectangle 99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5" name="Rectangle 100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26" name="Group 101"/>
          <p:cNvGrpSpPr>
            <a:grpSpLocks/>
          </p:cNvGrpSpPr>
          <p:nvPr/>
        </p:nvGrpSpPr>
        <p:grpSpPr bwMode="auto">
          <a:xfrm>
            <a:off x="4267200" y="4719520"/>
            <a:ext cx="4114800" cy="304800"/>
            <a:chOff x="2256" y="1152"/>
            <a:chExt cx="2592" cy="192"/>
          </a:xfrm>
        </p:grpSpPr>
        <p:sp>
          <p:nvSpPr>
            <p:cNvPr id="127" name="Rectangle 102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8" name="Rectangle 103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29" name="Rectangle 104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0" name="Rectangle 105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1" name="Rectangle 106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2" name="Rectangle 107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3" name="Rectangle 108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34" name="Group 109"/>
          <p:cNvGrpSpPr>
            <a:grpSpLocks/>
          </p:cNvGrpSpPr>
          <p:nvPr/>
        </p:nvGrpSpPr>
        <p:grpSpPr bwMode="auto">
          <a:xfrm>
            <a:off x="4267200" y="5024320"/>
            <a:ext cx="4114800" cy="304800"/>
            <a:chOff x="2256" y="1152"/>
            <a:chExt cx="2592" cy="192"/>
          </a:xfrm>
        </p:grpSpPr>
        <p:sp>
          <p:nvSpPr>
            <p:cNvPr id="135" name="Rectangle 110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6" name="Rectangle 111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7" name="Rectangle 112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8" name="Rectangle 113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39" name="Rectangle 114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40" name="Rectangle 115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41" name="Rectangle 116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142" name="Text Box 118"/>
          <p:cNvSpPr txBox="1">
            <a:spLocks noChangeArrowheads="1"/>
          </p:cNvSpPr>
          <p:nvPr/>
        </p:nvSpPr>
        <p:spPr bwMode="auto">
          <a:xfrm>
            <a:off x="5657850" y="1366720"/>
            <a:ext cx="6159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ld f1</a:t>
            </a:r>
          </a:p>
        </p:txBody>
      </p:sp>
      <p:sp>
        <p:nvSpPr>
          <p:cNvPr id="143" name="Text Box 119"/>
          <p:cNvSpPr txBox="1">
            <a:spLocks noChangeArrowheads="1"/>
          </p:cNvSpPr>
          <p:nvPr/>
        </p:nvSpPr>
        <p:spPr bwMode="auto">
          <a:xfrm>
            <a:off x="5657850" y="1671520"/>
            <a:ext cx="6159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ld f2</a:t>
            </a:r>
          </a:p>
        </p:txBody>
      </p:sp>
      <p:sp>
        <p:nvSpPr>
          <p:cNvPr id="144" name="Text Box 120"/>
          <p:cNvSpPr txBox="1">
            <a:spLocks noChangeArrowheads="1"/>
          </p:cNvSpPr>
          <p:nvPr/>
        </p:nvSpPr>
        <p:spPr bwMode="auto">
          <a:xfrm>
            <a:off x="5657850" y="1976320"/>
            <a:ext cx="6159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ld f3</a:t>
            </a:r>
          </a:p>
        </p:txBody>
      </p:sp>
      <p:sp>
        <p:nvSpPr>
          <p:cNvPr id="145" name="Text Box 121"/>
          <p:cNvSpPr txBox="1">
            <a:spLocks noChangeArrowheads="1"/>
          </p:cNvSpPr>
          <p:nvPr/>
        </p:nvSpPr>
        <p:spPr bwMode="auto">
          <a:xfrm>
            <a:off x="5657850" y="2281120"/>
            <a:ext cx="6159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dirty="0">
                <a:solidFill>
                  <a:srgbClr val="660066"/>
                </a:solidFill>
                <a:ea typeface="굴림" charset="-127"/>
                <a:cs typeface="굴림" charset="-127"/>
              </a:rPr>
              <a:t>ld f4</a:t>
            </a:r>
          </a:p>
        </p:txBody>
      </p:sp>
      <p:sp>
        <p:nvSpPr>
          <p:cNvPr id="146" name="Text Box 122"/>
          <p:cNvSpPr txBox="1">
            <a:spLocks noChangeArrowheads="1"/>
          </p:cNvSpPr>
          <p:nvPr/>
        </p:nvSpPr>
        <p:spPr bwMode="auto">
          <a:xfrm>
            <a:off x="4210050" y="2281120"/>
            <a:ext cx="8318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add r1</a:t>
            </a:r>
          </a:p>
        </p:txBody>
      </p:sp>
      <p:sp>
        <p:nvSpPr>
          <p:cNvPr id="147" name="Text Box 123"/>
          <p:cNvSpPr txBox="1">
            <a:spLocks noChangeArrowheads="1"/>
          </p:cNvSpPr>
          <p:nvPr/>
        </p:nvSpPr>
        <p:spPr bwMode="auto">
          <a:xfrm>
            <a:off x="6959600" y="2281120"/>
            <a:ext cx="8826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fadd f5</a:t>
            </a:r>
          </a:p>
        </p:txBody>
      </p:sp>
      <p:sp>
        <p:nvSpPr>
          <p:cNvPr id="148" name="Text Box 124"/>
          <p:cNvSpPr txBox="1">
            <a:spLocks noChangeArrowheads="1"/>
          </p:cNvSpPr>
          <p:nvPr/>
        </p:nvSpPr>
        <p:spPr bwMode="auto">
          <a:xfrm>
            <a:off x="6959600" y="2585920"/>
            <a:ext cx="8826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fadd f6</a:t>
            </a:r>
          </a:p>
        </p:txBody>
      </p:sp>
      <p:sp>
        <p:nvSpPr>
          <p:cNvPr id="149" name="Text Box 125"/>
          <p:cNvSpPr txBox="1">
            <a:spLocks noChangeArrowheads="1"/>
          </p:cNvSpPr>
          <p:nvPr/>
        </p:nvSpPr>
        <p:spPr bwMode="auto">
          <a:xfrm>
            <a:off x="6959600" y="2890720"/>
            <a:ext cx="8826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fadd f7</a:t>
            </a:r>
          </a:p>
        </p:txBody>
      </p:sp>
      <p:sp>
        <p:nvSpPr>
          <p:cNvPr id="150" name="Text Box 126"/>
          <p:cNvSpPr txBox="1">
            <a:spLocks noChangeArrowheads="1"/>
          </p:cNvSpPr>
          <p:nvPr/>
        </p:nvSpPr>
        <p:spPr bwMode="auto">
          <a:xfrm>
            <a:off x="6959600" y="3195520"/>
            <a:ext cx="8826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fadd f8</a:t>
            </a:r>
          </a:p>
        </p:txBody>
      </p:sp>
      <p:sp>
        <p:nvSpPr>
          <p:cNvPr id="151" name="Text Box 127"/>
          <p:cNvSpPr txBox="1">
            <a:spLocks noChangeArrowheads="1"/>
          </p:cNvSpPr>
          <p:nvPr/>
        </p:nvSpPr>
        <p:spPr bwMode="auto">
          <a:xfrm>
            <a:off x="5657850" y="3500320"/>
            <a:ext cx="679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sd f5</a:t>
            </a:r>
          </a:p>
        </p:txBody>
      </p:sp>
      <p:sp>
        <p:nvSpPr>
          <p:cNvPr id="152" name="Text Box 128"/>
          <p:cNvSpPr txBox="1">
            <a:spLocks noChangeArrowheads="1"/>
          </p:cNvSpPr>
          <p:nvPr/>
        </p:nvSpPr>
        <p:spPr bwMode="auto">
          <a:xfrm>
            <a:off x="5657850" y="3805120"/>
            <a:ext cx="679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sd f6</a:t>
            </a:r>
          </a:p>
        </p:txBody>
      </p:sp>
      <p:sp>
        <p:nvSpPr>
          <p:cNvPr id="153" name="Text Box 129"/>
          <p:cNvSpPr txBox="1">
            <a:spLocks noChangeArrowheads="1"/>
          </p:cNvSpPr>
          <p:nvPr/>
        </p:nvSpPr>
        <p:spPr bwMode="auto">
          <a:xfrm>
            <a:off x="5657850" y="4109920"/>
            <a:ext cx="679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sd f7</a:t>
            </a:r>
          </a:p>
        </p:txBody>
      </p:sp>
      <p:sp>
        <p:nvSpPr>
          <p:cNvPr id="154" name="Text Box 130"/>
          <p:cNvSpPr txBox="1">
            <a:spLocks noChangeArrowheads="1"/>
          </p:cNvSpPr>
          <p:nvPr/>
        </p:nvSpPr>
        <p:spPr bwMode="auto">
          <a:xfrm>
            <a:off x="5657850" y="4414720"/>
            <a:ext cx="679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sd f8</a:t>
            </a:r>
          </a:p>
        </p:txBody>
      </p:sp>
      <p:sp>
        <p:nvSpPr>
          <p:cNvPr id="155" name="Text Box 131"/>
          <p:cNvSpPr txBox="1">
            <a:spLocks noChangeArrowheads="1"/>
          </p:cNvSpPr>
          <p:nvPr/>
        </p:nvSpPr>
        <p:spPr bwMode="auto">
          <a:xfrm>
            <a:off x="4210050" y="4414720"/>
            <a:ext cx="8318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add r2</a:t>
            </a:r>
          </a:p>
        </p:txBody>
      </p:sp>
      <p:sp>
        <p:nvSpPr>
          <p:cNvPr id="156" name="Text Box 132"/>
          <p:cNvSpPr txBox="1">
            <a:spLocks noChangeArrowheads="1"/>
          </p:cNvSpPr>
          <p:nvPr/>
        </p:nvSpPr>
        <p:spPr bwMode="auto">
          <a:xfrm>
            <a:off x="5060950" y="4414720"/>
            <a:ext cx="5651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>
                <a:solidFill>
                  <a:srgbClr val="660066"/>
                </a:solidFill>
                <a:ea typeface="굴림" charset="-127"/>
                <a:cs typeface="굴림" charset="-127"/>
              </a:rPr>
              <a:t>bne</a:t>
            </a:r>
          </a:p>
        </p:txBody>
      </p:sp>
      <p:sp>
        <p:nvSpPr>
          <p:cNvPr id="157" name="Line 133"/>
          <p:cNvSpPr>
            <a:spLocks noChangeShapeType="1"/>
          </p:cNvSpPr>
          <p:nvPr/>
        </p:nvSpPr>
        <p:spPr bwMode="auto">
          <a:xfrm>
            <a:off x="6172200" y="1595320"/>
            <a:ext cx="914400" cy="762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8" name="Line 136"/>
          <p:cNvSpPr>
            <a:spLocks noChangeShapeType="1"/>
          </p:cNvSpPr>
          <p:nvPr/>
        </p:nvSpPr>
        <p:spPr bwMode="auto">
          <a:xfrm flipH="1">
            <a:off x="6324600" y="2509720"/>
            <a:ext cx="685800" cy="1066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9" name="Text Placeholder 1"/>
          <p:cNvSpPr>
            <a:spLocks noGrp="1"/>
          </p:cNvSpPr>
          <p:nvPr>
            <p:ph type="body" idx="1"/>
          </p:nvPr>
        </p:nvSpPr>
        <p:spPr>
          <a:xfrm>
            <a:off x="2728560" y="5426060"/>
            <a:ext cx="5875965" cy="960126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Unroll loop to execute 4 iterations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Reduces number of empty operation slots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How many flops/cycle? </a:t>
            </a:r>
            <a:r>
              <a:rPr lang="en-US" sz="1600" u="sng" dirty="0" smtClean="0">
                <a:solidFill>
                  <a:schemeClr val="tx1"/>
                </a:solidFill>
              </a:rPr>
              <a:t>4 </a:t>
            </a:r>
            <a:r>
              <a:rPr lang="en-US" sz="1600" u="sng" dirty="0" err="1" smtClean="0">
                <a:solidFill>
                  <a:schemeClr val="tx1"/>
                </a:solidFill>
              </a:rPr>
              <a:t>fadds</a:t>
            </a:r>
            <a:r>
              <a:rPr lang="en-US" sz="1600" u="sng" dirty="0" smtClean="0">
                <a:solidFill>
                  <a:schemeClr val="tx1"/>
                </a:solidFill>
              </a:rPr>
              <a:t> / 11 cycles = 0.36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2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5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nimBg="1"/>
      <p:bldP spid="1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Software Pipelining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Exploit independent loop iterations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loop iterations are independent, then get more parallelism by scheduling instructions from different </a:t>
            </a:r>
            <a:r>
              <a:rPr lang="en-US" sz="1400" b="0" dirty="0" smtClean="0">
                <a:solidFill>
                  <a:schemeClr val="tx1"/>
                </a:solidFill>
              </a:rPr>
              <a:t>iterations</a:t>
            </a:r>
          </a:p>
          <a:p>
            <a:pPr marL="742950" lvl="1" indent="-285750">
              <a:buFontTx/>
              <a:buChar char="-"/>
            </a:pPr>
            <a:endParaRPr lang="en-US" sz="14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Example: Loop iterations are independent in the code sequence below.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Construct the data-flow graph for one iteration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572000" y="3429000"/>
            <a:ext cx="14478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load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A[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6172200" y="3429000"/>
            <a:ext cx="8382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715000" y="4114800"/>
            <a:ext cx="8382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4" name="AutoShape 8"/>
          <p:cNvCxnSpPr>
            <a:cxnSpLocks noChangeShapeType="1"/>
            <a:stCxn id="8" idx="2"/>
            <a:endCxn id="13" idx="0"/>
          </p:cNvCxnSpPr>
          <p:nvPr/>
        </p:nvCxnSpPr>
        <p:spPr bwMode="auto">
          <a:xfrm>
            <a:off x="5295900" y="3822700"/>
            <a:ext cx="838200" cy="279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AutoShape 9"/>
          <p:cNvCxnSpPr>
            <a:cxnSpLocks noChangeShapeType="1"/>
            <a:stCxn id="9" idx="2"/>
            <a:endCxn id="13" idx="0"/>
          </p:cNvCxnSpPr>
          <p:nvPr/>
        </p:nvCxnSpPr>
        <p:spPr bwMode="auto">
          <a:xfrm flipH="1">
            <a:off x="6134100" y="3822700"/>
            <a:ext cx="457200" cy="279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9" name="AutoShape 15"/>
          <p:cNvSpPr>
            <a:spLocks noChangeArrowheads="1"/>
          </p:cNvSpPr>
          <p:nvPr/>
        </p:nvSpPr>
        <p:spPr bwMode="auto">
          <a:xfrm>
            <a:off x="5359620" y="4734160"/>
            <a:ext cx="1600200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store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B[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6121620" y="450556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923525" y="3957837"/>
            <a:ext cx="3456450" cy="132343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for (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=0;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&lt;N; 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++)</a:t>
            </a:r>
          </a:p>
          <a:p>
            <a:pPr algn="l"/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    B[</a:t>
            </a:r>
            <a:r>
              <a:rPr lang="en-US" altLang="ko-KR" sz="2000" dirty="0" err="1" smtClean="0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= A[</a:t>
            </a:r>
            <a:r>
              <a:rPr lang="en-US" altLang="ko-KR" sz="2000" dirty="0" err="1">
                <a:latin typeface="Verdana" charset="0"/>
                <a:ea typeface="굴림" charset="-127"/>
                <a:cs typeface="굴림" charset="-127"/>
              </a:rPr>
              <a:t>i</a:t>
            </a:r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] + C</a:t>
            </a:r>
            <a:r>
              <a:rPr lang="en-US" altLang="ko-KR" sz="2000" dirty="0" smtClean="0">
                <a:latin typeface="Verdana" charset="0"/>
                <a:ea typeface="굴림" charset="-127"/>
                <a:cs typeface="굴림" charset="-127"/>
              </a:rPr>
              <a:t>;</a:t>
            </a:r>
          </a:p>
          <a:p>
            <a:pPr algn="l"/>
            <a:endParaRPr lang="en-US" altLang="ko-KR" sz="2000" dirty="0" smtClean="0">
              <a:latin typeface="Verdana" charset="0"/>
              <a:ea typeface="굴림" charset="-127"/>
              <a:cs typeface="굴림" charset="-127"/>
            </a:endParaRPr>
          </a:p>
          <a:p>
            <a:pPr algn="l"/>
            <a:endParaRPr lang="en-US" altLang="ko-KR" sz="2000" dirty="0" smtClean="0">
              <a:latin typeface="Verdana" charset="0"/>
              <a:ea typeface="굴림" charset="-127"/>
              <a:cs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Software Pipelining (Illustrated)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846715" y="971080"/>
            <a:ext cx="19319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000" u="sng" dirty="0">
                <a:latin typeface="+mj-lt"/>
                <a:ea typeface="ＭＳ Ｐゴシック" charset="0"/>
              </a:rPr>
              <a:t>Not </a:t>
            </a:r>
            <a:r>
              <a:rPr lang="en-US" sz="2000" u="sng" dirty="0" smtClean="0">
                <a:latin typeface="+mj-lt"/>
                <a:ea typeface="ＭＳ Ｐゴシック" charset="0"/>
              </a:rPr>
              <a:t>pipelined</a:t>
            </a:r>
            <a:endParaRPr lang="en-US" sz="2000" u="sng" dirty="0">
              <a:latin typeface="+mj-lt"/>
              <a:ea typeface="ＭＳ Ｐゴシック" charset="0"/>
            </a:endParaRPr>
          </a:p>
        </p:txBody>
      </p:sp>
      <p:sp>
        <p:nvSpPr>
          <p:cNvPr id="60" name="AutoShape 4"/>
          <p:cNvSpPr>
            <a:spLocks noChangeArrowheads="1"/>
          </p:cNvSpPr>
          <p:nvPr/>
        </p:nvSpPr>
        <p:spPr bwMode="auto">
          <a:xfrm>
            <a:off x="966785" y="1384385"/>
            <a:ext cx="955266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load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A[0]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" name="AutoShape 5"/>
          <p:cNvSpPr>
            <a:spLocks noChangeArrowheads="1"/>
          </p:cNvSpPr>
          <p:nvPr/>
        </p:nvSpPr>
        <p:spPr bwMode="auto">
          <a:xfrm>
            <a:off x="2042125" y="1384385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C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2" name="AutoShape 7"/>
          <p:cNvSpPr>
            <a:spLocks noChangeArrowheads="1"/>
          </p:cNvSpPr>
          <p:nvPr/>
        </p:nvSpPr>
        <p:spPr bwMode="auto">
          <a:xfrm>
            <a:off x="1696480" y="1806840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+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3" name="AutoShape 8"/>
          <p:cNvCxnSpPr>
            <a:cxnSpLocks noChangeShapeType="1"/>
            <a:stCxn id="60" idx="2"/>
            <a:endCxn id="62" idx="0"/>
          </p:cNvCxnSpPr>
          <p:nvPr/>
        </p:nvCxnSpPr>
        <p:spPr bwMode="auto">
          <a:xfrm>
            <a:off x="1444418" y="1615425"/>
            <a:ext cx="528587" cy="19141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AutoShape 9"/>
          <p:cNvCxnSpPr>
            <a:cxnSpLocks noChangeShapeType="1"/>
            <a:stCxn id="61" idx="2"/>
          </p:cNvCxnSpPr>
          <p:nvPr/>
        </p:nvCxnSpPr>
        <p:spPr bwMode="auto">
          <a:xfrm flipH="1">
            <a:off x="1965315" y="1615425"/>
            <a:ext cx="353335" cy="19080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5" name="AutoShape 15"/>
          <p:cNvSpPr>
            <a:spLocks noChangeArrowheads="1"/>
          </p:cNvSpPr>
          <p:nvPr/>
        </p:nvSpPr>
        <p:spPr bwMode="auto">
          <a:xfrm>
            <a:off x="1447165" y="2190890"/>
            <a:ext cx="1055820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store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B[0]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>
            <a:off x="1965315" y="2037270"/>
            <a:ext cx="0" cy="138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AutoShape 4"/>
          <p:cNvSpPr>
            <a:spLocks noChangeArrowheads="1"/>
          </p:cNvSpPr>
          <p:nvPr/>
        </p:nvSpPr>
        <p:spPr bwMode="auto">
          <a:xfrm>
            <a:off x="966785" y="2498130"/>
            <a:ext cx="955266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load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A[1]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3" name="AutoShape 5"/>
          <p:cNvSpPr>
            <a:spLocks noChangeArrowheads="1"/>
          </p:cNvSpPr>
          <p:nvPr/>
        </p:nvSpPr>
        <p:spPr bwMode="auto">
          <a:xfrm>
            <a:off x="2042125" y="2498130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C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4" name="AutoShape 7"/>
          <p:cNvSpPr>
            <a:spLocks noChangeArrowheads="1"/>
          </p:cNvSpPr>
          <p:nvPr/>
        </p:nvSpPr>
        <p:spPr bwMode="auto">
          <a:xfrm>
            <a:off x="1658075" y="3074205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+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5" name="AutoShape 8"/>
          <p:cNvCxnSpPr>
            <a:cxnSpLocks noChangeShapeType="1"/>
            <a:stCxn id="72" idx="2"/>
          </p:cNvCxnSpPr>
          <p:nvPr/>
        </p:nvCxnSpPr>
        <p:spPr bwMode="auto">
          <a:xfrm>
            <a:off x="1444418" y="2729170"/>
            <a:ext cx="482492" cy="3450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" name="AutoShape 9"/>
          <p:cNvCxnSpPr>
            <a:cxnSpLocks noChangeShapeType="1"/>
            <a:stCxn id="73" idx="2"/>
          </p:cNvCxnSpPr>
          <p:nvPr/>
        </p:nvCxnSpPr>
        <p:spPr bwMode="auto">
          <a:xfrm flipH="1">
            <a:off x="1926910" y="2729170"/>
            <a:ext cx="391740" cy="3450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7" name="AutoShape 15"/>
          <p:cNvSpPr>
            <a:spLocks noChangeArrowheads="1"/>
          </p:cNvSpPr>
          <p:nvPr/>
        </p:nvSpPr>
        <p:spPr bwMode="auto">
          <a:xfrm>
            <a:off x="1408760" y="3458255"/>
            <a:ext cx="1055820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store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B[1]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8" name="Line 16"/>
          <p:cNvSpPr>
            <a:spLocks noChangeShapeType="1"/>
          </p:cNvSpPr>
          <p:nvPr/>
        </p:nvSpPr>
        <p:spPr bwMode="auto">
          <a:xfrm>
            <a:off x="1926910" y="3304635"/>
            <a:ext cx="0" cy="138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9" name="AutoShape 4"/>
          <p:cNvSpPr>
            <a:spLocks noChangeArrowheads="1"/>
          </p:cNvSpPr>
          <p:nvPr/>
        </p:nvSpPr>
        <p:spPr bwMode="auto">
          <a:xfrm>
            <a:off x="951406" y="3764885"/>
            <a:ext cx="955266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load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A[2]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0" name="AutoShape 5"/>
          <p:cNvSpPr>
            <a:spLocks noChangeArrowheads="1"/>
          </p:cNvSpPr>
          <p:nvPr/>
        </p:nvSpPr>
        <p:spPr bwMode="auto">
          <a:xfrm>
            <a:off x="2026746" y="3764885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C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1" name="AutoShape 7"/>
          <p:cNvSpPr>
            <a:spLocks noChangeArrowheads="1"/>
          </p:cNvSpPr>
          <p:nvPr/>
        </p:nvSpPr>
        <p:spPr bwMode="auto">
          <a:xfrm>
            <a:off x="1681101" y="4187340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+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2" name="AutoShape 8"/>
          <p:cNvCxnSpPr>
            <a:cxnSpLocks noChangeShapeType="1"/>
            <a:stCxn id="79" idx="2"/>
            <a:endCxn id="81" idx="0"/>
          </p:cNvCxnSpPr>
          <p:nvPr/>
        </p:nvCxnSpPr>
        <p:spPr bwMode="auto">
          <a:xfrm>
            <a:off x="1429039" y="3995925"/>
            <a:ext cx="528587" cy="19141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3" name="AutoShape 9"/>
          <p:cNvCxnSpPr>
            <a:cxnSpLocks noChangeShapeType="1"/>
            <a:stCxn id="80" idx="2"/>
          </p:cNvCxnSpPr>
          <p:nvPr/>
        </p:nvCxnSpPr>
        <p:spPr bwMode="auto">
          <a:xfrm flipH="1">
            <a:off x="1949936" y="3995925"/>
            <a:ext cx="353335" cy="19080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4" name="AutoShape 15"/>
          <p:cNvSpPr>
            <a:spLocks noChangeArrowheads="1"/>
          </p:cNvSpPr>
          <p:nvPr/>
        </p:nvSpPr>
        <p:spPr bwMode="auto">
          <a:xfrm>
            <a:off x="1431786" y="4571390"/>
            <a:ext cx="1055820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store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B[2]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5" name="Line 16"/>
          <p:cNvSpPr>
            <a:spLocks noChangeShapeType="1"/>
          </p:cNvSpPr>
          <p:nvPr/>
        </p:nvSpPr>
        <p:spPr bwMode="auto">
          <a:xfrm>
            <a:off x="1949936" y="4417770"/>
            <a:ext cx="0" cy="138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6" name="AutoShape 4"/>
          <p:cNvSpPr>
            <a:spLocks noChangeArrowheads="1"/>
          </p:cNvSpPr>
          <p:nvPr/>
        </p:nvSpPr>
        <p:spPr bwMode="auto">
          <a:xfrm>
            <a:off x="951406" y="4878630"/>
            <a:ext cx="955266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load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A[3]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AutoShape 5"/>
          <p:cNvSpPr>
            <a:spLocks noChangeArrowheads="1"/>
          </p:cNvSpPr>
          <p:nvPr/>
        </p:nvSpPr>
        <p:spPr bwMode="auto">
          <a:xfrm>
            <a:off x="2026746" y="4878630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C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AutoShape 7"/>
          <p:cNvSpPr>
            <a:spLocks noChangeArrowheads="1"/>
          </p:cNvSpPr>
          <p:nvPr/>
        </p:nvSpPr>
        <p:spPr bwMode="auto">
          <a:xfrm>
            <a:off x="1642696" y="5454705"/>
            <a:ext cx="553049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+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9" name="AutoShape 8"/>
          <p:cNvCxnSpPr>
            <a:cxnSpLocks noChangeShapeType="1"/>
            <a:stCxn id="86" idx="2"/>
          </p:cNvCxnSpPr>
          <p:nvPr/>
        </p:nvCxnSpPr>
        <p:spPr bwMode="auto">
          <a:xfrm>
            <a:off x="1429039" y="5109670"/>
            <a:ext cx="482492" cy="3450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0" name="AutoShape 9"/>
          <p:cNvCxnSpPr>
            <a:cxnSpLocks noChangeShapeType="1"/>
            <a:stCxn id="87" idx="2"/>
          </p:cNvCxnSpPr>
          <p:nvPr/>
        </p:nvCxnSpPr>
        <p:spPr bwMode="auto">
          <a:xfrm flipH="1">
            <a:off x="1911531" y="5109670"/>
            <a:ext cx="391740" cy="3450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1" name="AutoShape 15"/>
          <p:cNvSpPr>
            <a:spLocks noChangeArrowheads="1"/>
          </p:cNvSpPr>
          <p:nvPr/>
        </p:nvSpPr>
        <p:spPr bwMode="auto">
          <a:xfrm>
            <a:off x="1393381" y="5838755"/>
            <a:ext cx="1055820" cy="2310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Verdana" pitchFamily="34" charset="0"/>
                <a:cs typeface="Verdana" pitchFamily="34" charset="0"/>
              </a:rPr>
              <a:t>store </a:t>
            </a:r>
            <a:r>
              <a:rPr lang="en-US" sz="1400" dirty="0" smtClean="0">
                <a:latin typeface="+mj-lt"/>
                <a:ea typeface="Verdana" pitchFamily="34" charset="0"/>
                <a:cs typeface="Verdana" pitchFamily="34" charset="0"/>
              </a:rPr>
              <a:t>B[3]</a:t>
            </a:r>
            <a:endParaRPr lang="en-US" sz="14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Line 16"/>
          <p:cNvSpPr>
            <a:spLocks noChangeShapeType="1"/>
          </p:cNvSpPr>
          <p:nvPr/>
        </p:nvSpPr>
        <p:spPr bwMode="auto">
          <a:xfrm>
            <a:off x="1911531" y="5685135"/>
            <a:ext cx="0" cy="138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AutoShape 2"/>
          <p:cNvSpPr>
            <a:spLocks/>
          </p:cNvSpPr>
          <p:nvPr/>
        </p:nvSpPr>
        <p:spPr bwMode="auto">
          <a:xfrm>
            <a:off x="4823920" y="2986088"/>
            <a:ext cx="285750" cy="1736726"/>
          </a:xfrm>
          <a:prstGeom prst="leftBrace">
            <a:avLst>
              <a:gd name="adj1" fmla="val 5388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ＭＳ Ｐゴシック" charset="0"/>
            </a:endParaRPr>
          </a:p>
        </p:txBody>
      </p:sp>
      <p:sp>
        <p:nvSpPr>
          <p:cNvPr id="94" name="AutoShape 3"/>
          <p:cNvSpPr>
            <a:spLocks/>
          </p:cNvSpPr>
          <p:nvPr/>
        </p:nvSpPr>
        <p:spPr bwMode="auto">
          <a:xfrm>
            <a:off x="4802430" y="4722813"/>
            <a:ext cx="285750" cy="818462"/>
          </a:xfrm>
          <a:prstGeom prst="leftBrace">
            <a:avLst>
              <a:gd name="adj1" fmla="val 3541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ＭＳ Ｐゴシック" charset="0"/>
            </a:endParaRPr>
          </a:p>
        </p:txBody>
      </p:sp>
      <p:sp>
        <p:nvSpPr>
          <p:cNvPr id="95" name="AutoShape 4"/>
          <p:cNvSpPr>
            <a:spLocks/>
          </p:cNvSpPr>
          <p:nvPr/>
        </p:nvSpPr>
        <p:spPr bwMode="auto">
          <a:xfrm>
            <a:off x="4840835" y="1969610"/>
            <a:ext cx="285750" cy="1002190"/>
          </a:xfrm>
          <a:prstGeom prst="leftBrace">
            <a:avLst>
              <a:gd name="adj1" fmla="val 3777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>
              <a:latin typeface="+mj-lt"/>
              <a:ea typeface="ＭＳ Ｐゴシック" charset="0"/>
            </a:endParaRPr>
          </a:p>
        </p:txBody>
      </p:sp>
      <p:sp>
        <p:nvSpPr>
          <p:cNvPr id="96" name="Text Box 5"/>
          <p:cNvSpPr txBox="1">
            <a:spLocks noChangeArrowheads="1"/>
          </p:cNvSpPr>
          <p:nvPr/>
        </p:nvSpPr>
        <p:spPr bwMode="auto">
          <a:xfrm rot="16200000">
            <a:off x="4497481" y="2318498"/>
            <a:ext cx="37702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Fill</a:t>
            </a:r>
          </a:p>
        </p:txBody>
      </p:sp>
      <p:sp>
        <p:nvSpPr>
          <p:cNvPr id="97" name="Text Box 6"/>
          <p:cNvSpPr txBox="1">
            <a:spLocks noChangeArrowheads="1"/>
          </p:cNvSpPr>
          <p:nvPr/>
        </p:nvSpPr>
        <p:spPr bwMode="auto">
          <a:xfrm rot="16200000">
            <a:off x="3999015" y="3725720"/>
            <a:ext cx="129715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Steady State</a:t>
            </a: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 rot="16200000">
            <a:off x="4327709" y="4979062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Drain</a:t>
            </a:r>
          </a:p>
        </p:txBody>
      </p:sp>
      <p:sp>
        <p:nvSpPr>
          <p:cNvPr id="99" name="Text Box 10"/>
          <p:cNvSpPr txBox="1">
            <a:spLocks noChangeArrowheads="1"/>
          </p:cNvSpPr>
          <p:nvPr/>
        </p:nvSpPr>
        <p:spPr bwMode="auto">
          <a:xfrm>
            <a:off x="4572000" y="1201510"/>
            <a:ext cx="13324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u="sng" dirty="0" smtClean="0">
                <a:latin typeface="+mj-lt"/>
                <a:ea typeface="ＭＳ Ｐゴシック" charset="0"/>
              </a:rPr>
              <a:t>Pipelined</a:t>
            </a:r>
            <a:endParaRPr lang="en-US" sz="2000" u="sng" dirty="0">
              <a:latin typeface="+mj-lt"/>
              <a:ea typeface="ＭＳ Ｐゴシック" charset="0"/>
            </a:endParaRPr>
          </a:p>
        </p:txBody>
      </p:sp>
      <p:sp>
        <p:nvSpPr>
          <p:cNvPr id="101" name="AutoShape 25"/>
          <p:cNvSpPr>
            <a:spLocks noChangeArrowheads="1"/>
          </p:cNvSpPr>
          <p:nvPr/>
        </p:nvSpPr>
        <p:spPr bwMode="auto">
          <a:xfrm>
            <a:off x="6985000" y="20574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Load A[0]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02" name="AutoShape 26"/>
          <p:cNvSpPr>
            <a:spLocks noChangeArrowheads="1"/>
          </p:cNvSpPr>
          <p:nvPr/>
        </p:nvSpPr>
        <p:spPr bwMode="auto">
          <a:xfrm>
            <a:off x="8134350" y="20574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04" name="AutoShape 28"/>
          <p:cNvSpPr>
            <a:spLocks noChangeArrowheads="1"/>
          </p:cNvSpPr>
          <p:nvPr/>
        </p:nvSpPr>
        <p:spPr bwMode="auto">
          <a:xfrm>
            <a:off x="6553200" y="25288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05" name="AutoShape 29"/>
          <p:cNvCxnSpPr>
            <a:cxnSpLocks noChangeShapeType="1"/>
            <a:stCxn id="101" idx="2"/>
            <a:endCxn id="104" idx="0"/>
          </p:cNvCxnSpPr>
          <p:nvPr/>
        </p:nvCxnSpPr>
        <p:spPr bwMode="auto">
          <a:xfrm flipH="1">
            <a:off x="6716713" y="23574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6" name="AutoShape 30"/>
          <p:cNvCxnSpPr>
            <a:cxnSpLocks noChangeShapeType="1"/>
            <a:stCxn id="102" idx="2"/>
            <a:endCxn id="104" idx="0"/>
          </p:cNvCxnSpPr>
          <p:nvPr/>
        </p:nvCxnSpPr>
        <p:spPr bwMode="auto">
          <a:xfrm flipH="1">
            <a:off x="6716713" y="23574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3" name="AutoShape 37"/>
          <p:cNvSpPr>
            <a:spLocks noChangeArrowheads="1"/>
          </p:cNvSpPr>
          <p:nvPr/>
        </p:nvSpPr>
        <p:spPr bwMode="auto">
          <a:xfrm>
            <a:off x="6985000" y="25146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A[1]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14" name="AutoShape 38"/>
          <p:cNvSpPr>
            <a:spLocks noChangeArrowheads="1"/>
          </p:cNvSpPr>
          <p:nvPr/>
        </p:nvSpPr>
        <p:spPr bwMode="auto">
          <a:xfrm>
            <a:off x="8134350" y="25146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15" name="AutoShape 39"/>
          <p:cNvSpPr>
            <a:spLocks noChangeArrowheads="1"/>
          </p:cNvSpPr>
          <p:nvPr/>
        </p:nvSpPr>
        <p:spPr bwMode="auto">
          <a:xfrm>
            <a:off x="5334000" y="29860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B[0]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16" name="AutoShape 40"/>
          <p:cNvSpPr>
            <a:spLocks noChangeArrowheads="1"/>
          </p:cNvSpPr>
          <p:nvPr/>
        </p:nvSpPr>
        <p:spPr bwMode="auto">
          <a:xfrm>
            <a:off x="6553200" y="29860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17" name="AutoShape 41"/>
          <p:cNvCxnSpPr>
            <a:cxnSpLocks noChangeShapeType="1"/>
            <a:stCxn id="113" idx="2"/>
            <a:endCxn id="116" idx="0"/>
          </p:cNvCxnSpPr>
          <p:nvPr/>
        </p:nvCxnSpPr>
        <p:spPr bwMode="auto">
          <a:xfrm flipH="1">
            <a:off x="6716713" y="28146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" name="AutoShape 42"/>
          <p:cNvCxnSpPr>
            <a:cxnSpLocks noChangeShapeType="1"/>
            <a:stCxn id="114" idx="2"/>
            <a:endCxn id="116" idx="0"/>
          </p:cNvCxnSpPr>
          <p:nvPr/>
        </p:nvCxnSpPr>
        <p:spPr bwMode="auto">
          <a:xfrm flipH="1">
            <a:off x="6716713" y="28146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5" name="AutoShape 49"/>
          <p:cNvSpPr>
            <a:spLocks noChangeArrowheads="1"/>
          </p:cNvSpPr>
          <p:nvPr/>
        </p:nvSpPr>
        <p:spPr bwMode="auto">
          <a:xfrm>
            <a:off x="6985000" y="29718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A[2]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26" name="AutoShape 50"/>
          <p:cNvSpPr>
            <a:spLocks noChangeArrowheads="1"/>
          </p:cNvSpPr>
          <p:nvPr/>
        </p:nvSpPr>
        <p:spPr bwMode="auto">
          <a:xfrm>
            <a:off x="8134350" y="29718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27" name="AutoShape 51"/>
          <p:cNvSpPr>
            <a:spLocks noChangeArrowheads="1"/>
          </p:cNvSpPr>
          <p:nvPr/>
        </p:nvSpPr>
        <p:spPr bwMode="auto">
          <a:xfrm>
            <a:off x="5334000" y="34432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B[1]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28" name="AutoShape 52"/>
          <p:cNvSpPr>
            <a:spLocks noChangeArrowheads="1"/>
          </p:cNvSpPr>
          <p:nvPr/>
        </p:nvSpPr>
        <p:spPr bwMode="auto">
          <a:xfrm>
            <a:off x="6553200" y="34432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29" name="AutoShape 53"/>
          <p:cNvCxnSpPr>
            <a:cxnSpLocks noChangeShapeType="1"/>
            <a:stCxn id="125" idx="2"/>
            <a:endCxn id="128" idx="0"/>
          </p:cNvCxnSpPr>
          <p:nvPr/>
        </p:nvCxnSpPr>
        <p:spPr bwMode="auto">
          <a:xfrm flipH="1">
            <a:off x="6716713" y="32718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0" name="AutoShape 54"/>
          <p:cNvCxnSpPr>
            <a:cxnSpLocks noChangeShapeType="1"/>
            <a:stCxn id="126" idx="2"/>
            <a:endCxn id="128" idx="0"/>
          </p:cNvCxnSpPr>
          <p:nvPr/>
        </p:nvCxnSpPr>
        <p:spPr bwMode="auto">
          <a:xfrm flipH="1">
            <a:off x="6716713" y="32718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7" name="AutoShape 61"/>
          <p:cNvSpPr>
            <a:spLocks noChangeArrowheads="1"/>
          </p:cNvSpPr>
          <p:nvPr/>
        </p:nvSpPr>
        <p:spPr bwMode="auto">
          <a:xfrm>
            <a:off x="6985000" y="3428999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A[3]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38" name="AutoShape 62"/>
          <p:cNvSpPr>
            <a:spLocks noChangeArrowheads="1"/>
          </p:cNvSpPr>
          <p:nvPr/>
        </p:nvSpPr>
        <p:spPr bwMode="auto">
          <a:xfrm>
            <a:off x="8134350" y="3428999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39" name="AutoShape 63"/>
          <p:cNvSpPr>
            <a:spLocks noChangeArrowheads="1"/>
          </p:cNvSpPr>
          <p:nvPr/>
        </p:nvSpPr>
        <p:spPr bwMode="auto">
          <a:xfrm>
            <a:off x="5334000" y="3900487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B[2]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40" name="AutoShape 64"/>
          <p:cNvSpPr>
            <a:spLocks noChangeArrowheads="1"/>
          </p:cNvSpPr>
          <p:nvPr/>
        </p:nvSpPr>
        <p:spPr bwMode="auto">
          <a:xfrm>
            <a:off x="6553200" y="3900487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41" name="AutoShape 65"/>
          <p:cNvCxnSpPr>
            <a:cxnSpLocks noChangeShapeType="1"/>
            <a:stCxn id="137" idx="2"/>
            <a:endCxn id="140" idx="0"/>
          </p:cNvCxnSpPr>
          <p:nvPr/>
        </p:nvCxnSpPr>
        <p:spPr bwMode="auto">
          <a:xfrm flipH="1">
            <a:off x="6716713" y="3729037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2" name="AutoShape 66"/>
          <p:cNvCxnSpPr>
            <a:cxnSpLocks noChangeShapeType="1"/>
            <a:stCxn id="138" idx="2"/>
            <a:endCxn id="140" idx="0"/>
          </p:cNvCxnSpPr>
          <p:nvPr/>
        </p:nvCxnSpPr>
        <p:spPr bwMode="auto">
          <a:xfrm flipH="1">
            <a:off x="6716713" y="3729037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9" name="AutoShape 73"/>
          <p:cNvSpPr>
            <a:spLocks noChangeArrowheads="1"/>
          </p:cNvSpPr>
          <p:nvPr/>
        </p:nvSpPr>
        <p:spPr bwMode="auto">
          <a:xfrm>
            <a:off x="6985000" y="38862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A[4]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50" name="AutoShape 74"/>
          <p:cNvSpPr>
            <a:spLocks noChangeArrowheads="1"/>
          </p:cNvSpPr>
          <p:nvPr/>
        </p:nvSpPr>
        <p:spPr bwMode="auto">
          <a:xfrm>
            <a:off x="8134350" y="38862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51" name="AutoShape 75"/>
          <p:cNvSpPr>
            <a:spLocks noChangeArrowheads="1"/>
          </p:cNvSpPr>
          <p:nvPr/>
        </p:nvSpPr>
        <p:spPr bwMode="auto">
          <a:xfrm>
            <a:off x="5334000" y="43576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B[3]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52" name="AutoShape 76"/>
          <p:cNvSpPr>
            <a:spLocks noChangeArrowheads="1"/>
          </p:cNvSpPr>
          <p:nvPr/>
        </p:nvSpPr>
        <p:spPr bwMode="auto">
          <a:xfrm>
            <a:off x="6553200" y="43576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53" name="AutoShape 77"/>
          <p:cNvCxnSpPr>
            <a:cxnSpLocks noChangeShapeType="1"/>
            <a:stCxn id="149" idx="2"/>
            <a:endCxn id="152" idx="0"/>
          </p:cNvCxnSpPr>
          <p:nvPr/>
        </p:nvCxnSpPr>
        <p:spPr bwMode="auto">
          <a:xfrm flipH="1">
            <a:off x="6716713" y="41862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" name="AutoShape 78"/>
          <p:cNvCxnSpPr>
            <a:cxnSpLocks noChangeShapeType="1"/>
            <a:stCxn id="150" idx="2"/>
            <a:endCxn id="152" idx="0"/>
          </p:cNvCxnSpPr>
          <p:nvPr/>
        </p:nvCxnSpPr>
        <p:spPr bwMode="auto">
          <a:xfrm flipH="1">
            <a:off x="6716713" y="41862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1" name="AutoShape 85"/>
          <p:cNvSpPr>
            <a:spLocks noChangeArrowheads="1"/>
          </p:cNvSpPr>
          <p:nvPr/>
        </p:nvSpPr>
        <p:spPr bwMode="auto">
          <a:xfrm>
            <a:off x="6985000" y="4343400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+mj-lt"/>
                <a:ea typeface="ＭＳ Ｐゴシック" charset="0"/>
              </a:rPr>
              <a:t>load </a:t>
            </a:r>
            <a:r>
              <a:rPr lang="en-US" sz="1400" dirty="0" smtClean="0">
                <a:latin typeface="+mj-lt"/>
                <a:ea typeface="ＭＳ Ｐゴシック" charset="0"/>
              </a:rPr>
              <a:t>A[5]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62" name="AutoShape 86"/>
          <p:cNvSpPr>
            <a:spLocks noChangeArrowheads="1"/>
          </p:cNvSpPr>
          <p:nvPr/>
        </p:nvSpPr>
        <p:spPr bwMode="auto">
          <a:xfrm>
            <a:off x="8134350" y="4343400"/>
            <a:ext cx="6318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C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63" name="AutoShape 87"/>
          <p:cNvSpPr>
            <a:spLocks noChangeArrowheads="1"/>
          </p:cNvSpPr>
          <p:nvPr/>
        </p:nvSpPr>
        <p:spPr bwMode="auto">
          <a:xfrm>
            <a:off x="5334000" y="48148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B[4]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64" name="AutoShape 88"/>
          <p:cNvSpPr>
            <a:spLocks noChangeArrowheads="1"/>
          </p:cNvSpPr>
          <p:nvPr/>
        </p:nvSpPr>
        <p:spPr bwMode="auto">
          <a:xfrm>
            <a:off x="6553200" y="4814888"/>
            <a:ext cx="3270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+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cxnSp>
        <p:nvCxnSpPr>
          <p:cNvPr id="165" name="AutoShape 89"/>
          <p:cNvCxnSpPr>
            <a:cxnSpLocks noChangeShapeType="1"/>
            <a:stCxn id="161" idx="2"/>
            <a:endCxn id="164" idx="0"/>
          </p:cNvCxnSpPr>
          <p:nvPr/>
        </p:nvCxnSpPr>
        <p:spPr bwMode="auto">
          <a:xfrm flipH="1">
            <a:off x="6716713" y="4643438"/>
            <a:ext cx="814388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AutoShape 90"/>
          <p:cNvCxnSpPr>
            <a:cxnSpLocks noChangeShapeType="1"/>
            <a:stCxn id="162" idx="2"/>
            <a:endCxn id="164" idx="0"/>
          </p:cNvCxnSpPr>
          <p:nvPr/>
        </p:nvCxnSpPr>
        <p:spPr bwMode="auto">
          <a:xfrm flipH="1">
            <a:off x="6716713" y="4643438"/>
            <a:ext cx="1733550" cy="1587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75" name="AutoShape 99"/>
          <p:cNvSpPr>
            <a:spLocks noChangeArrowheads="1"/>
          </p:cNvSpPr>
          <p:nvPr/>
        </p:nvSpPr>
        <p:spPr bwMode="auto">
          <a:xfrm>
            <a:off x="5334000" y="5272088"/>
            <a:ext cx="10922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 smtClean="0">
                <a:latin typeface="+mj-lt"/>
                <a:ea typeface="ＭＳ Ｐゴシック" charset="0"/>
              </a:rPr>
              <a:t>store B[5]</a:t>
            </a:r>
            <a:endParaRPr lang="en-US" sz="1400" dirty="0">
              <a:latin typeface="+mj-lt"/>
              <a:ea typeface="ＭＳ Ｐゴシック" charset="0"/>
            </a:endParaRPr>
          </a:p>
        </p:txBody>
      </p:sp>
      <p:sp>
        <p:nvSpPr>
          <p:cNvPr id="185" name="Line 16"/>
          <p:cNvSpPr>
            <a:spLocks noChangeShapeType="1"/>
          </p:cNvSpPr>
          <p:nvPr/>
        </p:nvSpPr>
        <p:spPr bwMode="auto">
          <a:xfrm flipH="1">
            <a:off x="6426200" y="2816225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Line 16"/>
          <p:cNvSpPr>
            <a:spLocks noChangeShapeType="1"/>
          </p:cNvSpPr>
          <p:nvPr/>
        </p:nvSpPr>
        <p:spPr bwMode="auto">
          <a:xfrm flipH="1">
            <a:off x="6420232" y="3271838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7" name="Line 16"/>
          <p:cNvSpPr>
            <a:spLocks noChangeShapeType="1"/>
          </p:cNvSpPr>
          <p:nvPr/>
        </p:nvSpPr>
        <p:spPr bwMode="auto">
          <a:xfrm flipH="1">
            <a:off x="6412379" y="3737960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8" name="Line 16"/>
          <p:cNvSpPr>
            <a:spLocks noChangeShapeType="1"/>
          </p:cNvSpPr>
          <p:nvPr/>
        </p:nvSpPr>
        <p:spPr bwMode="auto">
          <a:xfrm flipH="1">
            <a:off x="6412379" y="4208910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9" name="Line 16"/>
          <p:cNvSpPr>
            <a:spLocks noChangeShapeType="1"/>
          </p:cNvSpPr>
          <p:nvPr/>
        </p:nvSpPr>
        <p:spPr bwMode="auto">
          <a:xfrm flipH="1">
            <a:off x="6412379" y="4658122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0" name="Line 16"/>
          <p:cNvSpPr>
            <a:spLocks noChangeShapeType="1"/>
          </p:cNvSpPr>
          <p:nvPr/>
        </p:nvSpPr>
        <p:spPr bwMode="auto">
          <a:xfrm flipH="1">
            <a:off x="6430360" y="5117541"/>
            <a:ext cx="296480" cy="31353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400">
              <a:latin typeface="+mj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Scheduling SW Pipelined Loops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62665" y="1009485"/>
            <a:ext cx="3610071" cy="138499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ko-KR" sz="1400" b="1" dirty="0" smtClean="0">
                <a:latin typeface="+mj-lt"/>
                <a:ea typeface="굴림" charset="-127"/>
                <a:cs typeface="굴림" charset="-127"/>
              </a:rPr>
              <a:t>Unroll the loop to perform 4 iterations at once. Then SW pipeline.</a:t>
            </a:r>
          </a:p>
          <a:p>
            <a:pPr algn="l"/>
            <a:r>
              <a:rPr lang="en-US" altLang="ko-KR" sz="1400" b="1" dirty="0" smtClean="0">
                <a:latin typeface="+mj-lt"/>
                <a:ea typeface="굴림" charset="-127"/>
                <a:cs typeface="굴림" charset="-127"/>
              </a:rPr>
              <a:t>for 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(</a:t>
            </a:r>
            <a:r>
              <a:rPr lang="en-US" altLang="ko-KR" sz="1400" b="1" dirty="0" err="1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=0; </a:t>
            </a:r>
            <a:r>
              <a:rPr lang="en-US" altLang="ko-KR" sz="1400" b="1" dirty="0" err="1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&lt;N; </a:t>
            </a:r>
            <a:r>
              <a:rPr lang="en-US" altLang="ko-KR" sz="1400" b="1" dirty="0" err="1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++)</a:t>
            </a:r>
          </a:p>
          <a:p>
            <a:pPr algn="l"/>
            <a:r>
              <a:rPr lang="en-US" altLang="ko-KR" sz="1400" b="1" dirty="0" smtClean="0">
                <a:latin typeface="+mj-lt"/>
                <a:ea typeface="굴림" charset="-127"/>
                <a:cs typeface="굴림" charset="-127"/>
              </a:rPr>
              <a:t>    B[</a:t>
            </a:r>
            <a:r>
              <a:rPr lang="en-US" altLang="ko-KR" sz="1400" b="1" dirty="0" err="1" smtClean="0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] = A[</a:t>
            </a:r>
            <a:r>
              <a:rPr lang="en-US" altLang="ko-KR" sz="1400" b="1" dirty="0" err="1">
                <a:latin typeface="+mj-lt"/>
                <a:ea typeface="굴림" charset="-127"/>
                <a:cs typeface="굴림" charset="-127"/>
              </a:rPr>
              <a:t>i</a:t>
            </a:r>
            <a:r>
              <a:rPr lang="en-US" altLang="ko-KR" sz="1400" b="1" dirty="0">
                <a:latin typeface="+mj-lt"/>
                <a:ea typeface="굴림" charset="-127"/>
                <a:cs typeface="굴림" charset="-127"/>
              </a:rPr>
              <a:t>] + C</a:t>
            </a:r>
            <a:r>
              <a:rPr lang="en-US" altLang="ko-KR" sz="1400" b="1" dirty="0" smtClean="0">
                <a:latin typeface="+mj-lt"/>
                <a:ea typeface="굴림" charset="-127"/>
                <a:cs typeface="굴림" charset="-127"/>
              </a:rPr>
              <a:t>;</a:t>
            </a:r>
          </a:p>
          <a:p>
            <a:pPr algn="l"/>
            <a:endParaRPr lang="en-US" altLang="ko-KR" sz="1400" b="1" dirty="0" smtClean="0">
              <a:latin typeface="+mj-lt"/>
              <a:ea typeface="굴림" charset="-127"/>
              <a:cs typeface="굴림" charset="-127"/>
            </a:endParaRPr>
          </a:p>
          <a:p>
            <a:pPr algn="l"/>
            <a:endParaRPr lang="en-US" altLang="ko-KR" sz="1400" b="1" dirty="0" smtClean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501070" y="2027218"/>
            <a:ext cx="2362200" cy="4450449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loop:  ld f1, 0(r1)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f2, 8(r1)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f3, 16(r1)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ld f4, 24(r1)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add r1, 32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f5, f0, f1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f6, f0, f2 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f7, f0, f3 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fadd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f8, f0, f4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f5, 0(r2)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f6, 8(r2)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f7, 16(r2)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add r2, 32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sd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f8, -8(r2)</a:t>
            </a:r>
          </a:p>
          <a:p>
            <a:pPr algn="l">
              <a:spcBef>
                <a:spcPct val="2000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          </a:t>
            </a:r>
            <a:r>
              <a:rPr lang="en-US" altLang="ko-KR" sz="1600" dirty="0" err="1">
                <a:latin typeface="+mj-lt"/>
                <a:ea typeface="굴림" charset="-127"/>
                <a:cs typeface="굴림" charset="-127"/>
              </a:rPr>
              <a:t>bne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 r1, r3, loop</a:t>
            </a:r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4182485" y="3797215"/>
            <a:ext cx="4114800" cy="1219200"/>
            <a:chOff x="2688" y="2304"/>
            <a:chExt cx="2592" cy="768"/>
          </a:xfrm>
        </p:grpSpPr>
        <p:grpSp>
          <p:nvGrpSpPr>
            <p:cNvPr id="18" name="Group 3"/>
            <p:cNvGrpSpPr>
              <a:grpSpLocks/>
            </p:cNvGrpSpPr>
            <p:nvPr/>
          </p:nvGrpSpPr>
          <p:grpSpPr bwMode="auto">
            <a:xfrm>
              <a:off x="2688" y="2304"/>
              <a:ext cx="2592" cy="192"/>
              <a:chOff x="2256" y="1152"/>
              <a:chExt cx="2592" cy="192"/>
            </a:xfrm>
          </p:grpSpPr>
          <p:sp>
            <p:nvSpPr>
              <p:cNvPr id="46" name="Rectangle 4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7" name="Rectangle 5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3984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51" name="Rectangle 9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52" name="Rectangle 10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592" cy="19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1"/>
            <p:cNvGrpSpPr>
              <a:grpSpLocks/>
            </p:cNvGrpSpPr>
            <p:nvPr/>
          </p:nvGrpSpPr>
          <p:grpSpPr bwMode="auto">
            <a:xfrm>
              <a:off x="2688" y="2496"/>
              <a:ext cx="2592" cy="192"/>
              <a:chOff x="2256" y="1152"/>
              <a:chExt cx="2592" cy="192"/>
            </a:xfrm>
          </p:grpSpPr>
          <p:sp>
            <p:nvSpPr>
              <p:cNvPr id="39" name="Rectangle 12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0" name="Rectangle 13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1" name="Rectangle 14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2" name="Rectangle 15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3" name="Rectangle 16"/>
              <p:cNvSpPr>
                <a:spLocks noChangeArrowheads="1"/>
              </p:cNvSpPr>
              <p:nvPr/>
            </p:nvSpPr>
            <p:spPr bwMode="auto">
              <a:xfrm>
                <a:off x="3984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4" name="Rectangle 17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45" name="Rectangle 18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592" cy="19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9"/>
            <p:cNvGrpSpPr>
              <a:grpSpLocks/>
            </p:cNvGrpSpPr>
            <p:nvPr/>
          </p:nvGrpSpPr>
          <p:grpSpPr bwMode="auto">
            <a:xfrm>
              <a:off x="2688" y="2688"/>
              <a:ext cx="2592" cy="192"/>
              <a:chOff x="2256" y="1152"/>
              <a:chExt cx="2592" cy="192"/>
            </a:xfrm>
          </p:grpSpPr>
          <p:sp>
            <p:nvSpPr>
              <p:cNvPr id="32" name="Rectangle 20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4" name="Rectangle 22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5" name="Rectangle 23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6" name="Rectangle 24"/>
              <p:cNvSpPr>
                <a:spLocks noChangeArrowheads="1"/>
              </p:cNvSpPr>
              <p:nvPr/>
            </p:nvSpPr>
            <p:spPr bwMode="auto">
              <a:xfrm>
                <a:off x="3984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7" name="Rectangle 25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8" name="Rectangle 26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592" cy="19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7"/>
            <p:cNvGrpSpPr>
              <a:grpSpLocks/>
            </p:cNvGrpSpPr>
            <p:nvPr/>
          </p:nvGrpSpPr>
          <p:grpSpPr bwMode="auto">
            <a:xfrm>
              <a:off x="2688" y="2880"/>
              <a:ext cx="2592" cy="192"/>
              <a:chOff x="2256" y="1152"/>
              <a:chExt cx="2592" cy="192"/>
            </a:xfrm>
          </p:grpSpPr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28" name="Rectangle 31"/>
              <p:cNvSpPr>
                <a:spLocks noChangeArrowheads="1"/>
              </p:cNvSpPr>
              <p:nvPr/>
            </p:nvSpPr>
            <p:spPr bwMode="auto">
              <a:xfrm>
                <a:off x="3552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29" name="Rectangle 32"/>
              <p:cNvSpPr>
                <a:spLocks noChangeArrowheads="1"/>
              </p:cNvSpPr>
              <p:nvPr/>
            </p:nvSpPr>
            <p:spPr bwMode="auto">
              <a:xfrm>
                <a:off x="3984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0" name="Rectangle 33"/>
              <p:cNvSpPr>
                <a:spLocks noChangeArrowheads="1"/>
              </p:cNvSpPr>
              <p:nvPr/>
            </p:nvSpPr>
            <p:spPr bwMode="auto">
              <a:xfrm>
                <a:off x="4416" y="1152"/>
                <a:ext cx="432" cy="192"/>
              </a:xfrm>
              <a:prstGeom prst="rect">
                <a:avLst/>
              </a:prstGeom>
              <a:solidFill>
                <a:srgbClr val="669900"/>
              </a:solidFill>
              <a:ln w="31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endParaRPr lang="ko-KR" altLang="en-US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31" name="Rectangle 34"/>
              <p:cNvSpPr>
                <a:spLocks noChangeArrowheads="1"/>
              </p:cNvSpPr>
              <p:nvPr/>
            </p:nvSpPr>
            <p:spPr bwMode="auto">
              <a:xfrm>
                <a:off x="2256" y="1152"/>
                <a:ext cx="2592" cy="19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4" name="Group 38"/>
          <p:cNvGrpSpPr>
            <a:grpSpLocks/>
          </p:cNvGrpSpPr>
          <p:nvPr/>
        </p:nvGrpSpPr>
        <p:grpSpPr bwMode="auto">
          <a:xfrm>
            <a:off x="4182485" y="993690"/>
            <a:ext cx="4114800" cy="304800"/>
            <a:chOff x="2688" y="816"/>
            <a:chExt cx="2592" cy="192"/>
          </a:xfrm>
        </p:grpSpPr>
        <p:sp>
          <p:nvSpPr>
            <p:cNvPr id="55" name="Rectangle 39"/>
            <p:cNvSpPr>
              <a:spLocks noChangeArrowheads="1"/>
            </p:cNvSpPr>
            <p:nvPr/>
          </p:nvSpPr>
          <p:spPr bwMode="auto">
            <a:xfrm>
              <a:off x="2688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Int1</a:t>
              </a:r>
            </a:p>
          </p:txBody>
        </p:sp>
        <p:sp>
          <p:nvSpPr>
            <p:cNvPr id="56" name="Rectangle 40"/>
            <p:cNvSpPr>
              <a:spLocks noChangeArrowheads="1"/>
            </p:cNvSpPr>
            <p:nvPr/>
          </p:nvSpPr>
          <p:spPr bwMode="auto">
            <a:xfrm>
              <a:off x="3120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 err="1">
                  <a:latin typeface="+mj-lt"/>
                  <a:ea typeface="굴림" charset="-127"/>
                  <a:cs typeface="굴림" charset="-127"/>
                </a:rPr>
                <a:t>Int</a:t>
              </a: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 2</a:t>
              </a:r>
            </a:p>
          </p:txBody>
        </p:sp>
        <p:sp>
          <p:nvSpPr>
            <p:cNvPr id="57" name="Rectangle 41"/>
            <p:cNvSpPr>
              <a:spLocks noChangeArrowheads="1"/>
            </p:cNvSpPr>
            <p:nvPr/>
          </p:nvSpPr>
          <p:spPr bwMode="auto">
            <a:xfrm>
              <a:off x="3552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M1</a:t>
              </a:r>
            </a:p>
          </p:txBody>
        </p:sp>
        <p:sp>
          <p:nvSpPr>
            <p:cNvPr id="58" name="Rectangle 42"/>
            <p:cNvSpPr>
              <a:spLocks noChangeArrowheads="1"/>
            </p:cNvSpPr>
            <p:nvPr/>
          </p:nvSpPr>
          <p:spPr bwMode="auto">
            <a:xfrm>
              <a:off x="3984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M2</a:t>
              </a:r>
            </a:p>
          </p:txBody>
        </p:sp>
        <p:sp>
          <p:nvSpPr>
            <p:cNvPr id="59" name="Rectangle 43"/>
            <p:cNvSpPr>
              <a:spLocks noChangeArrowheads="1"/>
            </p:cNvSpPr>
            <p:nvPr/>
          </p:nvSpPr>
          <p:spPr bwMode="auto">
            <a:xfrm>
              <a:off x="4416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FP+</a:t>
              </a:r>
            </a:p>
          </p:txBody>
        </p:sp>
        <p:sp>
          <p:nvSpPr>
            <p:cNvPr id="60" name="Rectangle 44"/>
            <p:cNvSpPr>
              <a:spLocks noChangeArrowheads="1"/>
            </p:cNvSpPr>
            <p:nvPr/>
          </p:nvSpPr>
          <p:spPr bwMode="auto">
            <a:xfrm>
              <a:off x="4848" y="816"/>
              <a:ext cx="432" cy="19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600" dirty="0" err="1">
                  <a:latin typeface="+mj-lt"/>
                  <a:ea typeface="굴림" charset="-127"/>
                  <a:cs typeface="굴림" charset="-127"/>
                </a:rPr>
                <a:t>FPx</a:t>
              </a:r>
              <a:endParaRPr lang="en-US" altLang="ko-KR" sz="1600" dirty="0">
                <a:latin typeface="+mj-lt"/>
                <a:ea typeface="굴림" charset="-127"/>
                <a:cs typeface="굴림" charset="-127"/>
              </a:endParaRPr>
            </a:p>
          </p:txBody>
        </p:sp>
      </p:grpSp>
      <p:grpSp>
        <p:nvGrpSpPr>
          <p:cNvPr id="61" name="Group 45"/>
          <p:cNvGrpSpPr>
            <a:grpSpLocks/>
          </p:cNvGrpSpPr>
          <p:nvPr/>
        </p:nvGrpSpPr>
        <p:grpSpPr bwMode="auto">
          <a:xfrm>
            <a:off x="4182485" y="1358815"/>
            <a:ext cx="4114800" cy="304800"/>
            <a:chOff x="2256" y="1152"/>
            <a:chExt cx="2592" cy="192"/>
          </a:xfrm>
        </p:grpSpPr>
        <p:sp>
          <p:nvSpPr>
            <p:cNvPr id="62" name="Rectangle 46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3" name="Rectangle 47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4" name="Rectangle 48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5" name="Rectangle 49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6" name="Rectangle 50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7" name="Rectangle 51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68" name="Rectangle 52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69" name="Group 53"/>
          <p:cNvGrpSpPr>
            <a:grpSpLocks/>
          </p:cNvGrpSpPr>
          <p:nvPr/>
        </p:nvGrpSpPr>
        <p:grpSpPr bwMode="auto">
          <a:xfrm>
            <a:off x="4182485" y="1663615"/>
            <a:ext cx="4114800" cy="304800"/>
            <a:chOff x="2256" y="1152"/>
            <a:chExt cx="2592" cy="192"/>
          </a:xfrm>
        </p:grpSpPr>
        <p:sp>
          <p:nvSpPr>
            <p:cNvPr id="70" name="Rectangle 54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1" name="Rectangle 55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2" name="Rectangle 56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3" name="Rectangle 57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4" name="Rectangle 58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5" name="Rectangle 59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6" name="Rectangle 60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77" name="Group 61"/>
          <p:cNvGrpSpPr>
            <a:grpSpLocks/>
          </p:cNvGrpSpPr>
          <p:nvPr/>
        </p:nvGrpSpPr>
        <p:grpSpPr bwMode="auto">
          <a:xfrm>
            <a:off x="4182485" y="1968415"/>
            <a:ext cx="4114800" cy="304800"/>
            <a:chOff x="2256" y="1152"/>
            <a:chExt cx="2592" cy="192"/>
          </a:xfrm>
        </p:grpSpPr>
        <p:sp>
          <p:nvSpPr>
            <p:cNvPr id="78" name="Rectangle 62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79" name="Rectangle 63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0" name="Rectangle 64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1" name="Rectangle 65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2" name="Rectangle 66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3" name="Rectangle 67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4" name="Rectangle 68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5" name="Group 69"/>
          <p:cNvGrpSpPr>
            <a:grpSpLocks/>
          </p:cNvGrpSpPr>
          <p:nvPr/>
        </p:nvGrpSpPr>
        <p:grpSpPr bwMode="auto">
          <a:xfrm>
            <a:off x="4182485" y="2273215"/>
            <a:ext cx="4114800" cy="304800"/>
            <a:chOff x="2256" y="1152"/>
            <a:chExt cx="2592" cy="192"/>
          </a:xfrm>
        </p:grpSpPr>
        <p:sp>
          <p:nvSpPr>
            <p:cNvPr id="86" name="Rectangle 70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7" name="Rectangle 71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8" name="Rectangle 72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89" name="Rectangle 73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0" name="Rectangle 74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1" name="Rectangle 75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2" name="Rectangle 76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93" name="Group 77"/>
          <p:cNvGrpSpPr>
            <a:grpSpLocks/>
          </p:cNvGrpSpPr>
          <p:nvPr/>
        </p:nvGrpSpPr>
        <p:grpSpPr bwMode="auto">
          <a:xfrm>
            <a:off x="4182485" y="2578015"/>
            <a:ext cx="4114800" cy="304800"/>
            <a:chOff x="2256" y="1152"/>
            <a:chExt cx="2592" cy="192"/>
          </a:xfrm>
        </p:grpSpPr>
        <p:sp>
          <p:nvSpPr>
            <p:cNvPr id="94" name="Rectangle 78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5" name="Rectangle 79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6" name="Rectangle 80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7" name="Rectangle 81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8" name="Rectangle 82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99" name="Rectangle 83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0" name="Rectangle 84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01" name="Group 85"/>
          <p:cNvGrpSpPr>
            <a:grpSpLocks/>
          </p:cNvGrpSpPr>
          <p:nvPr/>
        </p:nvGrpSpPr>
        <p:grpSpPr bwMode="auto">
          <a:xfrm>
            <a:off x="4182485" y="2882815"/>
            <a:ext cx="4114800" cy="304800"/>
            <a:chOff x="2256" y="1152"/>
            <a:chExt cx="2592" cy="192"/>
          </a:xfrm>
        </p:grpSpPr>
        <p:sp>
          <p:nvSpPr>
            <p:cNvPr id="102" name="Rectangle 86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3" name="Rectangle 87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4" name="Rectangle 88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5" name="Rectangle 89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6" name="Rectangle 90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7" name="Rectangle 91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8" name="Rectangle 92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09" name="Group 93"/>
          <p:cNvGrpSpPr>
            <a:grpSpLocks/>
          </p:cNvGrpSpPr>
          <p:nvPr/>
        </p:nvGrpSpPr>
        <p:grpSpPr bwMode="auto">
          <a:xfrm>
            <a:off x="4182485" y="3187615"/>
            <a:ext cx="4114800" cy="304800"/>
            <a:chOff x="2256" y="1152"/>
            <a:chExt cx="2592" cy="192"/>
          </a:xfrm>
        </p:grpSpPr>
        <p:sp>
          <p:nvSpPr>
            <p:cNvPr id="110" name="Rectangle 94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1" name="Rectangle 95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2" name="Rectangle 96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3" name="Rectangle 97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4" name="Rectangle 98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5" name="Rectangle 99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6" name="Rectangle 100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17" name="Group 101"/>
          <p:cNvGrpSpPr>
            <a:grpSpLocks/>
          </p:cNvGrpSpPr>
          <p:nvPr/>
        </p:nvGrpSpPr>
        <p:grpSpPr bwMode="auto">
          <a:xfrm>
            <a:off x="4182485" y="3492415"/>
            <a:ext cx="4114800" cy="304800"/>
            <a:chOff x="2256" y="1152"/>
            <a:chExt cx="2592" cy="192"/>
          </a:xfrm>
        </p:grpSpPr>
        <p:sp>
          <p:nvSpPr>
            <p:cNvPr id="118" name="Rectangle 102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19" name="Rectangle 103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0" name="Rectangle 104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1" name="Rectangle 105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2" name="Rectangle 106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3" name="Rectangle 107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25" name="Group 109"/>
          <p:cNvGrpSpPr>
            <a:grpSpLocks/>
          </p:cNvGrpSpPr>
          <p:nvPr/>
        </p:nvGrpSpPr>
        <p:grpSpPr bwMode="auto">
          <a:xfrm>
            <a:off x="4182485" y="3797215"/>
            <a:ext cx="4114800" cy="304800"/>
            <a:chOff x="2256" y="1152"/>
            <a:chExt cx="2592" cy="192"/>
          </a:xfrm>
        </p:grpSpPr>
        <p:sp>
          <p:nvSpPr>
            <p:cNvPr id="126" name="Rectangle 110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7" name="Rectangle 111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8" name="Rectangle 112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9" name="Rectangle 113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0" name="Rectangle 114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1" name="Rectangle 115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2" name="Rectangle 116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33" name="Group 117"/>
          <p:cNvGrpSpPr>
            <a:grpSpLocks/>
          </p:cNvGrpSpPr>
          <p:nvPr/>
        </p:nvGrpSpPr>
        <p:grpSpPr bwMode="auto">
          <a:xfrm>
            <a:off x="4182485" y="4102015"/>
            <a:ext cx="4114800" cy="304800"/>
            <a:chOff x="2256" y="1152"/>
            <a:chExt cx="2592" cy="192"/>
          </a:xfrm>
        </p:grpSpPr>
        <p:sp>
          <p:nvSpPr>
            <p:cNvPr id="134" name="Rectangle 118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5" name="Rectangle 119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6" name="Rectangle 120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7" name="Rectangle 121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8" name="Rectangle 122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9" name="Rectangle 123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0" name="Rectangle 124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41" name="Group 125"/>
          <p:cNvGrpSpPr>
            <a:grpSpLocks/>
          </p:cNvGrpSpPr>
          <p:nvPr/>
        </p:nvGrpSpPr>
        <p:grpSpPr bwMode="auto">
          <a:xfrm>
            <a:off x="4182485" y="4406815"/>
            <a:ext cx="4114800" cy="304800"/>
            <a:chOff x="2256" y="1152"/>
            <a:chExt cx="2592" cy="192"/>
          </a:xfrm>
        </p:grpSpPr>
        <p:sp>
          <p:nvSpPr>
            <p:cNvPr id="142" name="Rectangle 126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3" name="Rectangle 127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4" name="Rectangle 128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5" name="Rectangle 129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6" name="Rectangle 130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7" name="Rectangle 131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8" name="Rectangle 132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49" name="Group 133"/>
          <p:cNvGrpSpPr>
            <a:grpSpLocks/>
          </p:cNvGrpSpPr>
          <p:nvPr/>
        </p:nvGrpSpPr>
        <p:grpSpPr bwMode="auto">
          <a:xfrm>
            <a:off x="4182485" y="4711615"/>
            <a:ext cx="4114800" cy="304800"/>
            <a:chOff x="2256" y="1152"/>
            <a:chExt cx="2592" cy="192"/>
          </a:xfrm>
        </p:grpSpPr>
        <p:sp>
          <p:nvSpPr>
            <p:cNvPr id="150" name="Rectangle 134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1" name="Rectangle 135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2" name="Rectangle 136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3" name="Rectangle 137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4" name="Rectangle 138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5" name="Rectangle 139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6" name="Rectangle 140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57" name="Group 141"/>
          <p:cNvGrpSpPr>
            <a:grpSpLocks/>
          </p:cNvGrpSpPr>
          <p:nvPr/>
        </p:nvGrpSpPr>
        <p:grpSpPr bwMode="auto">
          <a:xfrm>
            <a:off x="4182485" y="5016415"/>
            <a:ext cx="4114800" cy="304800"/>
            <a:chOff x="2256" y="1152"/>
            <a:chExt cx="2592" cy="192"/>
          </a:xfrm>
        </p:grpSpPr>
        <p:sp>
          <p:nvSpPr>
            <p:cNvPr id="158" name="Rectangle 142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9" name="Rectangle 143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0" name="Rectangle 144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1" name="Rectangle 145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2" name="Rectangle 146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3" name="Rectangle 147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4" name="Rectangle 148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65" name="Group 150"/>
          <p:cNvGrpSpPr>
            <a:grpSpLocks/>
          </p:cNvGrpSpPr>
          <p:nvPr/>
        </p:nvGrpSpPr>
        <p:grpSpPr bwMode="auto">
          <a:xfrm>
            <a:off x="4182485" y="5321215"/>
            <a:ext cx="4114800" cy="304800"/>
            <a:chOff x="2256" y="1152"/>
            <a:chExt cx="2592" cy="192"/>
          </a:xfrm>
        </p:grpSpPr>
        <p:sp>
          <p:nvSpPr>
            <p:cNvPr id="166" name="Rectangle 151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7" name="Rectangle 152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8" name="Rectangle 153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69" name="Rectangle 154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0" name="Rectangle 155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1" name="Rectangle 156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2" name="Rectangle 157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73" name="Group 158"/>
          <p:cNvGrpSpPr>
            <a:grpSpLocks/>
          </p:cNvGrpSpPr>
          <p:nvPr/>
        </p:nvGrpSpPr>
        <p:grpSpPr bwMode="auto">
          <a:xfrm>
            <a:off x="4182485" y="5626015"/>
            <a:ext cx="4114800" cy="304800"/>
            <a:chOff x="2256" y="1152"/>
            <a:chExt cx="2592" cy="192"/>
          </a:xfrm>
        </p:grpSpPr>
        <p:sp>
          <p:nvSpPr>
            <p:cNvPr id="174" name="Rectangle 159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5" name="Rectangle 160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6" name="Rectangle 161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7" name="Rectangle 162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8" name="Rectangle 163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79" name="Rectangle 164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0" name="Rectangle 165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81" name="Group 166"/>
          <p:cNvGrpSpPr>
            <a:grpSpLocks/>
          </p:cNvGrpSpPr>
          <p:nvPr/>
        </p:nvGrpSpPr>
        <p:grpSpPr bwMode="auto">
          <a:xfrm>
            <a:off x="4182485" y="5930815"/>
            <a:ext cx="4114800" cy="304800"/>
            <a:chOff x="2256" y="1152"/>
            <a:chExt cx="2592" cy="192"/>
          </a:xfrm>
        </p:grpSpPr>
        <p:sp>
          <p:nvSpPr>
            <p:cNvPr id="182" name="Rectangle 167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3" name="Rectangle 168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4" name="Rectangle 169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5" name="Rectangle 170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6" name="Rectangle 171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7" name="Rectangle 172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88" name="Rectangle 173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89" name="Group 174"/>
          <p:cNvGrpSpPr>
            <a:grpSpLocks/>
          </p:cNvGrpSpPr>
          <p:nvPr/>
        </p:nvGrpSpPr>
        <p:grpSpPr bwMode="auto">
          <a:xfrm>
            <a:off x="4182485" y="6235615"/>
            <a:ext cx="4114800" cy="304800"/>
            <a:chOff x="2256" y="1152"/>
            <a:chExt cx="2592" cy="192"/>
          </a:xfrm>
        </p:grpSpPr>
        <p:sp>
          <p:nvSpPr>
            <p:cNvPr id="190" name="Rectangle 175"/>
            <p:cNvSpPr>
              <a:spLocks noChangeArrowheads="1"/>
            </p:cNvSpPr>
            <p:nvPr/>
          </p:nvSpPr>
          <p:spPr bwMode="auto">
            <a:xfrm>
              <a:off x="225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1" name="Rectangle 176"/>
            <p:cNvSpPr>
              <a:spLocks noChangeArrowheads="1"/>
            </p:cNvSpPr>
            <p:nvPr/>
          </p:nvSpPr>
          <p:spPr bwMode="auto">
            <a:xfrm>
              <a:off x="2688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2" name="Rectangle 177"/>
            <p:cNvSpPr>
              <a:spLocks noChangeArrowheads="1"/>
            </p:cNvSpPr>
            <p:nvPr/>
          </p:nvSpPr>
          <p:spPr bwMode="auto">
            <a:xfrm>
              <a:off x="3120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3" name="Rectangle 178"/>
            <p:cNvSpPr>
              <a:spLocks noChangeArrowheads="1"/>
            </p:cNvSpPr>
            <p:nvPr/>
          </p:nvSpPr>
          <p:spPr bwMode="auto">
            <a:xfrm>
              <a:off x="3552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4" name="Rectangle 179"/>
            <p:cNvSpPr>
              <a:spLocks noChangeArrowheads="1"/>
            </p:cNvSpPr>
            <p:nvPr/>
          </p:nvSpPr>
          <p:spPr bwMode="auto">
            <a:xfrm>
              <a:off x="3984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5" name="Rectangle 180"/>
            <p:cNvSpPr>
              <a:spLocks noChangeArrowheads="1"/>
            </p:cNvSpPr>
            <p:nvPr/>
          </p:nvSpPr>
          <p:spPr bwMode="auto">
            <a:xfrm>
              <a:off x="4416" y="1152"/>
              <a:ext cx="43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96" name="Rectangle 181"/>
            <p:cNvSpPr>
              <a:spLocks noChangeArrowheads="1"/>
            </p:cNvSpPr>
            <p:nvPr/>
          </p:nvSpPr>
          <p:spPr bwMode="auto">
            <a:xfrm>
              <a:off x="2256" y="1152"/>
              <a:ext cx="2592" cy="1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197" name="Group 182"/>
          <p:cNvGrpSpPr>
            <a:grpSpLocks/>
          </p:cNvGrpSpPr>
          <p:nvPr/>
        </p:nvGrpSpPr>
        <p:grpSpPr bwMode="auto">
          <a:xfrm>
            <a:off x="4182485" y="1358815"/>
            <a:ext cx="3521075" cy="3690938"/>
            <a:chOff x="2688" y="768"/>
            <a:chExt cx="2218" cy="2325"/>
          </a:xfrm>
        </p:grpSpPr>
        <p:sp>
          <p:nvSpPr>
            <p:cNvPr id="198" name="Text Box 183"/>
            <p:cNvSpPr txBox="1">
              <a:spLocks noChangeArrowheads="1"/>
            </p:cNvSpPr>
            <p:nvPr/>
          </p:nvSpPr>
          <p:spPr bwMode="auto">
            <a:xfrm>
              <a:off x="3564" y="768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ld f1</a:t>
              </a:r>
            </a:p>
          </p:txBody>
        </p:sp>
        <p:sp>
          <p:nvSpPr>
            <p:cNvPr id="199" name="Text Box 184"/>
            <p:cNvSpPr txBox="1">
              <a:spLocks noChangeArrowheads="1"/>
            </p:cNvSpPr>
            <p:nvPr/>
          </p:nvSpPr>
          <p:spPr bwMode="auto">
            <a:xfrm>
              <a:off x="3564" y="960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ld f2</a:t>
              </a:r>
            </a:p>
          </p:txBody>
        </p:sp>
        <p:sp>
          <p:nvSpPr>
            <p:cNvPr id="200" name="Text Box 185"/>
            <p:cNvSpPr txBox="1">
              <a:spLocks noChangeArrowheads="1"/>
            </p:cNvSpPr>
            <p:nvPr/>
          </p:nvSpPr>
          <p:spPr bwMode="auto">
            <a:xfrm>
              <a:off x="3564" y="1152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ld f3</a:t>
              </a:r>
            </a:p>
          </p:txBody>
        </p:sp>
        <p:sp>
          <p:nvSpPr>
            <p:cNvPr id="201" name="Text Box 186"/>
            <p:cNvSpPr txBox="1">
              <a:spLocks noChangeArrowheads="1"/>
            </p:cNvSpPr>
            <p:nvPr/>
          </p:nvSpPr>
          <p:spPr bwMode="auto">
            <a:xfrm>
              <a:off x="3564" y="1344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ld f4</a:t>
              </a:r>
            </a:p>
          </p:txBody>
        </p:sp>
        <p:sp>
          <p:nvSpPr>
            <p:cNvPr id="202" name="Text Box 187"/>
            <p:cNvSpPr txBox="1">
              <a:spLocks noChangeArrowheads="1"/>
            </p:cNvSpPr>
            <p:nvPr/>
          </p:nvSpPr>
          <p:spPr bwMode="auto">
            <a:xfrm>
              <a:off x="4384" y="1536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03" name="Text Box 188"/>
            <p:cNvSpPr txBox="1">
              <a:spLocks noChangeArrowheads="1"/>
            </p:cNvSpPr>
            <p:nvPr/>
          </p:nvSpPr>
          <p:spPr bwMode="auto">
            <a:xfrm>
              <a:off x="4384" y="1728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04" name="Text Box 189"/>
            <p:cNvSpPr txBox="1">
              <a:spLocks noChangeArrowheads="1"/>
            </p:cNvSpPr>
            <p:nvPr/>
          </p:nvSpPr>
          <p:spPr bwMode="auto">
            <a:xfrm>
              <a:off x="4384" y="1920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05" name="Text Box 190"/>
            <p:cNvSpPr txBox="1">
              <a:spLocks noChangeArrowheads="1"/>
            </p:cNvSpPr>
            <p:nvPr/>
          </p:nvSpPr>
          <p:spPr bwMode="auto">
            <a:xfrm>
              <a:off x="4384" y="2112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f8</a:t>
              </a:r>
            </a:p>
          </p:txBody>
        </p:sp>
        <p:sp>
          <p:nvSpPr>
            <p:cNvPr id="206" name="Text Box 191"/>
            <p:cNvSpPr txBox="1">
              <a:spLocks noChangeArrowheads="1"/>
            </p:cNvSpPr>
            <p:nvPr/>
          </p:nvSpPr>
          <p:spPr bwMode="auto">
            <a:xfrm>
              <a:off x="3996" y="2304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07" name="Text Box 192"/>
            <p:cNvSpPr txBox="1">
              <a:spLocks noChangeArrowheads="1"/>
            </p:cNvSpPr>
            <p:nvPr/>
          </p:nvSpPr>
          <p:spPr bwMode="auto">
            <a:xfrm>
              <a:off x="3996" y="2496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08" name="Text Box 193"/>
            <p:cNvSpPr txBox="1">
              <a:spLocks noChangeArrowheads="1"/>
            </p:cNvSpPr>
            <p:nvPr/>
          </p:nvSpPr>
          <p:spPr bwMode="auto">
            <a:xfrm>
              <a:off x="3996" y="2688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09" name="Text Box 194"/>
            <p:cNvSpPr txBox="1">
              <a:spLocks noChangeArrowheads="1"/>
            </p:cNvSpPr>
            <p:nvPr/>
          </p:nvSpPr>
          <p:spPr bwMode="auto">
            <a:xfrm>
              <a:off x="3996" y="2880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 f8</a:t>
              </a:r>
            </a:p>
          </p:txBody>
        </p:sp>
        <p:sp>
          <p:nvSpPr>
            <p:cNvPr id="210" name="Text Box 195"/>
            <p:cNvSpPr txBox="1">
              <a:spLocks noChangeArrowheads="1"/>
            </p:cNvSpPr>
            <p:nvPr/>
          </p:nvSpPr>
          <p:spPr bwMode="auto">
            <a:xfrm>
              <a:off x="2688" y="1344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add r1</a:t>
              </a:r>
            </a:p>
          </p:txBody>
        </p:sp>
        <p:sp>
          <p:nvSpPr>
            <p:cNvPr id="211" name="Text Box 196"/>
            <p:cNvSpPr txBox="1">
              <a:spLocks noChangeArrowheads="1"/>
            </p:cNvSpPr>
            <p:nvPr/>
          </p:nvSpPr>
          <p:spPr bwMode="auto">
            <a:xfrm>
              <a:off x="3084" y="2688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0000"/>
                  </a:solidFill>
                  <a:ea typeface="굴림" charset="-127"/>
                  <a:cs typeface="굴림" charset="-127"/>
                </a:rPr>
                <a:t>add r2</a:t>
              </a:r>
            </a:p>
          </p:txBody>
        </p:sp>
        <p:sp>
          <p:nvSpPr>
            <p:cNvPr id="212" name="Text Box 197"/>
            <p:cNvSpPr txBox="1">
              <a:spLocks noChangeArrowheads="1"/>
            </p:cNvSpPr>
            <p:nvPr/>
          </p:nvSpPr>
          <p:spPr bwMode="auto">
            <a:xfrm>
              <a:off x="3128" y="2880"/>
              <a:ext cx="325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0000"/>
                  </a:solidFill>
                  <a:ea typeface="굴림" charset="-127"/>
                  <a:cs typeface="굴림" charset="-127"/>
                </a:rPr>
                <a:t>bne</a:t>
              </a:r>
              <a:endParaRPr lang="en-US" altLang="ko-KR" sz="1600" dirty="0">
                <a:solidFill>
                  <a:srgbClr val="FF0000"/>
                </a:solidFill>
                <a:ea typeface="굴림" charset="-127"/>
                <a:cs typeface="굴림" charset="-127"/>
              </a:endParaRPr>
            </a:p>
          </p:txBody>
        </p:sp>
      </p:grpSp>
      <p:grpSp>
        <p:nvGrpSpPr>
          <p:cNvPr id="213" name="Group 198"/>
          <p:cNvGrpSpPr>
            <a:grpSpLocks/>
          </p:cNvGrpSpPr>
          <p:nvPr/>
        </p:nvGrpSpPr>
        <p:grpSpPr bwMode="auto">
          <a:xfrm>
            <a:off x="4201535" y="2578015"/>
            <a:ext cx="3502025" cy="3690938"/>
            <a:chOff x="2700" y="768"/>
            <a:chExt cx="2206" cy="2325"/>
          </a:xfrm>
        </p:grpSpPr>
        <p:sp>
          <p:nvSpPr>
            <p:cNvPr id="214" name="Text Box 199"/>
            <p:cNvSpPr txBox="1">
              <a:spLocks noChangeArrowheads="1"/>
            </p:cNvSpPr>
            <p:nvPr/>
          </p:nvSpPr>
          <p:spPr bwMode="auto">
            <a:xfrm>
              <a:off x="3564" y="768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ld f1</a:t>
              </a:r>
            </a:p>
          </p:txBody>
        </p:sp>
        <p:sp>
          <p:nvSpPr>
            <p:cNvPr id="215" name="Text Box 200"/>
            <p:cNvSpPr txBox="1">
              <a:spLocks noChangeArrowheads="1"/>
            </p:cNvSpPr>
            <p:nvPr/>
          </p:nvSpPr>
          <p:spPr bwMode="auto">
            <a:xfrm>
              <a:off x="3564" y="960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ld f2</a:t>
              </a:r>
            </a:p>
          </p:txBody>
        </p:sp>
        <p:sp>
          <p:nvSpPr>
            <p:cNvPr id="216" name="Text Box 201"/>
            <p:cNvSpPr txBox="1">
              <a:spLocks noChangeArrowheads="1"/>
            </p:cNvSpPr>
            <p:nvPr/>
          </p:nvSpPr>
          <p:spPr bwMode="auto">
            <a:xfrm>
              <a:off x="3564" y="1152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ld f3</a:t>
              </a:r>
            </a:p>
          </p:txBody>
        </p:sp>
        <p:sp>
          <p:nvSpPr>
            <p:cNvPr id="217" name="Text Box 202"/>
            <p:cNvSpPr txBox="1">
              <a:spLocks noChangeArrowheads="1"/>
            </p:cNvSpPr>
            <p:nvPr/>
          </p:nvSpPr>
          <p:spPr bwMode="auto">
            <a:xfrm>
              <a:off x="3564" y="1344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ld f4</a:t>
              </a:r>
            </a:p>
          </p:txBody>
        </p:sp>
        <p:sp>
          <p:nvSpPr>
            <p:cNvPr id="218" name="Text Box 203"/>
            <p:cNvSpPr txBox="1">
              <a:spLocks noChangeArrowheads="1"/>
            </p:cNvSpPr>
            <p:nvPr/>
          </p:nvSpPr>
          <p:spPr bwMode="auto">
            <a:xfrm>
              <a:off x="4384" y="1536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19" name="Text Box 204"/>
            <p:cNvSpPr txBox="1">
              <a:spLocks noChangeArrowheads="1"/>
            </p:cNvSpPr>
            <p:nvPr/>
          </p:nvSpPr>
          <p:spPr bwMode="auto">
            <a:xfrm>
              <a:off x="4384" y="1728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20" name="Text Box 205"/>
            <p:cNvSpPr txBox="1">
              <a:spLocks noChangeArrowheads="1"/>
            </p:cNvSpPr>
            <p:nvPr/>
          </p:nvSpPr>
          <p:spPr bwMode="auto">
            <a:xfrm>
              <a:off x="4384" y="1920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21" name="Text Box 206"/>
            <p:cNvSpPr txBox="1">
              <a:spLocks noChangeArrowheads="1"/>
            </p:cNvSpPr>
            <p:nvPr/>
          </p:nvSpPr>
          <p:spPr bwMode="auto">
            <a:xfrm>
              <a:off x="4384" y="2112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f8</a:t>
              </a:r>
            </a:p>
          </p:txBody>
        </p:sp>
        <p:sp>
          <p:nvSpPr>
            <p:cNvPr id="222" name="Text Box 207"/>
            <p:cNvSpPr txBox="1">
              <a:spLocks noChangeArrowheads="1"/>
            </p:cNvSpPr>
            <p:nvPr/>
          </p:nvSpPr>
          <p:spPr bwMode="auto">
            <a:xfrm>
              <a:off x="3996" y="2304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23" name="Text Box 208"/>
            <p:cNvSpPr txBox="1">
              <a:spLocks noChangeArrowheads="1"/>
            </p:cNvSpPr>
            <p:nvPr/>
          </p:nvSpPr>
          <p:spPr bwMode="auto">
            <a:xfrm>
              <a:off x="3996" y="2496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24" name="Text Box 209"/>
            <p:cNvSpPr txBox="1">
              <a:spLocks noChangeArrowheads="1"/>
            </p:cNvSpPr>
            <p:nvPr/>
          </p:nvSpPr>
          <p:spPr bwMode="auto">
            <a:xfrm>
              <a:off x="3996" y="2688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25" name="Text Box 210"/>
            <p:cNvSpPr txBox="1">
              <a:spLocks noChangeArrowheads="1"/>
            </p:cNvSpPr>
            <p:nvPr/>
          </p:nvSpPr>
          <p:spPr bwMode="auto">
            <a:xfrm>
              <a:off x="3996" y="2880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 smtClean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 smtClean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 f8</a:t>
              </a:r>
              <a:endParaRPr lang="en-US" altLang="ko-KR" sz="1600" dirty="0">
                <a:solidFill>
                  <a:srgbClr val="FFC000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26" name="Text Box 211"/>
            <p:cNvSpPr txBox="1">
              <a:spLocks noChangeArrowheads="1"/>
            </p:cNvSpPr>
            <p:nvPr/>
          </p:nvSpPr>
          <p:spPr bwMode="auto">
            <a:xfrm>
              <a:off x="2700" y="1344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add r1</a:t>
              </a:r>
            </a:p>
          </p:txBody>
        </p:sp>
        <p:sp>
          <p:nvSpPr>
            <p:cNvPr id="227" name="Text Box 212"/>
            <p:cNvSpPr txBox="1">
              <a:spLocks noChangeArrowheads="1"/>
            </p:cNvSpPr>
            <p:nvPr/>
          </p:nvSpPr>
          <p:spPr bwMode="auto">
            <a:xfrm>
              <a:off x="3084" y="2688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FFC000"/>
                  </a:solidFill>
                  <a:ea typeface="굴림" charset="-127"/>
                  <a:cs typeface="굴림" charset="-127"/>
                </a:rPr>
                <a:t>add r2</a:t>
              </a:r>
            </a:p>
          </p:txBody>
        </p:sp>
        <p:sp>
          <p:nvSpPr>
            <p:cNvPr id="228" name="Text Box 213"/>
            <p:cNvSpPr txBox="1">
              <a:spLocks noChangeArrowheads="1"/>
            </p:cNvSpPr>
            <p:nvPr/>
          </p:nvSpPr>
          <p:spPr bwMode="auto">
            <a:xfrm>
              <a:off x="3128" y="2880"/>
              <a:ext cx="325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FFC000"/>
                  </a:solidFill>
                  <a:ea typeface="굴림" charset="-127"/>
                  <a:cs typeface="굴림" charset="-127"/>
                </a:rPr>
                <a:t>bne</a:t>
              </a:r>
              <a:endParaRPr lang="en-US" altLang="ko-KR" sz="1600" dirty="0">
                <a:solidFill>
                  <a:srgbClr val="FFC000"/>
                </a:solidFill>
                <a:ea typeface="굴림" charset="-127"/>
                <a:cs typeface="굴림" charset="-127"/>
              </a:endParaRPr>
            </a:p>
          </p:txBody>
        </p:sp>
      </p:grpSp>
      <p:grpSp>
        <p:nvGrpSpPr>
          <p:cNvPr id="229" name="Group 214"/>
          <p:cNvGrpSpPr>
            <a:grpSpLocks/>
          </p:cNvGrpSpPr>
          <p:nvPr/>
        </p:nvGrpSpPr>
        <p:grpSpPr bwMode="auto">
          <a:xfrm>
            <a:off x="4201535" y="3797215"/>
            <a:ext cx="3502025" cy="2776538"/>
            <a:chOff x="2700" y="2304"/>
            <a:chExt cx="2206" cy="1749"/>
          </a:xfrm>
        </p:grpSpPr>
        <p:sp>
          <p:nvSpPr>
            <p:cNvPr id="230" name="Text Box 215"/>
            <p:cNvSpPr txBox="1">
              <a:spLocks noChangeArrowheads="1"/>
            </p:cNvSpPr>
            <p:nvPr/>
          </p:nvSpPr>
          <p:spPr bwMode="auto">
            <a:xfrm>
              <a:off x="3564" y="2304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ld f1</a:t>
              </a:r>
            </a:p>
          </p:txBody>
        </p:sp>
        <p:sp>
          <p:nvSpPr>
            <p:cNvPr id="231" name="Text Box 216"/>
            <p:cNvSpPr txBox="1">
              <a:spLocks noChangeArrowheads="1"/>
            </p:cNvSpPr>
            <p:nvPr/>
          </p:nvSpPr>
          <p:spPr bwMode="auto">
            <a:xfrm>
              <a:off x="3564" y="2496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ld f2</a:t>
              </a:r>
            </a:p>
          </p:txBody>
        </p:sp>
        <p:sp>
          <p:nvSpPr>
            <p:cNvPr id="232" name="Text Box 217"/>
            <p:cNvSpPr txBox="1">
              <a:spLocks noChangeArrowheads="1"/>
            </p:cNvSpPr>
            <p:nvPr/>
          </p:nvSpPr>
          <p:spPr bwMode="auto">
            <a:xfrm>
              <a:off x="3564" y="2688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ld f3</a:t>
              </a:r>
            </a:p>
          </p:txBody>
        </p:sp>
        <p:sp>
          <p:nvSpPr>
            <p:cNvPr id="233" name="Text Box 218"/>
            <p:cNvSpPr txBox="1">
              <a:spLocks noChangeArrowheads="1"/>
            </p:cNvSpPr>
            <p:nvPr/>
          </p:nvSpPr>
          <p:spPr bwMode="auto">
            <a:xfrm>
              <a:off x="3564" y="2880"/>
              <a:ext cx="373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ld f4</a:t>
              </a:r>
            </a:p>
          </p:txBody>
        </p:sp>
        <p:sp>
          <p:nvSpPr>
            <p:cNvPr id="234" name="Text Box 219"/>
            <p:cNvSpPr txBox="1">
              <a:spLocks noChangeArrowheads="1"/>
            </p:cNvSpPr>
            <p:nvPr/>
          </p:nvSpPr>
          <p:spPr bwMode="auto">
            <a:xfrm>
              <a:off x="4384" y="3072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35" name="Text Box 220"/>
            <p:cNvSpPr txBox="1">
              <a:spLocks noChangeArrowheads="1"/>
            </p:cNvSpPr>
            <p:nvPr/>
          </p:nvSpPr>
          <p:spPr bwMode="auto">
            <a:xfrm>
              <a:off x="4384" y="3264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f6</a:t>
              </a:r>
            </a:p>
          </p:txBody>
        </p:sp>
        <p:sp>
          <p:nvSpPr>
            <p:cNvPr id="236" name="Text Box 221"/>
            <p:cNvSpPr txBox="1">
              <a:spLocks noChangeArrowheads="1"/>
            </p:cNvSpPr>
            <p:nvPr/>
          </p:nvSpPr>
          <p:spPr bwMode="auto">
            <a:xfrm>
              <a:off x="4384" y="3456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f7</a:t>
              </a:r>
            </a:p>
          </p:txBody>
        </p:sp>
        <p:sp>
          <p:nvSpPr>
            <p:cNvPr id="237" name="Text Box 222"/>
            <p:cNvSpPr txBox="1">
              <a:spLocks noChangeArrowheads="1"/>
            </p:cNvSpPr>
            <p:nvPr/>
          </p:nvSpPr>
          <p:spPr bwMode="auto">
            <a:xfrm>
              <a:off x="4384" y="3648"/>
              <a:ext cx="522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fadd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f8</a:t>
              </a:r>
            </a:p>
          </p:txBody>
        </p:sp>
        <p:sp>
          <p:nvSpPr>
            <p:cNvPr id="238" name="Text Box 223"/>
            <p:cNvSpPr txBox="1">
              <a:spLocks noChangeArrowheads="1"/>
            </p:cNvSpPr>
            <p:nvPr/>
          </p:nvSpPr>
          <p:spPr bwMode="auto">
            <a:xfrm>
              <a:off x="3996" y="3840"/>
              <a:ext cx="390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 err="1">
                  <a:solidFill>
                    <a:srgbClr val="00B050"/>
                  </a:solidFill>
                  <a:ea typeface="굴림" charset="-127"/>
                  <a:cs typeface="굴림" charset="-127"/>
                </a:rPr>
                <a:t>sd</a:t>
              </a:r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 f5</a:t>
              </a:r>
            </a:p>
          </p:txBody>
        </p:sp>
        <p:sp>
          <p:nvSpPr>
            <p:cNvPr id="239" name="Text Box 224"/>
            <p:cNvSpPr txBox="1">
              <a:spLocks noChangeArrowheads="1"/>
            </p:cNvSpPr>
            <p:nvPr/>
          </p:nvSpPr>
          <p:spPr bwMode="auto">
            <a:xfrm>
              <a:off x="2700" y="2880"/>
              <a:ext cx="487" cy="21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600" dirty="0">
                  <a:solidFill>
                    <a:srgbClr val="00B050"/>
                  </a:solidFill>
                  <a:ea typeface="굴림" charset="-127"/>
                  <a:cs typeface="굴림" charset="-127"/>
                </a:rPr>
                <a:t>add r1</a:t>
              </a:r>
            </a:p>
          </p:txBody>
        </p:sp>
      </p:grpSp>
      <p:grpSp>
        <p:nvGrpSpPr>
          <p:cNvPr id="240" name="Group 225"/>
          <p:cNvGrpSpPr>
            <a:grpSpLocks/>
          </p:cNvGrpSpPr>
          <p:nvPr/>
        </p:nvGrpSpPr>
        <p:grpSpPr bwMode="auto">
          <a:xfrm>
            <a:off x="2531487" y="1435015"/>
            <a:ext cx="1676401" cy="5181601"/>
            <a:chOff x="1648" y="816"/>
            <a:chExt cx="1056" cy="3264"/>
          </a:xfrm>
        </p:grpSpPr>
        <p:grpSp>
          <p:nvGrpSpPr>
            <p:cNvPr id="241" name="Group 226"/>
            <p:cNvGrpSpPr>
              <a:grpSpLocks/>
            </p:cNvGrpSpPr>
            <p:nvPr/>
          </p:nvGrpSpPr>
          <p:grpSpPr bwMode="auto">
            <a:xfrm>
              <a:off x="1648" y="2304"/>
              <a:ext cx="1056" cy="768"/>
              <a:chOff x="1648" y="2304"/>
              <a:chExt cx="1056" cy="768"/>
            </a:xfrm>
          </p:grpSpPr>
          <p:sp>
            <p:nvSpPr>
              <p:cNvPr id="248" name="AutoShape 227"/>
              <p:cNvSpPr>
                <a:spLocks/>
              </p:cNvSpPr>
              <p:nvPr/>
            </p:nvSpPr>
            <p:spPr bwMode="auto">
              <a:xfrm>
                <a:off x="2016" y="2304"/>
                <a:ext cx="288" cy="768"/>
              </a:xfrm>
              <a:prstGeom prst="leftBrace">
                <a:avLst>
                  <a:gd name="adj1" fmla="val 22222"/>
                  <a:gd name="adj2" fmla="val 50000"/>
                </a:avLst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9" name="Text Box 228"/>
              <p:cNvSpPr txBox="1">
                <a:spLocks noChangeArrowheads="1"/>
              </p:cNvSpPr>
              <p:nvPr/>
            </p:nvSpPr>
            <p:spPr bwMode="auto">
              <a:xfrm>
                <a:off x="2276" y="2304"/>
                <a:ext cx="42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800" dirty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loop:</a:t>
                </a:r>
              </a:p>
            </p:txBody>
          </p:sp>
          <p:sp>
            <p:nvSpPr>
              <p:cNvPr id="250" name="Text Box 229"/>
              <p:cNvSpPr txBox="1">
                <a:spLocks noChangeArrowheads="1"/>
              </p:cNvSpPr>
              <p:nvPr/>
            </p:nvSpPr>
            <p:spPr bwMode="auto">
              <a:xfrm>
                <a:off x="1648" y="2400"/>
                <a:ext cx="537" cy="40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800" dirty="0" smtClean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steady</a:t>
                </a:r>
              </a:p>
              <a:p>
                <a:r>
                  <a:rPr lang="en-US" altLang="ko-KR" dirty="0" smtClean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state</a:t>
                </a:r>
                <a:endParaRPr lang="en-US" altLang="ko-KR" sz="1800" dirty="0">
                  <a:solidFill>
                    <a:schemeClr val="hlink"/>
                  </a:solidFill>
                  <a:ea typeface="굴림" charset="-127"/>
                  <a:cs typeface="굴림" charset="-127"/>
                </a:endParaRPr>
              </a:p>
            </p:txBody>
          </p:sp>
        </p:grpSp>
        <p:grpSp>
          <p:nvGrpSpPr>
            <p:cNvPr id="242" name="Group 230"/>
            <p:cNvGrpSpPr>
              <a:grpSpLocks/>
            </p:cNvGrpSpPr>
            <p:nvPr/>
          </p:nvGrpSpPr>
          <p:grpSpPr bwMode="auto">
            <a:xfrm>
              <a:off x="2037" y="816"/>
              <a:ext cx="603" cy="1488"/>
              <a:chOff x="2037" y="816"/>
              <a:chExt cx="603" cy="1488"/>
            </a:xfrm>
          </p:grpSpPr>
          <p:sp>
            <p:nvSpPr>
              <p:cNvPr id="246" name="AutoShape 231"/>
              <p:cNvSpPr>
                <a:spLocks/>
              </p:cNvSpPr>
              <p:nvPr/>
            </p:nvSpPr>
            <p:spPr bwMode="auto">
              <a:xfrm>
                <a:off x="2352" y="816"/>
                <a:ext cx="288" cy="1488"/>
              </a:xfrm>
              <a:prstGeom prst="leftBrace">
                <a:avLst>
                  <a:gd name="adj1" fmla="val 43056"/>
                  <a:gd name="adj2" fmla="val 50000"/>
                </a:avLst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" name="Text Box 232"/>
              <p:cNvSpPr txBox="1">
                <a:spLocks noChangeArrowheads="1"/>
              </p:cNvSpPr>
              <p:nvPr/>
            </p:nvSpPr>
            <p:spPr bwMode="auto">
              <a:xfrm>
                <a:off x="2037" y="1440"/>
                <a:ext cx="292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800" dirty="0" smtClean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fill</a:t>
                </a:r>
                <a:endParaRPr lang="en-US" altLang="ko-KR" sz="1800" dirty="0">
                  <a:solidFill>
                    <a:schemeClr val="hlink"/>
                  </a:solidFill>
                  <a:ea typeface="굴림" charset="-127"/>
                  <a:cs typeface="굴림" charset="-127"/>
                </a:endParaRPr>
              </a:p>
            </p:txBody>
          </p:sp>
        </p:grpSp>
        <p:grpSp>
          <p:nvGrpSpPr>
            <p:cNvPr id="243" name="Group 233"/>
            <p:cNvGrpSpPr>
              <a:grpSpLocks/>
            </p:cNvGrpSpPr>
            <p:nvPr/>
          </p:nvGrpSpPr>
          <p:grpSpPr bwMode="auto">
            <a:xfrm>
              <a:off x="1866" y="3072"/>
              <a:ext cx="774" cy="1008"/>
              <a:chOff x="1866" y="3072"/>
              <a:chExt cx="774" cy="1008"/>
            </a:xfrm>
          </p:grpSpPr>
          <p:sp>
            <p:nvSpPr>
              <p:cNvPr id="244" name="AutoShape 234"/>
              <p:cNvSpPr>
                <a:spLocks/>
              </p:cNvSpPr>
              <p:nvPr/>
            </p:nvSpPr>
            <p:spPr bwMode="auto">
              <a:xfrm>
                <a:off x="2352" y="3072"/>
                <a:ext cx="288" cy="1008"/>
              </a:xfrm>
              <a:prstGeom prst="leftBrace">
                <a:avLst>
                  <a:gd name="adj1" fmla="val 29167"/>
                  <a:gd name="adj2" fmla="val 50000"/>
                </a:avLst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5" name="Text Box 235"/>
              <p:cNvSpPr txBox="1">
                <a:spLocks noChangeArrowheads="1"/>
              </p:cNvSpPr>
              <p:nvPr/>
            </p:nvSpPr>
            <p:spPr bwMode="auto">
              <a:xfrm>
                <a:off x="1866" y="3460"/>
                <a:ext cx="463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sz="1800" dirty="0" smtClean="0">
                    <a:solidFill>
                      <a:schemeClr val="hlink"/>
                    </a:solidFill>
                    <a:ea typeface="굴림" charset="-127"/>
                    <a:cs typeface="굴림" charset="-127"/>
                  </a:rPr>
                  <a:t>drain</a:t>
                </a:r>
                <a:endParaRPr lang="en-US" altLang="ko-KR" sz="1800" dirty="0">
                  <a:solidFill>
                    <a:schemeClr val="hlink"/>
                  </a:solidFill>
                  <a:ea typeface="굴림" charset="-127"/>
                  <a:cs typeface="굴림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13 </a:t>
            </a:r>
            <a:r>
              <a:rPr lang="en-US" dirty="0">
                <a:solidFill>
                  <a:schemeClr val="tx1"/>
                </a:solidFill>
              </a:rPr>
              <a:t>November – Homework #4 Due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Project Proposals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Should </a:t>
            </a:r>
            <a:r>
              <a:rPr lang="en-US" sz="1600" b="0" dirty="0" smtClean="0">
                <a:solidFill>
                  <a:schemeClr val="tx1"/>
                </a:solidFill>
              </a:rPr>
              <a:t>receive comments by end of week. 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endParaRPr lang="en-US" sz="10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Unrolling versus Pipelining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01070" y="1047891"/>
            <a:ext cx="8147325" cy="1075339"/>
          </a:xfrm>
        </p:spPr>
        <p:txBody>
          <a:bodyPr anchor="t"/>
          <a:lstStyle/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Unrolled loops pay fill and drain costs once per loop iteration.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SW pipelined loops pay (a.k.a. prologue) and drain (a.k.a. epilogue) costs only once per loop. </a:t>
            </a:r>
            <a:endParaRPr lang="en-US" sz="1400" b="0" dirty="0" smtClean="0">
              <a:solidFill>
                <a:schemeClr val="tx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70640" y="2008015"/>
            <a:ext cx="8449100" cy="4330670"/>
            <a:chOff x="205410" y="1969610"/>
            <a:chExt cx="8449100" cy="4330670"/>
          </a:xfrm>
        </p:grpSpPr>
        <p:sp>
          <p:nvSpPr>
            <p:cNvPr id="16" name="Freeform 3"/>
            <p:cNvSpPr>
              <a:spLocks/>
            </p:cNvSpPr>
            <p:nvPr/>
          </p:nvSpPr>
          <p:spPr bwMode="auto">
            <a:xfrm>
              <a:off x="2031460" y="2503010"/>
              <a:ext cx="5181600" cy="1143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20"/>
                </a:cxn>
                <a:cxn ang="0">
                  <a:pos x="3264" y="720"/>
                </a:cxn>
              </a:cxnLst>
              <a:rect l="0" t="0" r="r" b="b"/>
              <a:pathLst>
                <a:path w="3264" h="720">
                  <a:moveTo>
                    <a:pt x="0" y="0"/>
                  </a:moveTo>
                  <a:lnTo>
                    <a:pt x="0" y="720"/>
                  </a:lnTo>
                  <a:lnTo>
                    <a:pt x="3264" y="720"/>
                  </a:lnTo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2564860" y="2579210"/>
              <a:ext cx="609600" cy="10668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20314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Freeform 6"/>
            <p:cNvSpPr>
              <a:spLocks/>
            </p:cNvSpPr>
            <p:nvPr/>
          </p:nvSpPr>
          <p:spPr bwMode="auto">
            <a:xfrm flipH="1">
              <a:off x="31744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Rectangle 7"/>
            <p:cNvSpPr>
              <a:spLocks noChangeArrowheads="1"/>
            </p:cNvSpPr>
            <p:nvPr/>
          </p:nvSpPr>
          <p:spPr bwMode="auto">
            <a:xfrm>
              <a:off x="4241260" y="2579210"/>
              <a:ext cx="609600" cy="10668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Freeform 8"/>
            <p:cNvSpPr>
              <a:spLocks/>
            </p:cNvSpPr>
            <p:nvPr/>
          </p:nvSpPr>
          <p:spPr bwMode="auto">
            <a:xfrm>
              <a:off x="37078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Freeform 9"/>
            <p:cNvSpPr>
              <a:spLocks/>
            </p:cNvSpPr>
            <p:nvPr/>
          </p:nvSpPr>
          <p:spPr bwMode="auto">
            <a:xfrm flipH="1">
              <a:off x="48508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5917660" y="2579210"/>
              <a:ext cx="609600" cy="10668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53842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Freeform 12"/>
            <p:cNvSpPr>
              <a:spLocks/>
            </p:cNvSpPr>
            <p:nvPr/>
          </p:nvSpPr>
          <p:spPr bwMode="auto">
            <a:xfrm flipH="1">
              <a:off x="6527260" y="25792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" name="Text Box 13"/>
            <p:cNvSpPr txBox="1">
              <a:spLocks noChangeArrowheads="1"/>
            </p:cNvSpPr>
            <p:nvPr/>
          </p:nvSpPr>
          <p:spPr bwMode="auto">
            <a:xfrm>
              <a:off x="6427247" y="3646010"/>
              <a:ext cx="752475" cy="39687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time</a:t>
              </a:r>
              <a:endParaRPr lang="en-US" altLang="ko-KR" sz="200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endParaRPr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205410" y="2503010"/>
              <a:ext cx="1798637" cy="39687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performance</a:t>
              </a:r>
            </a:p>
          </p:txBody>
        </p:sp>
        <p:sp>
          <p:nvSpPr>
            <p:cNvPr id="31" name="Freeform 15"/>
            <p:cNvSpPr>
              <a:spLocks/>
            </p:cNvSpPr>
            <p:nvPr/>
          </p:nvSpPr>
          <p:spPr bwMode="auto">
            <a:xfrm>
              <a:off x="2031460" y="4712810"/>
              <a:ext cx="5181600" cy="1143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20"/>
                </a:cxn>
                <a:cxn ang="0">
                  <a:pos x="3264" y="720"/>
                </a:cxn>
              </a:cxnLst>
              <a:rect l="0" t="0" r="r" b="b"/>
              <a:pathLst>
                <a:path w="3264" h="720">
                  <a:moveTo>
                    <a:pt x="0" y="0"/>
                  </a:moveTo>
                  <a:lnTo>
                    <a:pt x="0" y="720"/>
                  </a:lnTo>
                  <a:lnTo>
                    <a:pt x="3264" y="720"/>
                  </a:lnTo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" name="Rectangle 16"/>
            <p:cNvSpPr>
              <a:spLocks noChangeArrowheads="1"/>
            </p:cNvSpPr>
            <p:nvPr/>
          </p:nvSpPr>
          <p:spPr bwMode="auto">
            <a:xfrm>
              <a:off x="2564860" y="4789010"/>
              <a:ext cx="609600" cy="1066800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2031460" y="47890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 flipH="1">
              <a:off x="3174460" y="47890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6427247" y="5855810"/>
              <a:ext cx="752475" cy="39687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time</a:t>
              </a:r>
              <a:endParaRPr lang="en-US" altLang="ko-KR" sz="200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endParaRP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205410" y="4865210"/>
              <a:ext cx="1798637" cy="39687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performance</a:t>
              </a:r>
            </a:p>
          </p:txBody>
        </p:sp>
        <p:grpSp>
          <p:nvGrpSpPr>
            <p:cNvPr id="37" name="Group 21"/>
            <p:cNvGrpSpPr>
              <a:grpSpLocks/>
            </p:cNvGrpSpPr>
            <p:nvPr/>
          </p:nvGrpSpPr>
          <p:grpSpPr bwMode="auto">
            <a:xfrm>
              <a:off x="2641060" y="4789010"/>
              <a:ext cx="1676400" cy="1066800"/>
              <a:chOff x="1296" y="2832"/>
              <a:chExt cx="1056" cy="672"/>
            </a:xfrm>
          </p:grpSpPr>
          <p:sp>
            <p:nvSpPr>
              <p:cNvPr id="38" name="Rectangle 22"/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384" cy="67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" name="Freeform 23"/>
              <p:cNvSpPr>
                <a:spLocks/>
              </p:cNvSpPr>
              <p:nvPr/>
            </p:nvSpPr>
            <p:spPr bwMode="auto">
              <a:xfrm>
                <a:off x="1296" y="2832"/>
                <a:ext cx="336" cy="672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336" y="672"/>
                  </a:cxn>
                  <a:cxn ang="0">
                    <a:pos x="0" y="672"/>
                  </a:cxn>
                  <a:cxn ang="0">
                    <a:pos x="336" y="0"/>
                  </a:cxn>
                </a:cxnLst>
                <a:rect l="0" t="0" r="r" b="b"/>
                <a:pathLst>
                  <a:path w="336" h="672">
                    <a:moveTo>
                      <a:pt x="336" y="0"/>
                    </a:moveTo>
                    <a:lnTo>
                      <a:pt x="336" y="672"/>
                    </a:lnTo>
                    <a:lnTo>
                      <a:pt x="0" y="672"/>
                    </a:lnTo>
                    <a:lnTo>
                      <a:pt x="33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" name="Freeform 24"/>
              <p:cNvSpPr>
                <a:spLocks/>
              </p:cNvSpPr>
              <p:nvPr/>
            </p:nvSpPr>
            <p:spPr bwMode="auto">
              <a:xfrm flipH="1">
                <a:off x="2016" y="2832"/>
                <a:ext cx="336" cy="672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336" y="672"/>
                  </a:cxn>
                  <a:cxn ang="0">
                    <a:pos x="0" y="672"/>
                  </a:cxn>
                  <a:cxn ang="0">
                    <a:pos x="336" y="0"/>
                  </a:cxn>
                </a:cxnLst>
                <a:rect l="0" t="0" r="r" b="b"/>
                <a:pathLst>
                  <a:path w="336" h="672">
                    <a:moveTo>
                      <a:pt x="336" y="0"/>
                    </a:moveTo>
                    <a:lnTo>
                      <a:pt x="336" y="672"/>
                    </a:lnTo>
                    <a:lnTo>
                      <a:pt x="0" y="672"/>
                    </a:lnTo>
                    <a:lnTo>
                      <a:pt x="33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" name="Rectangle 25"/>
            <p:cNvSpPr>
              <a:spLocks noChangeArrowheads="1"/>
            </p:cNvSpPr>
            <p:nvPr/>
          </p:nvSpPr>
          <p:spPr bwMode="auto">
            <a:xfrm>
              <a:off x="4393660" y="4789010"/>
              <a:ext cx="609600" cy="1066800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Freeform 26"/>
            <p:cNvSpPr>
              <a:spLocks/>
            </p:cNvSpPr>
            <p:nvPr/>
          </p:nvSpPr>
          <p:spPr bwMode="auto">
            <a:xfrm>
              <a:off x="3860260" y="47890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3" name="Freeform 27"/>
            <p:cNvSpPr>
              <a:spLocks/>
            </p:cNvSpPr>
            <p:nvPr/>
          </p:nvSpPr>
          <p:spPr bwMode="auto">
            <a:xfrm flipH="1">
              <a:off x="5003260" y="4789010"/>
              <a:ext cx="533400" cy="1066800"/>
            </a:xfrm>
            <a:custGeom>
              <a:avLst/>
              <a:gdLst/>
              <a:ahLst/>
              <a:cxnLst>
                <a:cxn ang="0">
                  <a:pos x="336" y="0"/>
                </a:cxn>
                <a:cxn ang="0">
                  <a:pos x="336" y="672"/>
                </a:cxn>
                <a:cxn ang="0">
                  <a:pos x="0" y="672"/>
                </a:cxn>
                <a:cxn ang="0">
                  <a:pos x="336" y="0"/>
                </a:cxn>
              </a:cxnLst>
              <a:rect l="0" t="0" r="r" b="b"/>
              <a:pathLst>
                <a:path w="336" h="672">
                  <a:moveTo>
                    <a:pt x="336" y="0"/>
                  </a:moveTo>
                  <a:lnTo>
                    <a:pt x="336" y="672"/>
                  </a:lnTo>
                  <a:lnTo>
                    <a:pt x="0" y="672"/>
                  </a:lnTo>
                  <a:lnTo>
                    <a:pt x="336" y="0"/>
                  </a:lnTo>
                  <a:close/>
                </a:path>
              </a:pathLst>
            </a:custGeom>
            <a:solidFill>
              <a:schemeClr val="folHlink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" name="Text Box 28"/>
            <p:cNvSpPr txBox="1">
              <a:spLocks noChangeArrowheads="1"/>
            </p:cNvSpPr>
            <p:nvPr/>
          </p:nvSpPr>
          <p:spPr bwMode="auto">
            <a:xfrm>
              <a:off x="3304635" y="1969610"/>
              <a:ext cx="2290762" cy="45720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400">
                  <a:latin typeface="Verdana" charset="0"/>
                  <a:ea typeface="굴림" charset="-127"/>
                  <a:cs typeface="굴림" charset="-127"/>
                </a:rPr>
                <a:t>Loop Unrolled</a:t>
              </a:r>
            </a:p>
          </p:txBody>
        </p:sp>
        <p:sp>
          <p:nvSpPr>
            <p:cNvPr id="45" name="Text Box 29"/>
            <p:cNvSpPr txBox="1">
              <a:spLocks noChangeArrowheads="1"/>
            </p:cNvSpPr>
            <p:nvPr/>
          </p:nvSpPr>
          <p:spPr bwMode="auto">
            <a:xfrm>
              <a:off x="3039522" y="4255610"/>
              <a:ext cx="3027363" cy="45720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400">
                  <a:latin typeface="Verdana" charset="0"/>
                  <a:ea typeface="굴림" charset="-127"/>
                  <a:cs typeface="굴림" charset="-127"/>
                </a:rPr>
                <a:t>Software Pipelined</a:t>
              </a:r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6300247" y="2198210"/>
              <a:ext cx="2354263" cy="3365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Wind-down overhead</a:t>
              </a:r>
            </a:p>
          </p:txBody>
        </p:sp>
        <p:sp>
          <p:nvSpPr>
            <p:cNvPr id="47" name="Line 32"/>
            <p:cNvSpPr>
              <a:spLocks noChangeShapeType="1"/>
            </p:cNvSpPr>
            <p:nvPr/>
          </p:nvSpPr>
          <p:spPr bwMode="auto">
            <a:xfrm>
              <a:off x="2031460" y="3798410"/>
              <a:ext cx="16764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2140997" y="3798410"/>
              <a:ext cx="1625600" cy="3365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Loop Iteration</a:t>
              </a:r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>
              <a:off x="3174460" y="6008210"/>
              <a:ext cx="6096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0" name="Text Box 35"/>
            <p:cNvSpPr txBox="1">
              <a:spLocks noChangeArrowheads="1"/>
            </p:cNvSpPr>
            <p:nvPr/>
          </p:nvSpPr>
          <p:spPr bwMode="auto">
            <a:xfrm>
              <a:off x="2509710" y="5963730"/>
              <a:ext cx="1752600" cy="3365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Loop Iteration</a:t>
              </a:r>
            </a:p>
          </p:txBody>
        </p:sp>
        <p:grpSp>
          <p:nvGrpSpPr>
            <p:cNvPr id="51" name="Group 36"/>
            <p:cNvGrpSpPr>
              <a:grpSpLocks/>
            </p:cNvGrpSpPr>
            <p:nvPr/>
          </p:nvGrpSpPr>
          <p:grpSpPr bwMode="auto">
            <a:xfrm>
              <a:off x="3250660" y="4789010"/>
              <a:ext cx="1676400" cy="1066800"/>
              <a:chOff x="1296" y="2832"/>
              <a:chExt cx="1056" cy="672"/>
            </a:xfrm>
          </p:grpSpPr>
          <p:sp>
            <p:nvSpPr>
              <p:cNvPr id="52" name="Rectangle 37"/>
              <p:cNvSpPr>
                <a:spLocks noChangeArrowheads="1"/>
              </p:cNvSpPr>
              <p:nvPr/>
            </p:nvSpPr>
            <p:spPr bwMode="auto">
              <a:xfrm>
                <a:off x="1632" y="2832"/>
                <a:ext cx="384" cy="67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Freeform 38"/>
              <p:cNvSpPr>
                <a:spLocks/>
              </p:cNvSpPr>
              <p:nvPr/>
            </p:nvSpPr>
            <p:spPr bwMode="auto">
              <a:xfrm>
                <a:off x="1296" y="2832"/>
                <a:ext cx="336" cy="672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336" y="672"/>
                  </a:cxn>
                  <a:cxn ang="0">
                    <a:pos x="0" y="672"/>
                  </a:cxn>
                  <a:cxn ang="0">
                    <a:pos x="336" y="0"/>
                  </a:cxn>
                </a:cxnLst>
                <a:rect l="0" t="0" r="r" b="b"/>
                <a:pathLst>
                  <a:path w="336" h="672">
                    <a:moveTo>
                      <a:pt x="336" y="0"/>
                    </a:moveTo>
                    <a:lnTo>
                      <a:pt x="336" y="672"/>
                    </a:lnTo>
                    <a:lnTo>
                      <a:pt x="0" y="672"/>
                    </a:lnTo>
                    <a:lnTo>
                      <a:pt x="33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Freeform 39"/>
              <p:cNvSpPr>
                <a:spLocks/>
              </p:cNvSpPr>
              <p:nvPr/>
            </p:nvSpPr>
            <p:spPr bwMode="auto">
              <a:xfrm flipH="1">
                <a:off x="2016" y="2832"/>
                <a:ext cx="336" cy="672"/>
              </a:xfrm>
              <a:custGeom>
                <a:avLst/>
                <a:gdLst/>
                <a:ahLst/>
                <a:cxnLst>
                  <a:cxn ang="0">
                    <a:pos x="336" y="0"/>
                  </a:cxn>
                  <a:cxn ang="0">
                    <a:pos x="336" y="672"/>
                  </a:cxn>
                  <a:cxn ang="0">
                    <a:pos x="0" y="672"/>
                  </a:cxn>
                  <a:cxn ang="0">
                    <a:pos x="336" y="0"/>
                  </a:cxn>
                </a:cxnLst>
                <a:rect l="0" t="0" r="r" b="b"/>
                <a:pathLst>
                  <a:path w="336" h="672">
                    <a:moveTo>
                      <a:pt x="336" y="0"/>
                    </a:moveTo>
                    <a:lnTo>
                      <a:pt x="336" y="672"/>
                    </a:lnTo>
                    <a:lnTo>
                      <a:pt x="0" y="672"/>
                    </a:lnTo>
                    <a:lnTo>
                      <a:pt x="336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5" name="Freeform 41"/>
            <p:cNvSpPr>
              <a:spLocks/>
            </p:cNvSpPr>
            <p:nvPr/>
          </p:nvSpPr>
          <p:spPr bwMode="auto">
            <a:xfrm>
              <a:off x="1498060" y="3087210"/>
              <a:ext cx="762000" cy="279400"/>
            </a:xfrm>
            <a:custGeom>
              <a:avLst/>
              <a:gdLst/>
              <a:ahLst/>
              <a:cxnLst>
                <a:cxn ang="0">
                  <a:pos x="0" y="160"/>
                </a:cxn>
                <a:cxn ang="0">
                  <a:pos x="144" y="16"/>
                </a:cxn>
                <a:cxn ang="0">
                  <a:pos x="192" y="64"/>
                </a:cxn>
                <a:cxn ang="0">
                  <a:pos x="192" y="112"/>
                </a:cxn>
                <a:cxn ang="0">
                  <a:pos x="288" y="160"/>
                </a:cxn>
                <a:cxn ang="0">
                  <a:pos x="480" y="16"/>
                </a:cxn>
              </a:cxnLst>
              <a:rect l="0" t="0" r="r" b="b"/>
              <a:pathLst>
                <a:path w="480" h="176">
                  <a:moveTo>
                    <a:pt x="0" y="160"/>
                  </a:moveTo>
                  <a:cubicBezTo>
                    <a:pt x="56" y="96"/>
                    <a:pt x="112" y="32"/>
                    <a:pt x="144" y="16"/>
                  </a:cubicBezTo>
                  <a:cubicBezTo>
                    <a:pt x="176" y="0"/>
                    <a:pt x="184" y="48"/>
                    <a:pt x="192" y="64"/>
                  </a:cubicBezTo>
                  <a:cubicBezTo>
                    <a:pt x="200" y="80"/>
                    <a:pt x="176" y="96"/>
                    <a:pt x="192" y="112"/>
                  </a:cubicBezTo>
                  <a:cubicBezTo>
                    <a:pt x="208" y="128"/>
                    <a:pt x="240" y="176"/>
                    <a:pt x="288" y="160"/>
                  </a:cubicBezTo>
                  <a:cubicBezTo>
                    <a:pt x="336" y="144"/>
                    <a:pt x="408" y="80"/>
                    <a:pt x="480" y="16"/>
                  </a:cubicBezTo>
                </a:path>
              </a:pathLst>
            </a:custGeom>
            <a:noFill/>
            <a:ln w="31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56" name="Freeform 42"/>
            <p:cNvSpPr>
              <a:spLocks/>
            </p:cNvSpPr>
            <p:nvPr/>
          </p:nvSpPr>
          <p:spPr bwMode="auto">
            <a:xfrm rot="10800000">
              <a:off x="6755860" y="2579210"/>
              <a:ext cx="838200" cy="508000"/>
            </a:xfrm>
            <a:custGeom>
              <a:avLst/>
              <a:gdLst/>
              <a:ahLst/>
              <a:cxnLst>
                <a:cxn ang="0">
                  <a:pos x="0" y="160"/>
                </a:cxn>
                <a:cxn ang="0">
                  <a:pos x="144" y="16"/>
                </a:cxn>
                <a:cxn ang="0">
                  <a:pos x="192" y="64"/>
                </a:cxn>
                <a:cxn ang="0">
                  <a:pos x="192" y="112"/>
                </a:cxn>
                <a:cxn ang="0">
                  <a:pos x="288" y="160"/>
                </a:cxn>
                <a:cxn ang="0">
                  <a:pos x="480" y="16"/>
                </a:cxn>
              </a:cxnLst>
              <a:rect l="0" t="0" r="r" b="b"/>
              <a:pathLst>
                <a:path w="480" h="176">
                  <a:moveTo>
                    <a:pt x="0" y="160"/>
                  </a:moveTo>
                  <a:cubicBezTo>
                    <a:pt x="56" y="96"/>
                    <a:pt x="112" y="32"/>
                    <a:pt x="144" y="16"/>
                  </a:cubicBezTo>
                  <a:cubicBezTo>
                    <a:pt x="176" y="0"/>
                    <a:pt x="184" y="48"/>
                    <a:pt x="192" y="64"/>
                  </a:cubicBezTo>
                  <a:cubicBezTo>
                    <a:pt x="200" y="80"/>
                    <a:pt x="176" y="96"/>
                    <a:pt x="192" y="112"/>
                  </a:cubicBezTo>
                  <a:cubicBezTo>
                    <a:pt x="208" y="128"/>
                    <a:pt x="240" y="176"/>
                    <a:pt x="288" y="160"/>
                  </a:cubicBezTo>
                  <a:cubicBezTo>
                    <a:pt x="336" y="144"/>
                    <a:pt x="408" y="80"/>
                    <a:pt x="480" y="16"/>
                  </a:cubicBezTo>
                </a:path>
              </a:pathLst>
            </a:custGeom>
            <a:noFill/>
            <a:ln w="31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What if there are no loops?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840835" y="1163104"/>
            <a:ext cx="3763689" cy="5031055"/>
          </a:xfrm>
        </p:spPr>
        <p:txBody>
          <a:bodyPr anchor="t"/>
          <a:lstStyle/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Basic block defined by sequence of consecutive instructions.  Every basic block ends with a branch.</a:t>
            </a:r>
          </a:p>
          <a:p>
            <a:pPr marL="742950" lvl="1" indent="-285750"/>
            <a:r>
              <a:rPr lang="en-US" sz="1600" b="0" dirty="0" smtClean="0">
                <a:solidFill>
                  <a:schemeClr val="tx1"/>
                </a:solidFill>
              </a:rPr>
              <a:t>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Instruction-level parallelism is hard to find in basic blocks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Basic blocks illustrated by control flow graph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81000" y="1143000"/>
            <a:ext cx="3886200" cy="4876800"/>
            <a:chOff x="960" y="1056"/>
            <a:chExt cx="2448" cy="3072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968" y="1872"/>
              <a:ext cx="384" cy="67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2976" y="1872"/>
              <a:ext cx="384" cy="4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448" y="1056"/>
              <a:ext cx="384" cy="4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544" y="2784"/>
              <a:ext cx="384" cy="4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2016" y="3504"/>
              <a:ext cx="384" cy="48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3024" y="3408"/>
              <a:ext cx="384" cy="33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 flipH="1">
              <a:off x="2160" y="1536"/>
              <a:ext cx="480" cy="3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2640" y="1536"/>
              <a:ext cx="528" cy="3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160" y="2544"/>
              <a:ext cx="576" cy="24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 flipH="1">
              <a:off x="2736" y="2352"/>
              <a:ext cx="432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 flipH="1">
              <a:off x="2208" y="3264"/>
              <a:ext cx="432" cy="24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2784" y="3264"/>
              <a:ext cx="48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3216" y="3744"/>
              <a:ext cx="192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 flipH="1">
              <a:off x="1728" y="3984"/>
              <a:ext cx="48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auto">
            <a:xfrm>
              <a:off x="960" y="2111"/>
              <a:ext cx="1016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+mj-lt"/>
                  <a:ea typeface="굴림" charset="-127"/>
                  <a:cs typeface="굴림" charset="-127"/>
                </a:rPr>
                <a:t>Basic block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Trace Scheduling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995925" y="1163104"/>
            <a:ext cx="4608599" cy="5031055"/>
          </a:xfrm>
        </p:spPr>
        <p:txBody>
          <a:bodyPr anchor="t"/>
          <a:lstStyle/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</a:t>
            </a:r>
            <a:r>
              <a:rPr lang="en-US" sz="1600" b="0" u="sng" dirty="0" smtClean="0">
                <a:solidFill>
                  <a:schemeClr val="tx1"/>
                </a:solidFill>
              </a:rPr>
              <a:t>trace</a:t>
            </a:r>
            <a:r>
              <a:rPr lang="en-US" sz="1600" b="0" dirty="0" smtClean="0">
                <a:solidFill>
                  <a:schemeClr val="tx1"/>
                </a:solidFill>
              </a:rPr>
              <a:t> is a sequence of basic blocks (a.k.a., long string of straight-line code)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Trace Selection:</a:t>
            </a:r>
            <a:r>
              <a:rPr lang="en-US" sz="1600" b="0" dirty="0" smtClean="0">
                <a:solidFill>
                  <a:schemeClr val="tx1"/>
                </a:solidFill>
              </a:rPr>
              <a:t> Use profiling or compiler heuristics to find common sequences/paths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Trace Compaction:</a:t>
            </a:r>
            <a:r>
              <a:rPr lang="en-US" sz="1600" b="0" dirty="0" smtClean="0">
                <a:solidFill>
                  <a:schemeClr val="tx1"/>
                </a:solidFill>
              </a:rPr>
              <a:t> Schedule whole trace into few VLIW instructions. 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Add fix-up code to cope with branches jumping out of trace. Undo instructions if control flower diverges from trace.</a:t>
            </a:r>
          </a:p>
        </p:txBody>
      </p:sp>
      <p:sp>
        <p:nvSpPr>
          <p:cNvPr id="27" name="Freeform 2"/>
          <p:cNvSpPr>
            <a:spLocks/>
          </p:cNvSpPr>
          <p:nvPr/>
        </p:nvSpPr>
        <p:spPr bwMode="auto">
          <a:xfrm>
            <a:off x="484188" y="942975"/>
            <a:ext cx="2149475" cy="5219700"/>
          </a:xfrm>
          <a:custGeom>
            <a:avLst/>
            <a:gdLst/>
            <a:ahLst/>
            <a:cxnLst>
              <a:cxn ang="0">
                <a:pos x="1318" y="2189"/>
              </a:cxn>
              <a:cxn ang="0">
                <a:pos x="1271" y="2357"/>
              </a:cxn>
              <a:cxn ang="0">
                <a:pos x="1203" y="2440"/>
              </a:cxn>
              <a:cxn ang="0">
                <a:pos x="1145" y="2509"/>
              </a:cxn>
              <a:cxn ang="0">
                <a:pos x="1098" y="2550"/>
              </a:cxn>
              <a:cxn ang="0">
                <a:pos x="1030" y="2613"/>
              </a:cxn>
              <a:cxn ang="0">
                <a:pos x="999" y="2660"/>
              </a:cxn>
              <a:cxn ang="0">
                <a:pos x="946" y="2728"/>
              </a:cxn>
              <a:cxn ang="0">
                <a:pos x="905" y="2828"/>
              </a:cxn>
              <a:cxn ang="0">
                <a:pos x="857" y="2948"/>
              </a:cxn>
              <a:cxn ang="0">
                <a:pos x="732" y="3163"/>
              </a:cxn>
              <a:cxn ang="0">
                <a:pos x="669" y="3221"/>
              </a:cxn>
              <a:cxn ang="0">
                <a:pos x="622" y="3236"/>
              </a:cxn>
              <a:cxn ang="0">
                <a:pos x="297" y="3215"/>
              </a:cxn>
              <a:cxn ang="0">
                <a:pos x="172" y="3090"/>
              </a:cxn>
              <a:cxn ang="0">
                <a:pos x="130" y="2760"/>
              </a:cxn>
              <a:cxn ang="0">
                <a:pos x="250" y="2566"/>
              </a:cxn>
              <a:cxn ang="0">
                <a:pos x="376" y="2467"/>
              </a:cxn>
              <a:cxn ang="0">
                <a:pos x="444" y="2420"/>
              </a:cxn>
              <a:cxn ang="0">
                <a:pos x="559" y="2336"/>
              </a:cxn>
              <a:cxn ang="0">
                <a:pos x="596" y="2121"/>
              </a:cxn>
              <a:cxn ang="0">
                <a:pos x="454" y="1885"/>
              </a:cxn>
              <a:cxn ang="0">
                <a:pos x="323" y="1812"/>
              </a:cxn>
              <a:cxn ang="0">
                <a:pos x="82" y="1676"/>
              </a:cxn>
              <a:cxn ang="0">
                <a:pos x="25" y="1477"/>
              </a:cxn>
              <a:cxn ang="0">
                <a:pos x="67" y="1079"/>
              </a:cxn>
              <a:cxn ang="0">
                <a:pos x="135" y="948"/>
              </a:cxn>
              <a:cxn ang="0">
                <a:pos x="240" y="801"/>
              </a:cxn>
              <a:cxn ang="0">
                <a:pos x="308" y="712"/>
              </a:cxn>
              <a:cxn ang="0">
                <a:pos x="386" y="639"/>
              </a:cxn>
              <a:cxn ang="0">
                <a:pos x="528" y="335"/>
              </a:cxn>
              <a:cxn ang="0">
                <a:pos x="674" y="37"/>
              </a:cxn>
              <a:cxn ang="0">
                <a:pos x="889" y="0"/>
              </a:cxn>
              <a:cxn ang="0">
                <a:pos x="1051" y="32"/>
              </a:cxn>
              <a:cxn ang="0">
                <a:pos x="1125" y="68"/>
              </a:cxn>
              <a:cxn ang="0">
                <a:pos x="1156" y="89"/>
              </a:cxn>
              <a:cxn ang="0">
                <a:pos x="1219" y="225"/>
              </a:cxn>
              <a:cxn ang="0">
                <a:pos x="1125" y="754"/>
              </a:cxn>
              <a:cxn ang="0">
                <a:pos x="1025" y="880"/>
              </a:cxn>
              <a:cxn ang="0">
                <a:pos x="957" y="974"/>
              </a:cxn>
              <a:cxn ang="0">
                <a:pos x="894" y="1058"/>
              </a:cxn>
              <a:cxn ang="0">
                <a:pos x="878" y="1084"/>
              </a:cxn>
              <a:cxn ang="0">
                <a:pos x="831" y="1278"/>
              </a:cxn>
              <a:cxn ang="0">
                <a:pos x="941" y="1561"/>
              </a:cxn>
              <a:cxn ang="0">
                <a:pos x="1114" y="1665"/>
              </a:cxn>
              <a:cxn ang="0">
                <a:pos x="1240" y="1749"/>
              </a:cxn>
              <a:cxn ang="0">
                <a:pos x="1324" y="1870"/>
              </a:cxn>
            </a:cxnLst>
            <a:rect l="0" t="0" r="r" b="b"/>
            <a:pathLst>
              <a:path w="1354" h="3288">
                <a:moveTo>
                  <a:pt x="1324" y="2074"/>
                </a:moveTo>
                <a:cubicBezTo>
                  <a:pt x="1333" y="2102"/>
                  <a:pt x="1321" y="2170"/>
                  <a:pt x="1318" y="2189"/>
                </a:cubicBezTo>
                <a:cubicBezTo>
                  <a:pt x="1313" y="2225"/>
                  <a:pt x="1298" y="2260"/>
                  <a:pt x="1287" y="2294"/>
                </a:cubicBezTo>
                <a:cubicBezTo>
                  <a:pt x="1281" y="2313"/>
                  <a:pt x="1280" y="2339"/>
                  <a:pt x="1271" y="2357"/>
                </a:cubicBezTo>
                <a:cubicBezTo>
                  <a:pt x="1261" y="2377"/>
                  <a:pt x="1253" y="2385"/>
                  <a:pt x="1240" y="2399"/>
                </a:cubicBezTo>
                <a:cubicBezTo>
                  <a:pt x="1231" y="2421"/>
                  <a:pt x="1223" y="2426"/>
                  <a:pt x="1203" y="2440"/>
                </a:cubicBezTo>
                <a:cubicBezTo>
                  <a:pt x="1196" y="2456"/>
                  <a:pt x="1184" y="2476"/>
                  <a:pt x="1172" y="2488"/>
                </a:cubicBezTo>
                <a:cubicBezTo>
                  <a:pt x="1138" y="2522"/>
                  <a:pt x="1171" y="2476"/>
                  <a:pt x="1145" y="2509"/>
                </a:cubicBezTo>
                <a:cubicBezTo>
                  <a:pt x="1141" y="2514"/>
                  <a:pt x="1140" y="2520"/>
                  <a:pt x="1135" y="2524"/>
                </a:cubicBezTo>
                <a:cubicBezTo>
                  <a:pt x="1124" y="2534"/>
                  <a:pt x="1098" y="2550"/>
                  <a:pt x="1098" y="2550"/>
                </a:cubicBezTo>
                <a:cubicBezTo>
                  <a:pt x="1072" y="2592"/>
                  <a:pt x="1106" y="2545"/>
                  <a:pt x="1072" y="2571"/>
                </a:cubicBezTo>
                <a:cubicBezTo>
                  <a:pt x="1056" y="2583"/>
                  <a:pt x="1044" y="2599"/>
                  <a:pt x="1030" y="2613"/>
                </a:cubicBezTo>
                <a:cubicBezTo>
                  <a:pt x="1018" y="2652"/>
                  <a:pt x="1036" y="2607"/>
                  <a:pt x="1009" y="2639"/>
                </a:cubicBezTo>
                <a:cubicBezTo>
                  <a:pt x="1004" y="2645"/>
                  <a:pt x="1003" y="2654"/>
                  <a:pt x="999" y="2660"/>
                </a:cubicBezTo>
                <a:cubicBezTo>
                  <a:pt x="996" y="2664"/>
                  <a:pt x="992" y="2667"/>
                  <a:pt x="988" y="2671"/>
                </a:cubicBezTo>
                <a:cubicBezTo>
                  <a:pt x="978" y="2692"/>
                  <a:pt x="964" y="2712"/>
                  <a:pt x="946" y="2728"/>
                </a:cubicBezTo>
                <a:cubicBezTo>
                  <a:pt x="933" y="2770"/>
                  <a:pt x="951" y="2721"/>
                  <a:pt x="931" y="2755"/>
                </a:cubicBezTo>
                <a:cubicBezTo>
                  <a:pt x="918" y="2777"/>
                  <a:pt x="919" y="2805"/>
                  <a:pt x="905" y="2828"/>
                </a:cubicBezTo>
                <a:cubicBezTo>
                  <a:pt x="899" y="2839"/>
                  <a:pt x="888" y="2847"/>
                  <a:pt x="884" y="2859"/>
                </a:cubicBezTo>
                <a:cubicBezTo>
                  <a:pt x="873" y="2888"/>
                  <a:pt x="869" y="2919"/>
                  <a:pt x="857" y="2948"/>
                </a:cubicBezTo>
                <a:cubicBezTo>
                  <a:pt x="843" y="2984"/>
                  <a:pt x="818" y="3011"/>
                  <a:pt x="805" y="3048"/>
                </a:cubicBezTo>
                <a:cubicBezTo>
                  <a:pt x="796" y="3112"/>
                  <a:pt x="777" y="3118"/>
                  <a:pt x="732" y="3163"/>
                </a:cubicBezTo>
                <a:cubicBezTo>
                  <a:pt x="724" y="3171"/>
                  <a:pt x="719" y="3182"/>
                  <a:pt x="711" y="3189"/>
                </a:cubicBezTo>
                <a:cubicBezTo>
                  <a:pt x="698" y="3200"/>
                  <a:pt x="685" y="3213"/>
                  <a:pt x="669" y="3221"/>
                </a:cubicBezTo>
                <a:cubicBezTo>
                  <a:pt x="659" y="3226"/>
                  <a:pt x="648" y="3228"/>
                  <a:pt x="638" y="3231"/>
                </a:cubicBezTo>
                <a:cubicBezTo>
                  <a:pt x="633" y="3233"/>
                  <a:pt x="622" y="3236"/>
                  <a:pt x="622" y="3236"/>
                </a:cubicBezTo>
                <a:cubicBezTo>
                  <a:pt x="570" y="3288"/>
                  <a:pt x="438" y="3248"/>
                  <a:pt x="402" y="3247"/>
                </a:cubicBezTo>
                <a:cubicBezTo>
                  <a:pt x="367" y="3235"/>
                  <a:pt x="332" y="3227"/>
                  <a:pt x="297" y="3215"/>
                </a:cubicBezTo>
                <a:cubicBezTo>
                  <a:pt x="275" y="3208"/>
                  <a:pt x="234" y="3189"/>
                  <a:pt x="234" y="3189"/>
                </a:cubicBezTo>
                <a:cubicBezTo>
                  <a:pt x="208" y="3151"/>
                  <a:pt x="213" y="3117"/>
                  <a:pt x="172" y="3090"/>
                </a:cubicBezTo>
                <a:cubicBezTo>
                  <a:pt x="159" y="3056"/>
                  <a:pt x="141" y="3024"/>
                  <a:pt x="130" y="2990"/>
                </a:cubicBezTo>
                <a:cubicBezTo>
                  <a:pt x="122" y="2912"/>
                  <a:pt x="109" y="2839"/>
                  <a:pt x="130" y="2760"/>
                </a:cubicBezTo>
                <a:cubicBezTo>
                  <a:pt x="137" y="2733"/>
                  <a:pt x="142" y="2697"/>
                  <a:pt x="161" y="2676"/>
                </a:cubicBezTo>
                <a:cubicBezTo>
                  <a:pt x="173" y="2638"/>
                  <a:pt x="217" y="2589"/>
                  <a:pt x="250" y="2566"/>
                </a:cubicBezTo>
                <a:cubicBezTo>
                  <a:pt x="267" y="2541"/>
                  <a:pt x="300" y="2514"/>
                  <a:pt x="329" y="2503"/>
                </a:cubicBezTo>
                <a:cubicBezTo>
                  <a:pt x="342" y="2483"/>
                  <a:pt x="355" y="2477"/>
                  <a:pt x="376" y="2467"/>
                </a:cubicBezTo>
                <a:cubicBezTo>
                  <a:pt x="388" y="2454"/>
                  <a:pt x="395" y="2447"/>
                  <a:pt x="412" y="2440"/>
                </a:cubicBezTo>
                <a:cubicBezTo>
                  <a:pt x="435" y="2409"/>
                  <a:pt x="408" y="2439"/>
                  <a:pt x="444" y="2420"/>
                </a:cubicBezTo>
                <a:cubicBezTo>
                  <a:pt x="457" y="2414"/>
                  <a:pt x="469" y="2397"/>
                  <a:pt x="480" y="2388"/>
                </a:cubicBezTo>
                <a:cubicBezTo>
                  <a:pt x="505" y="2368"/>
                  <a:pt x="530" y="2350"/>
                  <a:pt x="559" y="2336"/>
                </a:cubicBezTo>
                <a:cubicBezTo>
                  <a:pt x="571" y="2286"/>
                  <a:pt x="562" y="2307"/>
                  <a:pt x="580" y="2273"/>
                </a:cubicBezTo>
                <a:cubicBezTo>
                  <a:pt x="587" y="2222"/>
                  <a:pt x="592" y="2172"/>
                  <a:pt x="596" y="2121"/>
                </a:cubicBezTo>
                <a:cubicBezTo>
                  <a:pt x="591" y="2040"/>
                  <a:pt x="595" y="1918"/>
                  <a:pt x="491" y="1901"/>
                </a:cubicBezTo>
                <a:cubicBezTo>
                  <a:pt x="479" y="1896"/>
                  <a:pt x="467" y="1890"/>
                  <a:pt x="454" y="1885"/>
                </a:cubicBezTo>
                <a:cubicBezTo>
                  <a:pt x="442" y="1881"/>
                  <a:pt x="430" y="1880"/>
                  <a:pt x="418" y="1875"/>
                </a:cubicBezTo>
                <a:cubicBezTo>
                  <a:pt x="383" y="1861"/>
                  <a:pt x="360" y="1823"/>
                  <a:pt x="323" y="1812"/>
                </a:cubicBezTo>
                <a:cubicBezTo>
                  <a:pt x="296" y="1792"/>
                  <a:pt x="283" y="1765"/>
                  <a:pt x="250" y="1755"/>
                </a:cubicBezTo>
                <a:cubicBezTo>
                  <a:pt x="205" y="1706"/>
                  <a:pt x="132" y="1717"/>
                  <a:pt x="82" y="1676"/>
                </a:cubicBezTo>
                <a:cubicBezTo>
                  <a:pt x="52" y="1652"/>
                  <a:pt x="48" y="1605"/>
                  <a:pt x="35" y="1571"/>
                </a:cubicBezTo>
                <a:cubicBezTo>
                  <a:pt x="31" y="1540"/>
                  <a:pt x="30" y="1508"/>
                  <a:pt x="25" y="1477"/>
                </a:cubicBezTo>
                <a:cubicBezTo>
                  <a:pt x="22" y="1461"/>
                  <a:pt x="14" y="1430"/>
                  <a:pt x="14" y="1430"/>
                </a:cubicBezTo>
                <a:cubicBezTo>
                  <a:pt x="5" y="1321"/>
                  <a:pt x="0" y="1177"/>
                  <a:pt x="67" y="1079"/>
                </a:cubicBezTo>
                <a:cubicBezTo>
                  <a:pt x="76" y="1053"/>
                  <a:pt x="84" y="1021"/>
                  <a:pt x="103" y="1000"/>
                </a:cubicBezTo>
                <a:cubicBezTo>
                  <a:pt x="110" y="982"/>
                  <a:pt x="121" y="962"/>
                  <a:pt x="135" y="948"/>
                </a:cubicBezTo>
                <a:cubicBezTo>
                  <a:pt x="142" y="926"/>
                  <a:pt x="155" y="912"/>
                  <a:pt x="172" y="896"/>
                </a:cubicBezTo>
                <a:cubicBezTo>
                  <a:pt x="183" y="861"/>
                  <a:pt x="217" y="830"/>
                  <a:pt x="240" y="801"/>
                </a:cubicBezTo>
                <a:cubicBezTo>
                  <a:pt x="252" y="786"/>
                  <a:pt x="257" y="767"/>
                  <a:pt x="271" y="754"/>
                </a:cubicBezTo>
                <a:cubicBezTo>
                  <a:pt x="285" y="741"/>
                  <a:pt x="295" y="725"/>
                  <a:pt x="308" y="712"/>
                </a:cubicBezTo>
                <a:cubicBezTo>
                  <a:pt x="316" y="704"/>
                  <a:pt x="326" y="700"/>
                  <a:pt x="334" y="692"/>
                </a:cubicBezTo>
                <a:cubicBezTo>
                  <a:pt x="353" y="673"/>
                  <a:pt x="364" y="654"/>
                  <a:pt x="386" y="639"/>
                </a:cubicBezTo>
                <a:cubicBezTo>
                  <a:pt x="398" y="601"/>
                  <a:pt x="452" y="565"/>
                  <a:pt x="470" y="524"/>
                </a:cubicBezTo>
                <a:cubicBezTo>
                  <a:pt x="496" y="463"/>
                  <a:pt x="505" y="397"/>
                  <a:pt x="528" y="335"/>
                </a:cubicBezTo>
                <a:cubicBezTo>
                  <a:pt x="544" y="239"/>
                  <a:pt x="561" y="119"/>
                  <a:pt x="643" y="53"/>
                </a:cubicBezTo>
                <a:cubicBezTo>
                  <a:pt x="652" y="46"/>
                  <a:pt x="665" y="44"/>
                  <a:pt x="674" y="37"/>
                </a:cubicBezTo>
                <a:cubicBezTo>
                  <a:pt x="695" y="22"/>
                  <a:pt x="731" y="8"/>
                  <a:pt x="758" y="6"/>
                </a:cubicBezTo>
                <a:cubicBezTo>
                  <a:pt x="802" y="3"/>
                  <a:pt x="845" y="2"/>
                  <a:pt x="889" y="0"/>
                </a:cubicBezTo>
                <a:cubicBezTo>
                  <a:pt x="936" y="2"/>
                  <a:pt x="983" y="1"/>
                  <a:pt x="1030" y="6"/>
                </a:cubicBezTo>
                <a:cubicBezTo>
                  <a:pt x="1038" y="7"/>
                  <a:pt x="1048" y="29"/>
                  <a:pt x="1051" y="32"/>
                </a:cubicBezTo>
                <a:cubicBezTo>
                  <a:pt x="1062" y="45"/>
                  <a:pt x="1078" y="47"/>
                  <a:pt x="1093" y="53"/>
                </a:cubicBezTo>
                <a:cubicBezTo>
                  <a:pt x="1122" y="79"/>
                  <a:pt x="1081" y="45"/>
                  <a:pt x="1125" y="68"/>
                </a:cubicBezTo>
                <a:cubicBezTo>
                  <a:pt x="1129" y="70"/>
                  <a:pt x="1131" y="76"/>
                  <a:pt x="1135" y="79"/>
                </a:cubicBezTo>
                <a:cubicBezTo>
                  <a:pt x="1141" y="83"/>
                  <a:pt x="1149" y="86"/>
                  <a:pt x="1156" y="89"/>
                </a:cubicBezTo>
                <a:cubicBezTo>
                  <a:pt x="1162" y="107"/>
                  <a:pt x="1172" y="115"/>
                  <a:pt x="1182" y="131"/>
                </a:cubicBezTo>
                <a:cubicBezTo>
                  <a:pt x="1192" y="163"/>
                  <a:pt x="1208" y="193"/>
                  <a:pt x="1219" y="225"/>
                </a:cubicBezTo>
                <a:cubicBezTo>
                  <a:pt x="1238" y="347"/>
                  <a:pt x="1245" y="541"/>
                  <a:pt x="1182" y="671"/>
                </a:cubicBezTo>
                <a:cubicBezTo>
                  <a:pt x="1168" y="701"/>
                  <a:pt x="1140" y="724"/>
                  <a:pt x="1125" y="754"/>
                </a:cubicBezTo>
                <a:cubicBezTo>
                  <a:pt x="1108" y="787"/>
                  <a:pt x="1101" y="825"/>
                  <a:pt x="1062" y="838"/>
                </a:cubicBezTo>
                <a:cubicBezTo>
                  <a:pt x="1051" y="854"/>
                  <a:pt x="1039" y="867"/>
                  <a:pt x="1025" y="880"/>
                </a:cubicBezTo>
                <a:cubicBezTo>
                  <a:pt x="1009" y="929"/>
                  <a:pt x="1005" y="907"/>
                  <a:pt x="978" y="943"/>
                </a:cubicBezTo>
                <a:cubicBezTo>
                  <a:pt x="971" y="953"/>
                  <a:pt x="964" y="964"/>
                  <a:pt x="957" y="974"/>
                </a:cubicBezTo>
                <a:cubicBezTo>
                  <a:pt x="953" y="979"/>
                  <a:pt x="946" y="990"/>
                  <a:pt x="946" y="990"/>
                </a:cubicBezTo>
                <a:cubicBezTo>
                  <a:pt x="937" y="1019"/>
                  <a:pt x="916" y="1038"/>
                  <a:pt x="894" y="1058"/>
                </a:cubicBezTo>
                <a:cubicBezTo>
                  <a:pt x="892" y="1063"/>
                  <a:pt x="892" y="1069"/>
                  <a:pt x="889" y="1074"/>
                </a:cubicBezTo>
                <a:cubicBezTo>
                  <a:pt x="886" y="1078"/>
                  <a:pt x="880" y="1080"/>
                  <a:pt x="878" y="1084"/>
                </a:cubicBezTo>
                <a:cubicBezTo>
                  <a:pt x="844" y="1152"/>
                  <a:pt x="887" y="1090"/>
                  <a:pt x="857" y="1131"/>
                </a:cubicBezTo>
                <a:cubicBezTo>
                  <a:pt x="852" y="1182"/>
                  <a:pt x="841" y="1228"/>
                  <a:pt x="831" y="1278"/>
                </a:cubicBezTo>
                <a:cubicBezTo>
                  <a:pt x="833" y="1333"/>
                  <a:pt x="819" y="1501"/>
                  <a:pt x="910" y="1529"/>
                </a:cubicBezTo>
                <a:cubicBezTo>
                  <a:pt x="918" y="1538"/>
                  <a:pt x="930" y="1554"/>
                  <a:pt x="941" y="1561"/>
                </a:cubicBezTo>
                <a:cubicBezTo>
                  <a:pt x="957" y="1571"/>
                  <a:pt x="973" y="1574"/>
                  <a:pt x="988" y="1587"/>
                </a:cubicBezTo>
                <a:cubicBezTo>
                  <a:pt x="1025" y="1619"/>
                  <a:pt x="1065" y="1653"/>
                  <a:pt x="1114" y="1665"/>
                </a:cubicBezTo>
                <a:cubicBezTo>
                  <a:pt x="1150" y="1689"/>
                  <a:pt x="1133" y="1682"/>
                  <a:pt x="1161" y="1692"/>
                </a:cubicBezTo>
                <a:cubicBezTo>
                  <a:pt x="1175" y="1710"/>
                  <a:pt x="1217" y="1744"/>
                  <a:pt x="1240" y="1749"/>
                </a:cubicBezTo>
                <a:cubicBezTo>
                  <a:pt x="1268" y="1770"/>
                  <a:pt x="1278" y="1798"/>
                  <a:pt x="1303" y="1823"/>
                </a:cubicBezTo>
                <a:cubicBezTo>
                  <a:pt x="1309" y="1842"/>
                  <a:pt x="1318" y="1850"/>
                  <a:pt x="1324" y="1870"/>
                </a:cubicBezTo>
                <a:cubicBezTo>
                  <a:pt x="1324" y="1876"/>
                  <a:pt x="1354" y="2135"/>
                  <a:pt x="1324" y="2074"/>
                </a:cubicBezTo>
                <a:close/>
              </a:path>
            </a:pathLst>
          </a:custGeom>
          <a:solidFill>
            <a:schemeClr val="bg2"/>
          </a:solidFill>
          <a:ln w="31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 flipH="1">
            <a:off x="1143000" y="1981200"/>
            <a:ext cx="7620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>
            <a:off x="1143000" y="3581400"/>
            <a:ext cx="9144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H="1">
            <a:off x="1219200" y="4724400"/>
            <a:ext cx="6858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1" name="Group 8"/>
          <p:cNvGrpSpPr>
            <a:grpSpLocks/>
          </p:cNvGrpSpPr>
          <p:nvPr/>
        </p:nvGrpSpPr>
        <p:grpSpPr bwMode="auto">
          <a:xfrm>
            <a:off x="457200" y="1219200"/>
            <a:ext cx="2667000" cy="4876800"/>
            <a:chOff x="288" y="912"/>
            <a:chExt cx="1680" cy="3072"/>
          </a:xfrm>
        </p:grpSpPr>
        <p:sp>
          <p:nvSpPr>
            <p:cNvPr id="32" name="Line 9"/>
            <p:cNvSpPr>
              <a:spLocks noChangeShapeType="1"/>
            </p:cNvSpPr>
            <p:nvPr/>
          </p:nvSpPr>
          <p:spPr bwMode="auto">
            <a:xfrm flipH="1">
              <a:off x="720" y="1392"/>
              <a:ext cx="480" cy="3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1200" y="1392"/>
              <a:ext cx="528" cy="3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Line 11"/>
            <p:cNvSpPr>
              <a:spLocks noChangeShapeType="1"/>
            </p:cNvSpPr>
            <p:nvPr/>
          </p:nvSpPr>
          <p:spPr bwMode="auto">
            <a:xfrm>
              <a:off x="720" y="2400"/>
              <a:ext cx="576" cy="24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 flipH="1">
              <a:off x="1296" y="2208"/>
              <a:ext cx="432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H="1">
              <a:off x="768" y="3120"/>
              <a:ext cx="432" cy="24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>
              <a:off x="1344" y="3120"/>
              <a:ext cx="48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>
              <a:off x="1776" y="3600"/>
              <a:ext cx="192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H="1">
              <a:off x="288" y="3840"/>
              <a:ext cx="48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528" y="1728"/>
              <a:ext cx="384" cy="67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18"/>
            <p:cNvSpPr>
              <a:spLocks noChangeArrowheads="1"/>
            </p:cNvSpPr>
            <p:nvPr/>
          </p:nvSpPr>
          <p:spPr bwMode="auto">
            <a:xfrm>
              <a:off x="1536" y="1728"/>
              <a:ext cx="384" cy="4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Rectangle 19"/>
            <p:cNvSpPr>
              <a:spLocks noChangeArrowheads="1"/>
            </p:cNvSpPr>
            <p:nvPr/>
          </p:nvSpPr>
          <p:spPr bwMode="auto">
            <a:xfrm>
              <a:off x="1008" y="912"/>
              <a:ext cx="384" cy="4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3" name="Rectangle 20"/>
            <p:cNvSpPr>
              <a:spLocks noChangeArrowheads="1"/>
            </p:cNvSpPr>
            <p:nvPr/>
          </p:nvSpPr>
          <p:spPr bwMode="auto">
            <a:xfrm>
              <a:off x="1104" y="2640"/>
              <a:ext cx="384" cy="4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4" name="Rectangle 21"/>
            <p:cNvSpPr>
              <a:spLocks noChangeArrowheads="1"/>
            </p:cNvSpPr>
            <p:nvPr/>
          </p:nvSpPr>
          <p:spPr bwMode="auto">
            <a:xfrm>
              <a:off x="576" y="3360"/>
              <a:ext cx="384" cy="48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5" name="Rectangle 22"/>
            <p:cNvSpPr>
              <a:spLocks noChangeArrowheads="1"/>
            </p:cNvSpPr>
            <p:nvPr/>
          </p:nvSpPr>
          <p:spPr bwMode="auto">
            <a:xfrm>
              <a:off x="1584" y="3264"/>
              <a:ext cx="384" cy="33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Problems with “Classic” VLIW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Object Code Challenges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Compatibility: Need to recompile code for every VLIW machine, even across generations.   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Compatibility: Code specific to operation slots in instruction format and latencies of operations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Size: Instruction padding wastes instruction memory/cache with </a:t>
            </a:r>
            <a:r>
              <a:rPr lang="en-US" sz="1600" b="0" dirty="0" err="1" smtClean="0">
                <a:solidFill>
                  <a:schemeClr val="tx1"/>
                </a:solidFill>
              </a:rPr>
              <a:t>nops</a:t>
            </a:r>
            <a:r>
              <a:rPr lang="en-US" sz="1600" b="0" dirty="0" smtClean="0">
                <a:solidFill>
                  <a:schemeClr val="tx1"/>
                </a:solidFill>
              </a:rPr>
              <a:t> for unfilled slots. 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Size: Loop unrolling, software pipelining increases code footprint. 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Scheduling Variable Latency Operations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Effective schedules rely on known instruction latencies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Caches, memories produce unpredictable variability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Problems with “Classic” VLIW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Object Code Challenges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Compatibility: Need to recompile code for every VLIW machine, even across generations.   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Compatibility: Code specific to operation slots in instruction format and latencies of operations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Size: Instruction padding wastes instruction memory/cache with </a:t>
            </a:r>
            <a:r>
              <a:rPr lang="en-US" sz="1600" b="0" dirty="0" err="1" smtClean="0">
                <a:solidFill>
                  <a:schemeClr val="tx1"/>
                </a:solidFill>
              </a:rPr>
              <a:t>nops</a:t>
            </a:r>
            <a:r>
              <a:rPr lang="en-US" sz="1600" b="0" dirty="0" smtClean="0">
                <a:solidFill>
                  <a:schemeClr val="tx1"/>
                </a:solidFill>
              </a:rPr>
              <a:t> for unfilled slots. 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Size: Loop unrolling, software pipelining increases code footprint. 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Scheduling Variable Latency Operations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Effective schedules rely on known instruction latencies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Caches, memories produce unpredictable variability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Intel Itanium, EPIC IA-64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Explicitly Parallel Instruction Computing (EPIC)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Computer architecture style (e.g., CISC, RISC, EPIC)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IA-64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set architecture (e.g., x86, MIPS, IA-64)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IA-64 – Intel Architecture 64-bit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Implementations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Merced, first implementation, 2001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McKinley, second implementation, 2002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Poulson</a:t>
            </a:r>
            <a:r>
              <a:rPr lang="en-US" sz="1600" b="0" dirty="0" smtClean="0">
                <a:solidFill>
                  <a:schemeClr val="tx1"/>
                </a:solidFill>
              </a:rPr>
              <a:t>, recent implementation, 2011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Intel Itanium, EPIC IA-64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608935" y="1124700"/>
            <a:ext cx="3346701" cy="2073869"/>
          </a:xfrm>
        </p:spPr>
        <p:txBody>
          <a:bodyPr anchor="t"/>
          <a:lstStyle/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Eight cores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1-cycle 16KB L1 I&amp;D caches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9-cycle 512KB L2 I-cache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8-cycle 256KB L2 D-cache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32 MB shared L3 cache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544mm</a:t>
            </a:r>
            <a:r>
              <a:rPr lang="en-US" sz="1600" baseline="30000" dirty="0" smtClean="0">
                <a:solidFill>
                  <a:schemeClr val="tx1"/>
                </a:solidFill>
              </a:rPr>
              <a:t>2</a:t>
            </a:r>
            <a:r>
              <a:rPr lang="en-US" sz="1600" dirty="0" smtClean="0">
                <a:solidFill>
                  <a:schemeClr val="tx1"/>
                </a:solidFill>
              </a:rPr>
              <a:t> in 32nm CMOS</a:t>
            </a: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3 billion transistors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665" y="1124700"/>
            <a:ext cx="5021720" cy="3124200"/>
          </a:xfrm>
          <a:prstGeom prst="rect">
            <a:avLst/>
          </a:prstGeom>
        </p:spPr>
      </p:pic>
      <p:sp>
        <p:nvSpPr>
          <p:cNvPr id="9" name="Text Placeholder 1"/>
          <p:cNvSpPr>
            <a:spLocks noGrp="1"/>
          </p:cNvSpPr>
          <p:nvPr>
            <p:ph type="body" idx="1"/>
          </p:nvPr>
        </p:nvSpPr>
        <p:spPr>
          <a:xfrm>
            <a:off x="923525" y="4504340"/>
            <a:ext cx="8026646" cy="1881845"/>
          </a:xfrm>
        </p:spPr>
        <p:txBody>
          <a:bodyPr anchor="t"/>
          <a:lstStyle/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Cores are 2-way multithreaded</a:t>
            </a:r>
          </a:p>
          <a:p>
            <a:pPr algn="l">
              <a:lnSpc>
                <a:spcPct val="80000"/>
              </a:lnSpc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Each VLIW word is 128-bits, containing 3 instructions (op slots)</a:t>
            </a:r>
          </a:p>
          <a:p>
            <a:pPr algn="l">
              <a:lnSpc>
                <a:spcPct val="80000"/>
              </a:lnSpc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Fetch 2 words per cycle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6</a:t>
            </a:r>
            <a:r>
              <a:rPr lang="en-US" sz="1600" dirty="0" smtClean="0">
                <a:solidFill>
                  <a:schemeClr val="tx1"/>
                </a:solidFill>
              </a:rPr>
              <a:t> instructions (op slots) </a:t>
            </a:r>
          </a:p>
          <a:p>
            <a:pPr algn="l">
              <a:lnSpc>
                <a:spcPct val="80000"/>
              </a:lnSpc>
              <a:buFontTx/>
              <a:buChar char="-"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 Retire 4 words per cycle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 12 instructions (op slots)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Intel Itanium, EPIC IA-64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225" y="2921447"/>
            <a:ext cx="7327900" cy="1384995"/>
          </a:xfrm>
          <a:noFill/>
          <a:ln/>
        </p:spPr>
        <p:txBody>
          <a:bodyPr anchor="ctr">
            <a:spAutoFit/>
          </a:bodyPr>
          <a:lstStyle/>
          <a:p>
            <a:pPr algn="l">
              <a:buFontTx/>
              <a:buChar char="-"/>
            </a:pPr>
            <a:r>
              <a:rPr lang="en-US" altLang="ko-KR" sz="2000" dirty="0" smtClean="0">
                <a:solidFill>
                  <a:schemeClr val="tx1"/>
                </a:solidFill>
                <a:ea typeface="굴림" charset="-127"/>
                <a:cs typeface="굴림" charset="-127"/>
              </a:rPr>
              <a:t>Template </a:t>
            </a:r>
            <a:r>
              <a:rPr lang="en-US" altLang="ko-KR" sz="2000" dirty="0">
                <a:solidFill>
                  <a:schemeClr val="tx1"/>
                </a:solidFill>
                <a:ea typeface="굴림" charset="-127"/>
                <a:cs typeface="굴림" charset="-127"/>
              </a:rPr>
              <a:t>bits describe grouping of these instructions with others in adjacent </a:t>
            </a:r>
            <a:r>
              <a:rPr lang="en-US" altLang="ko-KR" sz="2000" dirty="0" smtClean="0">
                <a:solidFill>
                  <a:schemeClr val="tx1"/>
                </a:solidFill>
                <a:ea typeface="굴림" charset="-127"/>
                <a:cs typeface="굴림" charset="-127"/>
              </a:rPr>
              <a:t>bundles</a:t>
            </a:r>
          </a:p>
          <a:p>
            <a:pPr algn="l">
              <a:buFontTx/>
              <a:buChar char="-"/>
            </a:pPr>
            <a:r>
              <a:rPr lang="en-US" altLang="ko-KR" sz="2000" dirty="0" smtClean="0">
                <a:solidFill>
                  <a:schemeClr val="tx1"/>
                </a:solidFill>
                <a:ea typeface="굴림" charset="-127"/>
                <a:cs typeface="굴림" charset="-127"/>
              </a:rPr>
              <a:t> Each </a:t>
            </a:r>
            <a:r>
              <a:rPr lang="en-US" altLang="ko-KR" sz="2000" dirty="0">
                <a:solidFill>
                  <a:schemeClr val="tx1"/>
                </a:solidFill>
                <a:ea typeface="굴림" charset="-127"/>
                <a:cs typeface="굴림" charset="-127"/>
              </a:rPr>
              <a:t>group contains instructions that can execute in </a:t>
            </a:r>
            <a:r>
              <a:rPr lang="en-US" altLang="ko-KR" sz="2000" dirty="0" smtClean="0">
                <a:solidFill>
                  <a:schemeClr val="tx1"/>
                </a:solidFill>
                <a:ea typeface="굴림" charset="-127"/>
                <a:cs typeface="굴림" charset="-127"/>
              </a:rPr>
              <a:t>parallel</a:t>
            </a:r>
            <a:endParaRPr lang="en-US" altLang="ko-KR" sz="2000" dirty="0">
              <a:solidFill>
                <a:schemeClr val="tx1"/>
              </a:solidFill>
              <a:ea typeface="굴림" charset="-127"/>
              <a:cs typeface="굴림" charset="-127"/>
            </a:endParaRP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143000" y="1447800"/>
            <a:ext cx="7086600" cy="381000"/>
            <a:chOff x="720" y="1056"/>
            <a:chExt cx="4464" cy="240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720" y="1056"/>
              <a:ext cx="1160" cy="24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Instruction 2</a:t>
              </a: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872" y="1056"/>
              <a:ext cx="1160" cy="24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Instruction 1</a:t>
              </a: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024" y="1056"/>
              <a:ext cx="1160" cy="24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Instruction 0</a:t>
              </a:r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4176" y="1056"/>
              <a:ext cx="1008" cy="24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r>
                <a:rPr lang="en-US" altLang="ko-KR" sz="200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Template</a:t>
              </a: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720" y="1056"/>
              <a:ext cx="4464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18" name="AutoShape 10"/>
          <p:cNvSpPr>
            <a:spLocks/>
          </p:cNvSpPr>
          <p:nvPr/>
        </p:nvSpPr>
        <p:spPr bwMode="auto">
          <a:xfrm rot="16200000">
            <a:off x="4343400" y="-1295400"/>
            <a:ext cx="304800" cy="6858000"/>
          </a:xfrm>
          <a:prstGeom prst="leftBrace">
            <a:avLst>
              <a:gd name="adj1" fmla="val 18750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941638" y="2286000"/>
            <a:ext cx="3498850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128-bit instruction bundle</a:t>
            </a:r>
          </a:p>
        </p:txBody>
      </p:sp>
      <p:grpSp>
        <p:nvGrpSpPr>
          <p:cNvPr id="20" name="Group 12"/>
          <p:cNvGrpSpPr>
            <a:grpSpLocks/>
          </p:cNvGrpSpPr>
          <p:nvPr/>
        </p:nvGrpSpPr>
        <p:grpSpPr bwMode="auto">
          <a:xfrm>
            <a:off x="1600200" y="5105400"/>
            <a:ext cx="1295400" cy="152400"/>
            <a:chOff x="624" y="2976"/>
            <a:chExt cx="816" cy="96"/>
          </a:xfrm>
        </p:grpSpPr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26" name="Group 18"/>
          <p:cNvGrpSpPr>
            <a:grpSpLocks/>
          </p:cNvGrpSpPr>
          <p:nvPr/>
        </p:nvGrpSpPr>
        <p:grpSpPr bwMode="auto">
          <a:xfrm>
            <a:off x="2895600" y="5105400"/>
            <a:ext cx="1295400" cy="152400"/>
            <a:chOff x="624" y="2976"/>
            <a:chExt cx="816" cy="96"/>
          </a:xfrm>
        </p:grpSpPr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2" name="Group 24"/>
          <p:cNvGrpSpPr>
            <a:grpSpLocks/>
          </p:cNvGrpSpPr>
          <p:nvPr/>
        </p:nvGrpSpPr>
        <p:grpSpPr bwMode="auto">
          <a:xfrm>
            <a:off x="4191000" y="5105400"/>
            <a:ext cx="1295400" cy="152400"/>
            <a:chOff x="624" y="2976"/>
            <a:chExt cx="816" cy="96"/>
          </a:xfrm>
        </p:grpSpPr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8" name="Group 30"/>
          <p:cNvGrpSpPr>
            <a:grpSpLocks/>
          </p:cNvGrpSpPr>
          <p:nvPr/>
        </p:nvGrpSpPr>
        <p:grpSpPr bwMode="auto">
          <a:xfrm>
            <a:off x="5486400" y="5105400"/>
            <a:ext cx="1295400" cy="152400"/>
            <a:chOff x="624" y="2976"/>
            <a:chExt cx="816" cy="96"/>
          </a:xfrm>
        </p:grpSpPr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44" name="Group 36"/>
          <p:cNvGrpSpPr>
            <a:grpSpLocks/>
          </p:cNvGrpSpPr>
          <p:nvPr/>
        </p:nvGrpSpPr>
        <p:grpSpPr bwMode="auto">
          <a:xfrm>
            <a:off x="6781800" y="5105400"/>
            <a:ext cx="1295400" cy="152400"/>
            <a:chOff x="624" y="2976"/>
            <a:chExt cx="816" cy="96"/>
          </a:xfrm>
        </p:grpSpPr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62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" name="Rectangle 38"/>
            <p:cNvSpPr>
              <a:spLocks noChangeArrowheads="1"/>
            </p:cNvSpPr>
            <p:nvPr/>
          </p:nvSpPr>
          <p:spPr bwMode="auto">
            <a:xfrm>
              <a:off x="86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" name="Rectangle 39"/>
            <p:cNvSpPr>
              <a:spLocks noChangeArrowheads="1"/>
            </p:cNvSpPr>
            <p:nvPr/>
          </p:nvSpPr>
          <p:spPr bwMode="auto">
            <a:xfrm>
              <a:off x="1104" y="2976"/>
              <a:ext cx="240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1344" y="2976"/>
              <a:ext cx="96" cy="9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9" name="Rectangle 41"/>
            <p:cNvSpPr>
              <a:spLocks noChangeArrowheads="1"/>
            </p:cNvSpPr>
            <p:nvPr/>
          </p:nvSpPr>
          <p:spPr bwMode="auto">
            <a:xfrm>
              <a:off x="624" y="2976"/>
              <a:ext cx="816" cy="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50" name="AutoShape 42"/>
          <p:cNvSpPr>
            <a:spLocks/>
          </p:cNvSpPr>
          <p:nvPr/>
        </p:nvSpPr>
        <p:spPr bwMode="auto">
          <a:xfrm rot="16200000">
            <a:off x="3771900" y="3619500"/>
            <a:ext cx="304800" cy="3733800"/>
          </a:xfrm>
          <a:prstGeom prst="leftBrace">
            <a:avLst>
              <a:gd name="adj1" fmla="val 102083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" name="AutoShape 43"/>
          <p:cNvSpPr>
            <a:spLocks/>
          </p:cNvSpPr>
          <p:nvPr/>
        </p:nvSpPr>
        <p:spPr bwMode="auto">
          <a:xfrm rot="16200000">
            <a:off x="6096000" y="51054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2" name="AutoShape 44"/>
          <p:cNvSpPr>
            <a:spLocks/>
          </p:cNvSpPr>
          <p:nvPr/>
        </p:nvSpPr>
        <p:spPr bwMode="auto">
          <a:xfrm rot="16200000">
            <a:off x="7505700" y="4610100"/>
            <a:ext cx="304800" cy="1752600"/>
          </a:xfrm>
          <a:prstGeom prst="leftBrace">
            <a:avLst>
              <a:gd name="adj1" fmla="val 47917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" name="AutoShape 45"/>
          <p:cNvSpPr>
            <a:spLocks/>
          </p:cNvSpPr>
          <p:nvPr/>
        </p:nvSpPr>
        <p:spPr bwMode="auto">
          <a:xfrm rot="16200000">
            <a:off x="1295400" y="4953000"/>
            <a:ext cx="304800" cy="1066800"/>
          </a:xfrm>
          <a:prstGeom prst="leftBrace">
            <a:avLst>
              <a:gd name="adj1" fmla="val 29167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3489325" y="5634038"/>
            <a:ext cx="992188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group i</a:t>
            </a:r>
          </a:p>
        </p:txBody>
      </p:sp>
      <p:sp>
        <p:nvSpPr>
          <p:cNvPr id="55" name="Text Box 47"/>
          <p:cNvSpPr txBox="1">
            <a:spLocks noChangeArrowheads="1"/>
          </p:cNvSpPr>
          <p:nvPr/>
        </p:nvSpPr>
        <p:spPr bwMode="auto">
          <a:xfrm>
            <a:off x="5510213" y="5634038"/>
            <a:ext cx="1325562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group i+1</a:t>
            </a:r>
          </a:p>
        </p:txBody>
      </p:sp>
      <p:sp>
        <p:nvSpPr>
          <p:cNvPr id="56" name="Text Box 48"/>
          <p:cNvSpPr txBox="1">
            <a:spLocks noChangeArrowheads="1"/>
          </p:cNvSpPr>
          <p:nvPr/>
        </p:nvSpPr>
        <p:spPr bwMode="auto">
          <a:xfrm>
            <a:off x="6958013" y="5634038"/>
            <a:ext cx="1325562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group i+2</a:t>
            </a:r>
          </a:p>
        </p:txBody>
      </p:sp>
      <p:sp>
        <p:nvSpPr>
          <p:cNvPr id="57" name="Text Box 49"/>
          <p:cNvSpPr txBox="1">
            <a:spLocks noChangeArrowheads="1"/>
          </p:cNvSpPr>
          <p:nvPr/>
        </p:nvSpPr>
        <p:spPr bwMode="auto">
          <a:xfrm>
            <a:off x="698500" y="5634038"/>
            <a:ext cx="1241425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group i-1</a:t>
            </a:r>
          </a:p>
        </p:txBody>
      </p:sp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2944813" y="4719638"/>
            <a:ext cx="1116012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bundle j</a:t>
            </a:r>
          </a:p>
        </p:txBody>
      </p:sp>
      <p:sp>
        <p:nvSpPr>
          <p:cNvPr id="59" name="Text Box 51"/>
          <p:cNvSpPr txBox="1">
            <a:spLocks noChangeArrowheads="1"/>
          </p:cNvSpPr>
          <p:nvPr/>
        </p:nvSpPr>
        <p:spPr bwMode="auto">
          <a:xfrm>
            <a:off x="4127500" y="4719638"/>
            <a:ext cx="1449388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bundle j+1</a:t>
            </a:r>
          </a:p>
        </p:txBody>
      </p:sp>
      <p:sp>
        <p:nvSpPr>
          <p:cNvPr id="60" name="Text Box 52"/>
          <p:cNvSpPr txBox="1">
            <a:spLocks noChangeArrowheads="1"/>
          </p:cNvSpPr>
          <p:nvPr/>
        </p:nvSpPr>
        <p:spPr bwMode="auto">
          <a:xfrm>
            <a:off x="5422900" y="4719638"/>
            <a:ext cx="1449388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bundle j+2</a:t>
            </a:r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1625600" y="4719638"/>
            <a:ext cx="1365250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800" i="1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rPr>
              <a:t>bundle j-1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VLIW and Control Flow Challenges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Challenge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Mispredicted</a:t>
            </a:r>
            <a:r>
              <a:rPr lang="en-US" sz="1600" b="0" dirty="0" smtClean="0">
                <a:solidFill>
                  <a:schemeClr val="tx1"/>
                </a:solidFill>
              </a:rPr>
              <a:t> branches limit ILP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Trace selection groups basic blocks into larger ones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Trace compaction schedules instructions into a single VLIW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fix-up code for branches that exit trace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 – Predicated Execution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Eliminate hard to predict branches with predicated execution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IA-64 instructions can be executed conditionally under predicate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becomes a NOP if predicate register is false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5855" y="14301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VLIW and Control Flow Challenges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736965" y="1353543"/>
            <a:ext cx="2941638" cy="4268788"/>
            <a:chOff x="528" y="1631"/>
            <a:chExt cx="1853" cy="2689"/>
          </a:xfrm>
        </p:grpSpPr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816" y="1632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Inst 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Inst 2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br a==b, b2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816" y="2256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3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4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dirty="0" err="1">
                  <a:latin typeface="+mj-lt"/>
                  <a:ea typeface="굴림" charset="-127"/>
                  <a:cs typeface="굴림" charset="-127"/>
                </a:rPr>
                <a:t>br</a:t>
              </a: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 b3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816" y="2880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5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</a:t>
              </a:r>
              <a:r>
                <a:rPr lang="en-US" altLang="ko-KR" dirty="0" smtClean="0">
                  <a:latin typeface="+mj-lt"/>
                  <a:ea typeface="굴림" charset="-127"/>
                  <a:cs typeface="굴림" charset="-127"/>
                </a:rPr>
                <a:t>6</a:t>
              </a:r>
              <a:endParaRPr lang="en-US" altLang="ko-KR" dirty="0">
                <a:latin typeface="+mj-lt"/>
                <a:ea typeface="굴림" charset="-127"/>
                <a:cs typeface="굴림" charset="-127"/>
              </a:endParaRP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endParaRPr lang="en-US" altLang="ko-KR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816" y="3504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7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</a:t>
              </a:r>
              <a:r>
                <a:rPr lang="en-US" altLang="ko-KR" dirty="0" smtClean="0">
                  <a:latin typeface="+mj-lt"/>
                  <a:ea typeface="굴림" charset="-127"/>
                  <a:cs typeface="굴림" charset="-127"/>
                </a:rPr>
                <a:t>8</a:t>
              </a:r>
              <a:endParaRPr lang="en-US" altLang="ko-KR" dirty="0">
                <a:latin typeface="+mj-lt"/>
                <a:ea typeface="굴림" charset="-127"/>
                <a:cs typeface="굴림" charset="-127"/>
              </a:endParaRP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endParaRPr lang="en-US" altLang="ko-KR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528" y="1631"/>
              <a:ext cx="33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b0</a:t>
              </a:r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528" y="2255"/>
              <a:ext cx="33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b1</a:t>
              </a:r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528" y="2831"/>
              <a:ext cx="33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b2</a:t>
              </a:r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528" y="3455"/>
              <a:ext cx="339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>
                  <a:latin typeface="+mj-lt"/>
                  <a:ea typeface="굴림" charset="-127"/>
                  <a:cs typeface="굴림" charset="-127"/>
                </a:rPr>
                <a:t>b3</a:t>
              </a:r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1914" y="1818"/>
              <a:ext cx="200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latin typeface="+mj-lt"/>
                  <a:ea typeface="굴림" charset="-127"/>
                  <a:cs typeface="굴림" charset="-127"/>
                </a:rPr>
                <a:t>if</a:t>
              </a:r>
              <a:endParaRPr lang="en-US" altLang="ko-KR" sz="20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1907" y="2394"/>
              <a:ext cx="431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latin typeface="+mj-lt"/>
                  <a:ea typeface="굴림" charset="-127"/>
                  <a:cs typeface="굴림" charset="-127"/>
                </a:rPr>
                <a:t>else</a:t>
              </a:r>
              <a:endParaRPr lang="en-US" altLang="ko-KR" sz="20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1907" y="3011"/>
              <a:ext cx="474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i="1" dirty="0">
                  <a:latin typeface="+mj-lt"/>
                  <a:ea typeface="굴림" charset="-127"/>
                  <a:cs typeface="굴림" charset="-127"/>
                </a:rPr>
                <a:t>then</a:t>
              </a:r>
              <a:endParaRPr lang="en-US" altLang="ko-KR" sz="20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614" y="4070"/>
              <a:ext cx="149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Four basic blocks</a:t>
              </a:r>
            </a:p>
          </p:txBody>
        </p:sp>
      </p:grpSp>
      <p:grpSp>
        <p:nvGrpSpPr>
          <p:cNvPr id="26" name="Group 19"/>
          <p:cNvGrpSpPr>
            <a:grpSpLocks/>
          </p:cNvGrpSpPr>
          <p:nvPr/>
        </p:nvGrpSpPr>
        <p:grpSpPr bwMode="auto">
          <a:xfrm>
            <a:off x="3592878" y="1471018"/>
            <a:ext cx="5262563" cy="3987801"/>
            <a:chOff x="2327" y="1705"/>
            <a:chExt cx="3315" cy="2512"/>
          </a:xfrm>
        </p:grpSpPr>
        <p:sp>
          <p:nvSpPr>
            <p:cNvPr id="27" name="Text Box 20"/>
            <p:cNvSpPr txBox="1">
              <a:spLocks noChangeArrowheads="1"/>
            </p:cNvSpPr>
            <p:nvPr/>
          </p:nvSpPr>
          <p:spPr bwMode="auto">
            <a:xfrm>
              <a:off x="3549" y="1705"/>
              <a:ext cx="2008" cy="155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1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2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p1,p2 &lt;- </a:t>
              </a:r>
              <a:r>
                <a:rPr lang="en-US" altLang="ko-KR" dirty="0" err="1">
                  <a:latin typeface="+mj-lt"/>
                  <a:ea typeface="굴림" charset="-127"/>
                  <a:cs typeface="굴림" charset="-127"/>
                </a:rPr>
                <a:t>cmp</a:t>
              </a: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(a==b)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(p1) Inst 3     ||   (p2) Inst 5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(p1) Inst 4     ||   (p2) Inst 6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7</a:t>
              </a:r>
            </a:p>
            <a:p>
              <a:pPr algn="l">
                <a:spcBef>
                  <a:spcPct val="0"/>
                </a:spcBef>
              </a:pPr>
              <a:r>
                <a:rPr lang="en-US" altLang="ko-KR" dirty="0">
                  <a:latin typeface="+mj-lt"/>
                  <a:ea typeface="굴림" charset="-127"/>
                  <a:cs typeface="굴림" charset="-127"/>
                </a:rPr>
                <a:t>Inst 8</a:t>
              </a:r>
            </a:p>
          </p:txBody>
        </p:sp>
        <p:sp>
          <p:nvSpPr>
            <p:cNvPr id="28" name="AutoShape 21"/>
            <p:cNvSpPr>
              <a:spLocks noChangeArrowheads="1"/>
            </p:cNvSpPr>
            <p:nvPr/>
          </p:nvSpPr>
          <p:spPr bwMode="auto">
            <a:xfrm>
              <a:off x="2327" y="2342"/>
              <a:ext cx="1173" cy="501"/>
            </a:xfrm>
            <a:prstGeom prst="rightArrow">
              <a:avLst>
                <a:gd name="adj1" fmla="val 50000"/>
                <a:gd name="adj2" fmla="val 63795"/>
              </a:avLst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dirty="0">
                  <a:latin typeface="+mj-lt"/>
                  <a:ea typeface="굴림" charset="-127"/>
                  <a:cs typeface="굴림" charset="-127"/>
                </a:rPr>
                <a:t>Predication</a:t>
              </a:r>
            </a:p>
          </p:txBody>
        </p:sp>
        <p:sp>
          <p:nvSpPr>
            <p:cNvPr id="29" name="Text Box 22"/>
            <p:cNvSpPr txBox="1">
              <a:spLocks noChangeArrowheads="1"/>
            </p:cNvSpPr>
            <p:nvPr/>
          </p:nvSpPr>
          <p:spPr bwMode="auto">
            <a:xfrm>
              <a:off x="3776" y="3263"/>
              <a:ext cx="1404" cy="25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+mj-lt"/>
                  <a:ea typeface="굴림" charset="-127"/>
                  <a:cs typeface="굴림" charset="-127"/>
                </a:rPr>
                <a:t>One basic block</a:t>
              </a:r>
            </a:p>
          </p:txBody>
        </p:sp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2928" y="3810"/>
              <a:ext cx="2714" cy="407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 u="sng" dirty="0" smtClean="0">
                  <a:latin typeface="+mj-lt"/>
                  <a:ea typeface="굴림" charset="-127"/>
                  <a:cs typeface="굴림" charset="-127"/>
                </a:rPr>
                <a:t>On average &gt;50% branches removed. </a:t>
              </a:r>
              <a:r>
                <a:rPr lang="en-US" altLang="ko-KR" b="1" u="sng" dirty="0" err="1" smtClean="0">
                  <a:latin typeface="+mj-lt"/>
                  <a:ea typeface="굴림" charset="-127"/>
                  <a:cs typeface="굴림" charset="-127"/>
                </a:rPr>
                <a:t>Mahlke</a:t>
              </a:r>
              <a:r>
                <a:rPr lang="en-US" altLang="ko-KR" b="1" u="sng" dirty="0" smtClean="0">
                  <a:latin typeface="+mj-lt"/>
                  <a:ea typeface="굴림" charset="-127"/>
                  <a:cs typeface="굴림" charset="-127"/>
                </a:rPr>
                <a:t> et al. 1995. </a:t>
              </a:r>
              <a:endParaRPr lang="en-US" altLang="ko-KR" sz="1800" b="1" u="sng" dirty="0">
                <a:latin typeface="+mj-lt"/>
                <a:ea typeface="굴림" charset="-127"/>
                <a:cs typeface="굴림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OoO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Superscalar Complexity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Out-of-order Superscalar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Objective: Increase instruction-level parallelism.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Cost: Hardware logic/mechanisms to track dependencies and </a:t>
            </a:r>
            <a:r>
              <a:rPr lang="en-US" sz="1600" b="0" u="sng" dirty="0" smtClean="0">
                <a:solidFill>
                  <a:schemeClr val="tx1"/>
                </a:solidFill>
              </a:rPr>
              <a:t>dynamically</a:t>
            </a:r>
            <a:r>
              <a:rPr lang="en-US" sz="1600" b="0" dirty="0" smtClean="0">
                <a:solidFill>
                  <a:schemeClr val="tx1"/>
                </a:solidFill>
              </a:rPr>
              <a:t> schedule independent instructions.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Hardware Complexity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Instructions can issue, complete out-of-order.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Instructions must commit in-order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Implement </a:t>
            </a:r>
            <a:r>
              <a:rPr lang="en-US" sz="1600" b="0" dirty="0" err="1">
                <a:solidFill>
                  <a:schemeClr val="tx1"/>
                </a:solidFill>
              </a:rPr>
              <a:t>Tomasulo’s</a:t>
            </a:r>
            <a:r>
              <a:rPr lang="en-US" sz="1600" b="0" dirty="0">
                <a:solidFill>
                  <a:schemeClr val="tx1"/>
                </a:solidFill>
              </a:rPr>
              <a:t> algorithm with a variety of structures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Example: Reservation stations, reorder buffer, physical register file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Very Long Instruction Word (VLIW)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Objective: Increase instruction-level parallelism.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Cost: Software compilers/mechanisms to track dependencies and </a:t>
            </a:r>
            <a:r>
              <a:rPr lang="en-US" sz="1600" b="0" u="sng" dirty="0" smtClean="0">
                <a:solidFill>
                  <a:schemeClr val="tx1"/>
                </a:solidFill>
              </a:rPr>
              <a:t>statically</a:t>
            </a:r>
            <a:r>
              <a:rPr lang="en-US" sz="1600" b="0" dirty="0" smtClean="0">
                <a:solidFill>
                  <a:schemeClr val="tx1"/>
                </a:solidFill>
              </a:rPr>
              <a:t> schedule independent instructions.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2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Limits of Static ILP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Software Instruction-level Parallelism (VLIW)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Compiler complexity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Code size explosion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Unpredictable branches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Variable memory latency and unpredictable cache behavior</a:t>
            </a:r>
          </a:p>
          <a:p>
            <a:pPr marL="800100" lvl="1" indent="-34290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Current Status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Despite several attempts, VLIW has failed in general-purpose computing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VLIW hardware complexity similar to in-order, superscalar hardware complexity. Limited advantage on large, complex applications</a:t>
            </a:r>
          </a:p>
          <a:p>
            <a:pPr marL="800100" lvl="1" indent="-34290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Successful in embedded digital signal processing; friendly code</a:t>
            </a: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Out-of-order Superscalar 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Hardware complexity increases super-linearly with issue-width. 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Very Long Instruction Word (VLIW)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Compiler explicitly schedules parallel instructions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Unrolling and software pipelining loops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Predication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Mitigates branches in VLIW machines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Predicate operations. If predicate false, operation does not affect architected state. 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 1995.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Krishnamurthy (U. Washington)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3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Review of Fetch/Decode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Fetch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Load instruction by accessing memory at program counter (PC)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Update PC using sequential address (PC+4) or branch prediction (BTB)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Decode/Rename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Take instruction from fetch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Allocate resources, which are necessary to execute instruction:</a:t>
            </a:r>
          </a:p>
          <a:p>
            <a:pPr marL="1200150" lvl="2" indent="-285750"/>
            <a:r>
              <a:rPr lang="en-US" sz="1400" b="0" dirty="0" smtClean="0">
                <a:solidFill>
                  <a:schemeClr val="tx1"/>
                </a:solidFill>
              </a:rPr>
              <a:t>(1) Destination physical register – if instruction writes a register, rename</a:t>
            </a:r>
          </a:p>
          <a:p>
            <a:pPr marL="1200150" lvl="2" indent="-285750"/>
            <a:r>
              <a:rPr lang="en-US" sz="1400" b="0" dirty="0" smtClean="0">
                <a:solidFill>
                  <a:schemeClr val="tx1"/>
                </a:solidFill>
              </a:rPr>
              <a:t>(2) Reorder buffer (ROB) entry – support in-order commit</a:t>
            </a:r>
          </a:p>
          <a:p>
            <a:pPr marL="1200150" lvl="2" indent="-285750"/>
            <a:r>
              <a:rPr lang="en-US" sz="1400" b="0" dirty="0" smtClean="0">
                <a:solidFill>
                  <a:schemeClr val="tx1"/>
                </a:solidFill>
              </a:rPr>
              <a:t>(3) Issue queue entry – hold instruction as it waits for execution</a:t>
            </a:r>
          </a:p>
          <a:p>
            <a:pPr marL="1200150" lvl="2" indent="-285750"/>
            <a:r>
              <a:rPr lang="en-US" sz="1400" b="0" dirty="0" smtClean="0">
                <a:solidFill>
                  <a:schemeClr val="tx1"/>
                </a:solidFill>
              </a:rPr>
              <a:t>(4) Memory buffer entry – resolve dependencies through memory (next slide)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Stall if resources unavailable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Rename source/destination registers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Update reorder buffer, issue queue, memory buffer</a:t>
            </a: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Review of Memory Buffer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Allocate memory buffer entry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Store Instructions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Calculate store-address and place in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Take store-data and place in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commits in-order when store-address, store-data ready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Load Instructions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Calculate load-address and place in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searches memory buffer for stores with matching address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Forward load data from in-flight stores with matching address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Stall load if buffer contains stores with un-resolved addresses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Review of Issue/Execute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Issue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 commits from reorder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commit </a:t>
            </a:r>
            <a:r>
              <a:rPr lang="en-US" sz="1600" b="0" u="sng" dirty="0" smtClean="0">
                <a:solidFill>
                  <a:schemeClr val="tx1"/>
                </a:solidFill>
              </a:rPr>
              <a:t>wakes-up</a:t>
            </a:r>
            <a:r>
              <a:rPr lang="en-US" sz="1600" b="0" dirty="0" smtClean="0">
                <a:solidFill>
                  <a:schemeClr val="tx1"/>
                </a:solidFill>
              </a:rPr>
              <a:t> an instruction by marking its sources ready</a:t>
            </a: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Select</a:t>
            </a:r>
            <a:r>
              <a:rPr lang="en-US" sz="1600" b="0" dirty="0" smtClean="0">
                <a:solidFill>
                  <a:schemeClr val="tx1"/>
                </a:solidFill>
              </a:rPr>
              <a:t> logic determines which ready instructions should execute</a:t>
            </a:r>
          </a:p>
          <a:p>
            <a:pPr marL="742950" lvl="1" indent="-285750">
              <a:buFontTx/>
              <a:buChar char="-"/>
            </a:pPr>
            <a:r>
              <a:rPr lang="en-US" sz="1600" b="0" u="sng" dirty="0" smtClean="0">
                <a:solidFill>
                  <a:schemeClr val="tx1"/>
                </a:solidFill>
              </a:rPr>
              <a:t>Issue</a:t>
            </a:r>
            <a:r>
              <a:rPr lang="en-US" sz="1600" b="0" dirty="0" smtClean="0">
                <a:solidFill>
                  <a:schemeClr val="tx1"/>
                </a:solidFill>
              </a:rPr>
              <a:t> when by sending instructions to functional unit</a:t>
            </a:r>
            <a:endParaRPr lang="en-US" sz="1600" b="0" u="sng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Execute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Read operands from physical register file and/or forwarding path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Execute instruction in functional unit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Write result to physical register file, store buffer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Produce exception status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Write to reorder buffer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Review of Commit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Commit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Instructions can complete and update reorder buffer out-of-order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Instructions commit from reorder buffer in-order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Exceptions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Check for exceptions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exception raised, flush pipeline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Jump to exception handler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Release Resources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Free physical register used by last writer to same architected register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Free reorder buffer slot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Free memory buffer slot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1200150" lvl="2" indent="-285750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Control Logic Scaling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3467405"/>
            <a:ext cx="8147325" cy="2726754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Lifetime (L) – number of cycles an instruction spends in pipeline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Lifetime depends on pipeline latency, time spent in reorder buffer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Issue width (W) – maximum number of instructions issued per cycle</a:t>
            </a:r>
          </a:p>
          <a:p>
            <a:pPr marL="285750" indent="-285750" algn="l">
              <a:buFontTx/>
              <a:buChar char="-"/>
            </a:pPr>
            <a:endParaRPr lang="en-US" sz="1600" b="1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As W increases, issue logic must find more instructions to execute in parallel and keep pipeline busy.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More instructions must be fetched, decoded, and queued.  </a:t>
            </a:r>
          </a:p>
          <a:p>
            <a:pPr marL="285750" indent="-285750" algn="l">
              <a:buFontTx/>
              <a:buChar char="-"/>
            </a:pPr>
            <a:r>
              <a:rPr lang="en-US" sz="1600" b="1" dirty="0" smtClean="0">
                <a:solidFill>
                  <a:schemeClr val="tx1"/>
                </a:solidFill>
              </a:rPr>
              <a:t>W x L</a:t>
            </a:r>
            <a:r>
              <a:rPr lang="en-US" sz="1600" dirty="0" smtClean="0">
                <a:solidFill>
                  <a:schemeClr val="tx1"/>
                </a:solidFill>
              </a:rPr>
              <a:t> instructions can impact any of the </a:t>
            </a:r>
            <a:r>
              <a:rPr lang="en-US" sz="1600" b="1" dirty="0" smtClean="0">
                <a:solidFill>
                  <a:schemeClr val="tx1"/>
                </a:solidFill>
              </a:rPr>
              <a:t>W </a:t>
            </a:r>
            <a:r>
              <a:rPr lang="en-US" sz="1600" dirty="0" smtClean="0">
                <a:solidFill>
                  <a:schemeClr val="tx1"/>
                </a:solidFill>
              </a:rPr>
              <a:t>issuing instructions (e.g. forwarding) and growth in hardware proportional to </a:t>
            </a:r>
            <a:r>
              <a:rPr lang="en-US" sz="1600" b="1" dirty="0" smtClean="0">
                <a:solidFill>
                  <a:schemeClr val="tx1"/>
                </a:solidFill>
              </a:rPr>
              <a:t>W x (W x L)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 rot="5400000">
            <a:off x="4031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 rot="5400000">
            <a:off x="3650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 rot="5400000">
            <a:off x="4793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 rot="5400000">
            <a:off x="4412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 rot="5400000">
            <a:off x="5555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 rot="5400000">
            <a:off x="5174464" y="213092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>
            <a:off x="5916175" y="2123230"/>
            <a:ext cx="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5992985" y="2468875"/>
            <a:ext cx="1104790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Lifetime L</a:t>
            </a:r>
          </a:p>
        </p:txBody>
      </p:sp>
      <p:sp>
        <p:nvSpPr>
          <p:cNvPr id="30" name="Rectangle 23"/>
          <p:cNvSpPr>
            <a:spLocks noChangeArrowheads="1"/>
          </p:cNvSpPr>
          <p:nvPr/>
        </p:nvSpPr>
        <p:spPr bwMode="auto">
          <a:xfrm rot="5400000">
            <a:off x="4031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 rot="5400000">
            <a:off x="3650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 rot="5400000">
            <a:off x="4793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3" name="Rectangle 26"/>
          <p:cNvSpPr>
            <a:spLocks noChangeArrowheads="1"/>
          </p:cNvSpPr>
          <p:nvPr/>
        </p:nvSpPr>
        <p:spPr bwMode="auto">
          <a:xfrm rot="5400000">
            <a:off x="4412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auto">
          <a:xfrm rot="5400000">
            <a:off x="5555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 rot="5400000">
            <a:off x="5174464" y="1593251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2075675" y="1585560"/>
            <a:ext cx="1346844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Issue Group</a:t>
            </a: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1597675" y="2343204"/>
            <a:ext cx="1924050" cy="5847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r"/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Previously </a:t>
            </a: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Issued Instructions</a:t>
            </a:r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3655075" y="1361910"/>
            <a:ext cx="2286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3796363" y="1009277"/>
            <a:ext cx="2043002" cy="338554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Issue Width W</a:t>
            </a:r>
          </a:p>
        </p:txBody>
      </p:sp>
      <p:sp>
        <p:nvSpPr>
          <p:cNvPr id="40" name="Line 33"/>
          <p:cNvSpPr>
            <a:spLocks noChangeShapeType="1"/>
          </p:cNvSpPr>
          <p:nvPr/>
        </p:nvSpPr>
        <p:spPr bwMode="auto">
          <a:xfrm flipH="1" flipV="1">
            <a:off x="3807475" y="1895310"/>
            <a:ext cx="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1" name="Line 34"/>
          <p:cNvSpPr>
            <a:spLocks noChangeShapeType="1"/>
          </p:cNvSpPr>
          <p:nvPr/>
        </p:nvSpPr>
        <p:spPr bwMode="auto">
          <a:xfrm flipH="1" flipV="1">
            <a:off x="3807475" y="1895310"/>
            <a:ext cx="762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2" name="Line 35"/>
          <p:cNvSpPr>
            <a:spLocks noChangeShapeType="1"/>
          </p:cNvSpPr>
          <p:nvPr/>
        </p:nvSpPr>
        <p:spPr bwMode="auto">
          <a:xfrm flipV="1">
            <a:off x="3731275" y="1895310"/>
            <a:ext cx="762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3" name="Line 36"/>
          <p:cNvSpPr>
            <a:spLocks noChangeShapeType="1"/>
          </p:cNvSpPr>
          <p:nvPr/>
        </p:nvSpPr>
        <p:spPr bwMode="auto">
          <a:xfrm>
            <a:off x="3807475" y="1895310"/>
            <a:ext cx="3048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4" name="Line 37"/>
          <p:cNvSpPr>
            <a:spLocks noChangeShapeType="1"/>
          </p:cNvSpPr>
          <p:nvPr/>
        </p:nvSpPr>
        <p:spPr bwMode="auto">
          <a:xfrm>
            <a:off x="3807475" y="1895310"/>
            <a:ext cx="6858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5" name="Line 38"/>
          <p:cNvSpPr>
            <a:spLocks noChangeShapeType="1"/>
          </p:cNvSpPr>
          <p:nvPr/>
        </p:nvSpPr>
        <p:spPr bwMode="auto">
          <a:xfrm>
            <a:off x="3807475" y="1895310"/>
            <a:ext cx="10668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6" name="Line 39"/>
          <p:cNvSpPr>
            <a:spLocks noChangeShapeType="1"/>
          </p:cNvSpPr>
          <p:nvPr/>
        </p:nvSpPr>
        <p:spPr bwMode="auto">
          <a:xfrm>
            <a:off x="3883675" y="1895310"/>
            <a:ext cx="13716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7" name="Line 40"/>
          <p:cNvSpPr>
            <a:spLocks noChangeShapeType="1"/>
          </p:cNvSpPr>
          <p:nvPr/>
        </p:nvSpPr>
        <p:spPr bwMode="auto">
          <a:xfrm>
            <a:off x="3883675" y="1895310"/>
            <a:ext cx="1752600" cy="304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8" name="Line 41"/>
          <p:cNvSpPr>
            <a:spLocks noChangeShapeType="1"/>
          </p:cNvSpPr>
          <p:nvPr/>
        </p:nvSpPr>
        <p:spPr bwMode="auto">
          <a:xfrm flipH="1" flipV="1">
            <a:off x="3883675" y="1895310"/>
            <a:ext cx="3048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49" name="Line 42"/>
          <p:cNvSpPr>
            <a:spLocks noChangeShapeType="1"/>
          </p:cNvSpPr>
          <p:nvPr/>
        </p:nvSpPr>
        <p:spPr bwMode="auto">
          <a:xfrm flipH="1" flipV="1">
            <a:off x="3883675" y="1895310"/>
            <a:ext cx="3048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0" name="Line 43"/>
          <p:cNvSpPr>
            <a:spLocks noChangeShapeType="1"/>
          </p:cNvSpPr>
          <p:nvPr/>
        </p:nvSpPr>
        <p:spPr bwMode="auto">
          <a:xfrm flipH="1" flipV="1">
            <a:off x="3883675" y="1895310"/>
            <a:ext cx="6858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1" name="Line 44"/>
          <p:cNvSpPr>
            <a:spLocks noChangeShapeType="1"/>
          </p:cNvSpPr>
          <p:nvPr/>
        </p:nvSpPr>
        <p:spPr bwMode="auto">
          <a:xfrm flipH="1" flipV="1">
            <a:off x="3807475" y="1895310"/>
            <a:ext cx="8382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2" name="Line 45"/>
          <p:cNvSpPr>
            <a:spLocks noChangeShapeType="1"/>
          </p:cNvSpPr>
          <p:nvPr/>
        </p:nvSpPr>
        <p:spPr bwMode="auto">
          <a:xfrm flipH="1" flipV="1">
            <a:off x="3807475" y="1895310"/>
            <a:ext cx="11430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3" name="Line 46"/>
          <p:cNvSpPr>
            <a:spLocks noChangeShapeType="1"/>
          </p:cNvSpPr>
          <p:nvPr/>
        </p:nvSpPr>
        <p:spPr bwMode="auto">
          <a:xfrm flipH="1" flipV="1">
            <a:off x="3883675" y="1895310"/>
            <a:ext cx="10668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4" name="Line 47"/>
          <p:cNvSpPr>
            <a:spLocks noChangeShapeType="1"/>
          </p:cNvSpPr>
          <p:nvPr/>
        </p:nvSpPr>
        <p:spPr bwMode="auto">
          <a:xfrm flipH="1" flipV="1">
            <a:off x="3883675" y="1895310"/>
            <a:ext cx="15240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5" name="Line 48"/>
          <p:cNvSpPr>
            <a:spLocks noChangeShapeType="1"/>
          </p:cNvSpPr>
          <p:nvPr/>
        </p:nvSpPr>
        <p:spPr bwMode="auto">
          <a:xfrm flipH="1" flipV="1">
            <a:off x="3883675" y="1971510"/>
            <a:ext cx="1524000" cy="9906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6" name="Line 49"/>
          <p:cNvSpPr>
            <a:spLocks noChangeShapeType="1"/>
          </p:cNvSpPr>
          <p:nvPr/>
        </p:nvSpPr>
        <p:spPr bwMode="auto">
          <a:xfrm flipH="1" flipV="1">
            <a:off x="3883675" y="1895310"/>
            <a:ext cx="1828800" cy="685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57" name="Line 50"/>
          <p:cNvSpPr>
            <a:spLocks noChangeShapeType="1"/>
          </p:cNvSpPr>
          <p:nvPr/>
        </p:nvSpPr>
        <p:spPr bwMode="auto">
          <a:xfrm flipH="1" flipV="1">
            <a:off x="3883675" y="1895310"/>
            <a:ext cx="1828800" cy="1066800"/>
          </a:xfrm>
          <a:prstGeom prst="line">
            <a:avLst/>
          </a:prstGeom>
          <a:noFill/>
          <a:ln w="31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19" name="Rectangle 4"/>
          <p:cNvSpPr>
            <a:spLocks noChangeArrowheads="1"/>
          </p:cNvSpPr>
          <p:nvPr/>
        </p:nvSpPr>
        <p:spPr bwMode="auto">
          <a:xfrm rot="5400000">
            <a:off x="4031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 rot="5400000">
            <a:off x="3650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1" name="Rectangle 9"/>
          <p:cNvSpPr>
            <a:spLocks noChangeArrowheads="1"/>
          </p:cNvSpPr>
          <p:nvPr/>
        </p:nvSpPr>
        <p:spPr bwMode="auto">
          <a:xfrm rot="5400000">
            <a:off x="4793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2" name="Rectangle 12"/>
          <p:cNvSpPr>
            <a:spLocks noChangeArrowheads="1"/>
          </p:cNvSpPr>
          <p:nvPr/>
        </p:nvSpPr>
        <p:spPr bwMode="auto">
          <a:xfrm rot="5400000">
            <a:off x="4412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3" name="Rectangle 15"/>
          <p:cNvSpPr>
            <a:spLocks noChangeArrowheads="1"/>
          </p:cNvSpPr>
          <p:nvPr/>
        </p:nvSpPr>
        <p:spPr bwMode="auto">
          <a:xfrm rot="5400000">
            <a:off x="5555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4" name="Rectangle 18"/>
          <p:cNvSpPr>
            <a:spLocks noChangeArrowheads="1"/>
          </p:cNvSpPr>
          <p:nvPr/>
        </p:nvSpPr>
        <p:spPr bwMode="auto">
          <a:xfrm rot="5400000">
            <a:off x="5174464" y="247656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5" name="Rectangle 4"/>
          <p:cNvSpPr>
            <a:spLocks noChangeArrowheads="1"/>
          </p:cNvSpPr>
          <p:nvPr/>
        </p:nvSpPr>
        <p:spPr bwMode="auto">
          <a:xfrm rot="5400000">
            <a:off x="4031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6" name="Rectangle 6"/>
          <p:cNvSpPr>
            <a:spLocks noChangeArrowheads="1"/>
          </p:cNvSpPr>
          <p:nvPr/>
        </p:nvSpPr>
        <p:spPr bwMode="auto">
          <a:xfrm rot="5400000">
            <a:off x="3650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7" name="Rectangle 9"/>
          <p:cNvSpPr>
            <a:spLocks noChangeArrowheads="1"/>
          </p:cNvSpPr>
          <p:nvPr/>
        </p:nvSpPr>
        <p:spPr bwMode="auto">
          <a:xfrm rot="5400000">
            <a:off x="4793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8" name="Rectangle 12"/>
          <p:cNvSpPr>
            <a:spLocks noChangeArrowheads="1"/>
          </p:cNvSpPr>
          <p:nvPr/>
        </p:nvSpPr>
        <p:spPr bwMode="auto">
          <a:xfrm rot="5400000">
            <a:off x="4412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29" name="Rectangle 15"/>
          <p:cNvSpPr>
            <a:spLocks noChangeArrowheads="1"/>
          </p:cNvSpPr>
          <p:nvPr/>
        </p:nvSpPr>
        <p:spPr bwMode="auto">
          <a:xfrm rot="5400000">
            <a:off x="5555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  <p:sp>
        <p:nvSpPr>
          <p:cNvPr id="130" name="Rectangle 18"/>
          <p:cNvSpPr>
            <a:spLocks noChangeArrowheads="1"/>
          </p:cNvSpPr>
          <p:nvPr/>
        </p:nvSpPr>
        <p:spPr bwMode="auto">
          <a:xfrm rot="5400000">
            <a:off x="5174464" y="2860616"/>
            <a:ext cx="184150" cy="338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 sz="16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Control Logic (MIPS R10000)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pic>
        <p:nvPicPr>
          <p:cNvPr id="60" name="Picture 3" descr="R100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35065" y="1009485"/>
            <a:ext cx="4861600" cy="5286024"/>
          </a:xfrm>
          <a:prstGeom prst="rect">
            <a:avLst/>
          </a:prstGeom>
          <a:noFill/>
        </p:spPr>
      </p:pic>
      <p:grpSp>
        <p:nvGrpSpPr>
          <p:cNvPr id="61" name="Group 4"/>
          <p:cNvGrpSpPr>
            <a:grpSpLocks/>
          </p:cNvGrpSpPr>
          <p:nvPr/>
        </p:nvGrpSpPr>
        <p:grpSpPr bwMode="auto">
          <a:xfrm>
            <a:off x="1295400" y="2438400"/>
            <a:ext cx="6268962" cy="3719895"/>
            <a:chOff x="240" y="1872"/>
            <a:chExt cx="3504" cy="2112"/>
          </a:xfrm>
        </p:grpSpPr>
        <p:sp>
          <p:nvSpPr>
            <p:cNvPr id="62" name="Freeform 5"/>
            <p:cNvSpPr>
              <a:spLocks/>
            </p:cNvSpPr>
            <p:nvPr/>
          </p:nvSpPr>
          <p:spPr bwMode="auto">
            <a:xfrm>
              <a:off x="1536" y="1872"/>
              <a:ext cx="2208" cy="2112"/>
            </a:xfrm>
            <a:custGeom>
              <a:avLst/>
              <a:gdLst/>
              <a:ahLst/>
              <a:cxnLst>
                <a:cxn ang="0">
                  <a:pos x="480" y="1632"/>
                </a:cxn>
                <a:cxn ang="0">
                  <a:pos x="1680" y="1632"/>
                </a:cxn>
                <a:cxn ang="0">
                  <a:pos x="1680" y="2112"/>
                </a:cxn>
                <a:cxn ang="0">
                  <a:pos x="2208" y="2112"/>
                </a:cxn>
                <a:cxn ang="0">
                  <a:pos x="2208" y="528"/>
                </a:cxn>
                <a:cxn ang="0">
                  <a:pos x="864" y="528"/>
                </a:cxn>
                <a:cxn ang="0">
                  <a:pos x="864" y="0"/>
                </a:cxn>
                <a:cxn ang="0">
                  <a:pos x="0" y="0"/>
                </a:cxn>
                <a:cxn ang="0">
                  <a:pos x="0" y="1008"/>
                </a:cxn>
                <a:cxn ang="0">
                  <a:pos x="480" y="1008"/>
                </a:cxn>
                <a:cxn ang="0">
                  <a:pos x="480" y="1632"/>
                </a:cxn>
              </a:cxnLst>
              <a:rect l="0" t="0" r="r" b="b"/>
              <a:pathLst>
                <a:path w="2208" h="2112">
                  <a:moveTo>
                    <a:pt x="480" y="1632"/>
                  </a:moveTo>
                  <a:lnTo>
                    <a:pt x="1680" y="1632"/>
                  </a:lnTo>
                  <a:lnTo>
                    <a:pt x="1680" y="2112"/>
                  </a:lnTo>
                  <a:lnTo>
                    <a:pt x="2208" y="2112"/>
                  </a:lnTo>
                  <a:lnTo>
                    <a:pt x="2208" y="528"/>
                  </a:lnTo>
                  <a:lnTo>
                    <a:pt x="864" y="528"/>
                  </a:lnTo>
                  <a:lnTo>
                    <a:pt x="864" y="0"/>
                  </a:lnTo>
                  <a:lnTo>
                    <a:pt x="0" y="0"/>
                  </a:lnTo>
                  <a:lnTo>
                    <a:pt x="0" y="1008"/>
                  </a:lnTo>
                  <a:lnTo>
                    <a:pt x="480" y="1008"/>
                  </a:lnTo>
                  <a:lnTo>
                    <a:pt x="480" y="1632"/>
                  </a:lnTo>
                  <a:close/>
                </a:path>
              </a:pathLst>
            </a:custGeom>
            <a:noFill/>
            <a:ln w="76200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63" name="Text Box 6"/>
            <p:cNvSpPr txBox="1">
              <a:spLocks noChangeArrowheads="1"/>
            </p:cNvSpPr>
            <p:nvPr/>
          </p:nvSpPr>
          <p:spPr bwMode="auto">
            <a:xfrm>
              <a:off x="240" y="1991"/>
              <a:ext cx="913" cy="47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400" dirty="0">
                  <a:latin typeface="+mj-lt"/>
                  <a:ea typeface="굴림" charset="-127"/>
                  <a:cs typeface="굴림" charset="-127"/>
                </a:rPr>
                <a:t>Control Logic</a:t>
              </a:r>
            </a:p>
          </p:txBody>
        </p:sp>
        <p:sp>
          <p:nvSpPr>
            <p:cNvPr id="64" name="Line 7"/>
            <p:cNvSpPr>
              <a:spLocks noChangeShapeType="1"/>
            </p:cNvSpPr>
            <p:nvPr/>
          </p:nvSpPr>
          <p:spPr bwMode="auto">
            <a:xfrm>
              <a:off x="934" y="2151"/>
              <a:ext cx="602" cy="2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4980</TotalTime>
  <Words>2642</Words>
  <Application>Microsoft Office PowerPoint</Application>
  <PresentationFormat>On-screen Show (4:3)</PresentationFormat>
  <Paragraphs>625</Paragraphs>
  <Slides>32</Slides>
  <Notes>30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Executive</vt:lpstr>
      <vt:lpstr>ECE 552 / CPS 550  Advanced Computer Architecture I  Lecture 15 Very Long Instruction Word Machines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1141</cp:revision>
  <dcterms:created xsi:type="dcterms:W3CDTF">2011-07-23T19:26:49Z</dcterms:created>
  <dcterms:modified xsi:type="dcterms:W3CDTF">2012-10-25T02:09:50Z</dcterms:modified>
</cp:coreProperties>
</file>