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510" r:id="rId3"/>
    <p:sldId id="679" r:id="rId4"/>
    <p:sldId id="630" r:id="rId5"/>
    <p:sldId id="653" r:id="rId6"/>
    <p:sldId id="654" r:id="rId7"/>
    <p:sldId id="656" r:id="rId8"/>
    <p:sldId id="655" r:id="rId9"/>
    <p:sldId id="657" r:id="rId10"/>
    <p:sldId id="629" r:id="rId11"/>
    <p:sldId id="658" r:id="rId12"/>
    <p:sldId id="631" r:id="rId13"/>
    <p:sldId id="660" r:id="rId14"/>
    <p:sldId id="661" r:id="rId15"/>
    <p:sldId id="659" r:id="rId16"/>
    <p:sldId id="633" r:id="rId17"/>
    <p:sldId id="662" r:id="rId18"/>
    <p:sldId id="663" r:id="rId19"/>
    <p:sldId id="664" r:id="rId20"/>
    <p:sldId id="666" r:id="rId21"/>
    <p:sldId id="667" r:id="rId22"/>
    <p:sldId id="668" r:id="rId23"/>
    <p:sldId id="670" r:id="rId24"/>
    <p:sldId id="672" r:id="rId25"/>
    <p:sldId id="673" r:id="rId26"/>
    <p:sldId id="674" r:id="rId27"/>
    <p:sldId id="675" r:id="rId28"/>
    <p:sldId id="676" r:id="rId29"/>
    <p:sldId id="677" r:id="rId30"/>
    <p:sldId id="678" r:id="rId31"/>
    <p:sldId id="671" r:id="rId32"/>
    <p:sldId id="64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84" d="100"/>
          <a:sy n="84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15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Very Long Instruction Word Machines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48" name="Group 2"/>
          <p:cNvGrpSpPr>
            <a:grpSpLocks/>
          </p:cNvGrpSpPr>
          <p:nvPr/>
        </p:nvGrpSpPr>
        <p:grpSpPr bwMode="auto">
          <a:xfrm>
            <a:off x="1295400" y="2743200"/>
            <a:ext cx="6553200" cy="3770313"/>
            <a:chOff x="816" y="1728"/>
            <a:chExt cx="4128" cy="2375"/>
          </a:xfrm>
        </p:grpSpPr>
        <p:sp>
          <p:nvSpPr>
            <p:cNvPr id="49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50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1344" y="3648"/>
              <a:ext cx="1632" cy="3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Check instruction dependencies</a:t>
              </a: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1404" y="2450"/>
              <a:ext cx="19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u="sng" dirty="0">
                  <a:latin typeface="Verdana" charset="0"/>
                  <a:ea typeface="굴림" charset="-127"/>
                  <a:cs typeface="굴림" charset="-127"/>
                </a:rPr>
                <a:t>Superscalar processor</a:t>
              </a:r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63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381000" y="971080"/>
            <a:ext cx="2078725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latin typeface="+mj-lt"/>
                <a:ea typeface="굴림" charset="-127"/>
                <a:cs typeface="굴림" charset="-127"/>
              </a:rPr>
              <a:t>Sequential source code</a:t>
            </a:r>
          </a:p>
        </p:txBody>
      </p:sp>
      <p:grpSp>
        <p:nvGrpSpPr>
          <p:cNvPr id="65" name="Group 20"/>
          <p:cNvGrpSpPr>
            <a:grpSpLocks/>
          </p:cNvGrpSpPr>
          <p:nvPr/>
        </p:nvGrpSpPr>
        <p:grpSpPr bwMode="auto">
          <a:xfrm>
            <a:off x="2057400" y="990601"/>
            <a:ext cx="4800600" cy="2474913"/>
            <a:chOff x="1296" y="624"/>
            <a:chExt cx="3024" cy="1559"/>
          </a:xfrm>
        </p:grpSpPr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67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8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1501" y="636"/>
              <a:ext cx="181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u="sng" dirty="0">
                  <a:latin typeface="Verdana" charset="0"/>
                  <a:ea typeface="굴림" charset="-127"/>
                  <a:cs typeface="굴림" charset="-127"/>
                </a:rPr>
                <a:t>Superscalar compiler</a:t>
              </a:r>
            </a:p>
          </p:txBody>
        </p:sp>
        <p:sp>
          <p:nvSpPr>
            <p:cNvPr id="70" name="Text Box 34"/>
            <p:cNvSpPr txBox="1">
              <a:spLocks noChangeArrowheads="1"/>
            </p:cNvSpPr>
            <p:nvPr/>
          </p:nvSpPr>
          <p:spPr bwMode="auto">
            <a:xfrm>
              <a:off x="1440" y="1751"/>
              <a:ext cx="1536" cy="3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Find independent operations</a:t>
              </a:r>
            </a:p>
          </p:txBody>
        </p:sp>
      </p:grpSp>
      <p:grpSp>
        <p:nvGrpSpPr>
          <p:cNvPr id="80" name="Group 35"/>
          <p:cNvGrpSpPr>
            <a:grpSpLocks/>
          </p:cNvGrpSpPr>
          <p:nvPr/>
        </p:nvGrpSpPr>
        <p:grpSpPr bwMode="auto">
          <a:xfrm>
            <a:off x="4495800" y="1276350"/>
            <a:ext cx="2438400" cy="1841500"/>
            <a:chOff x="2832" y="804"/>
            <a:chExt cx="1536" cy="1160"/>
          </a:xfrm>
        </p:grpSpPr>
        <p:grpSp>
          <p:nvGrpSpPr>
            <p:cNvPr id="81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84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2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" name="Text Box 47"/>
            <p:cNvSpPr txBox="1">
              <a:spLocks noChangeArrowheads="1"/>
            </p:cNvSpPr>
            <p:nvPr/>
          </p:nvSpPr>
          <p:spPr bwMode="auto">
            <a:xfrm>
              <a:off x="2832" y="1751"/>
              <a:ext cx="1536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Schedule operations</a:t>
              </a:r>
            </a:p>
          </p:txBody>
        </p:sp>
      </p:grpSp>
      <p:grpSp>
        <p:nvGrpSpPr>
          <p:cNvPr id="93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94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97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6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Sequential machine code</a:t>
              </a:r>
            </a:p>
          </p:txBody>
        </p:sp>
      </p:grpSp>
      <p:grpSp>
        <p:nvGrpSpPr>
          <p:cNvPr id="102" name="Group 57"/>
          <p:cNvGrpSpPr>
            <a:grpSpLocks/>
          </p:cNvGrpSpPr>
          <p:nvPr/>
        </p:nvGrpSpPr>
        <p:grpSpPr bwMode="auto">
          <a:xfrm>
            <a:off x="4191000" y="4495799"/>
            <a:ext cx="2763838" cy="1600200"/>
            <a:chOff x="2640" y="2832"/>
            <a:chExt cx="1741" cy="1008"/>
          </a:xfrm>
        </p:grpSpPr>
        <p:grpSp>
          <p:nvGrpSpPr>
            <p:cNvPr id="103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06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1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2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4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4" name="Text Box 68"/>
            <p:cNvSpPr txBox="1">
              <a:spLocks noChangeArrowheads="1"/>
            </p:cNvSpPr>
            <p:nvPr/>
          </p:nvSpPr>
          <p:spPr bwMode="auto">
            <a:xfrm>
              <a:off x="2893" y="3627"/>
              <a:ext cx="1488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Schedule execution</a:t>
              </a:r>
            </a:p>
          </p:txBody>
        </p:sp>
        <p:sp>
          <p:nvSpPr>
            <p:cNvPr id="105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Superscalar Compiler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Takes sequential code (e.g., C, C++)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instruction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Schedule operations to preserve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Produces sequential machine code (e.g., MIPS)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Superscalar Processor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Takes sequential code (e.g., MIPS)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instruction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Schedule operations to preserve dependencies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Inefficiency of Superscalar 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Performs dependency, scheduling dynamically in hardware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Expensive logic rediscovers schedules that a compiler could have found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– Very Long Instruction Word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350720"/>
            <a:ext cx="8147326" cy="184343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Multiple operations packed into one instruction format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Instruction format is fixed, each slot supports particular instruction type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Constant operation latencies are specified (e.g., 1 cycle integer op)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Software schedules operations into instruction format, guaranteeing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Parallelism within an instruction – no RAW checks between ops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No data use before ready – no data interlocks/stalls</a:t>
            </a:r>
          </a:p>
        </p:txBody>
      </p:sp>
      <p:grpSp>
        <p:nvGrpSpPr>
          <p:cNvPr id="60" name="Group 4"/>
          <p:cNvGrpSpPr>
            <a:grpSpLocks/>
          </p:cNvGrpSpPr>
          <p:nvPr/>
        </p:nvGrpSpPr>
        <p:grpSpPr bwMode="auto">
          <a:xfrm>
            <a:off x="5126044" y="1927225"/>
            <a:ext cx="338138" cy="946150"/>
            <a:chOff x="2941" y="1550"/>
            <a:chExt cx="213" cy="596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 rot="5400000">
              <a:off x="299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 rot="5400000">
              <a:off x="299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 rot="5400000">
              <a:off x="299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64" name="Group 8"/>
          <p:cNvGrpSpPr>
            <a:grpSpLocks/>
          </p:cNvGrpSpPr>
          <p:nvPr/>
        </p:nvGrpSpPr>
        <p:grpSpPr bwMode="auto">
          <a:xfrm>
            <a:off x="3830644" y="1927225"/>
            <a:ext cx="338138" cy="946150"/>
            <a:chOff x="2701" y="1550"/>
            <a:chExt cx="213" cy="596"/>
          </a:xfrm>
        </p:grpSpPr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 rot="5400000">
              <a:off x="275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 rot="5400000">
              <a:off x="275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 rot="5400000">
              <a:off x="275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68" name="Rectangle 12"/>
          <p:cNvSpPr>
            <a:spLocks noChangeArrowheads="1"/>
          </p:cNvSpPr>
          <p:nvPr/>
        </p:nvSpPr>
        <p:spPr bwMode="auto">
          <a:xfrm rot="5400000">
            <a:off x="2536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 rot="5400000">
            <a:off x="1393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70" name="Group 14"/>
          <p:cNvGrpSpPr>
            <a:grpSpLocks/>
          </p:cNvGrpSpPr>
          <p:nvPr/>
        </p:nvGrpSpPr>
        <p:grpSpPr bwMode="auto">
          <a:xfrm>
            <a:off x="7716846" y="1851025"/>
            <a:ext cx="338138" cy="1327150"/>
            <a:chOff x="3805" y="1550"/>
            <a:chExt cx="213" cy="83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 rot="5400000">
              <a:off x="385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2" name="Rectangle 16"/>
            <p:cNvSpPr>
              <a:spLocks noChangeArrowheads="1"/>
            </p:cNvSpPr>
            <p:nvPr/>
          </p:nvSpPr>
          <p:spPr bwMode="auto">
            <a:xfrm rot="5400000">
              <a:off x="385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 rot="5400000">
              <a:off x="385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 rot="5400000">
              <a:off x="385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75" name="Group 19"/>
          <p:cNvGrpSpPr>
            <a:grpSpLocks/>
          </p:cNvGrpSpPr>
          <p:nvPr/>
        </p:nvGrpSpPr>
        <p:grpSpPr bwMode="auto">
          <a:xfrm>
            <a:off x="6573846" y="1927225"/>
            <a:ext cx="338138" cy="1327150"/>
            <a:chOff x="3565" y="1550"/>
            <a:chExt cx="213" cy="836"/>
          </a:xfrm>
        </p:grpSpPr>
        <p:sp>
          <p:nvSpPr>
            <p:cNvPr id="76" name="Rectangle 20"/>
            <p:cNvSpPr>
              <a:spLocks noChangeArrowheads="1"/>
            </p:cNvSpPr>
            <p:nvPr/>
          </p:nvSpPr>
          <p:spPr bwMode="auto">
            <a:xfrm rot="5400000">
              <a:off x="361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 rot="5400000">
              <a:off x="361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 rot="5400000">
              <a:off x="361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9" name="Rectangle 23"/>
            <p:cNvSpPr>
              <a:spLocks noChangeArrowheads="1"/>
            </p:cNvSpPr>
            <p:nvPr/>
          </p:nvSpPr>
          <p:spPr bwMode="auto">
            <a:xfrm rot="5400000">
              <a:off x="361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822325" y="2361150"/>
            <a:ext cx="2310248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3146425" y="3123150"/>
            <a:ext cx="2488182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5902325" y="3421600"/>
            <a:ext cx="2773516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8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89" name="Group 33"/>
          <p:cNvGrpSpPr>
            <a:grpSpLocks/>
          </p:cNvGrpSpPr>
          <p:nvPr/>
        </p:nvGrpSpPr>
        <p:grpSpPr bwMode="auto">
          <a:xfrm>
            <a:off x="838200" y="1114427"/>
            <a:ext cx="7620000" cy="338138"/>
            <a:chOff x="528" y="990"/>
            <a:chExt cx="4800" cy="213"/>
          </a:xfrm>
        </p:grpSpPr>
        <p:grpSp>
          <p:nvGrpSpPr>
            <p:cNvPr id="90" name="Group 34"/>
            <p:cNvGrpSpPr>
              <a:grpSpLocks/>
            </p:cNvGrpSpPr>
            <p:nvPr/>
          </p:nvGrpSpPr>
          <p:grpSpPr bwMode="auto">
            <a:xfrm>
              <a:off x="1248" y="990"/>
              <a:ext cx="4080" cy="213"/>
              <a:chOff x="1248" y="990"/>
              <a:chExt cx="4080" cy="213"/>
            </a:xfrm>
          </p:grpSpPr>
          <p:sp>
            <p:nvSpPr>
              <p:cNvPr id="92" name="Rectangle 35"/>
              <p:cNvSpPr>
                <a:spLocks noChangeArrowheads="1"/>
              </p:cNvSpPr>
              <p:nvPr/>
            </p:nvSpPr>
            <p:spPr bwMode="auto">
              <a:xfrm>
                <a:off x="1248" y="990"/>
                <a:ext cx="720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93" name="Rectangle 36"/>
              <p:cNvSpPr>
                <a:spLocks noChangeArrowheads="1"/>
              </p:cNvSpPr>
              <p:nvPr/>
            </p:nvSpPr>
            <p:spPr bwMode="auto">
              <a:xfrm>
                <a:off x="1968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94" name="Rectangle 37"/>
              <p:cNvSpPr>
                <a:spLocks noChangeArrowheads="1"/>
              </p:cNvSpPr>
              <p:nvPr/>
            </p:nvSpPr>
            <p:spPr bwMode="auto">
              <a:xfrm>
                <a:off x="2880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3792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96" name="Rectangle 39"/>
              <p:cNvSpPr>
                <a:spLocks noChangeArrowheads="1"/>
              </p:cNvSpPr>
              <p:nvPr/>
            </p:nvSpPr>
            <p:spPr bwMode="auto">
              <a:xfrm>
                <a:off x="4560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528" y="990"/>
              <a:ext cx="72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Compiler Responsibilities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Schedule operations to maximize parallel execution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Fill operation slots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Guarantee intra-instruction parallelism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Ensure operations within same instruction are independent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Schedule to avoid data hazards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Separate options with explicit NOPs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Loop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6388" y="1281797"/>
            <a:ext cx="2959842" cy="646331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for (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=0; 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&lt;N; 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B[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] = A[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] + C;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6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2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53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0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2592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49450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6308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63166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0024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6882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err="1">
                <a:latin typeface="Verdana" charset="0"/>
                <a:ea typeface="굴림" charset="-127"/>
                <a:cs typeface="굴림" charset="-127"/>
              </a:rPr>
              <a:t>FPx</a:t>
            </a:r>
            <a:endParaRPr lang="en-US" altLang="ko-KR" sz="16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90" name="Text Box 82"/>
          <p:cNvSpPr txBox="1">
            <a:spLocks noChangeArrowheads="1"/>
          </p:cNvSpPr>
          <p:nvPr/>
        </p:nvSpPr>
        <p:spPr bwMode="auto">
          <a:xfrm>
            <a:off x="3504417" y="1998771"/>
            <a:ext cx="71205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91" name="Text Box 84"/>
          <p:cNvSpPr txBox="1">
            <a:spLocks noChangeArrowheads="1"/>
          </p:cNvSpPr>
          <p:nvPr/>
        </p:nvSpPr>
        <p:spPr bwMode="auto">
          <a:xfrm>
            <a:off x="5746750" y="2008015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ld </a:t>
            </a:r>
          </a:p>
        </p:txBody>
      </p:sp>
      <p:sp>
        <p:nvSpPr>
          <p:cNvPr id="92" name="Text Box 85"/>
          <p:cNvSpPr txBox="1">
            <a:spLocks noChangeArrowheads="1"/>
          </p:cNvSpPr>
          <p:nvPr/>
        </p:nvSpPr>
        <p:spPr bwMode="auto">
          <a:xfrm>
            <a:off x="4202113" y="2008015"/>
            <a:ext cx="854721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7029920" y="2936826"/>
            <a:ext cx="708848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5724150" y="4165786"/>
            <a:ext cx="49244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4197350" y="4158695"/>
            <a:ext cx="926857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r2 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4994455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7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Text Box 93"/>
          <p:cNvSpPr txBox="1">
            <a:spLocks noChangeArrowheads="1"/>
          </p:cNvSpPr>
          <p:nvPr/>
        </p:nvSpPr>
        <p:spPr bwMode="auto">
          <a:xfrm>
            <a:off x="272572" y="2711609"/>
            <a:ext cx="2993658" cy="1754326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loop:  ld f1, 0(r1</a:t>
            </a:r>
            <a:r>
              <a:rPr lang="en-US" altLang="ko-KR" sz="1800" dirty="0" smtClean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) </a:t>
            </a:r>
            <a:endParaRPr lang="en-US" altLang="ko-KR" sz="1800" dirty="0">
              <a:solidFill>
                <a:srgbClr val="660066"/>
              </a:solidFill>
              <a:latin typeface="+mj-lt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add r1, 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f2, f0, f1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f2, 0(r2)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add r2, 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sp>
        <p:nvSpPr>
          <p:cNvPr id="100" name="Line 94"/>
          <p:cNvSpPr>
            <a:spLocks noChangeShapeType="1"/>
          </p:cNvSpPr>
          <p:nvPr/>
        </p:nvSpPr>
        <p:spPr bwMode="auto">
          <a:xfrm>
            <a:off x="1447800" y="2014538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ext Box 95"/>
          <p:cNvSpPr txBox="1">
            <a:spLocks noChangeArrowheads="1"/>
          </p:cNvSpPr>
          <p:nvPr/>
        </p:nvSpPr>
        <p:spPr bwMode="auto">
          <a:xfrm>
            <a:off x="1499600" y="2115603"/>
            <a:ext cx="1015021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02" name="Text Box 96"/>
          <p:cNvSpPr txBox="1">
            <a:spLocks noChangeArrowheads="1"/>
          </p:cNvSpPr>
          <p:nvPr/>
        </p:nvSpPr>
        <p:spPr bwMode="auto">
          <a:xfrm>
            <a:off x="2958990" y="3320876"/>
            <a:ext cx="137160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03" name="Line 97"/>
          <p:cNvSpPr>
            <a:spLocks noChangeShapeType="1"/>
          </p:cNvSpPr>
          <p:nvPr/>
        </p:nvSpPr>
        <p:spPr bwMode="auto">
          <a:xfrm flipV="1">
            <a:off x="3266230" y="3657600"/>
            <a:ext cx="1000969" cy="183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" name="Text Placeholder 1"/>
          <p:cNvSpPr>
            <a:spLocks noGrp="1"/>
          </p:cNvSpPr>
          <p:nvPr>
            <p:ph type="body" idx="1"/>
          </p:nvPr>
        </p:nvSpPr>
        <p:spPr>
          <a:xfrm>
            <a:off x="495604" y="4926794"/>
            <a:ext cx="8147326" cy="1497795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The latency of each instruction is fixed (e.g., 3 cycle ld, 4 cycle </a:t>
            </a:r>
            <a:r>
              <a:rPr lang="en-US" sz="1600" b="0" dirty="0" err="1" smtClean="0">
                <a:solidFill>
                  <a:schemeClr val="tx1"/>
                </a:solidFill>
              </a:rPr>
              <a:t>fadd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Instr-1: Load A[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 and increment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(r1) in parallel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Instr-2: Wait for load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Instr-3: Wait for add. Store B[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], increment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(r2), branch in parallel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How many flops / cycle? </a:t>
            </a:r>
            <a:r>
              <a:rPr lang="en-US" sz="1600" b="0" u="sng" dirty="0" smtClean="0">
                <a:solidFill>
                  <a:schemeClr val="tx1"/>
                </a:solidFill>
              </a:rPr>
              <a:t>1 </a:t>
            </a:r>
            <a:r>
              <a:rPr lang="en-US" sz="1600" b="0" u="sng" dirty="0" err="1" smtClean="0">
                <a:solidFill>
                  <a:schemeClr val="tx1"/>
                </a:solidFill>
              </a:rPr>
              <a:t>fadd</a:t>
            </a:r>
            <a:r>
              <a:rPr lang="en-US" sz="1600" b="0" u="sng" dirty="0" smtClean="0">
                <a:solidFill>
                  <a:schemeClr val="tx1"/>
                </a:solidFill>
              </a:rPr>
              <a:t> / 8 cycles = 0.125</a:t>
            </a: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nimBg="1"/>
      <p:bldP spid="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Loop Unrolling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303165" y="1316726"/>
            <a:ext cx="4301360" cy="487743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Unroll inner loop to perform k iterations of computation at once.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If N is not a multiple of unrolling factor k, insert clean-up code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unroll inner loop to perform 4 iterations at once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16285" y="1334587"/>
            <a:ext cx="3456450" cy="707886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C;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16285" y="2968140"/>
            <a:ext cx="3429000" cy="2246769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+=4)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   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>
            <a:off x="2344510" y="204642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Unrolled Loops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8600" y="1131545"/>
            <a:ext cx="2362200" cy="4450449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0(r2)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16(r2)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24(r2)</a:t>
            </a:r>
          </a:p>
          <a:p>
            <a:pPr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</a:t>
            </a: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          add 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r2,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2590800" y="3352190"/>
            <a:ext cx="1597150" cy="61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667000" y="2975231"/>
            <a:ext cx="137160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latin typeface="Verdana" charset="0"/>
                <a:ea typeface="굴림" charset="-127"/>
                <a:cs typeface="굴림" charset="-127"/>
              </a:rPr>
              <a:t>schedule</a:t>
            </a:r>
            <a:endParaRPr lang="en-US" altLang="ko-KR" sz="1600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4267200" y="1366720"/>
            <a:ext cx="4114800" cy="304800"/>
            <a:chOff x="2256" y="1152"/>
            <a:chExt cx="2592" cy="192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4267200" y="1671520"/>
            <a:ext cx="4114800" cy="304800"/>
            <a:chOff x="2256" y="1152"/>
            <a:chExt cx="2592" cy="192"/>
          </a:xfrm>
        </p:grpSpPr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4267200" y="1976320"/>
            <a:ext cx="4114800" cy="304800"/>
            <a:chOff x="2256" y="1152"/>
            <a:chExt cx="2592" cy="192"/>
          </a:xfrm>
        </p:grpSpPr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7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1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4267200" y="2281120"/>
            <a:ext cx="4114800" cy="304800"/>
            <a:chOff x="2256" y="1152"/>
            <a:chExt cx="2592" cy="192"/>
          </a:xfrm>
        </p:grpSpPr>
        <p:sp>
          <p:nvSpPr>
            <p:cNvPr id="54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5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6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1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3" name="Group 38"/>
          <p:cNvGrpSpPr>
            <a:grpSpLocks/>
          </p:cNvGrpSpPr>
          <p:nvPr/>
        </p:nvGrpSpPr>
        <p:grpSpPr bwMode="auto">
          <a:xfrm>
            <a:off x="4267200" y="2585920"/>
            <a:ext cx="4114800" cy="304800"/>
            <a:chOff x="2256" y="1152"/>
            <a:chExt cx="2592" cy="192"/>
          </a:xfrm>
        </p:grpSpPr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0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1" name="Group 46"/>
          <p:cNvGrpSpPr>
            <a:grpSpLocks/>
          </p:cNvGrpSpPr>
          <p:nvPr/>
        </p:nvGrpSpPr>
        <p:grpSpPr bwMode="auto">
          <a:xfrm>
            <a:off x="4267200" y="2890720"/>
            <a:ext cx="4114800" cy="304800"/>
            <a:chOff x="2256" y="1152"/>
            <a:chExt cx="2592" cy="192"/>
          </a:xfrm>
        </p:grpSpPr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8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9" name="Group 54"/>
          <p:cNvGrpSpPr>
            <a:grpSpLocks/>
          </p:cNvGrpSpPr>
          <p:nvPr/>
        </p:nvGrpSpPr>
        <p:grpSpPr bwMode="auto">
          <a:xfrm>
            <a:off x="4267200" y="3195520"/>
            <a:ext cx="4114800" cy="304800"/>
            <a:chOff x="2256" y="1152"/>
            <a:chExt cx="2592" cy="192"/>
          </a:xfrm>
        </p:grpSpPr>
        <p:sp>
          <p:nvSpPr>
            <p:cNvPr id="80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4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5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6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7" name="Group 62"/>
          <p:cNvGrpSpPr>
            <a:grpSpLocks/>
          </p:cNvGrpSpPr>
          <p:nvPr/>
        </p:nvGrpSpPr>
        <p:grpSpPr bwMode="auto">
          <a:xfrm>
            <a:off x="4267200" y="3500320"/>
            <a:ext cx="4114800" cy="304800"/>
            <a:chOff x="2256" y="1152"/>
            <a:chExt cx="2592" cy="192"/>
          </a:xfrm>
        </p:grpSpPr>
        <p:sp>
          <p:nvSpPr>
            <p:cNvPr id="88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9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0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1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2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3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4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5" name="Group 70"/>
          <p:cNvGrpSpPr>
            <a:grpSpLocks/>
          </p:cNvGrpSpPr>
          <p:nvPr/>
        </p:nvGrpSpPr>
        <p:grpSpPr bwMode="auto">
          <a:xfrm>
            <a:off x="4267200" y="3805120"/>
            <a:ext cx="4114800" cy="304800"/>
            <a:chOff x="2256" y="1152"/>
            <a:chExt cx="2592" cy="192"/>
          </a:xfrm>
        </p:grpSpPr>
        <p:sp>
          <p:nvSpPr>
            <p:cNvPr id="96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7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8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9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0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1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2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03" name="Rectangle 78"/>
          <p:cNvSpPr>
            <a:spLocks noChangeArrowheads="1"/>
          </p:cNvSpPr>
          <p:nvPr/>
        </p:nvSpPr>
        <p:spPr bwMode="auto">
          <a:xfrm>
            <a:off x="42647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04" name="Rectangle 79"/>
          <p:cNvSpPr>
            <a:spLocks noChangeArrowheads="1"/>
          </p:cNvSpPr>
          <p:nvPr/>
        </p:nvSpPr>
        <p:spPr bwMode="auto">
          <a:xfrm>
            <a:off x="49505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05" name="Rectangle 80"/>
          <p:cNvSpPr>
            <a:spLocks noChangeArrowheads="1"/>
          </p:cNvSpPr>
          <p:nvPr/>
        </p:nvSpPr>
        <p:spPr bwMode="auto">
          <a:xfrm>
            <a:off x="56363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06" name="Rectangle 81"/>
          <p:cNvSpPr>
            <a:spLocks noChangeArrowheads="1"/>
          </p:cNvSpPr>
          <p:nvPr/>
        </p:nvSpPr>
        <p:spPr bwMode="auto">
          <a:xfrm>
            <a:off x="63221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07" name="Rectangle 82"/>
          <p:cNvSpPr>
            <a:spLocks noChangeArrowheads="1"/>
          </p:cNvSpPr>
          <p:nvPr/>
        </p:nvSpPr>
        <p:spPr bwMode="auto">
          <a:xfrm>
            <a:off x="70079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08" name="Rectangle 83"/>
          <p:cNvSpPr>
            <a:spLocks noChangeArrowheads="1"/>
          </p:cNvSpPr>
          <p:nvPr/>
        </p:nvSpPr>
        <p:spPr bwMode="auto">
          <a:xfrm>
            <a:off x="76937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09" name="Text Box 84"/>
          <p:cNvSpPr txBox="1">
            <a:spLocks noChangeArrowheads="1"/>
          </p:cNvSpPr>
          <p:nvPr/>
        </p:nvSpPr>
        <p:spPr bwMode="auto">
          <a:xfrm>
            <a:off x="3514301" y="1314285"/>
            <a:ext cx="712054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10" name="Group 85"/>
          <p:cNvGrpSpPr>
            <a:grpSpLocks/>
          </p:cNvGrpSpPr>
          <p:nvPr/>
        </p:nvGrpSpPr>
        <p:grpSpPr bwMode="auto">
          <a:xfrm>
            <a:off x="4267200" y="4109920"/>
            <a:ext cx="4114800" cy="304800"/>
            <a:chOff x="2256" y="1152"/>
            <a:chExt cx="2592" cy="192"/>
          </a:xfrm>
        </p:grpSpPr>
        <p:sp>
          <p:nvSpPr>
            <p:cNvPr id="111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2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3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5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6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7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18" name="Group 93"/>
          <p:cNvGrpSpPr>
            <a:grpSpLocks/>
          </p:cNvGrpSpPr>
          <p:nvPr/>
        </p:nvGrpSpPr>
        <p:grpSpPr bwMode="auto">
          <a:xfrm>
            <a:off x="4267200" y="4414720"/>
            <a:ext cx="4114800" cy="304800"/>
            <a:chOff x="2256" y="1152"/>
            <a:chExt cx="2592" cy="192"/>
          </a:xfrm>
        </p:grpSpPr>
        <p:sp>
          <p:nvSpPr>
            <p:cNvPr id="119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0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1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2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3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4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5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6" name="Group 101"/>
          <p:cNvGrpSpPr>
            <a:grpSpLocks/>
          </p:cNvGrpSpPr>
          <p:nvPr/>
        </p:nvGrpSpPr>
        <p:grpSpPr bwMode="auto">
          <a:xfrm>
            <a:off x="4267200" y="4719520"/>
            <a:ext cx="4114800" cy="304800"/>
            <a:chOff x="2256" y="1152"/>
            <a:chExt cx="2592" cy="192"/>
          </a:xfrm>
        </p:grpSpPr>
        <p:sp>
          <p:nvSpPr>
            <p:cNvPr id="127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8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9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0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1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2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3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" name="Group 109"/>
          <p:cNvGrpSpPr>
            <a:grpSpLocks/>
          </p:cNvGrpSpPr>
          <p:nvPr/>
        </p:nvGrpSpPr>
        <p:grpSpPr bwMode="auto">
          <a:xfrm>
            <a:off x="4267200" y="5024320"/>
            <a:ext cx="4114800" cy="304800"/>
            <a:chOff x="2256" y="1152"/>
            <a:chExt cx="2592" cy="192"/>
          </a:xfrm>
        </p:grpSpPr>
        <p:sp>
          <p:nvSpPr>
            <p:cNvPr id="135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6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7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8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9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40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41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42" name="Text Box 118"/>
          <p:cNvSpPr txBox="1">
            <a:spLocks noChangeArrowheads="1"/>
          </p:cNvSpPr>
          <p:nvPr/>
        </p:nvSpPr>
        <p:spPr bwMode="auto">
          <a:xfrm>
            <a:off x="5657850" y="13667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f1</a:t>
            </a:r>
          </a:p>
        </p:txBody>
      </p:sp>
      <p:sp>
        <p:nvSpPr>
          <p:cNvPr id="143" name="Text Box 119"/>
          <p:cNvSpPr txBox="1">
            <a:spLocks noChangeArrowheads="1"/>
          </p:cNvSpPr>
          <p:nvPr/>
        </p:nvSpPr>
        <p:spPr bwMode="auto">
          <a:xfrm>
            <a:off x="5657850" y="16715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f2</a:t>
            </a:r>
          </a:p>
        </p:txBody>
      </p:sp>
      <p:sp>
        <p:nvSpPr>
          <p:cNvPr id="144" name="Text Box 120"/>
          <p:cNvSpPr txBox="1">
            <a:spLocks noChangeArrowheads="1"/>
          </p:cNvSpPr>
          <p:nvPr/>
        </p:nvSpPr>
        <p:spPr bwMode="auto">
          <a:xfrm>
            <a:off x="5657850" y="19763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f3</a:t>
            </a:r>
          </a:p>
        </p:txBody>
      </p:sp>
      <p:sp>
        <p:nvSpPr>
          <p:cNvPr id="145" name="Text Box 121"/>
          <p:cNvSpPr txBox="1">
            <a:spLocks noChangeArrowheads="1"/>
          </p:cNvSpPr>
          <p:nvPr/>
        </p:nvSpPr>
        <p:spPr bwMode="auto">
          <a:xfrm>
            <a:off x="5657850" y="22811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ld f4</a:t>
            </a:r>
          </a:p>
        </p:txBody>
      </p:sp>
      <p:sp>
        <p:nvSpPr>
          <p:cNvPr id="146" name="Text Box 122"/>
          <p:cNvSpPr txBox="1">
            <a:spLocks noChangeArrowheads="1"/>
          </p:cNvSpPr>
          <p:nvPr/>
        </p:nvSpPr>
        <p:spPr bwMode="auto">
          <a:xfrm>
            <a:off x="4210050" y="228112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47" name="Text Box 123"/>
          <p:cNvSpPr txBox="1">
            <a:spLocks noChangeArrowheads="1"/>
          </p:cNvSpPr>
          <p:nvPr/>
        </p:nvSpPr>
        <p:spPr bwMode="auto">
          <a:xfrm>
            <a:off x="6959600" y="22811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48" name="Text Box 124"/>
          <p:cNvSpPr txBox="1">
            <a:spLocks noChangeArrowheads="1"/>
          </p:cNvSpPr>
          <p:nvPr/>
        </p:nvSpPr>
        <p:spPr bwMode="auto">
          <a:xfrm>
            <a:off x="6959600" y="25859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49" name="Text Box 125"/>
          <p:cNvSpPr txBox="1">
            <a:spLocks noChangeArrowheads="1"/>
          </p:cNvSpPr>
          <p:nvPr/>
        </p:nvSpPr>
        <p:spPr bwMode="auto">
          <a:xfrm>
            <a:off x="6959600" y="28907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50" name="Text Box 126"/>
          <p:cNvSpPr txBox="1">
            <a:spLocks noChangeArrowheads="1"/>
          </p:cNvSpPr>
          <p:nvPr/>
        </p:nvSpPr>
        <p:spPr bwMode="auto">
          <a:xfrm>
            <a:off x="6959600" y="31955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51" name="Text Box 127"/>
          <p:cNvSpPr txBox="1">
            <a:spLocks noChangeArrowheads="1"/>
          </p:cNvSpPr>
          <p:nvPr/>
        </p:nvSpPr>
        <p:spPr bwMode="auto">
          <a:xfrm>
            <a:off x="5657850" y="35003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f5</a:t>
            </a:r>
          </a:p>
        </p:txBody>
      </p:sp>
      <p:sp>
        <p:nvSpPr>
          <p:cNvPr id="152" name="Text Box 128"/>
          <p:cNvSpPr txBox="1">
            <a:spLocks noChangeArrowheads="1"/>
          </p:cNvSpPr>
          <p:nvPr/>
        </p:nvSpPr>
        <p:spPr bwMode="auto">
          <a:xfrm>
            <a:off x="5657850" y="38051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f6</a:t>
            </a:r>
          </a:p>
        </p:txBody>
      </p:sp>
      <p:sp>
        <p:nvSpPr>
          <p:cNvPr id="153" name="Text Box 129"/>
          <p:cNvSpPr txBox="1">
            <a:spLocks noChangeArrowheads="1"/>
          </p:cNvSpPr>
          <p:nvPr/>
        </p:nvSpPr>
        <p:spPr bwMode="auto">
          <a:xfrm>
            <a:off x="5657850" y="41099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f7</a:t>
            </a:r>
          </a:p>
        </p:txBody>
      </p:sp>
      <p:sp>
        <p:nvSpPr>
          <p:cNvPr id="154" name="Text Box 130"/>
          <p:cNvSpPr txBox="1">
            <a:spLocks noChangeArrowheads="1"/>
          </p:cNvSpPr>
          <p:nvPr/>
        </p:nvSpPr>
        <p:spPr bwMode="auto">
          <a:xfrm>
            <a:off x="5657850" y="44147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f8</a:t>
            </a:r>
          </a:p>
        </p:txBody>
      </p:sp>
      <p:sp>
        <p:nvSpPr>
          <p:cNvPr id="155" name="Text Box 131"/>
          <p:cNvSpPr txBox="1">
            <a:spLocks noChangeArrowheads="1"/>
          </p:cNvSpPr>
          <p:nvPr/>
        </p:nvSpPr>
        <p:spPr bwMode="auto">
          <a:xfrm>
            <a:off x="4210050" y="441472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r2</a:t>
            </a:r>
          </a:p>
        </p:txBody>
      </p:sp>
      <p:sp>
        <p:nvSpPr>
          <p:cNvPr id="156" name="Text Box 132"/>
          <p:cNvSpPr txBox="1">
            <a:spLocks noChangeArrowheads="1"/>
          </p:cNvSpPr>
          <p:nvPr/>
        </p:nvSpPr>
        <p:spPr bwMode="auto">
          <a:xfrm>
            <a:off x="5060950" y="441472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57" name="Line 133"/>
          <p:cNvSpPr>
            <a:spLocks noChangeShapeType="1"/>
          </p:cNvSpPr>
          <p:nvPr/>
        </p:nvSpPr>
        <p:spPr bwMode="auto">
          <a:xfrm>
            <a:off x="6172200" y="159532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8" name="Line 136"/>
          <p:cNvSpPr>
            <a:spLocks noChangeShapeType="1"/>
          </p:cNvSpPr>
          <p:nvPr/>
        </p:nvSpPr>
        <p:spPr bwMode="auto">
          <a:xfrm flipH="1">
            <a:off x="6324600" y="250972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9" name="Text Placeholder 1"/>
          <p:cNvSpPr>
            <a:spLocks noGrp="1"/>
          </p:cNvSpPr>
          <p:nvPr>
            <p:ph type="body" idx="1"/>
          </p:nvPr>
        </p:nvSpPr>
        <p:spPr>
          <a:xfrm>
            <a:off x="2728560" y="5426060"/>
            <a:ext cx="5875965" cy="960126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Unroll loop to execute 4 iterations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Reduces number of empty operation slots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How many flops/cycle? </a:t>
            </a:r>
            <a:r>
              <a:rPr lang="en-US" sz="1600" u="sng" dirty="0" smtClean="0">
                <a:solidFill>
                  <a:schemeClr val="tx1"/>
                </a:solidFill>
              </a:rPr>
              <a:t>4 </a:t>
            </a:r>
            <a:r>
              <a:rPr lang="en-US" sz="1600" u="sng" dirty="0" err="1" smtClean="0">
                <a:solidFill>
                  <a:schemeClr val="tx1"/>
                </a:solidFill>
              </a:rPr>
              <a:t>fadds</a:t>
            </a:r>
            <a:r>
              <a:rPr lang="en-US" sz="1600" u="sng" dirty="0" smtClean="0">
                <a:solidFill>
                  <a:schemeClr val="tx1"/>
                </a:solidFill>
              </a:rPr>
              <a:t> / 11 cycles = 0.36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nimBg="1"/>
      <p:bldP spid="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Exploit independent loop iterations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loop iterations are independent, then get more parallelism by scheduling instructions from different </a:t>
            </a:r>
            <a:r>
              <a:rPr lang="en-US" sz="1400" b="0" dirty="0" smtClean="0">
                <a:solidFill>
                  <a:schemeClr val="tx1"/>
                </a:solidFill>
              </a:rPr>
              <a:t>iterations</a:t>
            </a: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Loop iterations are independent in the code sequence below.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Construct the data-flow graph for one iteration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572000" y="34290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load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A[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172200" y="3429000"/>
            <a:ext cx="838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15000" y="4114800"/>
            <a:ext cx="838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AutoShape 8"/>
          <p:cNvCxnSpPr>
            <a:cxnSpLocks noChangeShapeType="1"/>
            <a:stCxn id="8" idx="2"/>
            <a:endCxn id="13" idx="0"/>
          </p:cNvCxnSpPr>
          <p:nvPr/>
        </p:nvCxnSpPr>
        <p:spPr bwMode="auto">
          <a:xfrm>
            <a:off x="5295900" y="3822700"/>
            <a:ext cx="838200" cy="279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AutoShape 9"/>
          <p:cNvCxnSpPr>
            <a:cxnSpLocks noChangeShapeType="1"/>
            <a:stCxn id="9" idx="2"/>
            <a:endCxn id="13" idx="0"/>
          </p:cNvCxnSpPr>
          <p:nvPr/>
        </p:nvCxnSpPr>
        <p:spPr bwMode="auto">
          <a:xfrm flipH="1">
            <a:off x="6134100" y="3822700"/>
            <a:ext cx="457200" cy="279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359620" y="473416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store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121620" y="450556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923525" y="3957837"/>
            <a:ext cx="345645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 smtClean="0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;</a:t>
            </a:r>
          </a:p>
          <a:p>
            <a:pPr algn="l"/>
            <a:endParaRPr lang="en-US" altLang="ko-KR" sz="2000" dirty="0" smtClean="0">
              <a:latin typeface="Verdana" charset="0"/>
              <a:ea typeface="굴림" charset="-127"/>
              <a:cs typeface="굴림" charset="-127"/>
            </a:endParaRPr>
          </a:p>
          <a:p>
            <a:pPr algn="l"/>
            <a:endParaRPr lang="en-US" altLang="ko-KR" sz="2000" dirty="0" smtClean="0"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Pipelining (Illustrated)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715" y="971080"/>
            <a:ext cx="19319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u="sng" dirty="0">
                <a:latin typeface="+mj-lt"/>
                <a:ea typeface="ＭＳ Ｐゴシック" charset="0"/>
              </a:rPr>
              <a:t>Not </a:t>
            </a:r>
            <a:r>
              <a:rPr lang="en-US" sz="2000" u="sng" dirty="0" smtClean="0">
                <a:latin typeface="+mj-lt"/>
                <a:ea typeface="ＭＳ Ｐゴシック" charset="0"/>
              </a:rPr>
              <a:t>pipelined</a:t>
            </a:r>
            <a:endParaRPr lang="en-US" sz="2000" u="sng" dirty="0">
              <a:latin typeface="+mj-lt"/>
              <a:ea typeface="ＭＳ Ｐゴシック" charset="0"/>
            </a:endParaRPr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966785" y="1384385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A[0]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2042125" y="138438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AutoShape 7"/>
          <p:cNvSpPr>
            <a:spLocks noChangeArrowheads="1"/>
          </p:cNvSpPr>
          <p:nvPr/>
        </p:nvSpPr>
        <p:spPr bwMode="auto">
          <a:xfrm>
            <a:off x="1696480" y="180684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3" name="AutoShape 8"/>
          <p:cNvCxnSpPr>
            <a:cxnSpLocks noChangeShapeType="1"/>
            <a:stCxn id="60" idx="2"/>
            <a:endCxn id="62" idx="0"/>
          </p:cNvCxnSpPr>
          <p:nvPr/>
        </p:nvCxnSpPr>
        <p:spPr bwMode="auto">
          <a:xfrm>
            <a:off x="1444418" y="1615425"/>
            <a:ext cx="528587" cy="19141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AutoShape 9"/>
          <p:cNvCxnSpPr>
            <a:cxnSpLocks noChangeShapeType="1"/>
            <a:stCxn id="61" idx="2"/>
          </p:cNvCxnSpPr>
          <p:nvPr/>
        </p:nvCxnSpPr>
        <p:spPr bwMode="auto">
          <a:xfrm flipH="1">
            <a:off x="1965315" y="1615425"/>
            <a:ext cx="353335" cy="1908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AutoShape 15"/>
          <p:cNvSpPr>
            <a:spLocks noChangeArrowheads="1"/>
          </p:cNvSpPr>
          <p:nvPr/>
        </p:nvSpPr>
        <p:spPr bwMode="auto">
          <a:xfrm>
            <a:off x="1447165" y="2190890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B[0]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>
            <a:off x="1965315" y="2037270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AutoShape 4"/>
          <p:cNvSpPr>
            <a:spLocks noChangeArrowheads="1"/>
          </p:cNvSpPr>
          <p:nvPr/>
        </p:nvSpPr>
        <p:spPr bwMode="auto">
          <a:xfrm>
            <a:off x="966785" y="2498130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A[1]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AutoShape 5"/>
          <p:cNvSpPr>
            <a:spLocks noChangeArrowheads="1"/>
          </p:cNvSpPr>
          <p:nvPr/>
        </p:nvSpPr>
        <p:spPr bwMode="auto">
          <a:xfrm>
            <a:off x="2042125" y="249813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AutoShape 7"/>
          <p:cNvSpPr>
            <a:spLocks noChangeArrowheads="1"/>
          </p:cNvSpPr>
          <p:nvPr/>
        </p:nvSpPr>
        <p:spPr bwMode="auto">
          <a:xfrm>
            <a:off x="1658075" y="307420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5" name="AutoShape 8"/>
          <p:cNvCxnSpPr>
            <a:cxnSpLocks noChangeShapeType="1"/>
            <a:stCxn id="72" idx="2"/>
          </p:cNvCxnSpPr>
          <p:nvPr/>
        </p:nvCxnSpPr>
        <p:spPr bwMode="auto">
          <a:xfrm>
            <a:off x="1444418" y="2729170"/>
            <a:ext cx="482492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AutoShape 9"/>
          <p:cNvCxnSpPr>
            <a:cxnSpLocks noChangeShapeType="1"/>
            <a:stCxn id="73" idx="2"/>
          </p:cNvCxnSpPr>
          <p:nvPr/>
        </p:nvCxnSpPr>
        <p:spPr bwMode="auto">
          <a:xfrm flipH="1">
            <a:off x="1926910" y="2729170"/>
            <a:ext cx="391740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AutoShape 15"/>
          <p:cNvSpPr>
            <a:spLocks noChangeArrowheads="1"/>
          </p:cNvSpPr>
          <p:nvPr/>
        </p:nvSpPr>
        <p:spPr bwMode="auto">
          <a:xfrm>
            <a:off x="1408760" y="3458255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B[1]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1926910" y="3304635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AutoShape 4"/>
          <p:cNvSpPr>
            <a:spLocks noChangeArrowheads="1"/>
          </p:cNvSpPr>
          <p:nvPr/>
        </p:nvSpPr>
        <p:spPr bwMode="auto">
          <a:xfrm>
            <a:off x="951406" y="3764885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A[2]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026746" y="376488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1681101" y="418734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2" name="AutoShape 8"/>
          <p:cNvCxnSpPr>
            <a:cxnSpLocks noChangeShapeType="1"/>
            <a:stCxn id="79" idx="2"/>
            <a:endCxn id="81" idx="0"/>
          </p:cNvCxnSpPr>
          <p:nvPr/>
        </p:nvCxnSpPr>
        <p:spPr bwMode="auto">
          <a:xfrm>
            <a:off x="1429039" y="3995925"/>
            <a:ext cx="528587" cy="19141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AutoShape 9"/>
          <p:cNvCxnSpPr>
            <a:cxnSpLocks noChangeShapeType="1"/>
            <a:stCxn id="80" idx="2"/>
          </p:cNvCxnSpPr>
          <p:nvPr/>
        </p:nvCxnSpPr>
        <p:spPr bwMode="auto">
          <a:xfrm flipH="1">
            <a:off x="1949936" y="3995925"/>
            <a:ext cx="353335" cy="1908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4" name="AutoShape 15"/>
          <p:cNvSpPr>
            <a:spLocks noChangeArrowheads="1"/>
          </p:cNvSpPr>
          <p:nvPr/>
        </p:nvSpPr>
        <p:spPr bwMode="auto">
          <a:xfrm>
            <a:off x="1431786" y="4571390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B[2]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Line 16"/>
          <p:cNvSpPr>
            <a:spLocks noChangeShapeType="1"/>
          </p:cNvSpPr>
          <p:nvPr/>
        </p:nvSpPr>
        <p:spPr bwMode="auto">
          <a:xfrm>
            <a:off x="1949936" y="4417770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AutoShape 4"/>
          <p:cNvSpPr>
            <a:spLocks noChangeArrowheads="1"/>
          </p:cNvSpPr>
          <p:nvPr/>
        </p:nvSpPr>
        <p:spPr bwMode="auto">
          <a:xfrm>
            <a:off x="951406" y="4878630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A[3]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AutoShape 5"/>
          <p:cNvSpPr>
            <a:spLocks noChangeArrowheads="1"/>
          </p:cNvSpPr>
          <p:nvPr/>
        </p:nvSpPr>
        <p:spPr bwMode="auto">
          <a:xfrm>
            <a:off x="2026746" y="487863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AutoShape 7"/>
          <p:cNvSpPr>
            <a:spLocks noChangeArrowheads="1"/>
          </p:cNvSpPr>
          <p:nvPr/>
        </p:nvSpPr>
        <p:spPr bwMode="auto">
          <a:xfrm>
            <a:off x="1642696" y="545470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9" name="AutoShape 8"/>
          <p:cNvCxnSpPr>
            <a:cxnSpLocks noChangeShapeType="1"/>
            <a:stCxn id="86" idx="2"/>
          </p:cNvCxnSpPr>
          <p:nvPr/>
        </p:nvCxnSpPr>
        <p:spPr bwMode="auto">
          <a:xfrm>
            <a:off x="1429039" y="5109670"/>
            <a:ext cx="482492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AutoShape 9"/>
          <p:cNvCxnSpPr>
            <a:cxnSpLocks noChangeShapeType="1"/>
            <a:stCxn id="87" idx="2"/>
          </p:cNvCxnSpPr>
          <p:nvPr/>
        </p:nvCxnSpPr>
        <p:spPr bwMode="auto">
          <a:xfrm flipH="1">
            <a:off x="1911531" y="5109670"/>
            <a:ext cx="391740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1" name="AutoShape 15"/>
          <p:cNvSpPr>
            <a:spLocks noChangeArrowheads="1"/>
          </p:cNvSpPr>
          <p:nvPr/>
        </p:nvSpPr>
        <p:spPr bwMode="auto">
          <a:xfrm>
            <a:off x="1393381" y="5838755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B[3]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>
            <a:off x="1911531" y="5685135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AutoShape 2"/>
          <p:cNvSpPr>
            <a:spLocks/>
          </p:cNvSpPr>
          <p:nvPr/>
        </p:nvSpPr>
        <p:spPr bwMode="auto">
          <a:xfrm>
            <a:off x="4823920" y="2986088"/>
            <a:ext cx="285750" cy="1736726"/>
          </a:xfrm>
          <a:prstGeom prst="leftBrace">
            <a:avLst>
              <a:gd name="adj1" fmla="val 5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ＭＳ Ｐゴシック" charset="0"/>
            </a:endParaRPr>
          </a:p>
        </p:txBody>
      </p:sp>
      <p:sp>
        <p:nvSpPr>
          <p:cNvPr id="94" name="AutoShape 3"/>
          <p:cNvSpPr>
            <a:spLocks/>
          </p:cNvSpPr>
          <p:nvPr/>
        </p:nvSpPr>
        <p:spPr bwMode="auto">
          <a:xfrm>
            <a:off x="4802430" y="4722813"/>
            <a:ext cx="285750" cy="818462"/>
          </a:xfrm>
          <a:prstGeom prst="leftBrace">
            <a:avLst>
              <a:gd name="adj1" fmla="val 3541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ＭＳ Ｐゴシック" charset="0"/>
            </a:endParaRPr>
          </a:p>
        </p:txBody>
      </p:sp>
      <p:sp>
        <p:nvSpPr>
          <p:cNvPr id="95" name="AutoShape 4"/>
          <p:cNvSpPr>
            <a:spLocks/>
          </p:cNvSpPr>
          <p:nvPr/>
        </p:nvSpPr>
        <p:spPr bwMode="auto">
          <a:xfrm>
            <a:off x="4840835" y="1969610"/>
            <a:ext cx="285750" cy="1002190"/>
          </a:xfrm>
          <a:prstGeom prst="leftBrace">
            <a:avLst>
              <a:gd name="adj1" fmla="val 3777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>
              <a:latin typeface="+mj-lt"/>
              <a:ea typeface="ＭＳ Ｐゴシック" charset="0"/>
            </a:endParaRP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 rot="16200000">
            <a:off x="4497481" y="2318498"/>
            <a:ext cx="3770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Fill</a:t>
            </a:r>
          </a:p>
        </p:txBody>
      </p:sp>
      <p:sp>
        <p:nvSpPr>
          <p:cNvPr id="97" name="Text Box 6"/>
          <p:cNvSpPr txBox="1">
            <a:spLocks noChangeArrowheads="1"/>
          </p:cNvSpPr>
          <p:nvPr/>
        </p:nvSpPr>
        <p:spPr bwMode="auto">
          <a:xfrm rot="16200000">
            <a:off x="3999015" y="3725720"/>
            <a:ext cx="12971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Steady State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 rot="16200000">
            <a:off x="4327709" y="4979062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Drain</a:t>
            </a:r>
          </a:p>
        </p:txBody>
      </p:sp>
      <p:sp>
        <p:nvSpPr>
          <p:cNvPr id="99" name="Text Box 10"/>
          <p:cNvSpPr txBox="1">
            <a:spLocks noChangeArrowheads="1"/>
          </p:cNvSpPr>
          <p:nvPr/>
        </p:nvSpPr>
        <p:spPr bwMode="auto">
          <a:xfrm>
            <a:off x="4572000" y="1201510"/>
            <a:ext cx="1332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u="sng" dirty="0" smtClean="0">
                <a:latin typeface="+mj-lt"/>
                <a:ea typeface="ＭＳ Ｐゴシック" charset="0"/>
              </a:rPr>
              <a:t>Pipelined</a:t>
            </a:r>
            <a:endParaRPr lang="en-US" sz="2000" u="sng" dirty="0">
              <a:latin typeface="+mj-lt"/>
              <a:ea typeface="ＭＳ Ｐゴシック" charset="0"/>
            </a:endParaRPr>
          </a:p>
        </p:txBody>
      </p:sp>
      <p:sp>
        <p:nvSpPr>
          <p:cNvPr id="101" name="AutoShape 25"/>
          <p:cNvSpPr>
            <a:spLocks noChangeArrowheads="1"/>
          </p:cNvSpPr>
          <p:nvPr/>
        </p:nvSpPr>
        <p:spPr bwMode="auto">
          <a:xfrm>
            <a:off x="6985000" y="20574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Load A[0]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02" name="AutoShape 26"/>
          <p:cNvSpPr>
            <a:spLocks noChangeArrowheads="1"/>
          </p:cNvSpPr>
          <p:nvPr/>
        </p:nvSpPr>
        <p:spPr bwMode="auto">
          <a:xfrm>
            <a:off x="8134350" y="20574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04" name="AutoShape 28"/>
          <p:cNvSpPr>
            <a:spLocks noChangeArrowheads="1"/>
          </p:cNvSpPr>
          <p:nvPr/>
        </p:nvSpPr>
        <p:spPr bwMode="auto">
          <a:xfrm>
            <a:off x="6553200" y="25288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05" name="AutoShape 29"/>
          <p:cNvCxnSpPr>
            <a:cxnSpLocks noChangeShapeType="1"/>
            <a:stCxn id="101" idx="2"/>
            <a:endCxn id="104" idx="0"/>
          </p:cNvCxnSpPr>
          <p:nvPr/>
        </p:nvCxnSpPr>
        <p:spPr bwMode="auto">
          <a:xfrm flipH="1">
            <a:off x="6716713" y="23574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" name="AutoShape 30"/>
          <p:cNvCxnSpPr>
            <a:cxnSpLocks noChangeShapeType="1"/>
            <a:stCxn id="102" idx="2"/>
            <a:endCxn id="104" idx="0"/>
          </p:cNvCxnSpPr>
          <p:nvPr/>
        </p:nvCxnSpPr>
        <p:spPr bwMode="auto">
          <a:xfrm flipH="1">
            <a:off x="6716713" y="23574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3" name="AutoShape 37"/>
          <p:cNvSpPr>
            <a:spLocks noChangeArrowheads="1"/>
          </p:cNvSpPr>
          <p:nvPr/>
        </p:nvSpPr>
        <p:spPr bwMode="auto">
          <a:xfrm>
            <a:off x="6985000" y="25146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A[1]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4" name="AutoShape 38"/>
          <p:cNvSpPr>
            <a:spLocks noChangeArrowheads="1"/>
          </p:cNvSpPr>
          <p:nvPr/>
        </p:nvSpPr>
        <p:spPr bwMode="auto">
          <a:xfrm>
            <a:off x="8134350" y="25146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5" name="AutoShape 39"/>
          <p:cNvSpPr>
            <a:spLocks noChangeArrowheads="1"/>
          </p:cNvSpPr>
          <p:nvPr/>
        </p:nvSpPr>
        <p:spPr bwMode="auto">
          <a:xfrm>
            <a:off x="5334000" y="29860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B[0]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6" name="AutoShape 40"/>
          <p:cNvSpPr>
            <a:spLocks noChangeArrowheads="1"/>
          </p:cNvSpPr>
          <p:nvPr/>
        </p:nvSpPr>
        <p:spPr bwMode="auto">
          <a:xfrm>
            <a:off x="6553200" y="29860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17" name="AutoShape 41"/>
          <p:cNvCxnSpPr>
            <a:cxnSpLocks noChangeShapeType="1"/>
            <a:stCxn id="113" idx="2"/>
            <a:endCxn id="116" idx="0"/>
          </p:cNvCxnSpPr>
          <p:nvPr/>
        </p:nvCxnSpPr>
        <p:spPr bwMode="auto">
          <a:xfrm flipH="1">
            <a:off x="6716713" y="28146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AutoShape 42"/>
          <p:cNvCxnSpPr>
            <a:cxnSpLocks noChangeShapeType="1"/>
            <a:stCxn id="114" idx="2"/>
            <a:endCxn id="116" idx="0"/>
          </p:cNvCxnSpPr>
          <p:nvPr/>
        </p:nvCxnSpPr>
        <p:spPr bwMode="auto">
          <a:xfrm flipH="1">
            <a:off x="6716713" y="28146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5" name="AutoShape 49"/>
          <p:cNvSpPr>
            <a:spLocks noChangeArrowheads="1"/>
          </p:cNvSpPr>
          <p:nvPr/>
        </p:nvSpPr>
        <p:spPr bwMode="auto">
          <a:xfrm>
            <a:off x="6985000" y="29718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A[2]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6" name="AutoShape 50"/>
          <p:cNvSpPr>
            <a:spLocks noChangeArrowheads="1"/>
          </p:cNvSpPr>
          <p:nvPr/>
        </p:nvSpPr>
        <p:spPr bwMode="auto">
          <a:xfrm>
            <a:off x="8134350" y="29718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7" name="AutoShape 51"/>
          <p:cNvSpPr>
            <a:spLocks noChangeArrowheads="1"/>
          </p:cNvSpPr>
          <p:nvPr/>
        </p:nvSpPr>
        <p:spPr bwMode="auto">
          <a:xfrm>
            <a:off x="5334000" y="34432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B[1]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8" name="AutoShape 52"/>
          <p:cNvSpPr>
            <a:spLocks noChangeArrowheads="1"/>
          </p:cNvSpPr>
          <p:nvPr/>
        </p:nvSpPr>
        <p:spPr bwMode="auto">
          <a:xfrm>
            <a:off x="6553200" y="34432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29" name="AutoShape 53"/>
          <p:cNvCxnSpPr>
            <a:cxnSpLocks noChangeShapeType="1"/>
            <a:stCxn id="125" idx="2"/>
            <a:endCxn id="128" idx="0"/>
          </p:cNvCxnSpPr>
          <p:nvPr/>
        </p:nvCxnSpPr>
        <p:spPr bwMode="auto">
          <a:xfrm flipH="1">
            <a:off x="6716713" y="32718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AutoShape 54"/>
          <p:cNvCxnSpPr>
            <a:cxnSpLocks noChangeShapeType="1"/>
            <a:stCxn id="126" idx="2"/>
            <a:endCxn id="128" idx="0"/>
          </p:cNvCxnSpPr>
          <p:nvPr/>
        </p:nvCxnSpPr>
        <p:spPr bwMode="auto">
          <a:xfrm flipH="1">
            <a:off x="6716713" y="32718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" name="AutoShape 61"/>
          <p:cNvSpPr>
            <a:spLocks noChangeArrowheads="1"/>
          </p:cNvSpPr>
          <p:nvPr/>
        </p:nvSpPr>
        <p:spPr bwMode="auto">
          <a:xfrm>
            <a:off x="6985000" y="3428999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A[3]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38" name="AutoShape 62"/>
          <p:cNvSpPr>
            <a:spLocks noChangeArrowheads="1"/>
          </p:cNvSpPr>
          <p:nvPr/>
        </p:nvSpPr>
        <p:spPr bwMode="auto">
          <a:xfrm>
            <a:off x="8134350" y="3428999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39" name="AutoShape 63"/>
          <p:cNvSpPr>
            <a:spLocks noChangeArrowheads="1"/>
          </p:cNvSpPr>
          <p:nvPr/>
        </p:nvSpPr>
        <p:spPr bwMode="auto">
          <a:xfrm>
            <a:off x="5334000" y="3900487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B[2]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40" name="AutoShape 64"/>
          <p:cNvSpPr>
            <a:spLocks noChangeArrowheads="1"/>
          </p:cNvSpPr>
          <p:nvPr/>
        </p:nvSpPr>
        <p:spPr bwMode="auto">
          <a:xfrm>
            <a:off x="6553200" y="3900487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41" name="AutoShape 65"/>
          <p:cNvCxnSpPr>
            <a:cxnSpLocks noChangeShapeType="1"/>
            <a:stCxn id="137" idx="2"/>
            <a:endCxn id="140" idx="0"/>
          </p:cNvCxnSpPr>
          <p:nvPr/>
        </p:nvCxnSpPr>
        <p:spPr bwMode="auto">
          <a:xfrm flipH="1">
            <a:off x="6716713" y="3729037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AutoShape 66"/>
          <p:cNvCxnSpPr>
            <a:cxnSpLocks noChangeShapeType="1"/>
            <a:stCxn id="138" idx="2"/>
            <a:endCxn id="140" idx="0"/>
          </p:cNvCxnSpPr>
          <p:nvPr/>
        </p:nvCxnSpPr>
        <p:spPr bwMode="auto">
          <a:xfrm flipH="1">
            <a:off x="6716713" y="3729037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9" name="AutoShape 73"/>
          <p:cNvSpPr>
            <a:spLocks noChangeArrowheads="1"/>
          </p:cNvSpPr>
          <p:nvPr/>
        </p:nvSpPr>
        <p:spPr bwMode="auto">
          <a:xfrm>
            <a:off x="6985000" y="38862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A[4]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0" name="AutoShape 74"/>
          <p:cNvSpPr>
            <a:spLocks noChangeArrowheads="1"/>
          </p:cNvSpPr>
          <p:nvPr/>
        </p:nvSpPr>
        <p:spPr bwMode="auto">
          <a:xfrm>
            <a:off x="8134350" y="38862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1" name="AutoShape 75"/>
          <p:cNvSpPr>
            <a:spLocks noChangeArrowheads="1"/>
          </p:cNvSpPr>
          <p:nvPr/>
        </p:nvSpPr>
        <p:spPr bwMode="auto">
          <a:xfrm>
            <a:off x="5334000" y="43576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B[3]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2" name="AutoShape 76"/>
          <p:cNvSpPr>
            <a:spLocks noChangeArrowheads="1"/>
          </p:cNvSpPr>
          <p:nvPr/>
        </p:nvSpPr>
        <p:spPr bwMode="auto">
          <a:xfrm>
            <a:off x="6553200" y="43576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53" name="AutoShape 77"/>
          <p:cNvCxnSpPr>
            <a:cxnSpLocks noChangeShapeType="1"/>
            <a:stCxn id="149" idx="2"/>
            <a:endCxn id="152" idx="0"/>
          </p:cNvCxnSpPr>
          <p:nvPr/>
        </p:nvCxnSpPr>
        <p:spPr bwMode="auto">
          <a:xfrm flipH="1">
            <a:off x="6716713" y="41862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AutoShape 78"/>
          <p:cNvCxnSpPr>
            <a:cxnSpLocks noChangeShapeType="1"/>
            <a:stCxn id="150" idx="2"/>
            <a:endCxn id="152" idx="0"/>
          </p:cNvCxnSpPr>
          <p:nvPr/>
        </p:nvCxnSpPr>
        <p:spPr bwMode="auto">
          <a:xfrm flipH="1">
            <a:off x="6716713" y="41862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1" name="AutoShape 85"/>
          <p:cNvSpPr>
            <a:spLocks noChangeArrowheads="1"/>
          </p:cNvSpPr>
          <p:nvPr/>
        </p:nvSpPr>
        <p:spPr bwMode="auto">
          <a:xfrm>
            <a:off x="6985000" y="43434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A[5]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2" name="AutoShape 86"/>
          <p:cNvSpPr>
            <a:spLocks noChangeArrowheads="1"/>
          </p:cNvSpPr>
          <p:nvPr/>
        </p:nvSpPr>
        <p:spPr bwMode="auto">
          <a:xfrm>
            <a:off x="8134350" y="43434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3" name="AutoShape 87"/>
          <p:cNvSpPr>
            <a:spLocks noChangeArrowheads="1"/>
          </p:cNvSpPr>
          <p:nvPr/>
        </p:nvSpPr>
        <p:spPr bwMode="auto">
          <a:xfrm>
            <a:off x="5334000" y="48148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B[4]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4" name="AutoShape 88"/>
          <p:cNvSpPr>
            <a:spLocks noChangeArrowheads="1"/>
          </p:cNvSpPr>
          <p:nvPr/>
        </p:nvSpPr>
        <p:spPr bwMode="auto">
          <a:xfrm>
            <a:off x="6553200" y="48148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65" name="AutoShape 89"/>
          <p:cNvCxnSpPr>
            <a:cxnSpLocks noChangeShapeType="1"/>
            <a:stCxn id="161" idx="2"/>
            <a:endCxn id="164" idx="0"/>
          </p:cNvCxnSpPr>
          <p:nvPr/>
        </p:nvCxnSpPr>
        <p:spPr bwMode="auto">
          <a:xfrm flipH="1">
            <a:off x="6716713" y="46434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AutoShape 90"/>
          <p:cNvCxnSpPr>
            <a:cxnSpLocks noChangeShapeType="1"/>
            <a:stCxn id="162" idx="2"/>
            <a:endCxn id="164" idx="0"/>
          </p:cNvCxnSpPr>
          <p:nvPr/>
        </p:nvCxnSpPr>
        <p:spPr bwMode="auto">
          <a:xfrm flipH="1">
            <a:off x="6716713" y="46434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5" name="AutoShape 99"/>
          <p:cNvSpPr>
            <a:spLocks noChangeArrowheads="1"/>
          </p:cNvSpPr>
          <p:nvPr/>
        </p:nvSpPr>
        <p:spPr bwMode="auto">
          <a:xfrm>
            <a:off x="5334000" y="52720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B[5]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85" name="Line 16"/>
          <p:cNvSpPr>
            <a:spLocks noChangeShapeType="1"/>
          </p:cNvSpPr>
          <p:nvPr/>
        </p:nvSpPr>
        <p:spPr bwMode="auto">
          <a:xfrm flipH="1">
            <a:off x="6426200" y="2816225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Line 16"/>
          <p:cNvSpPr>
            <a:spLocks noChangeShapeType="1"/>
          </p:cNvSpPr>
          <p:nvPr/>
        </p:nvSpPr>
        <p:spPr bwMode="auto">
          <a:xfrm flipH="1">
            <a:off x="6420232" y="3271838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 flipH="1">
            <a:off x="6412379" y="3737960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Line 16"/>
          <p:cNvSpPr>
            <a:spLocks noChangeShapeType="1"/>
          </p:cNvSpPr>
          <p:nvPr/>
        </p:nvSpPr>
        <p:spPr bwMode="auto">
          <a:xfrm flipH="1">
            <a:off x="6412379" y="4208910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Line 16"/>
          <p:cNvSpPr>
            <a:spLocks noChangeShapeType="1"/>
          </p:cNvSpPr>
          <p:nvPr/>
        </p:nvSpPr>
        <p:spPr bwMode="auto">
          <a:xfrm flipH="1">
            <a:off x="6412379" y="4658122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Line 16"/>
          <p:cNvSpPr>
            <a:spLocks noChangeShapeType="1"/>
          </p:cNvSpPr>
          <p:nvPr/>
        </p:nvSpPr>
        <p:spPr bwMode="auto">
          <a:xfrm flipH="1">
            <a:off x="6430360" y="5117541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SW Pipelined Loops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62665" y="1009485"/>
            <a:ext cx="3610071" cy="138499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Unroll the loop to perform 4 iterations at once. Then SW pipeline.</a:t>
            </a:r>
          </a:p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for 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=0; 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&lt;N; 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    B[</a:t>
            </a:r>
            <a:r>
              <a:rPr lang="en-US" altLang="ko-KR" sz="1400" b="1" dirty="0" err="1" smtClean="0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] = A[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] + C</a:t>
            </a:r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;</a:t>
            </a:r>
          </a:p>
          <a:p>
            <a:pPr algn="l"/>
            <a:endParaRPr lang="en-US" altLang="ko-KR" sz="1400" b="1" dirty="0" smtClean="0">
              <a:latin typeface="+mj-lt"/>
              <a:ea typeface="굴림" charset="-127"/>
              <a:cs typeface="굴림" charset="-127"/>
            </a:endParaRPr>
          </a:p>
          <a:p>
            <a:pPr algn="l"/>
            <a:endParaRPr lang="en-US" altLang="ko-KR" sz="1400" b="1" dirty="0" smtClean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501070" y="2027218"/>
            <a:ext cx="2362200" cy="4450449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0(r2)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16(r2)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r2,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-8(r2)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4182485" y="3797215"/>
            <a:ext cx="4114800" cy="1219200"/>
            <a:chOff x="2688" y="2304"/>
            <a:chExt cx="2592" cy="768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1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2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0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1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6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9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1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38"/>
          <p:cNvGrpSpPr>
            <a:grpSpLocks/>
          </p:cNvGrpSpPr>
          <p:nvPr/>
        </p:nvGrpSpPr>
        <p:grpSpPr bwMode="auto">
          <a:xfrm>
            <a:off x="4182485" y="993690"/>
            <a:ext cx="4114800" cy="304800"/>
            <a:chOff x="2688" y="816"/>
            <a:chExt cx="2592" cy="192"/>
          </a:xfrm>
        </p:grpSpPr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 err="1">
                  <a:latin typeface="+mj-lt"/>
                  <a:ea typeface="굴림" charset="-127"/>
                  <a:cs typeface="굴림" charset="-127"/>
                </a:rPr>
                <a:t>Int</a:t>
              </a: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 2</a:t>
              </a:r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59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 err="1">
                  <a:latin typeface="+mj-lt"/>
                  <a:ea typeface="굴림" charset="-127"/>
                  <a:cs typeface="굴림" charset="-127"/>
                </a:rPr>
                <a:t>FPx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61" name="Group 45"/>
          <p:cNvGrpSpPr>
            <a:grpSpLocks/>
          </p:cNvGrpSpPr>
          <p:nvPr/>
        </p:nvGrpSpPr>
        <p:grpSpPr bwMode="auto">
          <a:xfrm>
            <a:off x="4182485" y="1358815"/>
            <a:ext cx="4114800" cy="304800"/>
            <a:chOff x="2256" y="1152"/>
            <a:chExt cx="2592" cy="192"/>
          </a:xfrm>
        </p:grpSpPr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8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9" name="Group 53"/>
          <p:cNvGrpSpPr>
            <a:grpSpLocks/>
          </p:cNvGrpSpPr>
          <p:nvPr/>
        </p:nvGrpSpPr>
        <p:grpSpPr bwMode="auto">
          <a:xfrm>
            <a:off x="4182485" y="1663615"/>
            <a:ext cx="4114800" cy="304800"/>
            <a:chOff x="2256" y="1152"/>
            <a:chExt cx="2592" cy="192"/>
          </a:xfrm>
        </p:grpSpPr>
        <p:sp>
          <p:nvSpPr>
            <p:cNvPr id="70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1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2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6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7" name="Group 61"/>
          <p:cNvGrpSpPr>
            <a:grpSpLocks/>
          </p:cNvGrpSpPr>
          <p:nvPr/>
        </p:nvGrpSpPr>
        <p:grpSpPr bwMode="auto">
          <a:xfrm>
            <a:off x="4182485" y="1968415"/>
            <a:ext cx="4114800" cy="304800"/>
            <a:chOff x="2256" y="1152"/>
            <a:chExt cx="2592" cy="192"/>
          </a:xfrm>
        </p:grpSpPr>
        <p:sp>
          <p:nvSpPr>
            <p:cNvPr id="78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9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0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4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5" name="Group 69"/>
          <p:cNvGrpSpPr>
            <a:grpSpLocks/>
          </p:cNvGrpSpPr>
          <p:nvPr/>
        </p:nvGrpSpPr>
        <p:grpSpPr bwMode="auto">
          <a:xfrm>
            <a:off x="4182485" y="2273215"/>
            <a:ext cx="4114800" cy="304800"/>
            <a:chOff x="2256" y="1152"/>
            <a:chExt cx="2592" cy="192"/>
          </a:xfrm>
        </p:grpSpPr>
        <p:sp>
          <p:nvSpPr>
            <p:cNvPr id="86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7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8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9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0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1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2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3" name="Group 77"/>
          <p:cNvGrpSpPr>
            <a:grpSpLocks/>
          </p:cNvGrpSpPr>
          <p:nvPr/>
        </p:nvGrpSpPr>
        <p:grpSpPr bwMode="auto">
          <a:xfrm>
            <a:off x="4182485" y="2578015"/>
            <a:ext cx="4114800" cy="304800"/>
            <a:chOff x="2256" y="1152"/>
            <a:chExt cx="2592" cy="192"/>
          </a:xfrm>
        </p:grpSpPr>
        <p:sp>
          <p:nvSpPr>
            <p:cNvPr id="94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5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6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7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8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9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0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1" name="Group 85"/>
          <p:cNvGrpSpPr>
            <a:grpSpLocks/>
          </p:cNvGrpSpPr>
          <p:nvPr/>
        </p:nvGrpSpPr>
        <p:grpSpPr bwMode="auto">
          <a:xfrm>
            <a:off x="4182485" y="2882815"/>
            <a:ext cx="4114800" cy="304800"/>
            <a:chOff x="2256" y="1152"/>
            <a:chExt cx="2592" cy="192"/>
          </a:xfrm>
        </p:grpSpPr>
        <p:sp>
          <p:nvSpPr>
            <p:cNvPr id="10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9" name="Group 93"/>
          <p:cNvGrpSpPr>
            <a:grpSpLocks/>
          </p:cNvGrpSpPr>
          <p:nvPr/>
        </p:nvGrpSpPr>
        <p:grpSpPr bwMode="auto">
          <a:xfrm>
            <a:off x="4182485" y="3187615"/>
            <a:ext cx="4114800" cy="304800"/>
            <a:chOff x="2256" y="1152"/>
            <a:chExt cx="2592" cy="192"/>
          </a:xfrm>
        </p:grpSpPr>
        <p:sp>
          <p:nvSpPr>
            <p:cNvPr id="11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17" name="Group 101"/>
          <p:cNvGrpSpPr>
            <a:grpSpLocks/>
          </p:cNvGrpSpPr>
          <p:nvPr/>
        </p:nvGrpSpPr>
        <p:grpSpPr bwMode="auto">
          <a:xfrm>
            <a:off x="4182485" y="3492415"/>
            <a:ext cx="4114800" cy="304800"/>
            <a:chOff x="2256" y="1152"/>
            <a:chExt cx="2592" cy="192"/>
          </a:xfrm>
        </p:grpSpPr>
        <p:sp>
          <p:nvSpPr>
            <p:cNvPr id="11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" name="Group 109"/>
          <p:cNvGrpSpPr>
            <a:grpSpLocks/>
          </p:cNvGrpSpPr>
          <p:nvPr/>
        </p:nvGrpSpPr>
        <p:grpSpPr bwMode="auto">
          <a:xfrm>
            <a:off x="4182485" y="3797215"/>
            <a:ext cx="4114800" cy="304800"/>
            <a:chOff x="2256" y="1152"/>
            <a:chExt cx="2592" cy="192"/>
          </a:xfrm>
        </p:grpSpPr>
        <p:sp>
          <p:nvSpPr>
            <p:cNvPr id="12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" name="Group 117"/>
          <p:cNvGrpSpPr>
            <a:grpSpLocks/>
          </p:cNvGrpSpPr>
          <p:nvPr/>
        </p:nvGrpSpPr>
        <p:grpSpPr bwMode="auto">
          <a:xfrm>
            <a:off x="4182485" y="4102015"/>
            <a:ext cx="4114800" cy="304800"/>
            <a:chOff x="2256" y="1152"/>
            <a:chExt cx="2592" cy="192"/>
          </a:xfrm>
        </p:grpSpPr>
        <p:sp>
          <p:nvSpPr>
            <p:cNvPr id="134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5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6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7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8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9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0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1" name="Group 125"/>
          <p:cNvGrpSpPr>
            <a:grpSpLocks/>
          </p:cNvGrpSpPr>
          <p:nvPr/>
        </p:nvGrpSpPr>
        <p:grpSpPr bwMode="auto">
          <a:xfrm>
            <a:off x="4182485" y="4406815"/>
            <a:ext cx="4114800" cy="304800"/>
            <a:chOff x="2256" y="1152"/>
            <a:chExt cx="2592" cy="192"/>
          </a:xfrm>
        </p:grpSpPr>
        <p:sp>
          <p:nvSpPr>
            <p:cNvPr id="142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3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4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5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6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7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8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9" name="Group 133"/>
          <p:cNvGrpSpPr>
            <a:grpSpLocks/>
          </p:cNvGrpSpPr>
          <p:nvPr/>
        </p:nvGrpSpPr>
        <p:grpSpPr bwMode="auto">
          <a:xfrm>
            <a:off x="4182485" y="4711615"/>
            <a:ext cx="4114800" cy="304800"/>
            <a:chOff x="2256" y="1152"/>
            <a:chExt cx="2592" cy="192"/>
          </a:xfrm>
        </p:grpSpPr>
        <p:sp>
          <p:nvSpPr>
            <p:cNvPr id="150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1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2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3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4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5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6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57" name="Group 141"/>
          <p:cNvGrpSpPr>
            <a:grpSpLocks/>
          </p:cNvGrpSpPr>
          <p:nvPr/>
        </p:nvGrpSpPr>
        <p:grpSpPr bwMode="auto">
          <a:xfrm>
            <a:off x="4182485" y="5016415"/>
            <a:ext cx="4114800" cy="304800"/>
            <a:chOff x="2256" y="1152"/>
            <a:chExt cx="2592" cy="192"/>
          </a:xfrm>
        </p:grpSpPr>
        <p:sp>
          <p:nvSpPr>
            <p:cNvPr id="158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9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1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2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3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4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65" name="Group 150"/>
          <p:cNvGrpSpPr>
            <a:grpSpLocks/>
          </p:cNvGrpSpPr>
          <p:nvPr/>
        </p:nvGrpSpPr>
        <p:grpSpPr bwMode="auto">
          <a:xfrm>
            <a:off x="4182485" y="5321215"/>
            <a:ext cx="4114800" cy="304800"/>
            <a:chOff x="2256" y="1152"/>
            <a:chExt cx="2592" cy="192"/>
          </a:xfrm>
        </p:grpSpPr>
        <p:sp>
          <p:nvSpPr>
            <p:cNvPr id="166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7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8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9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0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1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2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73" name="Group 158"/>
          <p:cNvGrpSpPr>
            <a:grpSpLocks/>
          </p:cNvGrpSpPr>
          <p:nvPr/>
        </p:nvGrpSpPr>
        <p:grpSpPr bwMode="auto">
          <a:xfrm>
            <a:off x="4182485" y="5626015"/>
            <a:ext cx="4114800" cy="304800"/>
            <a:chOff x="2256" y="1152"/>
            <a:chExt cx="2592" cy="192"/>
          </a:xfrm>
        </p:grpSpPr>
        <p:sp>
          <p:nvSpPr>
            <p:cNvPr id="174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5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6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7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8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9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0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81" name="Group 166"/>
          <p:cNvGrpSpPr>
            <a:grpSpLocks/>
          </p:cNvGrpSpPr>
          <p:nvPr/>
        </p:nvGrpSpPr>
        <p:grpSpPr bwMode="auto">
          <a:xfrm>
            <a:off x="4182485" y="5930815"/>
            <a:ext cx="4114800" cy="304800"/>
            <a:chOff x="2256" y="1152"/>
            <a:chExt cx="2592" cy="192"/>
          </a:xfrm>
        </p:grpSpPr>
        <p:sp>
          <p:nvSpPr>
            <p:cNvPr id="182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3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4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5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6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7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8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89" name="Group 174"/>
          <p:cNvGrpSpPr>
            <a:grpSpLocks/>
          </p:cNvGrpSpPr>
          <p:nvPr/>
        </p:nvGrpSpPr>
        <p:grpSpPr bwMode="auto">
          <a:xfrm>
            <a:off x="4182485" y="6235615"/>
            <a:ext cx="4114800" cy="304800"/>
            <a:chOff x="2256" y="1152"/>
            <a:chExt cx="2592" cy="192"/>
          </a:xfrm>
        </p:grpSpPr>
        <p:sp>
          <p:nvSpPr>
            <p:cNvPr id="190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1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2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3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4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5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6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" name="Group 182"/>
          <p:cNvGrpSpPr>
            <a:grpSpLocks/>
          </p:cNvGrpSpPr>
          <p:nvPr/>
        </p:nvGrpSpPr>
        <p:grpSpPr bwMode="auto">
          <a:xfrm>
            <a:off x="4182485" y="1358815"/>
            <a:ext cx="3521075" cy="3690938"/>
            <a:chOff x="2688" y="768"/>
            <a:chExt cx="2218" cy="2325"/>
          </a:xfrm>
        </p:grpSpPr>
        <p:sp>
          <p:nvSpPr>
            <p:cNvPr id="198" name="Text Box 183"/>
            <p:cNvSpPr txBox="1">
              <a:spLocks noChangeArrowheads="1"/>
            </p:cNvSpPr>
            <p:nvPr/>
          </p:nvSpPr>
          <p:spPr bwMode="auto">
            <a:xfrm>
              <a:off x="3564" y="76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9" name="Text Box 184"/>
            <p:cNvSpPr txBox="1">
              <a:spLocks noChangeArrowheads="1"/>
            </p:cNvSpPr>
            <p:nvPr/>
          </p:nvSpPr>
          <p:spPr bwMode="auto">
            <a:xfrm>
              <a:off x="3564" y="96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00" name="Text Box 185"/>
            <p:cNvSpPr txBox="1">
              <a:spLocks noChangeArrowheads="1"/>
            </p:cNvSpPr>
            <p:nvPr/>
          </p:nvSpPr>
          <p:spPr bwMode="auto">
            <a:xfrm>
              <a:off x="3564" y="1152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01" name="Text Box 186"/>
            <p:cNvSpPr txBox="1">
              <a:spLocks noChangeArrowheads="1"/>
            </p:cNvSpPr>
            <p:nvPr/>
          </p:nvSpPr>
          <p:spPr bwMode="auto">
            <a:xfrm>
              <a:off x="3564" y="134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02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03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04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05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06" name="Text Box 191"/>
            <p:cNvSpPr txBox="1">
              <a:spLocks noChangeArrowheads="1"/>
            </p:cNvSpPr>
            <p:nvPr/>
          </p:nvSpPr>
          <p:spPr bwMode="auto">
            <a:xfrm>
              <a:off x="3996" y="2304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07" name="Text Box 192"/>
            <p:cNvSpPr txBox="1">
              <a:spLocks noChangeArrowheads="1"/>
            </p:cNvSpPr>
            <p:nvPr/>
          </p:nvSpPr>
          <p:spPr bwMode="auto">
            <a:xfrm>
              <a:off x="3996" y="2496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08" name="Text Box 193"/>
            <p:cNvSpPr txBox="1">
              <a:spLocks noChangeArrowheads="1"/>
            </p:cNvSpPr>
            <p:nvPr/>
          </p:nvSpPr>
          <p:spPr bwMode="auto">
            <a:xfrm>
              <a:off x="3996" y="2688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09" name="Text Box 194"/>
            <p:cNvSpPr txBox="1">
              <a:spLocks noChangeArrowheads="1"/>
            </p:cNvSpPr>
            <p:nvPr/>
          </p:nvSpPr>
          <p:spPr bwMode="auto">
            <a:xfrm>
              <a:off x="3996" y="288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10" name="Text Box 195"/>
            <p:cNvSpPr txBox="1">
              <a:spLocks noChangeArrowheads="1"/>
            </p:cNvSpPr>
            <p:nvPr/>
          </p:nvSpPr>
          <p:spPr bwMode="auto">
            <a:xfrm>
              <a:off x="2688" y="1344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211" name="Text Box 196"/>
            <p:cNvSpPr txBox="1">
              <a:spLocks noChangeArrowheads="1"/>
            </p:cNvSpPr>
            <p:nvPr/>
          </p:nvSpPr>
          <p:spPr bwMode="auto">
            <a:xfrm>
              <a:off x="3084" y="2688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212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25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bne</a:t>
              </a:r>
              <a:endParaRPr lang="en-US" altLang="ko-KR" sz="1600" dirty="0">
                <a:solidFill>
                  <a:srgbClr val="FF0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213" name="Group 198"/>
          <p:cNvGrpSpPr>
            <a:grpSpLocks/>
          </p:cNvGrpSpPr>
          <p:nvPr/>
        </p:nvGrpSpPr>
        <p:grpSpPr bwMode="auto">
          <a:xfrm>
            <a:off x="4201535" y="2578015"/>
            <a:ext cx="3502025" cy="3690938"/>
            <a:chOff x="2700" y="768"/>
            <a:chExt cx="2206" cy="2325"/>
          </a:xfrm>
        </p:grpSpPr>
        <p:sp>
          <p:nvSpPr>
            <p:cNvPr id="214" name="Text Box 199"/>
            <p:cNvSpPr txBox="1">
              <a:spLocks noChangeArrowheads="1"/>
            </p:cNvSpPr>
            <p:nvPr/>
          </p:nvSpPr>
          <p:spPr bwMode="auto">
            <a:xfrm>
              <a:off x="3564" y="76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215" name="Text Box 200"/>
            <p:cNvSpPr txBox="1">
              <a:spLocks noChangeArrowheads="1"/>
            </p:cNvSpPr>
            <p:nvPr/>
          </p:nvSpPr>
          <p:spPr bwMode="auto">
            <a:xfrm>
              <a:off x="3564" y="96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16" name="Text Box 201"/>
            <p:cNvSpPr txBox="1">
              <a:spLocks noChangeArrowheads="1"/>
            </p:cNvSpPr>
            <p:nvPr/>
          </p:nvSpPr>
          <p:spPr bwMode="auto">
            <a:xfrm>
              <a:off x="3564" y="1152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17" name="Text Box 202"/>
            <p:cNvSpPr txBox="1">
              <a:spLocks noChangeArrowheads="1"/>
            </p:cNvSpPr>
            <p:nvPr/>
          </p:nvSpPr>
          <p:spPr bwMode="auto">
            <a:xfrm>
              <a:off x="3564" y="134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18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19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20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21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22" name="Text Box 207"/>
            <p:cNvSpPr txBox="1">
              <a:spLocks noChangeArrowheads="1"/>
            </p:cNvSpPr>
            <p:nvPr/>
          </p:nvSpPr>
          <p:spPr bwMode="auto">
            <a:xfrm>
              <a:off x="3996" y="2304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23" name="Text Box 208"/>
            <p:cNvSpPr txBox="1">
              <a:spLocks noChangeArrowheads="1"/>
            </p:cNvSpPr>
            <p:nvPr/>
          </p:nvSpPr>
          <p:spPr bwMode="auto">
            <a:xfrm>
              <a:off x="3996" y="2496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24" name="Text Box 209"/>
            <p:cNvSpPr txBox="1">
              <a:spLocks noChangeArrowheads="1"/>
            </p:cNvSpPr>
            <p:nvPr/>
          </p:nvSpPr>
          <p:spPr bwMode="auto">
            <a:xfrm>
              <a:off x="3996" y="2688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25" name="Text Box 210"/>
            <p:cNvSpPr txBox="1">
              <a:spLocks noChangeArrowheads="1"/>
            </p:cNvSpPr>
            <p:nvPr/>
          </p:nvSpPr>
          <p:spPr bwMode="auto">
            <a:xfrm>
              <a:off x="3996" y="288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 smtClean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 smtClean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f8</a:t>
              </a:r>
              <a:endParaRPr lang="en-US" altLang="ko-KR" sz="1600" dirty="0">
                <a:solidFill>
                  <a:srgbClr val="FFC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26" name="Text Box 211"/>
            <p:cNvSpPr txBox="1">
              <a:spLocks noChangeArrowheads="1"/>
            </p:cNvSpPr>
            <p:nvPr/>
          </p:nvSpPr>
          <p:spPr bwMode="auto">
            <a:xfrm>
              <a:off x="2700" y="1344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227" name="Text Box 212"/>
            <p:cNvSpPr txBox="1">
              <a:spLocks noChangeArrowheads="1"/>
            </p:cNvSpPr>
            <p:nvPr/>
          </p:nvSpPr>
          <p:spPr bwMode="auto">
            <a:xfrm>
              <a:off x="3084" y="2688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228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25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bne</a:t>
              </a:r>
              <a:endParaRPr lang="en-US" altLang="ko-KR" sz="1600" dirty="0">
                <a:solidFill>
                  <a:srgbClr val="FFC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229" name="Group 214"/>
          <p:cNvGrpSpPr>
            <a:grpSpLocks/>
          </p:cNvGrpSpPr>
          <p:nvPr/>
        </p:nvGrpSpPr>
        <p:grpSpPr bwMode="auto">
          <a:xfrm>
            <a:off x="4201535" y="3797215"/>
            <a:ext cx="3502025" cy="2776538"/>
            <a:chOff x="2700" y="2304"/>
            <a:chExt cx="2206" cy="1749"/>
          </a:xfrm>
        </p:grpSpPr>
        <p:sp>
          <p:nvSpPr>
            <p:cNvPr id="230" name="Text Box 215"/>
            <p:cNvSpPr txBox="1">
              <a:spLocks noChangeArrowheads="1"/>
            </p:cNvSpPr>
            <p:nvPr/>
          </p:nvSpPr>
          <p:spPr bwMode="auto">
            <a:xfrm>
              <a:off x="3564" y="230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231" name="Text Box 216"/>
            <p:cNvSpPr txBox="1">
              <a:spLocks noChangeArrowheads="1"/>
            </p:cNvSpPr>
            <p:nvPr/>
          </p:nvSpPr>
          <p:spPr bwMode="auto">
            <a:xfrm>
              <a:off x="3564" y="2496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32" name="Text Box 217"/>
            <p:cNvSpPr txBox="1">
              <a:spLocks noChangeArrowheads="1"/>
            </p:cNvSpPr>
            <p:nvPr/>
          </p:nvSpPr>
          <p:spPr bwMode="auto">
            <a:xfrm>
              <a:off x="3564" y="268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33" name="Text Box 218"/>
            <p:cNvSpPr txBox="1">
              <a:spLocks noChangeArrowheads="1"/>
            </p:cNvSpPr>
            <p:nvPr/>
          </p:nvSpPr>
          <p:spPr bwMode="auto">
            <a:xfrm>
              <a:off x="3564" y="288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34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35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36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37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38" name="Text Box 223"/>
            <p:cNvSpPr txBox="1">
              <a:spLocks noChangeArrowheads="1"/>
            </p:cNvSpPr>
            <p:nvPr/>
          </p:nvSpPr>
          <p:spPr bwMode="auto">
            <a:xfrm>
              <a:off x="3996" y="384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39" name="Text Box 224"/>
            <p:cNvSpPr txBox="1">
              <a:spLocks noChangeArrowheads="1"/>
            </p:cNvSpPr>
            <p:nvPr/>
          </p:nvSpPr>
          <p:spPr bwMode="auto">
            <a:xfrm>
              <a:off x="2700" y="2880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</p:grpSp>
      <p:grpSp>
        <p:nvGrpSpPr>
          <p:cNvPr id="240" name="Group 225"/>
          <p:cNvGrpSpPr>
            <a:grpSpLocks/>
          </p:cNvGrpSpPr>
          <p:nvPr/>
        </p:nvGrpSpPr>
        <p:grpSpPr bwMode="auto">
          <a:xfrm>
            <a:off x="2531487" y="1435015"/>
            <a:ext cx="1676401" cy="5181601"/>
            <a:chOff x="1648" y="816"/>
            <a:chExt cx="1056" cy="3264"/>
          </a:xfrm>
        </p:grpSpPr>
        <p:grpSp>
          <p:nvGrpSpPr>
            <p:cNvPr id="241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248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9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250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37" cy="40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steady</a:t>
                </a:r>
              </a:p>
              <a:p>
                <a:r>
                  <a:rPr lang="en-US" altLang="ko-KR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state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242" name="Group 230"/>
            <p:cNvGrpSpPr>
              <a:grpSpLocks/>
            </p:cNvGrpSpPr>
            <p:nvPr/>
          </p:nvGrpSpPr>
          <p:grpSpPr bwMode="auto">
            <a:xfrm>
              <a:off x="2037" y="816"/>
              <a:ext cx="603" cy="1488"/>
              <a:chOff x="2037" y="816"/>
              <a:chExt cx="603" cy="1488"/>
            </a:xfrm>
          </p:grpSpPr>
          <p:sp>
            <p:nvSpPr>
              <p:cNvPr id="246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" name="Text Box 232"/>
              <p:cNvSpPr txBox="1">
                <a:spLocks noChangeArrowheads="1"/>
              </p:cNvSpPr>
              <p:nvPr/>
            </p:nvSpPr>
            <p:spPr bwMode="auto">
              <a:xfrm>
                <a:off x="2037" y="1440"/>
                <a:ext cx="292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fill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243" name="Group 233"/>
            <p:cNvGrpSpPr>
              <a:grpSpLocks/>
            </p:cNvGrpSpPr>
            <p:nvPr/>
          </p:nvGrpSpPr>
          <p:grpSpPr bwMode="auto">
            <a:xfrm>
              <a:off x="1866" y="3072"/>
              <a:ext cx="774" cy="1008"/>
              <a:chOff x="1866" y="3072"/>
              <a:chExt cx="774" cy="1008"/>
            </a:xfrm>
          </p:grpSpPr>
          <p:sp>
            <p:nvSpPr>
              <p:cNvPr id="244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" name="Text Box 235"/>
              <p:cNvSpPr txBox="1">
                <a:spLocks noChangeArrowheads="1"/>
              </p:cNvSpPr>
              <p:nvPr/>
            </p:nvSpPr>
            <p:spPr bwMode="auto">
              <a:xfrm>
                <a:off x="1866" y="3460"/>
                <a:ext cx="463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drain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13 </a:t>
            </a:r>
            <a:r>
              <a:rPr lang="en-US" dirty="0">
                <a:solidFill>
                  <a:schemeClr val="tx1"/>
                </a:solidFill>
              </a:rPr>
              <a:t>November – Homework #4 Due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Proposals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Should </a:t>
            </a:r>
            <a:r>
              <a:rPr lang="en-US" sz="1600" b="0" dirty="0" smtClean="0">
                <a:solidFill>
                  <a:schemeClr val="tx1"/>
                </a:solidFill>
              </a:rPr>
              <a:t>receive comments by end of week. 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Unrolling versus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1047891"/>
            <a:ext cx="8147325" cy="1075339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Unrolled loops pay fill and drain costs once per loop iteration.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SW pipelined loops pay (a.k.a. prologue) and drain (a.k.a. epilogue) costs only once per loop. 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0640" y="2008015"/>
            <a:ext cx="8449100" cy="4330670"/>
            <a:chOff x="205410" y="1969610"/>
            <a:chExt cx="8449100" cy="4330670"/>
          </a:xfrm>
        </p:grpSpPr>
        <p:sp>
          <p:nvSpPr>
            <p:cNvPr id="16" name="Freeform 3"/>
            <p:cNvSpPr>
              <a:spLocks/>
            </p:cNvSpPr>
            <p:nvPr/>
          </p:nvSpPr>
          <p:spPr bwMode="auto">
            <a:xfrm>
              <a:off x="2031460" y="2503010"/>
              <a:ext cx="5181600" cy="1143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0"/>
                </a:cxn>
                <a:cxn ang="0">
                  <a:pos x="3264" y="720"/>
                </a:cxn>
              </a:cxnLst>
              <a:rect l="0" t="0" r="r" b="b"/>
              <a:pathLst>
                <a:path w="3264" h="720">
                  <a:moveTo>
                    <a:pt x="0" y="0"/>
                  </a:moveTo>
                  <a:lnTo>
                    <a:pt x="0" y="720"/>
                  </a:lnTo>
                  <a:lnTo>
                    <a:pt x="3264" y="720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25648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20314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 flipH="1">
              <a:off x="31744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42412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37078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 flipH="1">
              <a:off x="48508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59176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53842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 flipH="1">
              <a:off x="65272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6427247" y="3646010"/>
              <a:ext cx="752475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time</a:t>
              </a:r>
              <a:endPara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05410" y="2503010"/>
              <a:ext cx="1798637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performance</a:t>
              </a: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2031460" y="4712810"/>
              <a:ext cx="5181600" cy="1143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0"/>
                </a:cxn>
                <a:cxn ang="0">
                  <a:pos x="3264" y="720"/>
                </a:cxn>
              </a:cxnLst>
              <a:rect l="0" t="0" r="r" b="b"/>
              <a:pathLst>
                <a:path w="3264" h="720">
                  <a:moveTo>
                    <a:pt x="0" y="0"/>
                  </a:moveTo>
                  <a:lnTo>
                    <a:pt x="0" y="720"/>
                  </a:lnTo>
                  <a:lnTo>
                    <a:pt x="3264" y="720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2564860" y="4789010"/>
              <a:ext cx="609600" cy="1066800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20314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 flipH="1">
              <a:off x="31744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27247" y="5855810"/>
              <a:ext cx="752475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time</a:t>
              </a:r>
              <a:endPara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205410" y="4865210"/>
              <a:ext cx="1798637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performance</a:t>
              </a:r>
            </a:p>
          </p:txBody>
        </p:sp>
        <p:grpSp>
          <p:nvGrpSpPr>
            <p:cNvPr id="37" name="Group 21"/>
            <p:cNvGrpSpPr>
              <a:grpSpLocks/>
            </p:cNvGrpSpPr>
            <p:nvPr/>
          </p:nvGrpSpPr>
          <p:grpSpPr bwMode="auto">
            <a:xfrm>
              <a:off x="2641060" y="4789010"/>
              <a:ext cx="1676400" cy="1066800"/>
              <a:chOff x="1296" y="2832"/>
              <a:chExt cx="1056" cy="672"/>
            </a:xfrm>
          </p:grpSpPr>
          <p:sp>
            <p:nvSpPr>
              <p:cNvPr id="38" name="Rectangle 22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67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129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 flipH="1">
                <a:off x="201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4393660" y="4789010"/>
              <a:ext cx="609600" cy="1066800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Freeform 26"/>
            <p:cNvSpPr>
              <a:spLocks/>
            </p:cNvSpPr>
            <p:nvPr/>
          </p:nvSpPr>
          <p:spPr bwMode="auto">
            <a:xfrm>
              <a:off x="38602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Freeform 27"/>
            <p:cNvSpPr>
              <a:spLocks/>
            </p:cNvSpPr>
            <p:nvPr/>
          </p:nvSpPr>
          <p:spPr bwMode="auto">
            <a:xfrm flipH="1">
              <a:off x="50032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" name="Text Box 28"/>
            <p:cNvSpPr txBox="1">
              <a:spLocks noChangeArrowheads="1"/>
            </p:cNvSpPr>
            <p:nvPr/>
          </p:nvSpPr>
          <p:spPr bwMode="auto">
            <a:xfrm>
              <a:off x="3304635" y="1969610"/>
              <a:ext cx="2290762" cy="4572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Loop Unrolled</a:t>
              </a:r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3039522" y="4255610"/>
              <a:ext cx="3027363" cy="4572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Software Pipelined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6300247" y="2198210"/>
              <a:ext cx="2354263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Wind-down overhead</a:t>
              </a: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2031460" y="3798410"/>
              <a:ext cx="16764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2140997" y="3798410"/>
              <a:ext cx="1625600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Loop Iteration</a:t>
              </a: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3174460" y="6008210"/>
              <a:ext cx="609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2509710" y="5963730"/>
              <a:ext cx="1752600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Loop Iteration</a:t>
              </a:r>
            </a:p>
          </p:txBody>
        </p:sp>
        <p:grpSp>
          <p:nvGrpSpPr>
            <p:cNvPr id="51" name="Group 36"/>
            <p:cNvGrpSpPr>
              <a:grpSpLocks/>
            </p:cNvGrpSpPr>
            <p:nvPr/>
          </p:nvGrpSpPr>
          <p:grpSpPr bwMode="auto">
            <a:xfrm>
              <a:off x="3250660" y="4789010"/>
              <a:ext cx="1676400" cy="1066800"/>
              <a:chOff x="1296" y="2832"/>
              <a:chExt cx="1056" cy="672"/>
            </a:xfrm>
          </p:grpSpPr>
          <p:sp>
            <p:nvSpPr>
              <p:cNvPr id="52" name="Rectangle 37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67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Freeform 38"/>
              <p:cNvSpPr>
                <a:spLocks/>
              </p:cNvSpPr>
              <p:nvPr/>
            </p:nvSpPr>
            <p:spPr bwMode="auto">
              <a:xfrm>
                <a:off x="129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39"/>
              <p:cNvSpPr>
                <a:spLocks/>
              </p:cNvSpPr>
              <p:nvPr/>
            </p:nvSpPr>
            <p:spPr bwMode="auto">
              <a:xfrm flipH="1">
                <a:off x="201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5" name="Freeform 41"/>
            <p:cNvSpPr>
              <a:spLocks/>
            </p:cNvSpPr>
            <p:nvPr/>
          </p:nvSpPr>
          <p:spPr bwMode="auto">
            <a:xfrm>
              <a:off x="1498060" y="3087210"/>
              <a:ext cx="762000" cy="27940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44" y="16"/>
                </a:cxn>
                <a:cxn ang="0">
                  <a:pos x="192" y="64"/>
                </a:cxn>
                <a:cxn ang="0">
                  <a:pos x="192" y="112"/>
                </a:cxn>
                <a:cxn ang="0">
                  <a:pos x="288" y="160"/>
                </a:cxn>
                <a:cxn ang="0">
                  <a:pos x="480" y="16"/>
                </a:cxn>
              </a:cxnLst>
              <a:rect l="0" t="0" r="r" b="b"/>
              <a:pathLst>
                <a:path w="480" h="176">
                  <a:moveTo>
                    <a:pt x="0" y="160"/>
                  </a:moveTo>
                  <a:cubicBezTo>
                    <a:pt x="56" y="96"/>
                    <a:pt x="112" y="32"/>
                    <a:pt x="144" y="16"/>
                  </a:cubicBezTo>
                  <a:cubicBezTo>
                    <a:pt x="176" y="0"/>
                    <a:pt x="184" y="48"/>
                    <a:pt x="192" y="64"/>
                  </a:cubicBezTo>
                  <a:cubicBezTo>
                    <a:pt x="200" y="80"/>
                    <a:pt x="176" y="96"/>
                    <a:pt x="192" y="112"/>
                  </a:cubicBezTo>
                  <a:cubicBezTo>
                    <a:pt x="208" y="128"/>
                    <a:pt x="240" y="176"/>
                    <a:pt x="288" y="160"/>
                  </a:cubicBezTo>
                  <a:cubicBezTo>
                    <a:pt x="336" y="144"/>
                    <a:pt x="408" y="80"/>
                    <a:pt x="480" y="16"/>
                  </a:cubicBezTo>
                </a:path>
              </a:pathLst>
            </a:custGeom>
            <a:noFill/>
            <a:ln w="31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6" name="Freeform 42"/>
            <p:cNvSpPr>
              <a:spLocks/>
            </p:cNvSpPr>
            <p:nvPr/>
          </p:nvSpPr>
          <p:spPr bwMode="auto">
            <a:xfrm rot="10800000">
              <a:off x="6755860" y="2579210"/>
              <a:ext cx="838200" cy="50800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44" y="16"/>
                </a:cxn>
                <a:cxn ang="0">
                  <a:pos x="192" y="64"/>
                </a:cxn>
                <a:cxn ang="0">
                  <a:pos x="192" y="112"/>
                </a:cxn>
                <a:cxn ang="0">
                  <a:pos x="288" y="160"/>
                </a:cxn>
                <a:cxn ang="0">
                  <a:pos x="480" y="16"/>
                </a:cxn>
              </a:cxnLst>
              <a:rect l="0" t="0" r="r" b="b"/>
              <a:pathLst>
                <a:path w="480" h="176">
                  <a:moveTo>
                    <a:pt x="0" y="160"/>
                  </a:moveTo>
                  <a:cubicBezTo>
                    <a:pt x="56" y="96"/>
                    <a:pt x="112" y="32"/>
                    <a:pt x="144" y="16"/>
                  </a:cubicBezTo>
                  <a:cubicBezTo>
                    <a:pt x="176" y="0"/>
                    <a:pt x="184" y="48"/>
                    <a:pt x="192" y="64"/>
                  </a:cubicBezTo>
                  <a:cubicBezTo>
                    <a:pt x="200" y="80"/>
                    <a:pt x="176" y="96"/>
                    <a:pt x="192" y="112"/>
                  </a:cubicBezTo>
                  <a:cubicBezTo>
                    <a:pt x="208" y="128"/>
                    <a:pt x="240" y="176"/>
                    <a:pt x="288" y="160"/>
                  </a:cubicBezTo>
                  <a:cubicBezTo>
                    <a:pt x="336" y="144"/>
                    <a:pt x="408" y="80"/>
                    <a:pt x="480" y="16"/>
                  </a:cubicBezTo>
                </a:path>
              </a:pathLst>
            </a:custGeom>
            <a:noFill/>
            <a:ln w="31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What if there are no loops?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0835" y="1163104"/>
            <a:ext cx="3763689" cy="5031055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block defined by sequence of consecutive instructions.  Every basic block ends with a branch.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Instruction-level parallelism is hard to find in basic blocks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blocks illustrated by control flow graph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81000" y="1143000"/>
            <a:ext cx="3886200" cy="4876800"/>
            <a:chOff x="960" y="1056"/>
            <a:chExt cx="2448" cy="307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960" y="2111"/>
              <a:ext cx="101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+mj-lt"/>
                  <a:ea typeface="굴림" charset="-127"/>
                  <a:cs typeface="굴림" charset="-127"/>
                </a:rPr>
                <a:t>Basic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Trace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95925" y="1163104"/>
            <a:ext cx="4608599" cy="5031055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</a:t>
            </a:r>
            <a:r>
              <a:rPr lang="en-US" sz="1600" b="0" u="sng" dirty="0" smtClean="0">
                <a:solidFill>
                  <a:schemeClr val="tx1"/>
                </a:solidFill>
              </a:rPr>
              <a:t>trace</a:t>
            </a:r>
            <a:r>
              <a:rPr lang="en-US" sz="1600" b="0" dirty="0" smtClean="0">
                <a:solidFill>
                  <a:schemeClr val="tx1"/>
                </a:solidFill>
              </a:rPr>
              <a:t> is a sequence of basic blocks (a.k.a., long string of straight-line code)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Trace Selection:</a:t>
            </a:r>
            <a:r>
              <a:rPr lang="en-US" sz="1600" b="0" dirty="0" smtClean="0">
                <a:solidFill>
                  <a:schemeClr val="tx1"/>
                </a:solidFill>
              </a:rPr>
              <a:t> Use profiling or compiler heuristics to find common sequences/paths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Trace Compaction:</a:t>
            </a:r>
            <a:r>
              <a:rPr lang="en-US" sz="1600" b="0" dirty="0" smtClean="0">
                <a:solidFill>
                  <a:schemeClr val="tx1"/>
                </a:solidFill>
              </a:rPr>
              <a:t> Schedule whole trace into few VLIW instructions. 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Add fix-up code to cope with branches jumping out of trace. Undo instructions if control flower diverges from trace.</a:t>
            </a:r>
          </a:p>
        </p:txBody>
      </p:sp>
      <p:sp>
        <p:nvSpPr>
          <p:cNvPr id="27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Problems with “Classic” VLIW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 Code Challenges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Need to recompile code for every VLIW machine, even across generations.  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Code specific to operation slots in instruction format and latencies of operations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Instruction padding wastes instruction memory/cache with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r>
              <a:rPr lang="en-US" sz="1600" b="0" dirty="0" smtClean="0">
                <a:solidFill>
                  <a:schemeClr val="tx1"/>
                </a:solidFill>
              </a:rPr>
              <a:t> for unfilled slots.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Loop unrolling, software pipelining increases code footprint. 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Variable Latency Operations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Effective schedules rely on known instruction latencies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Caches, memories produce unpredictable variability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Problems with “Classic” VLIW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 Code Challenges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Need to recompile code for every VLIW machine, even across generations.  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Code specific to operation slots in instruction format and latencies of operations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Instruction padding wastes instruction memory/cache with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r>
              <a:rPr lang="en-US" sz="1600" b="0" dirty="0" smtClean="0">
                <a:solidFill>
                  <a:schemeClr val="tx1"/>
                </a:solidFill>
              </a:rPr>
              <a:t> for unfilled slots.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Loop unrolling, software pipelining increases code footprint. 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Variable Latency Operations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Effective schedules rely on known instruction latencies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Caches, memories produce unpredictable variability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Explicitly Parallel Instruction Computing (EPIC)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Computer architecture style (e.g., CISC, RISC, EPIC)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IA-64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set architecture (e.g., x86, MIPS, IA-64)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IA-64 – Intel Architecture 64-bit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Merced, first implementation, 2001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McKinley, second implementation, 2002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Poulson</a:t>
            </a:r>
            <a:r>
              <a:rPr lang="en-US" sz="1600" b="0" dirty="0" smtClean="0">
                <a:solidFill>
                  <a:schemeClr val="tx1"/>
                </a:solidFill>
              </a:rPr>
              <a:t>, recent implementation, 2011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08935" y="1124700"/>
            <a:ext cx="3346701" cy="2073869"/>
          </a:xfrm>
        </p:spPr>
        <p:txBody>
          <a:bodyPr anchor="t"/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Eight cores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1-cycle 16KB L1 I&amp;D caches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9-cycle 512KB L2 I-cache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8-cycle 256KB L2 D-cache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32 MB shared L3 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544mm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in 32nm CMOS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3 billion transistors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665" y="1124700"/>
            <a:ext cx="5021720" cy="3124200"/>
          </a:xfrm>
          <a:prstGeom prst="rect">
            <a:avLst/>
          </a:prstGeom>
        </p:spPr>
      </p:pic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923525" y="4504340"/>
            <a:ext cx="8026646" cy="1881845"/>
          </a:xfrm>
        </p:spPr>
        <p:txBody>
          <a:bodyPr anchor="t"/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Cores are 2-way multithreaded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Each VLIW word is 128-bits, containing 3 instructions (op slots)</a:t>
            </a:r>
          </a:p>
          <a:p>
            <a:pPr algn="l">
              <a:lnSpc>
                <a:spcPct val="8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Fetch 2 words per cycle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6</a:t>
            </a:r>
            <a:r>
              <a:rPr lang="en-US" sz="1600" dirty="0" smtClean="0">
                <a:solidFill>
                  <a:schemeClr val="tx1"/>
                </a:solidFill>
              </a:rPr>
              <a:t> instructions (op slots) 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Retire 4 words per cycle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12 instructions (op slots)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921447"/>
            <a:ext cx="7327900" cy="1384995"/>
          </a:xfrm>
          <a:noFill/>
          <a:ln/>
        </p:spPr>
        <p:txBody>
          <a:bodyPr anchor="ctr">
            <a:spAutoFit/>
          </a:bodyPr>
          <a:lstStyle/>
          <a:p>
            <a:pPr algn="l">
              <a:buFontTx/>
              <a:buChar char="-"/>
            </a:pP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Template </a:t>
            </a:r>
            <a:r>
              <a:rPr lang="en-US" altLang="ko-KR" sz="2000" dirty="0">
                <a:solidFill>
                  <a:schemeClr val="tx1"/>
                </a:solidFill>
                <a:ea typeface="굴림" charset="-127"/>
                <a:cs typeface="굴림" charset="-127"/>
              </a:rPr>
              <a:t>bits describe grouping of these instructions with others in adjacent </a:t>
            </a: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bundles</a:t>
            </a:r>
          </a:p>
          <a:p>
            <a:pPr algn="l">
              <a:buFontTx/>
              <a:buChar char="-"/>
            </a:pP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 Each </a:t>
            </a:r>
            <a:r>
              <a:rPr lang="en-US" altLang="ko-KR" sz="2000" dirty="0">
                <a:solidFill>
                  <a:schemeClr val="tx1"/>
                </a:solidFill>
                <a:ea typeface="굴림" charset="-127"/>
                <a:cs typeface="굴림" charset="-127"/>
              </a:rPr>
              <a:t>group contains instructions that can execute in </a:t>
            </a: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parallel</a:t>
            </a:r>
            <a:endParaRPr lang="en-US" altLang="ko-KR" sz="2000" dirty="0">
              <a:solidFill>
                <a:schemeClr val="tx1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2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8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0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59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and Control Flow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Challenge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r>
              <a:rPr lang="en-US" sz="1600" b="0" dirty="0" smtClean="0">
                <a:solidFill>
                  <a:schemeClr val="tx1"/>
                </a:solidFill>
              </a:rPr>
              <a:t> branches limit ILP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Trace selection groups basic blocks into larger ones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Trace compaction schedules instructions into a single VLIW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fix-up code for branches that exit trace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Predicated Execution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Eliminate hard to predict branches with predicated execution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IA-64 instructions can be executed conditionally under predicate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becomes a NOP if predicate register is false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5855" y="14301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and Control Flow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736965" y="1353543"/>
            <a:ext cx="2941638" cy="4268788"/>
            <a:chOff x="528" y="1631"/>
            <a:chExt cx="1853" cy="2689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 err="1">
                  <a:latin typeface="+mj-lt"/>
                  <a:ea typeface="굴림" charset="-127"/>
                  <a:cs typeface="굴림" charset="-127"/>
                </a:rPr>
                <a:t>br</a:t>
              </a: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 b3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</a:t>
              </a:r>
              <a:r>
                <a:rPr lang="en-US" altLang="ko-KR" dirty="0" smtClean="0">
                  <a:latin typeface="+mj-lt"/>
                  <a:ea typeface="굴림" charset="-127"/>
                  <a:cs typeface="굴림" charset="-127"/>
                </a:rPr>
                <a:t>6</a:t>
              </a: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</a:t>
              </a:r>
              <a:r>
                <a:rPr lang="en-US" altLang="ko-KR" dirty="0" smtClean="0">
                  <a:latin typeface="+mj-lt"/>
                  <a:ea typeface="굴림" charset="-127"/>
                  <a:cs typeface="굴림" charset="-127"/>
                </a:rPr>
                <a:t>8</a:t>
              </a: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28" y="1631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b0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528" y="2255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b1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28" y="2831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b2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528" y="3455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b3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14" y="1818"/>
              <a:ext cx="20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if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907" y="2394"/>
              <a:ext cx="431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else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907" y="3011"/>
              <a:ext cx="47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then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26" name="Group 19"/>
          <p:cNvGrpSpPr>
            <a:grpSpLocks/>
          </p:cNvGrpSpPr>
          <p:nvPr/>
        </p:nvGrpSpPr>
        <p:grpSpPr bwMode="auto">
          <a:xfrm>
            <a:off x="3592878" y="1471018"/>
            <a:ext cx="5262563" cy="3987801"/>
            <a:chOff x="2327" y="1705"/>
            <a:chExt cx="3315" cy="2512"/>
          </a:xfrm>
        </p:grpSpPr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3549" y="1705"/>
              <a:ext cx="2008" cy="155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p1,p2 &lt;- </a:t>
              </a:r>
              <a:r>
                <a:rPr lang="en-US" altLang="ko-KR" dirty="0" err="1">
                  <a:latin typeface="+mj-lt"/>
                  <a:ea typeface="굴림" charset="-127"/>
                  <a:cs typeface="굴림" charset="-127"/>
                </a:rPr>
                <a:t>cmp</a:t>
              </a: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8" name="AutoShape 21"/>
            <p:cNvSpPr>
              <a:spLocks noChangeArrowheads="1"/>
            </p:cNvSpPr>
            <p:nvPr/>
          </p:nvSpPr>
          <p:spPr bwMode="auto">
            <a:xfrm>
              <a:off x="2327" y="2342"/>
              <a:ext cx="1173" cy="501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+mj-lt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3776" y="3263"/>
              <a:ext cx="140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2928" y="3810"/>
              <a:ext cx="2714" cy="40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u="sng" dirty="0" smtClean="0">
                  <a:latin typeface="+mj-lt"/>
                  <a:ea typeface="굴림" charset="-127"/>
                  <a:cs typeface="굴림" charset="-127"/>
                </a:rPr>
                <a:t>On average &gt;50% branches removed. </a:t>
              </a:r>
              <a:r>
                <a:rPr lang="en-US" altLang="ko-KR" b="1" u="sng" dirty="0" err="1" smtClean="0">
                  <a:latin typeface="+mj-lt"/>
                  <a:ea typeface="굴림" charset="-127"/>
                  <a:cs typeface="굴림" charset="-127"/>
                </a:rPr>
                <a:t>Mahlke</a:t>
              </a:r>
              <a:r>
                <a:rPr lang="en-US" altLang="ko-KR" b="1" u="sng" dirty="0" smtClean="0">
                  <a:latin typeface="+mj-lt"/>
                  <a:ea typeface="굴림" charset="-127"/>
                  <a:cs typeface="굴림" charset="-127"/>
                </a:rPr>
                <a:t> et al. 1995. </a:t>
              </a:r>
              <a:endParaRPr lang="en-US" altLang="ko-KR" sz="1800" b="1" u="sng" dirty="0">
                <a:latin typeface="+mj-lt"/>
                <a:ea typeface="굴림" charset="-127"/>
                <a:cs typeface="굴림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OoO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Superscalar Complexity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Superscalar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Objective: Increase instruction-level parallelism.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Cost: Hardware logic/mechanisms to track dependencies and </a:t>
            </a:r>
            <a:r>
              <a:rPr lang="en-US" sz="1600" b="0" u="sng" dirty="0" smtClean="0">
                <a:solidFill>
                  <a:schemeClr val="tx1"/>
                </a:solidFill>
              </a:rPr>
              <a:t>dynamically</a:t>
            </a:r>
            <a:r>
              <a:rPr lang="en-US" sz="1600" b="0" dirty="0" smtClean="0">
                <a:solidFill>
                  <a:schemeClr val="tx1"/>
                </a:solidFill>
              </a:rPr>
              <a:t> schedule independent instructions.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Hardware Complexity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Instructions can issue, complete out-of-order.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Instructions must commit in-order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Implement </a:t>
            </a:r>
            <a:r>
              <a:rPr lang="en-US" sz="1600" b="0" dirty="0" err="1">
                <a:solidFill>
                  <a:schemeClr val="tx1"/>
                </a:solidFill>
              </a:rPr>
              <a:t>Tomasulo’s</a:t>
            </a:r>
            <a:r>
              <a:rPr lang="en-US" sz="1600" b="0" dirty="0">
                <a:solidFill>
                  <a:schemeClr val="tx1"/>
                </a:solidFill>
              </a:rPr>
              <a:t> algorithm with a variety of structures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Example: Reservation stations, reorder buffer, physical register file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Very Long Instruction Word (VLIW)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Objective: Increase instruction-level parallelism.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Cost: Software compilers/mechanisms to track dependencies and </a:t>
            </a:r>
            <a:r>
              <a:rPr lang="en-US" sz="1600" b="0" u="sng" dirty="0" smtClean="0">
                <a:solidFill>
                  <a:schemeClr val="tx1"/>
                </a:solidFill>
              </a:rPr>
              <a:t>statically</a:t>
            </a:r>
            <a:r>
              <a:rPr lang="en-US" sz="1600" b="0" dirty="0" smtClean="0">
                <a:solidFill>
                  <a:schemeClr val="tx1"/>
                </a:solidFill>
              </a:rPr>
              <a:t> schedule independent instructions.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Limits of Static ILP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Software Instruction-level Parallelism (VLIW)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Compiler complexity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 explosion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Unpredictable branches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Variable memory latency and unpredictable cache behavior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Current Status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Despite several attempts, VLIW has failed in general-purpose computing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VLIW hardware complexity similar to in-order, superscalar hardware complexity. Limited advantage on large, complex applications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Successful in embedded digital signal processing; friendly code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Superscalar 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Hardware complexity increases super-linearly with issue-width. 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Very Long Instruction Word (VLIW)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Compiler explicitly schedules parallel instructions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Unrolling and software pipelining loops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Mitigates branches in VLIW machines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Predicate operations. If predicate false, operation does not affect architected state.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 1995.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Krishnamurthy (U. Washington)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Fetch/Decode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Fetch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Load instruction by accessing memory at program counter (PC)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Update PC using sequential address (PC+4) or branch prediction (BTB)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Decode/Rename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 instruction from fetch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Allocate resources, which are necessary to execute instruction: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(1) Destination physical register – if instruction writes a register, rename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(2) Reorder buffer (ROB) entry – support in-order commit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(3) Issue queue entry – hold instruction as it waits for execution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(4) Memory buffer entry – resolve dependencies through memory (next slide)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Stall if resources unavailable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Rename source/destination registers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Update reorder buffer, issue queue, memory buffer</a:t>
            </a: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Memory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Allocate memory buffer entry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Store Instructions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Calculate store-address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 store-data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commits in-order when store-address, store-data ready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Load Instructions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Calculate load-address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searches memory buffer for stores with matching address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Forward load data from in-flight stores with matching address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Stall load if buffer contains stores with un-resolved addresses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Issue/Execute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Issue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commits from reorder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commit </a:t>
            </a:r>
            <a:r>
              <a:rPr lang="en-US" sz="1600" b="0" u="sng" dirty="0" smtClean="0">
                <a:solidFill>
                  <a:schemeClr val="tx1"/>
                </a:solidFill>
              </a:rPr>
              <a:t>wakes-up</a:t>
            </a:r>
            <a:r>
              <a:rPr lang="en-US" sz="1600" b="0" dirty="0" smtClean="0">
                <a:solidFill>
                  <a:schemeClr val="tx1"/>
                </a:solidFill>
              </a:rPr>
              <a:t> an instruction by marking its sources ready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Select</a:t>
            </a:r>
            <a:r>
              <a:rPr lang="en-US" sz="1600" b="0" dirty="0" smtClean="0">
                <a:solidFill>
                  <a:schemeClr val="tx1"/>
                </a:solidFill>
              </a:rPr>
              <a:t> logic determines which ready instructions should execute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Issue</a:t>
            </a:r>
            <a:r>
              <a:rPr lang="en-US" sz="1600" b="0" dirty="0" smtClean="0">
                <a:solidFill>
                  <a:schemeClr val="tx1"/>
                </a:solidFill>
              </a:rPr>
              <a:t> when by sending instructions to functional unit</a:t>
            </a:r>
            <a:endParaRPr lang="en-US" sz="1600" b="0" u="sng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Execute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Read operands from physical register file and/or forwarding path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 instruction in functional unit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Write result to physical register file, store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Produce exception status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Write to reorder buffer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Commit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Commit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can complete and update reorder buffer out-of-order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commit from reorder buffer in-order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Exceptions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for exceptions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exception raised, flush pipeline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 to exception handler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Release Resources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physical register used by last writer to same architected register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reorder buffer slot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memory buffer slot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Logic Scaling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3467405"/>
            <a:ext cx="8147325" cy="272675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Lifetime (L) – number of cycles an instruction spends in pipeline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Lifetime depends on pipeline latency, time spent in reorder buffer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Issue width (W) – maximum number of instructions issued per cycle</a:t>
            </a:r>
          </a:p>
          <a:p>
            <a:pPr marL="285750" indent="-285750" algn="l">
              <a:buFontTx/>
              <a:buChar char="-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W increases, issue logic must find more instructions to execute in parallel and keep pipeline busy.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More instructions must be fetched, decoded, and queued.  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W x L</a:t>
            </a:r>
            <a:r>
              <a:rPr lang="en-US" sz="1600" dirty="0" smtClean="0">
                <a:solidFill>
                  <a:schemeClr val="tx1"/>
                </a:solidFill>
              </a:rPr>
              <a:t> instructions can impact any of the </a:t>
            </a:r>
            <a:r>
              <a:rPr lang="en-US" sz="1600" b="1" dirty="0" smtClean="0">
                <a:solidFill>
                  <a:schemeClr val="tx1"/>
                </a:solidFill>
              </a:rPr>
              <a:t>W </a:t>
            </a:r>
            <a:r>
              <a:rPr lang="en-US" sz="1600" dirty="0" smtClean="0">
                <a:solidFill>
                  <a:schemeClr val="tx1"/>
                </a:solidFill>
              </a:rPr>
              <a:t>issuing instructions (e.g. forwarding) and growth in hardware proportional to </a:t>
            </a:r>
            <a:r>
              <a:rPr lang="en-US" sz="1600" b="1" dirty="0" smtClean="0">
                <a:solidFill>
                  <a:schemeClr val="tx1"/>
                </a:solidFill>
              </a:rPr>
              <a:t>W x (W x L)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5400000">
            <a:off x="4031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 rot="5400000">
            <a:off x="3650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 rot="5400000">
            <a:off x="4793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 rot="5400000">
            <a:off x="4412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 rot="5400000">
            <a:off x="5555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 rot="5400000">
            <a:off x="5174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5916175" y="212323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992985" y="2468875"/>
            <a:ext cx="110479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Lifetime L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 rot="5400000">
            <a:off x="4031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 rot="5400000">
            <a:off x="3650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 rot="5400000">
            <a:off x="4793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 rot="5400000">
            <a:off x="4412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 rot="5400000">
            <a:off x="5555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 rot="5400000">
            <a:off x="5174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075675" y="1585560"/>
            <a:ext cx="1346844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 Group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1597675" y="2343204"/>
            <a:ext cx="1924050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Previously 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Issued Instructions</a:t>
            </a: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655075" y="1361910"/>
            <a:ext cx="2286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796363" y="1009277"/>
            <a:ext cx="2043002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 Width W</a:t>
            </a: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 flipH="1" flipV="1">
            <a:off x="3807475" y="1895310"/>
            <a:ext cx="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H="1" flipV="1">
            <a:off x="3807475" y="1895310"/>
            <a:ext cx="762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 flipV="1">
            <a:off x="3731275" y="1895310"/>
            <a:ext cx="762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3" name="Line 36"/>
          <p:cNvSpPr>
            <a:spLocks noChangeShapeType="1"/>
          </p:cNvSpPr>
          <p:nvPr/>
        </p:nvSpPr>
        <p:spPr bwMode="auto">
          <a:xfrm>
            <a:off x="3807475" y="1895310"/>
            <a:ext cx="304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3807475" y="1895310"/>
            <a:ext cx="685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>
            <a:off x="3807475" y="1895310"/>
            <a:ext cx="1066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3883675" y="1895310"/>
            <a:ext cx="13716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3883675" y="1895310"/>
            <a:ext cx="17526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 flipH="1" flipV="1">
            <a:off x="3883675" y="1895310"/>
            <a:ext cx="304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 flipH="1" flipV="1">
            <a:off x="3883675" y="1895310"/>
            <a:ext cx="304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 flipH="1" flipV="1">
            <a:off x="3883675" y="1895310"/>
            <a:ext cx="685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 flipH="1" flipV="1">
            <a:off x="3807475" y="1895310"/>
            <a:ext cx="8382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 flipH="1" flipV="1">
            <a:off x="3807475" y="1895310"/>
            <a:ext cx="11430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3" name="Line 46"/>
          <p:cNvSpPr>
            <a:spLocks noChangeShapeType="1"/>
          </p:cNvSpPr>
          <p:nvPr/>
        </p:nvSpPr>
        <p:spPr bwMode="auto">
          <a:xfrm flipH="1" flipV="1">
            <a:off x="3883675" y="1895310"/>
            <a:ext cx="1066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 flipH="1" flipV="1">
            <a:off x="3883675" y="1895310"/>
            <a:ext cx="15240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 flipH="1" flipV="1">
            <a:off x="3883675" y="1971510"/>
            <a:ext cx="1524000" cy="9906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flipH="1" flipV="1">
            <a:off x="3883675" y="1895310"/>
            <a:ext cx="1828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 flipV="1">
            <a:off x="3883675" y="1895310"/>
            <a:ext cx="1828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19" name="Rectangle 4"/>
          <p:cNvSpPr>
            <a:spLocks noChangeArrowheads="1"/>
          </p:cNvSpPr>
          <p:nvPr/>
        </p:nvSpPr>
        <p:spPr bwMode="auto">
          <a:xfrm rot="5400000">
            <a:off x="4031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 rot="5400000">
            <a:off x="3650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1" name="Rectangle 9"/>
          <p:cNvSpPr>
            <a:spLocks noChangeArrowheads="1"/>
          </p:cNvSpPr>
          <p:nvPr/>
        </p:nvSpPr>
        <p:spPr bwMode="auto">
          <a:xfrm rot="5400000">
            <a:off x="4793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 rot="5400000">
            <a:off x="4412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3" name="Rectangle 15"/>
          <p:cNvSpPr>
            <a:spLocks noChangeArrowheads="1"/>
          </p:cNvSpPr>
          <p:nvPr/>
        </p:nvSpPr>
        <p:spPr bwMode="auto">
          <a:xfrm rot="5400000">
            <a:off x="5555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 rot="5400000">
            <a:off x="5174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5" name="Rectangle 4"/>
          <p:cNvSpPr>
            <a:spLocks noChangeArrowheads="1"/>
          </p:cNvSpPr>
          <p:nvPr/>
        </p:nvSpPr>
        <p:spPr bwMode="auto">
          <a:xfrm rot="5400000">
            <a:off x="4031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6" name="Rectangle 6"/>
          <p:cNvSpPr>
            <a:spLocks noChangeArrowheads="1"/>
          </p:cNvSpPr>
          <p:nvPr/>
        </p:nvSpPr>
        <p:spPr bwMode="auto">
          <a:xfrm rot="5400000">
            <a:off x="3650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 rot="5400000">
            <a:off x="4793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 rot="5400000">
            <a:off x="4412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9" name="Rectangle 15"/>
          <p:cNvSpPr>
            <a:spLocks noChangeArrowheads="1"/>
          </p:cNvSpPr>
          <p:nvPr/>
        </p:nvSpPr>
        <p:spPr bwMode="auto">
          <a:xfrm rot="5400000">
            <a:off x="5555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30" name="Rectangle 18"/>
          <p:cNvSpPr>
            <a:spLocks noChangeArrowheads="1"/>
          </p:cNvSpPr>
          <p:nvPr/>
        </p:nvSpPr>
        <p:spPr bwMode="auto">
          <a:xfrm rot="5400000">
            <a:off x="5174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Logic (MIPS R10000)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60" name="Picture 3" descr="R10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5065" y="1009485"/>
            <a:ext cx="4861600" cy="5286024"/>
          </a:xfrm>
          <a:prstGeom prst="rect">
            <a:avLst/>
          </a:prstGeom>
          <a:noFill/>
        </p:spPr>
      </p:pic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240" y="1991"/>
              <a:ext cx="913" cy="4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latin typeface="+mj-lt"/>
                  <a:ea typeface="굴림" charset="-127"/>
                  <a:cs typeface="굴림" charset="-127"/>
                </a:rPr>
                <a:t>Control Logic</a:t>
              </a: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934" y="2151"/>
              <a:ext cx="602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4980</TotalTime>
  <Words>2642</Words>
  <Application>Microsoft Office PowerPoint</Application>
  <PresentationFormat>On-screen Show (4:3)</PresentationFormat>
  <Paragraphs>625</Paragraphs>
  <Slides>32</Slides>
  <Notes>30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Executive</vt:lpstr>
      <vt:lpstr>ECE 552 / CPS 550  Advanced Computer Architecture I  Lecture 15 Very Long Instruction Word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1141</cp:revision>
  <dcterms:created xsi:type="dcterms:W3CDTF">2011-07-23T19:26:49Z</dcterms:created>
  <dcterms:modified xsi:type="dcterms:W3CDTF">2012-10-25T02:09:50Z</dcterms:modified>
</cp:coreProperties>
</file>