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6"/>
  </p:notesMasterIdLst>
  <p:sldIdLst>
    <p:sldId id="256" r:id="rId2"/>
    <p:sldId id="510" r:id="rId3"/>
    <p:sldId id="652" r:id="rId4"/>
    <p:sldId id="679" r:id="rId5"/>
    <p:sldId id="690" r:id="rId6"/>
    <p:sldId id="691" r:id="rId7"/>
    <p:sldId id="630" r:id="rId8"/>
    <p:sldId id="692" r:id="rId9"/>
    <p:sldId id="680" r:id="rId10"/>
    <p:sldId id="653" r:id="rId11"/>
    <p:sldId id="654" r:id="rId12"/>
    <p:sldId id="681" r:id="rId13"/>
    <p:sldId id="656" r:id="rId14"/>
    <p:sldId id="687" r:id="rId15"/>
    <p:sldId id="682" r:id="rId16"/>
    <p:sldId id="683" r:id="rId17"/>
    <p:sldId id="685" r:id="rId18"/>
    <p:sldId id="686" r:id="rId19"/>
    <p:sldId id="655" r:id="rId20"/>
    <p:sldId id="688" r:id="rId21"/>
    <p:sldId id="693" r:id="rId22"/>
    <p:sldId id="694" r:id="rId23"/>
    <p:sldId id="696" r:id="rId24"/>
    <p:sldId id="695" r:id="rId25"/>
    <p:sldId id="689" r:id="rId26"/>
    <p:sldId id="697" r:id="rId27"/>
    <p:sldId id="698" r:id="rId28"/>
    <p:sldId id="699" r:id="rId29"/>
    <p:sldId id="702" r:id="rId30"/>
    <p:sldId id="700" r:id="rId31"/>
    <p:sldId id="701" r:id="rId32"/>
    <p:sldId id="703" r:id="rId33"/>
    <p:sldId id="704" r:id="rId34"/>
    <p:sldId id="70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0" autoAdjust="0"/>
    <p:restoredTop sz="94660"/>
  </p:normalViewPr>
  <p:slideViewPr>
    <p:cSldViewPr>
      <p:cViewPr>
        <p:scale>
          <a:sx n="125" d="100"/>
          <a:sy n="125" d="100"/>
        </p:scale>
        <p:origin x="-546" y="-1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35EA-C037-45D3-B35E-9D3052388077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9DB1-8047-40EE-AE51-59C93E005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7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3BD-F9E5-44C5-BDEB-9262A5EB1EA0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ED3-5ABC-4D6E-86EF-CD23EB2889C1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AE8-6911-480C-87C4-6FABE681EE7E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331C-D5AD-4A2A-99C4-69DCE02D2660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001F-0619-4BA5-990D-3AA75F9FAA96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0E9D-3745-47EE-B2A3-174F35C4F8DD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1AC-FBEE-440C-8C18-6E1CAC2283D5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9C29-19E2-471A-9DE6-3E3283970BDA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FCED-B1D0-453C-9968-77CBFD2771F7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950-BC96-4A6B-AECA-CA5803027B9C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F635-8199-4D8D-B465-C3A20F49DD29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5EA6ED-ECFF-42D1-88F6-221D97FCC494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355849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ECE 552 / CPS 550</a:t>
            </a: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 Advanced Computer Architecture I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Lecture 16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Multi-threading</a:t>
            </a:r>
            <a:endParaRPr lang="en-US" sz="3000" b="1" dirty="0">
              <a:solidFill>
                <a:srgbClr val="00009C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Benjamin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and Computer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Duke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www.duke.edu/~bcl15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www.duke.edu/~</a:t>
            </a:r>
            <a:r>
              <a:rPr lang="en-US" dirty="0" smtClean="0">
                <a:solidFill>
                  <a:schemeClr val="tx1"/>
                </a:solidFill>
              </a:rPr>
              <a:t>bcl15/class/class_ece252fall12.html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CDC 6600 Peripheral Processors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4389125"/>
            <a:ext cx="8147325" cy="1805034"/>
          </a:xfrm>
        </p:spPr>
        <p:txBody>
          <a:bodyPr anchor="t"/>
          <a:lstStyle/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Cray (1964) built first multithreaded hardware architecture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Pipeline with100ns clock period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10 “virtual” I/O processors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 provides thread-level parallelism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Each virtual processor executes one instruction every 1000ns (= 1ms)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Minimize processor state with accumulator-based instruction set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4" descr="cdc6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219200"/>
            <a:ext cx="4114800" cy="299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Simple Multithreaded Pipeline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4657960"/>
            <a:ext cx="8147325" cy="1536198"/>
          </a:xfrm>
        </p:spPr>
        <p:txBody>
          <a:bodyPr anchor="t"/>
          <a:lstStyle/>
          <a:p>
            <a:pPr marL="285750" indent="-285750"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Additional State: One copy of architected state per thread (e.g., PC, GPR)</a:t>
            </a:r>
          </a:p>
          <a:p>
            <a:pPr marL="285750" indent="-285750"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Thread Select: Round-robin logic; Propagate thread ID down pipeline to access correct state (e.g., GPR1 versus GPR2)</a:t>
            </a:r>
          </a:p>
          <a:p>
            <a:pPr marL="285750" indent="-285750" algn="l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Software (e.g., OS) perceives multiple, slower CPUs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76200" y="932675"/>
            <a:ext cx="8839200" cy="3295710"/>
            <a:chOff x="76200" y="932675"/>
            <a:chExt cx="8839200" cy="3295710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3962400" y="1466075"/>
              <a:ext cx="1600200" cy="1295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457200" y="3523475"/>
              <a:ext cx="152400" cy="609600"/>
              <a:chOff x="432" y="2208"/>
              <a:chExt cx="96" cy="384"/>
            </a:xfrm>
          </p:grpSpPr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432" y="2208"/>
                <a:ext cx="96" cy="3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432" y="2496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04800" y="3066275"/>
              <a:ext cx="4572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+1</a:t>
              </a: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09600" y="3218675"/>
              <a:ext cx="457200" cy="609600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288" y="384"/>
                </a:cxn>
                <a:cxn ang="0">
                  <a:pos x="288" y="0"/>
                </a:cxn>
                <a:cxn ang="0">
                  <a:pos x="96" y="0"/>
                </a:cxn>
              </a:cxnLst>
              <a:rect l="0" t="0" r="r" b="b"/>
              <a:pathLst>
                <a:path w="288" h="384">
                  <a:moveTo>
                    <a:pt x="0" y="384"/>
                  </a:moveTo>
                  <a:lnTo>
                    <a:pt x="288" y="384"/>
                  </a:lnTo>
                  <a:lnTo>
                    <a:pt x="288" y="0"/>
                  </a:lnTo>
                  <a:lnTo>
                    <a:pt x="96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76200" y="3218675"/>
              <a:ext cx="381000" cy="6096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0" y="384"/>
                </a:cxn>
                <a:cxn ang="0">
                  <a:pos x="240" y="384"/>
                </a:cxn>
              </a:cxnLst>
              <a:rect l="0" t="0" r="r" b="b"/>
              <a:pathLst>
                <a:path w="240" h="384">
                  <a:moveTo>
                    <a:pt x="144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40" y="384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762000" y="3752075"/>
              <a:ext cx="354013" cy="457200"/>
              <a:chOff x="624" y="2448"/>
              <a:chExt cx="223" cy="288"/>
            </a:xfrm>
          </p:grpSpPr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V="1">
                <a:off x="624" y="244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624" y="2448"/>
                <a:ext cx="223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400" b="1"/>
                  <a:t>2</a:t>
                </a:r>
              </a:p>
            </p:txBody>
          </p:sp>
        </p:grp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1066800" y="3828275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1142999" y="3828275"/>
              <a:ext cx="1777585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/>
                <a:t>Thread select</a:t>
              </a:r>
            </a:p>
          </p:txBody>
        </p:sp>
        <p:grpSp>
          <p:nvGrpSpPr>
            <p:cNvPr id="22" name="Group 16"/>
            <p:cNvGrpSpPr>
              <a:grpSpLocks/>
            </p:cNvGrpSpPr>
            <p:nvPr/>
          </p:nvGrpSpPr>
          <p:grpSpPr bwMode="auto">
            <a:xfrm>
              <a:off x="914400" y="1466075"/>
              <a:ext cx="304800" cy="838200"/>
              <a:chOff x="432" y="1296"/>
              <a:chExt cx="192" cy="528"/>
            </a:xfrm>
          </p:grpSpPr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PC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1</a:t>
                </a: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solidFill>
                <a:srgbClr val="FFFF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762000" y="1618475"/>
              <a:ext cx="304800" cy="838200"/>
              <a:chOff x="432" y="1296"/>
              <a:chExt cx="192" cy="528"/>
            </a:xfrm>
          </p:grpSpPr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PC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1</a:t>
                </a:r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solidFill>
                <a:srgbClr val="9999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2"/>
            <p:cNvGrpSpPr>
              <a:grpSpLocks/>
            </p:cNvGrpSpPr>
            <p:nvPr/>
          </p:nvGrpSpPr>
          <p:grpSpPr bwMode="auto">
            <a:xfrm>
              <a:off x="609600" y="1770875"/>
              <a:ext cx="304800" cy="838200"/>
              <a:chOff x="432" y="1296"/>
              <a:chExt cx="192" cy="528"/>
            </a:xfrm>
          </p:grpSpPr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solidFill>
                <a:srgbClr val="FF993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PC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1</a:t>
                </a: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solidFill>
                <a:srgbClr val="FF9933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457200" y="1923275"/>
              <a:ext cx="304800" cy="838200"/>
              <a:chOff x="432" y="1296"/>
              <a:chExt cx="192" cy="528"/>
            </a:xfrm>
          </p:grpSpPr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PC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1</a:t>
                </a:r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solidFill>
                <a:srgbClr val="00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752600" y="1694675"/>
              <a:ext cx="228600" cy="914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144" y="528"/>
                </a:cxn>
                <a:cxn ang="0">
                  <a:pos x="144" y="48"/>
                </a:cxn>
                <a:cxn ang="0">
                  <a:pos x="0" y="0"/>
                </a:cxn>
              </a:cxnLst>
              <a:rect l="0" t="0" r="r" b="b"/>
              <a:pathLst>
                <a:path w="144" h="576">
                  <a:moveTo>
                    <a:pt x="0" y="0"/>
                  </a:moveTo>
                  <a:lnTo>
                    <a:pt x="0" y="576"/>
                  </a:lnTo>
                  <a:lnTo>
                    <a:pt x="144" y="528"/>
                  </a:lnTo>
                  <a:lnTo>
                    <a:pt x="14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1219200" y="19232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1066800" y="2075675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914400" y="2228075"/>
              <a:ext cx="838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762000" y="2380475"/>
              <a:ext cx="990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1905000" y="2532875"/>
              <a:ext cx="0" cy="1295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1981200" y="2151875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2362200" y="1694675"/>
              <a:ext cx="685800" cy="838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1" dirty="0"/>
                <a:t>I$</a:t>
              </a:r>
            </a:p>
          </p:txBody>
        </p:sp>
        <p:grpSp>
          <p:nvGrpSpPr>
            <p:cNvPr id="42" name="Group 36"/>
            <p:cNvGrpSpPr>
              <a:grpSpLocks/>
            </p:cNvGrpSpPr>
            <p:nvPr/>
          </p:nvGrpSpPr>
          <p:grpSpPr bwMode="auto">
            <a:xfrm>
              <a:off x="3352800" y="3523475"/>
              <a:ext cx="152400" cy="609600"/>
              <a:chOff x="432" y="2208"/>
              <a:chExt cx="96" cy="384"/>
            </a:xfrm>
          </p:grpSpPr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432" y="2208"/>
                <a:ext cx="96" cy="3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432" y="2496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39"/>
            <p:cNvGrpSpPr>
              <a:grpSpLocks/>
            </p:cNvGrpSpPr>
            <p:nvPr/>
          </p:nvGrpSpPr>
          <p:grpSpPr bwMode="auto">
            <a:xfrm>
              <a:off x="3352800" y="1694675"/>
              <a:ext cx="304800" cy="838200"/>
              <a:chOff x="432" y="1296"/>
              <a:chExt cx="192" cy="528"/>
            </a:xfrm>
          </p:grpSpPr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IR</a:t>
                </a:r>
              </a:p>
            </p:txBody>
          </p:sp>
          <p:sp>
            <p:nvSpPr>
              <p:cNvPr id="47" name="Freeform 41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3048000" y="2151875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4495800" y="1570850"/>
              <a:ext cx="990600" cy="77787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000" b="1"/>
                <a:t>GPR1</a:t>
              </a:r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4343400" y="1662925"/>
              <a:ext cx="990600" cy="777875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000" b="1"/>
                <a:t>GPR1</a:t>
              </a: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4191000" y="1755000"/>
              <a:ext cx="990600" cy="777875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000" b="1"/>
                <a:t>GPR1</a:t>
              </a: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4038600" y="1847075"/>
              <a:ext cx="990600" cy="7778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1" dirty="0"/>
                <a:t>GPR1</a:t>
              </a:r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3657600" y="2151875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>
              <a:off x="3505200" y="3828275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 flipV="1">
              <a:off x="4648200" y="2761475"/>
              <a:ext cx="0" cy="106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>
              <a:off x="5562600" y="18470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>
              <a:off x="5562600" y="25328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52"/>
            <p:cNvGrpSpPr>
              <a:grpSpLocks/>
            </p:cNvGrpSpPr>
            <p:nvPr/>
          </p:nvGrpSpPr>
          <p:grpSpPr bwMode="auto">
            <a:xfrm>
              <a:off x="5791200" y="1313675"/>
              <a:ext cx="304800" cy="838200"/>
              <a:chOff x="432" y="1296"/>
              <a:chExt cx="192" cy="528"/>
            </a:xfrm>
          </p:grpSpPr>
          <p:sp>
            <p:nvSpPr>
              <p:cNvPr id="59" name="Rectangle 53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X</a:t>
                </a:r>
              </a:p>
            </p:txBody>
          </p:sp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" name="Group 55"/>
            <p:cNvGrpSpPr>
              <a:grpSpLocks/>
            </p:cNvGrpSpPr>
            <p:nvPr/>
          </p:nvGrpSpPr>
          <p:grpSpPr bwMode="auto">
            <a:xfrm>
              <a:off x="5791200" y="2228075"/>
              <a:ext cx="304800" cy="838200"/>
              <a:chOff x="432" y="1296"/>
              <a:chExt cx="192" cy="528"/>
            </a:xfrm>
          </p:grpSpPr>
          <p:sp>
            <p:nvSpPr>
              <p:cNvPr id="62" name="Rectangle 56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Y</a:t>
                </a:r>
              </a:p>
            </p:txBody>
          </p:sp>
          <p:sp>
            <p:nvSpPr>
              <p:cNvPr id="63" name="Freeform 57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6324600" y="1542275"/>
              <a:ext cx="381000" cy="1219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68"/>
                </a:cxn>
                <a:cxn ang="0">
                  <a:pos x="240" y="624"/>
                </a:cxn>
                <a:cxn ang="0">
                  <a:pos x="240" y="144"/>
                </a:cxn>
                <a:cxn ang="0">
                  <a:pos x="0" y="0"/>
                </a:cxn>
              </a:cxnLst>
              <a:rect l="0" t="0" r="r" b="b"/>
              <a:pathLst>
                <a:path w="240" h="768">
                  <a:moveTo>
                    <a:pt x="0" y="0"/>
                  </a:moveTo>
                  <a:lnTo>
                    <a:pt x="0" y="768"/>
                  </a:lnTo>
                  <a:lnTo>
                    <a:pt x="240" y="624"/>
                  </a:lnTo>
                  <a:lnTo>
                    <a:pt x="24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5" name="Group 59"/>
            <p:cNvGrpSpPr>
              <a:grpSpLocks/>
            </p:cNvGrpSpPr>
            <p:nvPr/>
          </p:nvGrpSpPr>
          <p:grpSpPr bwMode="auto">
            <a:xfrm>
              <a:off x="5791200" y="3523475"/>
              <a:ext cx="152400" cy="609600"/>
              <a:chOff x="432" y="2208"/>
              <a:chExt cx="96" cy="384"/>
            </a:xfrm>
          </p:grpSpPr>
          <p:sp>
            <p:nvSpPr>
              <p:cNvPr id="66" name="Rectangle 60"/>
              <p:cNvSpPr>
                <a:spLocks noChangeArrowheads="1"/>
              </p:cNvSpPr>
              <p:nvPr/>
            </p:nvSpPr>
            <p:spPr bwMode="auto">
              <a:xfrm>
                <a:off x="432" y="2208"/>
                <a:ext cx="96" cy="3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1"/>
              <p:cNvSpPr>
                <a:spLocks/>
              </p:cNvSpPr>
              <p:nvPr/>
            </p:nvSpPr>
            <p:spPr bwMode="auto">
              <a:xfrm>
                <a:off x="432" y="2496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oup 62"/>
            <p:cNvGrpSpPr>
              <a:grpSpLocks/>
            </p:cNvGrpSpPr>
            <p:nvPr/>
          </p:nvGrpSpPr>
          <p:grpSpPr bwMode="auto">
            <a:xfrm>
              <a:off x="3962400" y="3752075"/>
              <a:ext cx="354013" cy="457200"/>
              <a:chOff x="624" y="2448"/>
              <a:chExt cx="223" cy="288"/>
            </a:xfrm>
          </p:grpSpPr>
          <p:sp>
            <p:nvSpPr>
              <p:cNvPr id="69" name="Line 63"/>
              <p:cNvSpPr>
                <a:spLocks noChangeShapeType="1"/>
              </p:cNvSpPr>
              <p:nvPr/>
            </p:nvSpPr>
            <p:spPr bwMode="auto">
              <a:xfrm flipV="1">
                <a:off x="624" y="244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 Box 64"/>
              <p:cNvSpPr txBox="1">
                <a:spLocks noChangeArrowheads="1"/>
              </p:cNvSpPr>
              <p:nvPr/>
            </p:nvSpPr>
            <p:spPr bwMode="auto">
              <a:xfrm>
                <a:off x="624" y="2448"/>
                <a:ext cx="223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400" b="1"/>
                  <a:t>2</a:t>
                </a:r>
              </a:p>
            </p:txBody>
          </p:sp>
        </p:grp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6096000" y="18470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6096000" y="25328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67"/>
            <p:cNvGrpSpPr>
              <a:grpSpLocks/>
            </p:cNvGrpSpPr>
            <p:nvPr/>
          </p:nvGrpSpPr>
          <p:grpSpPr bwMode="auto">
            <a:xfrm>
              <a:off x="6934200" y="1770875"/>
              <a:ext cx="152400" cy="838200"/>
              <a:chOff x="432" y="1296"/>
              <a:chExt cx="192" cy="528"/>
            </a:xfrm>
          </p:grpSpPr>
          <p:sp>
            <p:nvSpPr>
              <p:cNvPr id="74" name="Rectangle 68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endParaRPr lang="en-US" sz="1800" b="1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Line 70"/>
            <p:cNvSpPr>
              <a:spLocks noChangeShapeType="1"/>
            </p:cNvSpPr>
            <p:nvPr/>
          </p:nvSpPr>
          <p:spPr bwMode="auto">
            <a:xfrm>
              <a:off x="6705600" y="21518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" name="Group 71"/>
            <p:cNvGrpSpPr>
              <a:grpSpLocks/>
            </p:cNvGrpSpPr>
            <p:nvPr/>
          </p:nvGrpSpPr>
          <p:grpSpPr bwMode="auto">
            <a:xfrm>
              <a:off x="6934200" y="2685275"/>
              <a:ext cx="152400" cy="838200"/>
              <a:chOff x="432" y="1296"/>
              <a:chExt cx="192" cy="528"/>
            </a:xfrm>
          </p:grpSpPr>
          <p:sp>
            <p:nvSpPr>
              <p:cNvPr id="78" name="Rectangle 72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endParaRPr lang="en-US" sz="1800" b="1"/>
              </a:p>
            </p:txBody>
          </p:sp>
          <p:sp>
            <p:nvSpPr>
              <p:cNvPr id="79" name="Freeform 73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6172200" y="2532875"/>
              <a:ext cx="7620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2"/>
                </a:cxn>
                <a:cxn ang="0">
                  <a:pos x="480" y="432"/>
                </a:cxn>
              </a:cxnLst>
              <a:rect l="0" t="0" r="r" b="b"/>
              <a:pathLst>
                <a:path w="480" h="432">
                  <a:moveTo>
                    <a:pt x="0" y="0"/>
                  </a:moveTo>
                  <a:lnTo>
                    <a:pt x="0" y="432"/>
                  </a:lnTo>
                  <a:lnTo>
                    <a:pt x="480" y="43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7391400" y="1999475"/>
              <a:ext cx="4572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1" dirty="0"/>
                <a:t>D$</a:t>
              </a:r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>
              <a:off x="7086600" y="2151875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>
              <a:off x="7086600" y="3066275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4" name="Group 78"/>
            <p:cNvGrpSpPr>
              <a:grpSpLocks/>
            </p:cNvGrpSpPr>
            <p:nvPr/>
          </p:nvGrpSpPr>
          <p:grpSpPr bwMode="auto">
            <a:xfrm>
              <a:off x="8458200" y="2228075"/>
              <a:ext cx="152400" cy="838200"/>
              <a:chOff x="432" y="1296"/>
              <a:chExt cx="192" cy="528"/>
            </a:xfrm>
          </p:grpSpPr>
          <p:sp>
            <p:nvSpPr>
              <p:cNvPr id="85" name="Rectangle 79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endParaRPr lang="en-US" sz="1800" b="1"/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>
              <a:off x="7848600" y="28376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8077200" y="2151875"/>
              <a:ext cx="152400" cy="914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144" y="528"/>
                </a:cxn>
                <a:cxn ang="0">
                  <a:pos x="144" y="48"/>
                </a:cxn>
                <a:cxn ang="0">
                  <a:pos x="0" y="0"/>
                </a:cxn>
              </a:cxnLst>
              <a:rect l="0" t="0" r="r" b="b"/>
              <a:pathLst>
                <a:path w="144" h="576">
                  <a:moveTo>
                    <a:pt x="0" y="0"/>
                  </a:moveTo>
                  <a:lnTo>
                    <a:pt x="0" y="576"/>
                  </a:lnTo>
                  <a:lnTo>
                    <a:pt x="144" y="528"/>
                  </a:lnTo>
                  <a:lnTo>
                    <a:pt x="14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>
              <a:off x="8229600" y="26090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7162800" y="1694675"/>
              <a:ext cx="914400" cy="6096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480" y="0"/>
                </a:cxn>
                <a:cxn ang="0">
                  <a:pos x="480" y="384"/>
                </a:cxn>
                <a:cxn ang="0">
                  <a:pos x="576" y="384"/>
                </a:cxn>
              </a:cxnLst>
              <a:rect l="0" t="0" r="r" b="b"/>
              <a:pathLst>
                <a:path w="576" h="384">
                  <a:moveTo>
                    <a:pt x="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384"/>
                  </a:lnTo>
                  <a:lnTo>
                    <a:pt x="576" y="384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5"/>
            <p:cNvSpPr>
              <a:spLocks noChangeShapeType="1"/>
            </p:cNvSpPr>
            <p:nvPr/>
          </p:nvSpPr>
          <p:spPr bwMode="auto">
            <a:xfrm>
              <a:off x="5943600" y="38282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4800600" y="932675"/>
              <a:ext cx="4114800" cy="1676400"/>
            </a:xfrm>
            <a:custGeom>
              <a:avLst/>
              <a:gdLst/>
              <a:ahLst/>
              <a:cxnLst>
                <a:cxn ang="0">
                  <a:pos x="2400" y="1056"/>
                </a:cxn>
                <a:cxn ang="0">
                  <a:pos x="2592" y="1056"/>
                </a:cxn>
                <a:cxn ang="0">
                  <a:pos x="2592" y="0"/>
                </a:cxn>
                <a:cxn ang="0">
                  <a:pos x="0" y="0"/>
                </a:cxn>
                <a:cxn ang="0">
                  <a:pos x="0" y="336"/>
                </a:cxn>
              </a:cxnLst>
              <a:rect l="0" t="0" r="r" b="b"/>
              <a:pathLst>
                <a:path w="2592" h="1056">
                  <a:moveTo>
                    <a:pt x="2400" y="1056"/>
                  </a:moveTo>
                  <a:lnTo>
                    <a:pt x="2592" y="1056"/>
                  </a:lnTo>
                  <a:lnTo>
                    <a:pt x="2592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Multithreading Costs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User State (per thread)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Program counters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Physical register files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System State (per thread)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Page table base register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Exception handling registers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Overheads and Contention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Threads contend for shared caches, TLB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Alternatively, threads require additional cache, TLB capacity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Scheduler (OS or HW) manages threads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Fine-Grain 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Switch threads at instruction-granularity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Fixed Interleave (CDC 6600 PPUs, 1964)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PPU – peripheral processing unit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Given N threads, each thread executes one instruction every N cycles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Insert pipeline bubble (e.g., NOP) if thread not ready for its slot</a:t>
            </a:r>
          </a:p>
          <a:p>
            <a:pPr marL="742950" lvl="1" indent="-285750">
              <a:buFontTx/>
              <a:buChar char="-"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Software-controlled Interleave (TI ASC PPUs, 1971)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PPU – peripheral processing unit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OS explicitly controls thread interleaving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blue thread scheduled 2x as often as orange, purple thread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Why was thread scheduling introduced for peripheral processing units first?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336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38400" y="489083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432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048000" y="489083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3528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657600" y="489083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9624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267200" y="489083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5720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876800" y="489083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181600" y="489083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4864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791200" y="489083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60960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400800" y="489083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705600" y="489083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Coarse-Grain 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Switch threads on long-latency operation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Tera</a:t>
            </a:r>
            <a:r>
              <a:rPr lang="en-US" dirty="0" smtClean="0">
                <a:solidFill>
                  <a:schemeClr val="tx1"/>
                </a:solidFill>
              </a:rPr>
              <a:t> MTA designed for supercomputing applications with large data sets and little locality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Little locality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 no data cache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Many parallel threads needed to hide long memory latency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If one thread accesses memory, schedule another thread in its place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Other applications may be more cache friendly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Good locality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 data cache hits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Provide small number of threads to hide cache miss penalty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If one thread misses cache, schedule another thread in its place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Denelcor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 HEP (1982)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First commercial hardware-threading for main CPU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Architected by Burton Smith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Multithreading previously used to hide long I/O, memory latencies in PPUs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Up to 8 processors, 10 MHz Clock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120 threads per processor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Precursor to </a:t>
            </a:r>
            <a:r>
              <a:rPr lang="en-US" sz="1600" b="0" dirty="0" err="1" smtClean="0">
                <a:solidFill>
                  <a:schemeClr val="tx1"/>
                </a:solidFill>
              </a:rPr>
              <a:t>Tera</a:t>
            </a:r>
            <a:r>
              <a:rPr lang="en-US" sz="1600" b="0" dirty="0" smtClean="0">
                <a:solidFill>
                  <a:schemeClr val="tx1"/>
                </a:solidFill>
              </a:rPr>
              <a:t> MTA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2915" y="2326897"/>
            <a:ext cx="4392320" cy="28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Tera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 MTA (1990)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Up to 256 processors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Up to 128 threads per processor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Processors and memories communicate via a 3D torus interconnect</a:t>
            </a:r>
          </a:p>
          <a:p>
            <a:pPr marL="1200150" lvl="2" indent="-285750"/>
            <a:r>
              <a:rPr lang="en-US" sz="1400" b="0" dirty="0" smtClean="0">
                <a:solidFill>
                  <a:schemeClr val="tx1"/>
                </a:solidFill>
              </a:rPr>
              <a:t>Nodes linked to nearest 6 neighbors</a:t>
            </a: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Main memory is flat and shared</a:t>
            </a:r>
          </a:p>
          <a:p>
            <a:pPr marL="1257300" lvl="2" indent="-342900"/>
            <a:r>
              <a:rPr lang="en-US" sz="1400" b="0" dirty="0" smtClean="0">
                <a:solidFill>
                  <a:schemeClr val="tx1"/>
                </a:solidFill>
              </a:rPr>
              <a:t>Flat memory </a:t>
            </a:r>
            <a:r>
              <a:rPr lang="en-US" sz="1400" b="0" dirty="0" smtClean="0">
                <a:solidFill>
                  <a:schemeClr val="tx1"/>
                </a:solidFill>
                <a:sym typeface="Wingdings" pitchFamily="2" charset="2"/>
              </a:rPr>
              <a:t> no data cache</a:t>
            </a:r>
          </a:p>
          <a:p>
            <a:pPr marL="1257300" lvl="2" indent="-342900"/>
            <a:r>
              <a:rPr lang="en-US" sz="1400" b="0" dirty="0" smtClean="0">
                <a:solidFill>
                  <a:schemeClr val="tx1"/>
                </a:solidFill>
              </a:rPr>
              <a:t>Memory </a:t>
            </a:r>
            <a:r>
              <a:rPr lang="en-US" sz="1400" b="0" dirty="0" smtClean="0">
                <a:solidFill>
                  <a:schemeClr val="tx1"/>
                </a:solidFill>
              </a:rPr>
              <a:t>supports one </a:t>
            </a:r>
            <a:r>
              <a:rPr lang="en-US" sz="1400" b="0" dirty="0" smtClean="0">
                <a:solidFill>
                  <a:schemeClr val="tx1"/>
                </a:solidFill>
              </a:rPr>
              <a:t>memory access per cycle per processor</a:t>
            </a:r>
          </a:p>
          <a:p>
            <a:pPr marL="1257300" lvl="2" indent="-342900"/>
            <a:r>
              <a:rPr lang="en-US" sz="1400" b="0" dirty="0" smtClean="0">
                <a:solidFill>
                  <a:schemeClr val="tx1"/>
                </a:solidFill>
              </a:rPr>
              <a:t>Why does this make sense for a multi-threaded machine?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814" y="2084825"/>
            <a:ext cx="2189085" cy="18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bclee\Desktop\20090717-01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8006" y="1931205"/>
            <a:ext cx="2144042" cy="217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MIT Alewife (1990)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81445" y="1163104"/>
            <a:ext cx="5223079" cy="5031055"/>
          </a:xfrm>
        </p:spPr>
        <p:txBody>
          <a:bodyPr anchor="t"/>
          <a:lstStyle/>
          <a:p>
            <a:pPr marL="742950" lvl="1" indent="-285750"/>
            <a:r>
              <a:rPr lang="en-US" sz="2400" b="0" dirty="0" err="1" smtClean="0">
                <a:solidFill>
                  <a:schemeClr val="tx1"/>
                </a:solidFill>
              </a:rPr>
              <a:t>Anant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Agarwal</a:t>
            </a:r>
            <a:r>
              <a:rPr lang="en-US" sz="2400" b="0" dirty="0" smtClean="0">
                <a:solidFill>
                  <a:schemeClr val="tx1"/>
                </a:solidFill>
              </a:rPr>
              <a:t> at MIT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/>
            <a:r>
              <a:rPr lang="en-US" sz="2400" b="0" dirty="0" smtClean="0">
                <a:solidFill>
                  <a:schemeClr val="tx1"/>
                </a:solidFill>
              </a:rPr>
              <a:t>SPARC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RISC instruction set architecture from Sun Microsystems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Alewife modifies SPARC processor</a:t>
            </a: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  <a:p>
            <a:pPr marL="742950" lvl="1" indent="-285750"/>
            <a:r>
              <a:rPr lang="en-US" sz="2400" b="0" dirty="0" smtClean="0">
                <a:solidFill>
                  <a:schemeClr val="tx1"/>
                </a:solidFill>
              </a:rPr>
              <a:t>Multithreading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Up to 4 threads per processor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Threads switch on cache miss</a:t>
            </a:r>
            <a:endParaRPr lang="en-US" sz="1400" b="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90" y="1470345"/>
            <a:ext cx="2870014" cy="430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Multithreading &amp; “Simple” Cores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IBM PowerPC RS64-IV (2000)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RISC instruction set architecture from IBM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Implements in-order, quad-issue, 5-stage pipeline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Up to 2 threads per processor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Oracle/Sun Niagara Processors (2004-2009)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Targets datacenter web and database servers.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SPARC instruction set architecture from Sun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Implements simple, in-order core</a:t>
            </a:r>
          </a:p>
          <a:p>
            <a:pPr marL="742950" lvl="1" indent="-285750"/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Niagara-1 (2004) – 8 cores, 4 threads/core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Niagara-2 (2007) – 8 cores, 8 threads/core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Niagara-3 (2009) – 16 cores, 8 threads/core</a:t>
            </a:r>
          </a:p>
          <a:p>
            <a:pPr marL="742950" lvl="1" indent="-285750">
              <a:buFontTx/>
              <a:buChar char="-"/>
            </a:pPr>
            <a:endParaRPr lang="en-US" sz="12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Oracle/Sun Niagara-3 (2009) 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830" y="1547155"/>
            <a:ext cx="42481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190" y="1931205"/>
            <a:ext cx="4491972" cy="353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ECE552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Administrivia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13 November – Homework #4 Due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Project </a:t>
            </a:r>
            <a:r>
              <a:rPr lang="en-US" dirty="0" smtClean="0">
                <a:solidFill>
                  <a:schemeClr val="tx1"/>
                </a:solidFill>
              </a:rPr>
              <a:t>Status</a:t>
            </a: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Plan on having preliminary data </a:t>
            </a:r>
            <a:r>
              <a:rPr lang="en-US" sz="1600" b="0" dirty="0" smtClean="0">
                <a:solidFill>
                  <a:schemeClr val="tx1"/>
                </a:solidFill>
              </a:rPr>
              <a:t>or infrastructure</a:t>
            </a:r>
          </a:p>
          <a:p>
            <a:pPr marL="742950" lvl="1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8 November </a:t>
            </a:r>
            <a:r>
              <a:rPr lang="en-US" dirty="0" smtClean="0">
                <a:solidFill>
                  <a:schemeClr val="tx1"/>
                </a:solidFill>
              </a:rPr>
              <a:t>– Class Discussion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Roughly one reading per class. Do not wait until the day before!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Mudge</a:t>
            </a:r>
            <a:r>
              <a:rPr lang="en-US" sz="1600" b="0" dirty="0" smtClean="0">
                <a:solidFill>
                  <a:schemeClr val="tx1"/>
                </a:solidFill>
              </a:rPr>
              <a:t>, “Power: A first-class architectural design constraint”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Lamport</a:t>
            </a:r>
            <a:r>
              <a:rPr lang="en-US" sz="1600" b="0" dirty="0" smtClean="0">
                <a:solidFill>
                  <a:schemeClr val="tx1"/>
                </a:solidFill>
              </a:rPr>
              <a:t>, “How to make a multiprocessor computer that correctly executes </a:t>
            </a:r>
            <a:r>
              <a:rPr lang="en-US" sz="1600" b="0" dirty="0" err="1" smtClean="0">
                <a:solidFill>
                  <a:schemeClr val="tx1"/>
                </a:solidFill>
              </a:rPr>
              <a:t>multiprocess</a:t>
            </a:r>
            <a:r>
              <a:rPr lang="en-US" sz="1600" b="0" dirty="0" smtClean="0">
                <a:solidFill>
                  <a:schemeClr val="tx1"/>
                </a:solidFill>
              </a:rPr>
              <a:t> programs”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Lenoski</a:t>
            </a:r>
            <a:r>
              <a:rPr lang="en-US" sz="1600" b="0" dirty="0" smtClean="0">
                <a:solidFill>
                  <a:schemeClr val="tx1"/>
                </a:solidFill>
              </a:rPr>
              <a:t> et al. “The Stanford DASH Multiprocessor”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Tullsen</a:t>
            </a:r>
            <a:r>
              <a:rPr lang="en-US" sz="1600" b="0" dirty="0" smtClean="0">
                <a:solidFill>
                  <a:schemeClr val="tx1"/>
                </a:solidFill>
              </a:rPr>
              <a:t> et al. “Simultaneous multithreading: Maximizing on-chip parallelism”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eriod"/>
            </a:pPr>
            <a:endParaRPr lang="en-US" sz="1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Why Simple Cores?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Switch threads on cache miss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If a thread accesses memory, flush pipeline switch to another thread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Simple Core Advantages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Minimize flush penalty with short pipeline (4 cycles in 5-stage pipeline)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Reduce energy cost per op (out-of-order execution consumes energy)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/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Simple Core Trade-off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Lower single-thread performance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Higher multi-thread performance and energy efficiency</a:t>
            </a:r>
          </a:p>
          <a:p>
            <a:pPr marL="742950" lvl="1" indent="-285750">
              <a:buFontTx/>
              <a:buChar char="-"/>
            </a:pPr>
            <a:endParaRPr lang="en-US" sz="12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Superscalar (In)Efficiency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17725" y="1484313"/>
            <a:ext cx="2571750" cy="4078287"/>
            <a:chOff x="1382" y="791"/>
            <a:chExt cx="1620" cy="2569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62" name="Line 53"/>
          <p:cNvSpPr>
            <a:spLocks noChangeShapeType="1"/>
          </p:cNvSpPr>
          <p:nvPr/>
        </p:nvSpPr>
        <p:spPr bwMode="auto">
          <a:xfrm flipV="1">
            <a:off x="4572000" y="2932113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5181600" y="2627313"/>
            <a:ext cx="2743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Completely idle cycle (</a:t>
            </a:r>
            <a:r>
              <a:rPr lang="en-US" sz="1800" b="1" dirty="0">
                <a:solidFill>
                  <a:schemeClr val="hlink"/>
                </a:solidFill>
              </a:rPr>
              <a:t>vertical waste</a:t>
            </a:r>
            <a:r>
              <a:rPr lang="en-US" sz="1800" b="1" dirty="0"/>
              <a:t>)</a:t>
            </a:r>
          </a:p>
        </p:txBody>
      </p:sp>
      <p:sp>
        <p:nvSpPr>
          <p:cNvPr id="64" name="Line 55"/>
          <p:cNvSpPr>
            <a:spLocks noChangeShapeType="1"/>
          </p:cNvSpPr>
          <p:nvPr/>
        </p:nvSpPr>
        <p:spPr bwMode="auto">
          <a:xfrm flipH="1" flipV="1">
            <a:off x="2743200" y="22860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1828800" y="19050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Instruction issue</a:t>
            </a:r>
          </a:p>
        </p:txBody>
      </p:sp>
      <p:sp>
        <p:nvSpPr>
          <p:cNvPr id="66" name="Line 57"/>
          <p:cNvSpPr>
            <a:spLocks noChangeShapeType="1"/>
          </p:cNvSpPr>
          <p:nvPr/>
        </p:nvSpPr>
        <p:spPr bwMode="auto">
          <a:xfrm flipV="1">
            <a:off x="4572000" y="4303713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5410200" y="3922713"/>
            <a:ext cx="2438400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horizontal waste</a:t>
            </a:r>
            <a:r>
              <a:rPr lang="en-US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Vertical 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68" name="Rectangle 4" descr="Solid diamond"/>
          <p:cNvSpPr>
            <a:spLocks noChangeArrowheads="1"/>
          </p:cNvSpPr>
          <p:nvPr/>
        </p:nvSpPr>
        <p:spPr bwMode="auto">
          <a:xfrm>
            <a:off x="34290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5" descr="Solid diamond"/>
          <p:cNvSpPr>
            <a:spLocks noChangeArrowheads="1"/>
          </p:cNvSpPr>
          <p:nvPr/>
        </p:nvSpPr>
        <p:spPr bwMode="auto">
          <a:xfrm>
            <a:off x="37338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" descr="Solid diamond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4343400" y="1981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34290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37338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10" descr="Solid diamond"/>
          <p:cNvSpPr>
            <a:spLocks noChangeArrowheads="1"/>
          </p:cNvSpPr>
          <p:nvPr/>
        </p:nvSpPr>
        <p:spPr bwMode="auto">
          <a:xfrm>
            <a:off x="4038600" y="22860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11"/>
          <p:cNvSpPr>
            <a:spLocks noChangeArrowheads="1"/>
          </p:cNvSpPr>
          <p:nvPr/>
        </p:nvSpPr>
        <p:spPr bwMode="auto">
          <a:xfrm>
            <a:off x="43434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12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13" descr="Wide upward diagonal"/>
          <p:cNvSpPr>
            <a:spLocks noChangeArrowheads="1"/>
          </p:cNvSpPr>
          <p:nvPr/>
        </p:nvSpPr>
        <p:spPr bwMode="auto">
          <a:xfrm>
            <a:off x="37338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14" descr="Wide upward diagonal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15"/>
          <p:cNvSpPr>
            <a:spLocks noChangeArrowheads="1"/>
          </p:cNvSpPr>
          <p:nvPr/>
        </p:nvSpPr>
        <p:spPr bwMode="auto">
          <a:xfrm>
            <a:off x="43434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6"/>
          <p:cNvSpPr>
            <a:spLocks noChangeArrowheads="1"/>
          </p:cNvSpPr>
          <p:nvPr/>
        </p:nvSpPr>
        <p:spPr bwMode="auto">
          <a:xfrm>
            <a:off x="34290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37338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8" descr="Wide upward diagonal"/>
          <p:cNvSpPr>
            <a:spLocks noChangeArrowheads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43434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20"/>
          <p:cNvSpPr>
            <a:spLocks noChangeArrowheads="1"/>
          </p:cNvSpPr>
          <p:nvPr/>
        </p:nvSpPr>
        <p:spPr bwMode="auto">
          <a:xfrm>
            <a:off x="34290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21" descr="Solid diamond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22" descr="Solid diamond"/>
          <p:cNvSpPr>
            <a:spLocks noChangeArrowheads="1"/>
          </p:cNvSpPr>
          <p:nvPr/>
        </p:nvSpPr>
        <p:spPr bwMode="auto">
          <a:xfrm>
            <a:off x="40386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23"/>
          <p:cNvSpPr>
            <a:spLocks noChangeArrowheads="1"/>
          </p:cNvSpPr>
          <p:nvPr/>
        </p:nvSpPr>
        <p:spPr bwMode="auto">
          <a:xfrm>
            <a:off x="43434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34290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25"/>
          <p:cNvSpPr>
            <a:spLocks noChangeArrowheads="1"/>
          </p:cNvSpPr>
          <p:nvPr/>
        </p:nvSpPr>
        <p:spPr bwMode="auto">
          <a:xfrm>
            <a:off x="37338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26" descr="Solid diamond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27"/>
          <p:cNvSpPr>
            <a:spLocks noChangeArrowheads="1"/>
          </p:cNvSpPr>
          <p:nvPr/>
        </p:nvSpPr>
        <p:spPr bwMode="auto">
          <a:xfrm>
            <a:off x="43434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28" descr="Wide upward diagonal"/>
          <p:cNvSpPr>
            <a:spLocks noChangeArrowheads="1"/>
          </p:cNvSpPr>
          <p:nvPr/>
        </p:nvSpPr>
        <p:spPr bwMode="auto">
          <a:xfrm>
            <a:off x="34290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29" descr="Wide upward diagonal"/>
          <p:cNvSpPr>
            <a:spLocks noChangeArrowheads="1"/>
          </p:cNvSpPr>
          <p:nvPr/>
        </p:nvSpPr>
        <p:spPr bwMode="auto">
          <a:xfrm>
            <a:off x="37338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31"/>
          <p:cNvSpPr>
            <a:spLocks noChangeArrowheads="1"/>
          </p:cNvSpPr>
          <p:nvPr/>
        </p:nvSpPr>
        <p:spPr bwMode="auto">
          <a:xfrm>
            <a:off x="43434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32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33"/>
          <p:cNvSpPr>
            <a:spLocks noChangeArrowheads="1"/>
          </p:cNvSpPr>
          <p:nvPr/>
        </p:nvSpPr>
        <p:spPr bwMode="auto">
          <a:xfrm>
            <a:off x="37338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34" descr="Solid diamond"/>
          <p:cNvSpPr>
            <a:spLocks noChangeArrowheads="1"/>
          </p:cNvSpPr>
          <p:nvPr/>
        </p:nvSpPr>
        <p:spPr bwMode="auto">
          <a:xfrm>
            <a:off x="4038600" y="41148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35"/>
          <p:cNvSpPr>
            <a:spLocks noChangeArrowheads="1"/>
          </p:cNvSpPr>
          <p:nvPr/>
        </p:nvSpPr>
        <p:spPr bwMode="auto">
          <a:xfrm>
            <a:off x="43434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36" descr="Solid diamond"/>
          <p:cNvSpPr>
            <a:spLocks noChangeArrowheads="1"/>
          </p:cNvSpPr>
          <p:nvPr/>
        </p:nvSpPr>
        <p:spPr bwMode="auto">
          <a:xfrm>
            <a:off x="34290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37" descr="Solid diamond"/>
          <p:cNvSpPr>
            <a:spLocks noChangeArrowheads="1"/>
          </p:cNvSpPr>
          <p:nvPr/>
        </p:nvSpPr>
        <p:spPr bwMode="auto">
          <a:xfrm>
            <a:off x="37338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38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39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40" descr="Solid diamond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41" descr="Solid diamond"/>
          <p:cNvSpPr>
            <a:spLocks noChangeArrowheads="1"/>
          </p:cNvSpPr>
          <p:nvPr/>
        </p:nvSpPr>
        <p:spPr bwMode="auto">
          <a:xfrm>
            <a:off x="37338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42" descr="Solid diamond"/>
          <p:cNvSpPr>
            <a:spLocks noChangeArrowheads="1"/>
          </p:cNvSpPr>
          <p:nvPr/>
        </p:nvSpPr>
        <p:spPr bwMode="auto">
          <a:xfrm>
            <a:off x="40386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43" descr="Solid diamond"/>
          <p:cNvSpPr>
            <a:spLocks noChangeArrowheads="1"/>
          </p:cNvSpPr>
          <p:nvPr/>
        </p:nvSpPr>
        <p:spPr bwMode="auto">
          <a:xfrm>
            <a:off x="43434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44"/>
          <p:cNvSpPr>
            <a:spLocks noChangeArrowheads="1"/>
          </p:cNvSpPr>
          <p:nvPr/>
        </p:nvSpPr>
        <p:spPr bwMode="auto">
          <a:xfrm>
            <a:off x="34290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45"/>
          <p:cNvSpPr>
            <a:spLocks noChangeArrowheads="1"/>
          </p:cNvSpPr>
          <p:nvPr/>
        </p:nvSpPr>
        <p:spPr bwMode="auto">
          <a:xfrm>
            <a:off x="37338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46" descr="Wide upward diagonal"/>
          <p:cNvSpPr>
            <a:spLocks noChangeArrowheads="1"/>
          </p:cNvSpPr>
          <p:nvPr/>
        </p:nvSpPr>
        <p:spPr bwMode="auto">
          <a:xfrm>
            <a:off x="40386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47" descr="Wide upward diagonal"/>
          <p:cNvSpPr>
            <a:spLocks noChangeArrowheads="1"/>
          </p:cNvSpPr>
          <p:nvPr/>
        </p:nvSpPr>
        <p:spPr bwMode="auto">
          <a:xfrm>
            <a:off x="43434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48"/>
          <p:cNvSpPr>
            <a:spLocks noChangeShapeType="1"/>
          </p:cNvSpPr>
          <p:nvPr/>
        </p:nvSpPr>
        <p:spPr bwMode="auto">
          <a:xfrm>
            <a:off x="3429000" y="16764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Text Box 49"/>
          <p:cNvSpPr txBox="1">
            <a:spLocks noChangeArrowheads="1"/>
          </p:cNvSpPr>
          <p:nvPr/>
        </p:nvSpPr>
        <p:spPr bwMode="auto">
          <a:xfrm>
            <a:off x="3336925" y="125571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Issue width</a:t>
            </a:r>
          </a:p>
        </p:txBody>
      </p:sp>
      <p:sp>
        <p:nvSpPr>
          <p:cNvPr id="114" name="Line 50"/>
          <p:cNvSpPr>
            <a:spLocks noChangeShapeType="1"/>
          </p:cNvSpPr>
          <p:nvPr/>
        </p:nvSpPr>
        <p:spPr bwMode="auto">
          <a:xfrm>
            <a:off x="2971800" y="2895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Text Box 51"/>
          <p:cNvSpPr txBox="1">
            <a:spLocks noChangeArrowheads="1"/>
          </p:cNvSpPr>
          <p:nvPr/>
        </p:nvSpPr>
        <p:spPr bwMode="auto">
          <a:xfrm>
            <a:off x="2193925" y="3465513"/>
            <a:ext cx="727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Time</a:t>
            </a:r>
          </a:p>
        </p:txBody>
      </p:sp>
      <p:sp>
        <p:nvSpPr>
          <p:cNvPr id="116" name="Text Box 52"/>
          <p:cNvSpPr txBox="1">
            <a:spLocks noChangeArrowheads="1"/>
          </p:cNvSpPr>
          <p:nvPr/>
        </p:nvSpPr>
        <p:spPr bwMode="auto">
          <a:xfrm>
            <a:off x="5410200" y="2438400"/>
            <a:ext cx="32004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Second thread interleaved cycle-by-cycle</a:t>
            </a:r>
          </a:p>
        </p:txBody>
      </p:sp>
      <p:sp>
        <p:nvSpPr>
          <p:cNvPr id="117" name="Line 53"/>
          <p:cNvSpPr>
            <a:spLocks noChangeShapeType="1"/>
          </p:cNvSpPr>
          <p:nvPr/>
        </p:nvSpPr>
        <p:spPr bwMode="auto">
          <a:xfrm flipH="1" flipV="1">
            <a:off x="2819400" y="20574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Text Box 54"/>
          <p:cNvSpPr txBox="1">
            <a:spLocks noChangeArrowheads="1"/>
          </p:cNvSpPr>
          <p:nvPr/>
        </p:nvSpPr>
        <p:spPr bwMode="auto">
          <a:xfrm>
            <a:off x="1905000" y="16764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Instruction issue</a:t>
            </a:r>
          </a:p>
        </p:txBody>
      </p:sp>
      <p:sp>
        <p:nvSpPr>
          <p:cNvPr id="119" name="Line 55"/>
          <p:cNvSpPr>
            <a:spLocks noChangeShapeType="1"/>
          </p:cNvSpPr>
          <p:nvPr/>
        </p:nvSpPr>
        <p:spPr bwMode="auto">
          <a:xfrm flipV="1">
            <a:off x="4648200" y="4114800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Text Box 56"/>
          <p:cNvSpPr txBox="1">
            <a:spLocks noChangeArrowheads="1"/>
          </p:cNvSpPr>
          <p:nvPr/>
        </p:nvSpPr>
        <p:spPr bwMode="auto">
          <a:xfrm>
            <a:off x="5410200" y="3733800"/>
            <a:ext cx="2438400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horizontal waste</a:t>
            </a:r>
            <a:r>
              <a:rPr lang="en-US" sz="1800" b="1" dirty="0"/>
              <a:t>)</a:t>
            </a:r>
          </a:p>
        </p:txBody>
      </p:sp>
      <p:sp>
        <p:nvSpPr>
          <p:cNvPr id="121" name="Line 57"/>
          <p:cNvSpPr>
            <a:spLocks noChangeShapeType="1"/>
          </p:cNvSpPr>
          <p:nvPr/>
        </p:nvSpPr>
        <p:spPr bwMode="auto">
          <a:xfrm flipV="1">
            <a:off x="4648200" y="2667000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 Placeholder 1"/>
          <p:cNvSpPr>
            <a:spLocks noGrp="1"/>
          </p:cNvSpPr>
          <p:nvPr>
            <p:ph type="body" idx="1"/>
          </p:nvPr>
        </p:nvSpPr>
        <p:spPr>
          <a:xfrm>
            <a:off x="424260" y="5618085"/>
            <a:ext cx="8147325" cy="576074"/>
          </a:xfrm>
        </p:spPr>
        <p:txBody>
          <a:bodyPr anchor="t"/>
          <a:lstStyle/>
          <a:p>
            <a:pPr marL="285750" indent="-285750" algn="l"/>
            <a:r>
              <a:rPr lang="en-US" sz="1600" dirty="0" smtClean="0">
                <a:solidFill>
                  <a:schemeClr val="tx1"/>
                </a:solidFill>
              </a:rPr>
              <a:t>Vertical multithreading reduces vertical waste with </a:t>
            </a:r>
            <a:r>
              <a:rPr lang="en-US" sz="1600" b="0" dirty="0" smtClean="0">
                <a:solidFill>
                  <a:schemeClr val="tx1"/>
                </a:solidFill>
              </a:rPr>
              <a:t>cycle-by-cycle interleaving.</a:t>
            </a:r>
          </a:p>
          <a:p>
            <a:pPr marL="285750" indent="-285750" algn="l"/>
            <a:r>
              <a:rPr lang="en-US" sz="1600" dirty="0" smtClean="0">
                <a:solidFill>
                  <a:schemeClr val="tx1"/>
                </a:solidFill>
              </a:rPr>
              <a:t>However, horizontal waste remains.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Chip Multiprocessing (CMP)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67" name="Text Placeholder 1"/>
          <p:cNvSpPr>
            <a:spLocks noGrp="1"/>
          </p:cNvSpPr>
          <p:nvPr>
            <p:ph type="body" idx="1"/>
          </p:nvPr>
        </p:nvSpPr>
        <p:spPr>
          <a:xfrm>
            <a:off x="457199" y="5426060"/>
            <a:ext cx="8147325" cy="768099"/>
          </a:xfrm>
        </p:spPr>
        <p:txBody>
          <a:bodyPr anchor="t"/>
          <a:lstStyle/>
          <a:p>
            <a:pPr marL="285750" indent="-285750" algn="l"/>
            <a:r>
              <a:rPr lang="en-US" sz="1600" b="0" dirty="0" smtClean="0">
                <a:solidFill>
                  <a:schemeClr val="tx1"/>
                </a:solidFill>
              </a:rPr>
              <a:t>Chip multiprocessing reduces horizontal waste with simple (narrower) cores.</a:t>
            </a:r>
          </a:p>
          <a:p>
            <a:pPr marL="285750" indent="-285750" algn="l"/>
            <a:r>
              <a:rPr lang="en-US" sz="1600" dirty="0" smtClean="0">
                <a:solidFill>
                  <a:schemeClr val="tx1"/>
                </a:solidFill>
              </a:rPr>
              <a:t>However, </a:t>
            </a:r>
            <a:r>
              <a:rPr lang="en-US" sz="1600" dirty="0" smtClean="0">
                <a:solidFill>
                  <a:schemeClr val="tx1"/>
                </a:solidFill>
              </a:rPr>
              <a:t>(1) vertical </a:t>
            </a:r>
            <a:r>
              <a:rPr lang="en-US" sz="1600" dirty="0" smtClean="0">
                <a:solidFill>
                  <a:schemeClr val="tx1"/>
                </a:solidFill>
              </a:rPr>
              <a:t>waste </a:t>
            </a:r>
            <a:r>
              <a:rPr lang="en-US" sz="1600" dirty="0" smtClean="0">
                <a:solidFill>
                  <a:schemeClr val="tx1"/>
                </a:solidFill>
              </a:rPr>
              <a:t>remains and (2) ILP </a:t>
            </a:r>
            <a:r>
              <a:rPr lang="en-US" sz="1600" dirty="0" smtClean="0">
                <a:solidFill>
                  <a:schemeClr val="tx1"/>
                </a:solidFill>
              </a:rPr>
              <a:t>is bounded.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58" name="Rectangle 4" descr="Solid diamond"/>
          <p:cNvSpPr>
            <a:spLocks noChangeArrowheads="1"/>
          </p:cNvSpPr>
          <p:nvPr/>
        </p:nvSpPr>
        <p:spPr bwMode="auto">
          <a:xfrm>
            <a:off x="3903663" y="1665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 descr="Solid diamond"/>
          <p:cNvSpPr>
            <a:spLocks noChangeArrowheads="1"/>
          </p:cNvSpPr>
          <p:nvPr/>
        </p:nvSpPr>
        <p:spPr bwMode="auto">
          <a:xfrm>
            <a:off x="4208463" y="1665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 descr="Wide upward diagonal"/>
          <p:cNvSpPr>
            <a:spLocks noChangeArrowheads="1"/>
          </p:cNvSpPr>
          <p:nvPr/>
        </p:nvSpPr>
        <p:spPr bwMode="auto">
          <a:xfrm>
            <a:off x="4749800" y="1665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5054600" y="166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3903663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4208463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4749800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11" descr="Wide upward diagonal"/>
          <p:cNvSpPr>
            <a:spLocks noChangeArrowheads="1"/>
          </p:cNvSpPr>
          <p:nvPr/>
        </p:nvSpPr>
        <p:spPr bwMode="auto">
          <a:xfrm>
            <a:off x="5054600" y="19700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3903663" y="227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13" descr="Solid diamond"/>
          <p:cNvSpPr>
            <a:spLocks noChangeArrowheads="1"/>
          </p:cNvSpPr>
          <p:nvPr/>
        </p:nvSpPr>
        <p:spPr bwMode="auto">
          <a:xfrm>
            <a:off x="4208463" y="22748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14" descr="Wide upward diagonal"/>
          <p:cNvSpPr>
            <a:spLocks noChangeArrowheads="1"/>
          </p:cNvSpPr>
          <p:nvPr/>
        </p:nvSpPr>
        <p:spPr bwMode="auto">
          <a:xfrm>
            <a:off x="4749800" y="2274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5054600" y="227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3903663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4208463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4749800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5054600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3903663" y="28844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21" descr="Solid diamond"/>
          <p:cNvSpPr>
            <a:spLocks noChangeArrowheads="1"/>
          </p:cNvSpPr>
          <p:nvPr/>
        </p:nvSpPr>
        <p:spPr bwMode="auto">
          <a:xfrm>
            <a:off x="4208463" y="288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22" descr="Wide upward diagonal"/>
          <p:cNvSpPr>
            <a:spLocks noChangeArrowheads="1"/>
          </p:cNvSpPr>
          <p:nvPr/>
        </p:nvSpPr>
        <p:spPr bwMode="auto">
          <a:xfrm>
            <a:off x="4749800" y="288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 descr="Wide upward diagonal"/>
          <p:cNvSpPr>
            <a:spLocks noChangeArrowheads="1"/>
          </p:cNvSpPr>
          <p:nvPr/>
        </p:nvSpPr>
        <p:spPr bwMode="auto">
          <a:xfrm>
            <a:off x="5054600" y="288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24"/>
          <p:cNvSpPr>
            <a:spLocks noChangeArrowheads="1"/>
          </p:cNvSpPr>
          <p:nvPr/>
        </p:nvSpPr>
        <p:spPr bwMode="auto">
          <a:xfrm>
            <a:off x="3903663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25"/>
          <p:cNvSpPr>
            <a:spLocks noChangeArrowheads="1"/>
          </p:cNvSpPr>
          <p:nvPr/>
        </p:nvSpPr>
        <p:spPr bwMode="auto">
          <a:xfrm>
            <a:off x="4208463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26" descr="Wide upward diagonal"/>
          <p:cNvSpPr>
            <a:spLocks noChangeArrowheads="1"/>
          </p:cNvSpPr>
          <p:nvPr/>
        </p:nvSpPr>
        <p:spPr bwMode="auto">
          <a:xfrm>
            <a:off x="4749800" y="318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27"/>
          <p:cNvSpPr>
            <a:spLocks noChangeArrowheads="1"/>
          </p:cNvSpPr>
          <p:nvPr/>
        </p:nvSpPr>
        <p:spPr bwMode="auto">
          <a:xfrm>
            <a:off x="5054600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28" descr="Solid diamond"/>
          <p:cNvSpPr>
            <a:spLocks noChangeArrowheads="1"/>
          </p:cNvSpPr>
          <p:nvPr/>
        </p:nvSpPr>
        <p:spPr bwMode="auto">
          <a:xfrm>
            <a:off x="3903663" y="3494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29" descr="Solid diamond"/>
          <p:cNvSpPr>
            <a:spLocks noChangeArrowheads="1"/>
          </p:cNvSpPr>
          <p:nvPr/>
        </p:nvSpPr>
        <p:spPr bwMode="auto">
          <a:xfrm>
            <a:off x="4208463" y="3494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30"/>
          <p:cNvSpPr>
            <a:spLocks noChangeArrowheads="1"/>
          </p:cNvSpPr>
          <p:nvPr/>
        </p:nvSpPr>
        <p:spPr bwMode="auto">
          <a:xfrm>
            <a:off x="4749800" y="3494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31"/>
          <p:cNvSpPr>
            <a:spLocks noChangeArrowheads="1"/>
          </p:cNvSpPr>
          <p:nvPr/>
        </p:nvSpPr>
        <p:spPr bwMode="auto">
          <a:xfrm>
            <a:off x="5054600" y="3494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/>
          <p:cNvSpPr>
            <a:spLocks noChangeArrowheads="1"/>
          </p:cNvSpPr>
          <p:nvPr/>
        </p:nvSpPr>
        <p:spPr bwMode="auto">
          <a:xfrm>
            <a:off x="3903663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33"/>
          <p:cNvSpPr>
            <a:spLocks noChangeArrowheads="1"/>
          </p:cNvSpPr>
          <p:nvPr/>
        </p:nvSpPr>
        <p:spPr bwMode="auto">
          <a:xfrm>
            <a:off x="4208463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 descr="Wide upward diagonal"/>
          <p:cNvSpPr>
            <a:spLocks noChangeArrowheads="1"/>
          </p:cNvSpPr>
          <p:nvPr/>
        </p:nvSpPr>
        <p:spPr bwMode="auto">
          <a:xfrm>
            <a:off x="4749800" y="3798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5054600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 descr="Solid diamond"/>
          <p:cNvSpPr>
            <a:spLocks noChangeArrowheads="1"/>
          </p:cNvSpPr>
          <p:nvPr/>
        </p:nvSpPr>
        <p:spPr bwMode="auto">
          <a:xfrm>
            <a:off x="3903663" y="4103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37" descr="Solid diamond"/>
          <p:cNvSpPr>
            <a:spLocks noChangeArrowheads="1"/>
          </p:cNvSpPr>
          <p:nvPr/>
        </p:nvSpPr>
        <p:spPr bwMode="auto">
          <a:xfrm>
            <a:off x="4208463" y="4103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/>
          <p:cNvSpPr>
            <a:spLocks noChangeArrowheads="1"/>
          </p:cNvSpPr>
          <p:nvPr/>
        </p:nvSpPr>
        <p:spPr bwMode="auto">
          <a:xfrm>
            <a:off x="4749800" y="4103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39"/>
          <p:cNvSpPr>
            <a:spLocks noChangeArrowheads="1"/>
          </p:cNvSpPr>
          <p:nvPr/>
        </p:nvSpPr>
        <p:spPr bwMode="auto">
          <a:xfrm>
            <a:off x="5054600" y="4103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 descr="Solid diamond"/>
          <p:cNvSpPr>
            <a:spLocks noChangeArrowheads="1"/>
          </p:cNvSpPr>
          <p:nvPr/>
        </p:nvSpPr>
        <p:spPr bwMode="auto">
          <a:xfrm>
            <a:off x="3903663" y="4408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41" descr="Solid diamond"/>
          <p:cNvSpPr>
            <a:spLocks noChangeArrowheads="1"/>
          </p:cNvSpPr>
          <p:nvPr/>
        </p:nvSpPr>
        <p:spPr bwMode="auto">
          <a:xfrm>
            <a:off x="4208463" y="4408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42" descr="Wide upward diagonal"/>
          <p:cNvSpPr>
            <a:spLocks noChangeArrowheads="1"/>
          </p:cNvSpPr>
          <p:nvPr/>
        </p:nvSpPr>
        <p:spPr bwMode="auto">
          <a:xfrm>
            <a:off x="4749800" y="4408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 descr="Wide upward diagonal"/>
          <p:cNvSpPr>
            <a:spLocks noChangeArrowheads="1"/>
          </p:cNvSpPr>
          <p:nvPr/>
        </p:nvSpPr>
        <p:spPr bwMode="auto">
          <a:xfrm>
            <a:off x="5054600" y="4408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44"/>
          <p:cNvSpPr>
            <a:spLocks noChangeArrowheads="1"/>
          </p:cNvSpPr>
          <p:nvPr/>
        </p:nvSpPr>
        <p:spPr bwMode="auto">
          <a:xfrm>
            <a:off x="3903663" y="4713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45"/>
          <p:cNvSpPr>
            <a:spLocks noChangeArrowheads="1"/>
          </p:cNvSpPr>
          <p:nvPr/>
        </p:nvSpPr>
        <p:spPr bwMode="auto">
          <a:xfrm>
            <a:off x="4208463" y="4713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46" descr="Wide upward diagonal"/>
          <p:cNvSpPr>
            <a:spLocks noChangeArrowheads="1"/>
          </p:cNvSpPr>
          <p:nvPr/>
        </p:nvSpPr>
        <p:spPr bwMode="auto">
          <a:xfrm>
            <a:off x="4749800" y="4713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47" descr="Wide upward diagonal"/>
          <p:cNvSpPr>
            <a:spLocks noChangeArrowheads="1"/>
          </p:cNvSpPr>
          <p:nvPr/>
        </p:nvSpPr>
        <p:spPr bwMode="auto">
          <a:xfrm>
            <a:off x="5054600" y="4713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48"/>
          <p:cNvSpPr>
            <a:spLocks noChangeShapeType="1"/>
          </p:cNvSpPr>
          <p:nvPr/>
        </p:nvSpPr>
        <p:spPr bwMode="auto">
          <a:xfrm>
            <a:off x="3859213" y="1450975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Text Box 49"/>
          <p:cNvSpPr txBox="1">
            <a:spLocks noChangeArrowheads="1"/>
          </p:cNvSpPr>
          <p:nvPr/>
        </p:nvSpPr>
        <p:spPr bwMode="auto">
          <a:xfrm>
            <a:off x="3857625" y="939800"/>
            <a:ext cx="1428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04" name="Line 50"/>
          <p:cNvSpPr>
            <a:spLocks noChangeShapeType="1"/>
          </p:cNvSpPr>
          <p:nvPr/>
        </p:nvSpPr>
        <p:spPr bwMode="auto">
          <a:xfrm>
            <a:off x="3446463" y="25796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Text Box 51"/>
          <p:cNvSpPr txBox="1">
            <a:spLocks noChangeArrowheads="1"/>
          </p:cNvSpPr>
          <p:nvPr/>
        </p:nvSpPr>
        <p:spPr bwMode="auto">
          <a:xfrm>
            <a:off x="2668588" y="3149600"/>
            <a:ext cx="717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06" name="Line 52"/>
          <p:cNvSpPr>
            <a:spLocks noChangeShapeType="1"/>
          </p:cNvSpPr>
          <p:nvPr/>
        </p:nvSpPr>
        <p:spPr bwMode="auto">
          <a:xfrm>
            <a:off x="4757738" y="1433513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55"/>
          <p:cNvSpPr>
            <a:spLocks noChangeShapeType="1"/>
          </p:cNvSpPr>
          <p:nvPr/>
        </p:nvSpPr>
        <p:spPr bwMode="auto">
          <a:xfrm flipV="1">
            <a:off x="5384605" y="3810000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 Box 56"/>
          <p:cNvSpPr txBox="1">
            <a:spLocks noChangeArrowheads="1"/>
          </p:cNvSpPr>
          <p:nvPr/>
        </p:nvSpPr>
        <p:spPr bwMode="auto">
          <a:xfrm>
            <a:off x="6146605" y="3429000"/>
            <a:ext cx="2438400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horizontal waste</a:t>
            </a:r>
            <a:r>
              <a:rPr lang="en-US" sz="1800" b="1" dirty="0"/>
              <a:t>)</a:t>
            </a:r>
          </a:p>
        </p:txBody>
      </p:sp>
      <p:sp>
        <p:nvSpPr>
          <p:cNvPr id="109" name="Line 53"/>
          <p:cNvSpPr>
            <a:spLocks noChangeShapeType="1"/>
          </p:cNvSpPr>
          <p:nvPr/>
        </p:nvSpPr>
        <p:spPr bwMode="auto">
          <a:xfrm flipV="1">
            <a:off x="5383385" y="2620055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Text Box 54"/>
          <p:cNvSpPr txBox="1">
            <a:spLocks noChangeArrowheads="1"/>
          </p:cNvSpPr>
          <p:nvPr/>
        </p:nvSpPr>
        <p:spPr bwMode="auto">
          <a:xfrm>
            <a:off x="5992985" y="2315255"/>
            <a:ext cx="2743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Completely idle cycle (</a:t>
            </a:r>
            <a:r>
              <a:rPr lang="en-US" sz="1800" b="1" dirty="0">
                <a:solidFill>
                  <a:schemeClr val="hlink"/>
                </a:solidFill>
              </a:rPr>
              <a:t>vertical waste</a:t>
            </a:r>
            <a:r>
              <a:rPr lang="en-US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Simultaneous Multithreading (SMT)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67" name="Text Placeholder 1"/>
          <p:cNvSpPr>
            <a:spLocks noGrp="1"/>
          </p:cNvSpPr>
          <p:nvPr>
            <p:ph type="body" idx="1"/>
          </p:nvPr>
        </p:nvSpPr>
        <p:spPr>
          <a:xfrm>
            <a:off x="457199" y="5426060"/>
            <a:ext cx="8147325" cy="768099"/>
          </a:xfrm>
        </p:spPr>
        <p:txBody>
          <a:bodyPr anchor="t"/>
          <a:lstStyle/>
          <a:p>
            <a:pPr marL="285750" indent="-285750" algn="l"/>
            <a:r>
              <a:rPr lang="en-US" sz="1600" b="0" dirty="0" smtClean="0">
                <a:solidFill>
                  <a:schemeClr val="tx1"/>
                </a:solidFill>
              </a:rPr>
              <a:t>Interleave multi-threaded instructions with no restrictions.</a:t>
            </a:r>
          </a:p>
          <a:p>
            <a:pPr marL="285750" indent="-285750" algn="l"/>
            <a:r>
              <a:rPr lang="en-US" sz="1600" dirty="0" err="1" smtClean="0">
                <a:solidFill>
                  <a:schemeClr val="tx1"/>
                </a:solidFill>
              </a:rPr>
              <a:t>Tullsen</a:t>
            </a:r>
            <a:r>
              <a:rPr lang="en-US" sz="1600" dirty="0" smtClean="0">
                <a:solidFill>
                  <a:schemeClr val="tx1"/>
                </a:solidFill>
              </a:rPr>
              <a:t>, Eggers, Levy. University of Washington, 1995.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176" name="Group 4"/>
          <p:cNvGrpSpPr>
            <a:grpSpLocks/>
          </p:cNvGrpSpPr>
          <p:nvPr/>
        </p:nvGrpSpPr>
        <p:grpSpPr bwMode="auto">
          <a:xfrm>
            <a:off x="3266230" y="1086295"/>
            <a:ext cx="2571750" cy="4078287"/>
            <a:chOff x="1574" y="791"/>
            <a:chExt cx="1620" cy="2569"/>
          </a:xfrm>
        </p:grpSpPr>
        <p:grpSp>
          <p:nvGrpSpPr>
            <p:cNvPr id="177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82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8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sp>
          <p:nvSpPr>
            <p:cNvPr id="180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IBM Power4 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  <a:sym typeface="Wingdings" pitchFamily="2" charset="2"/>
              </a:rPr>
              <a:t> IBM Power5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Power4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Single-threaded processor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Out-of-order execution, superscalar (8 execution units)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" y="2545685"/>
            <a:ext cx="8848536" cy="33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IBM Power4 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  <a:sym typeface="Wingdings" pitchFamily="2" charset="2"/>
              </a:rPr>
              <a:t> IBM Power5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Power4 – single-threaded processor, 8 execution units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Power5 – dual-threaded processor, 8 execution units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700"/>
            <a:ext cx="8640763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293" y="3279775"/>
            <a:ext cx="8475662" cy="345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  <a:sym typeface="Wingdings" pitchFamily="2" charset="2"/>
              </a:rPr>
              <a:t>IBM Power5 Data Flow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Program Counter: duplicate and alternate fetch between two threads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Return Stack: duplicate since different threads call different sub-routines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Instruction Buffer: queue instructions separately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Decode: de-queue instructions depending on thread priority</a:t>
            </a: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05" y="2887568"/>
            <a:ext cx="7589028" cy="292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IBM Power4 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  <a:sym typeface="Wingdings" pitchFamily="2" charset="2"/>
              </a:rPr>
              <a:t> IBM Power5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Support multiple instruction streams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Increase L1 instruction cache </a:t>
            </a:r>
            <a:r>
              <a:rPr lang="en-US" sz="1600" dirty="0" err="1" smtClean="0">
                <a:solidFill>
                  <a:schemeClr val="tx1"/>
                </a:solidFill>
              </a:rPr>
              <a:t>associativity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Increase instruction TLB </a:t>
            </a:r>
            <a:r>
              <a:rPr lang="en-US" sz="1600" dirty="0" err="1" smtClean="0">
                <a:solidFill>
                  <a:schemeClr val="tx1"/>
                </a:solidFill>
              </a:rPr>
              <a:t>associativity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u="sng" dirty="0" smtClean="0">
                <a:solidFill>
                  <a:schemeClr val="tx1"/>
                </a:solidFill>
              </a:rPr>
              <a:t>Mitigate cache contention from instruction streams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Separate instruction </a:t>
            </a:r>
            <a:r>
              <a:rPr lang="en-US" sz="1600" dirty="0" err="1" smtClean="0">
                <a:solidFill>
                  <a:schemeClr val="tx1"/>
                </a:solidFill>
              </a:rPr>
              <a:t>prefetch</a:t>
            </a:r>
            <a:r>
              <a:rPr lang="en-US" sz="1600" dirty="0" smtClean="0">
                <a:solidFill>
                  <a:schemeClr val="tx1"/>
                </a:solidFill>
              </a:rPr>
              <a:t> and buffering per thread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u="sng" dirty="0" smtClean="0">
                <a:solidFill>
                  <a:schemeClr val="tx1"/>
                </a:solidFill>
              </a:rPr>
              <a:t>Allow thread prioritization</a:t>
            </a:r>
            <a:r>
              <a:rPr lang="en-US" sz="1000" dirty="0" smtClean="0">
                <a:solidFill>
                  <a:schemeClr val="tx1"/>
                </a:solidFill>
              </a:rPr>
              <a:t>	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Support </a:t>
            </a:r>
            <a:r>
              <a:rPr lang="en-US" dirty="0" smtClean="0">
                <a:solidFill>
                  <a:schemeClr val="tx1"/>
                </a:solidFill>
              </a:rPr>
              <a:t>more instructions in-flight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Increase the number of physical registers (e.g., 152 to 240)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u="sng" dirty="0" smtClean="0">
                <a:solidFill>
                  <a:schemeClr val="tx1"/>
                </a:solidFill>
              </a:rPr>
              <a:t>Mitigate register renaming </a:t>
            </a:r>
            <a:r>
              <a:rPr lang="en-US" sz="1600" u="sng" dirty="0" smtClean="0">
                <a:solidFill>
                  <a:schemeClr val="tx1"/>
                </a:solidFill>
              </a:rPr>
              <a:t>bottleneck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Support </a:t>
            </a:r>
            <a:r>
              <a:rPr lang="en-US" dirty="0" smtClean="0">
                <a:solidFill>
                  <a:schemeClr val="tx1"/>
                </a:solidFill>
              </a:rPr>
              <a:t>larger cache footprints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Increase L2 cache size (e.g., 1.44MB to 1.92MB)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Increase L3 cache size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u="sng" dirty="0" smtClean="0">
                <a:solidFill>
                  <a:schemeClr val="tx1"/>
                </a:solidFill>
              </a:rPr>
              <a:t>Mitigate cache contention from data </a:t>
            </a:r>
            <a:r>
              <a:rPr lang="en-US" sz="1600" u="sng" dirty="0" smtClean="0">
                <a:solidFill>
                  <a:schemeClr val="tx1"/>
                </a:solidFill>
              </a:rPr>
              <a:t>footprints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Power5 </a:t>
            </a:r>
            <a:r>
              <a:rPr lang="en-US" dirty="0" smtClean="0">
                <a:solidFill>
                  <a:schemeClr val="tx1"/>
                </a:solidFill>
              </a:rPr>
              <a:t>core is 24% larger than Power4 core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Instruction Scheduling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8" y="1201511"/>
            <a:ext cx="7417631" cy="4992648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ICOUNT: Schedule thread with fewest instructions in flight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(1) prevents one thread from filling issue queue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(2) prioritizes threads that efficiently move instructions through </a:t>
            </a:r>
            <a:r>
              <a:rPr lang="en-US" dirty="0" err="1" smtClean="0">
                <a:solidFill>
                  <a:schemeClr val="tx1"/>
                </a:solidFill>
              </a:rPr>
              <a:t>datapath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(3) provides an even mix of threads, maximizing parallelism</a:t>
            </a: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Last Time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Out-of-order Superscalar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Hardware complexity increases super-linearly with issue width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Very Long Instruction Word (VLIW)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Compiler explicitly schedules parallel instructions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Simple hardware, complex compiler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Later VLIWs added more dynamic interlocks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Compiler Analysis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Use loop unrolling and software pipelining for loops, trace scheduling for more irregular code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Static compiler scheduling is difficult in presence of unpredictable branches and variable memory latency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SMT 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Intel Pentium4 Extreme SMT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Single program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- 1.01x speedup for </a:t>
            </a:r>
            <a:r>
              <a:rPr lang="en-US" sz="1600" dirty="0" err="1" smtClean="0">
                <a:solidFill>
                  <a:schemeClr val="tx1"/>
                </a:solidFill>
              </a:rPr>
              <a:t>SPECint</a:t>
            </a:r>
            <a:r>
              <a:rPr lang="en-US" sz="1600" dirty="0" smtClean="0">
                <a:solidFill>
                  <a:schemeClr val="tx1"/>
                </a:solidFill>
              </a:rPr>
              <a:t> and 1.07x speedup for </a:t>
            </a:r>
            <a:r>
              <a:rPr lang="en-US" sz="1600" dirty="0" err="1" smtClean="0">
                <a:solidFill>
                  <a:schemeClr val="tx1"/>
                </a:solidFill>
              </a:rPr>
              <a:t>SPECfp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dirty="0" err="1" smtClean="0">
                <a:solidFill>
                  <a:schemeClr val="tx1"/>
                </a:solidFill>
              </a:rPr>
              <a:t>Multiprogram</a:t>
            </a:r>
            <a:r>
              <a:rPr lang="en-US" sz="1600" dirty="0" smtClean="0">
                <a:solidFill>
                  <a:schemeClr val="tx1"/>
                </a:solidFill>
              </a:rPr>
              <a:t> (pairs of SPEC workloads)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- 0.9-1.6x for various pairs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IBM Power 5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Single program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- 1.23x speedup for </a:t>
            </a:r>
            <a:r>
              <a:rPr lang="en-US" sz="1600" dirty="0" err="1" smtClean="0">
                <a:solidFill>
                  <a:schemeClr val="tx1"/>
                </a:solidFill>
              </a:rPr>
              <a:t>SPECint</a:t>
            </a:r>
            <a:r>
              <a:rPr lang="en-US" sz="1600" dirty="0" smtClean="0">
                <a:solidFill>
                  <a:schemeClr val="tx1"/>
                </a:solidFill>
              </a:rPr>
              <a:t> and 1.16x speedup for </a:t>
            </a:r>
            <a:r>
              <a:rPr lang="en-US" sz="1600" dirty="0" err="1" smtClean="0">
                <a:solidFill>
                  <a:schemeClr val="tx1"/>
                </a:solidFill>
              </a:rPr>
              <a:t>SPECfp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dirty="0" err="1" smtClean="0">
                <a:solidFill>
                  <a:schemeClr val="tx1"/>
                </a:solidFill>
              </a:rPr>
              <a:t>Multiprogram</a:t>
            </a:r>
            <a:r>
              <a:rPr lang="en-US" sz="1600" dirty="0" smtClean="0">
                <a:solidFill>
                  <a:schemeClr val="tx1"/>
                </a:solidFill>
              </a:rPr>
              <a:t> (pairs of SPEC workloads)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- 0.89-1.41x for various pairs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Intuition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dirty="0" err="1" smtClean="0">
                <a:solidFill>
                  <a:schemeClr val="tx1"/>
                </a:solidFill>
              </a:rPr>
              <a:t>SPECint</a:t>
            </a:r>
            <a:r>
              <a:rPr lang="en-US" sz="1600" dirty="0" smtClean="0">
                <a:solidFill>
                  <a:schemeClr val="tx1"/>
                </a:solidFill>
              </a:rPr>
              <a:t> has complex control flow, idles processor, benefits from SMT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dirty="0" err="1" smtClean="0">
                <a:solidFill>
                  <a:schemeClr val="tx1"/>
                </a:solidFill>
              </a:rPr>
              <a:t>SPECfp</a:t>
            </a:r>
            <a:r>
              <a:rPr lang="en-US" sz="1600" dirty="0" smtClean="0">
                <a:solidFill>
                  <a:schemeClr val="tx1"/>
                </a:solidFill>
              </a:rPr>
              <a:t> has large data sets, cache conflicts, fewer benefits from SMT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SMT Flexibility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2908" y="1086295"/>
            <a:ext cx="3922712" cy="1038225"/>
          </a:xfrm>
        </p:spPr>
        <p:txBody>
          <a:bodyPr anchor="t"/>
          <a:lstStyle/>
          <a:p>
            <a:pPr marL="0" indent="0" algn="l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For </a:t>
            </a:r>
            <a:r>
              <a:rPr lang="en-US" sz="1800" dirty="0" smtClean="0">
                <a:solidFill>
                  <a:schemeClr val="tx1"/>
                </a:solidFill>
              </a:rPr>
              <a:t>SW regions </a:t>
            </a:r>
            <a:r>
              <a:rPr lang="en-US" sz="1800" dirty="0">
                <a:solidFill>
                  <a:schemeClr val="tx1"/>
                </a:solidFill>
              </a:rPr>
              <a:t>with high thread level parallelism (TLP</a:t>
            </a:r>
            <a:r>
              <a:rPr lang="en-US" sz="1800" dirty="0" smtClean="0">
                <a:solidFill>
                  <a:schemeClr val="tx1"/>
                </a:solidFill>
              </a:rPr>
              <a:t>), share machine width across all threads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546100" y="2112963"/>
            <a:ext cx="2571750" cy="4078287"/>
            <a:chOff x="1574" y="791"/>
            <a:chExt cx="1620" cy="2569"/>
          </a:xfrm>
        </p:grpSpPr>
        <p:grpSp>
          <p:nvGrpSpPr>
            <p:cNvPr id="60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65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sp>
          <p:nvSpPr>
            <p:cNvPr id="63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109" name="Text Box 54"/>
          <p:cNvSpPr txBox="1">
            <a:spLocks noChangeArrowheads="1"/>
          </p:cNvSpPr>
          <p:nvPr/>
        </p:nvSpPr>
        <p:spPr bwMode="auto">
          <a:xfrm>
            <a:off x="5775325" y="211296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10" name="Rectangle 55" descr="Solid diamond"/>
          <p:cNvSpPr>
            <a:spLocks noChangeArrowheads="1"/>
          </p:cNvSpPr>
          <p:nvPr/>
        </p:nvSpPr>
        <p:spPr bwMode="auto">
          <a:xfrm>
            <a:off x="58674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56" descr="Solid diamond"/>
          <p:cNvSpPr>
            <a:spLocks noChangeArrowheads="1"/>
          </p:cNvSpPr>
          <p:nvPr/>
        </p:nvSpPr>
        <p:spPr bwMode="auto">
          <a:xfrm>
            <a:off x="61722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57" descr="Solid diamond"/>
          <p:cNvSpPr>
            <a:spLocks noChangeArrowheads="1"/>
          </p:cNvSpPr>
          <p:nvPr/>
        </p:nvSpPr>
        <p:spPr bwMode="auto">
          <a:xfrm>
            <a:off x="64770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58" descr="Solid diamond"/>
          <p:cNvSpPr>
            <a:spLocks noChangeArrowheads="1"/>
          </p:cNvSpPr>
          <p:nvPr/>
        </p:nvSpPr>
        <p:spPr bwMode="auto">
          <a:xfrm>
            <a:off x="67818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59"/>
          <p:cNvSpPr>
            <a:spLocks noChangeArrowheads="1"/>
          </p:cNvSpPr>
          <p:nvPr/>
        </p:nvSpPr>
        <p:spPr bwMode="auto">
          <a:xfrm>
            <a:off x="58674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60" descr="Solid diamond"/>
          <p:cNvSpPr>
            <a:spLocks noChangeArrowheads="1"/>
          </p:cNvSpPr>
          <p:nvPr/>
        </p:nvSpPr>
        <p:spPr bwMode="auto">
          <a:xfrm>
            <a:off x="61722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61" descr="Solid diamond"/>
          <p:cNvSpPr>
            <a:spLocks noChangeArrowheads="1"/>
          </p:cNvSpPr>
          <p:nvPr/>
        </p:nvSpPr>
        <p:spPr bwMode="auto">
          <a:xfrm>
            <a:off x="64770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62"/>
          <p:cNvSpPr>
            <a:spLocks noChangeArrowheads="1"/>
          </p:cNvSpPr>
          <p:nvPr/>
        </p:nvSpPr>
        <p:spPr bwMode="auto">
          <a:xfrm>
            <a:off x="67818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63"/>
          <p:cNvSpPr>
            <a:spLocks noChangeArrowheads="1"/>
          </p:cNvSpPr>
          <p:nvPr/>
        </p:nvSpPr>
        <p:spPr bwMode="auto">
          <a:xfrm>
            <a:off x="58674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64"/>
          <p:cNvSpPr>
            <a:spLocks noChangeArrowheads="1"/>
          </p:cNvSpPr>
          <p:nvPr/>
        </p:nvSpPr>
        <p:spPr bwMode="auto">
          <a:xfrm>
            <a:off x="61722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65"/>
          <p:cNvSpPr>
            <a:spLocks noChangeArrowheads="1"/>
          </p:cNvSpPr>
          <p:nvPr/>
        </p:nvSpPr>
        <p:spPr bwMode="auto">
          <a:xfrm>
            <a:off x="64770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66"/>
          <p:cNvSpPr>
            <a:spLocks noChangeArrowheads="1"/>
          </p:cNvSpPr>
          <p:nvPr/>
        </p:nvSpPr>
        <p:spPr bwMode="auto">
          <a:xfrm>
            <a:off x="67818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67"/>
          <p:cNvSpPr>
            <a:spLocks noChangeArrowheads="1"/>
          </p:cNvSpPr>
          <p:nvPr/>
        </p:nvSpPr>
        <p:spPr bwMode="auto">
          <a:xfrm>
            <a:off x="58674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68"/>
          <p:cNvSpPr>
            <a:spLocks noChangeArrowheads="1"/>
          </p:cNvSpPr>
          <p:nvPr/>
        </p:nvSpPr>
        <p:spPr bwMode="auto">
          <a:xfrm>
            <a:off x="61722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69"/>
          <p:cNvSpPr>
            <a:spLocks noChangeArrowheads="1"/>
          </p:cNvSpPr>
          <p:nvPr/>
        </p:nvSpPr>
        <p:spPr bwMode="auto">
          <a:xfrm>
            <a:off x="64770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70"/>
          <p:cNvSpPr>
            <a:spLocks noChangeArrowheads="1"/>
          </p:cNvSpPr>
          <p:nvPr/>
        </p:nvSpPr>
        <p:spPr bwMode="auto">
          <a:xfrm>
            <a:off x="67818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Rectangle 71"/>
          <p:cNvSpPr>
            <a:spLocks noChangeArrowheads="1"/>
          </p:cNvSpPr>
          <p:nvPr/>
        </p:nvSpPr>
        <p:spPr bwMode="auto">
          <a:xfrm>
            <a:off x="58674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72" descr="Solid diamond"/>
          <p:cNvSpPr>
            <a:spLocks noChangeArrowheads="1"/>
          </p:cNvSpPr>
          <p:nvPr/>
        </p:nvSpPr>
        <p:spPr bwMode="auto">
          <a:xfrm>
            <a:off x="61722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73" descr="Solid diamond"/>
          <p:cNvSpPr>
            <a:spLocks noChangeArrowheads="1"/>
          </p:cNvSpPr>
          <p:nvPr/>
        </p:nvSpPr>
        <p:spPr bwMode="auto">
          <a:xfrm>
            <a:off x="64770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74"/>
          <p:cNvSpPr>
            <a:spLocks noChangeArrowheads="1"/>
          </p:cNvSpPr>
          <p:nvPr/>
        </p:nvSpPr>
        <p:spPr bwMode="auto">
          <a:xfrm>
            <a:off x="67818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75"/>
          <p:cNvSpPr>
            <a:spLocks noChangeArrowheads="1"/>
          </p:cNvSpPr>
          <p:nvPr/>
        </p:nvSpPr>
        <p:spPr bwMode="auto">
          <a:xfrm>
            <a:off x="5867400" y="4362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76" descr="Solid diamond"/>
          <p:cNvSpPr>
            <a:spLocks noChangeArrowheads="1"/>
          </p:cNvSpPr>
          <p:nvPr/>
        </p:nvSpPr>
        <p:spPr bwMode="auto">
          <a:xfrm>
            <a:off x="61722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77" descr="Solid diamond"/>
          <p:cNvSpPr>
            <a:spLocks noChangeArrowheads="1"/>
          </p:cNvSpPr>
          <p:nvPr/>
        </p:nvSpPr>
        <p:spPr bwMode="auto">
          <a:xfrm>
            <a:off x="64770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78" descr="Solid diamond"/>
          <p:cNvSpPr>
            <a:spLocks noChangeArrowheads="1"/>
          </p:cNvSpPr>
          <p:nvPr/>
        </p:nvSpPr>
        <p:spPr bwMode="auto">
          <a:xfrm>
            <a:off x="67818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79"/>
          <p:cNvSpPr>
            <a:spLocks noChangeArrowheads="1"/>
          </p:cNvSpPr>
          <p:nvPr/>
        </p:nvSpPr>
        <p:spPr bwMode="auto">
          <a:xfrm>
            <a:off x="58674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80"/>
          <p:cNvSpPr>
            <a:spLocks noChangeArrowheads="1"/>
          </p:cNvSpPr>
          <p:nvPr/>
        </p:nvSpPr>
        <p:spPr bwMode="auto">
          <a:xfrm>
            <a:off x="61722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81"/>
          <p:cNvSpPr>
            <a:spLocks noChangeArrowheads="1"/>
          </p:cNvSpPr>
          <p:nvPr/>
        </p:nvSpPr>
        <p:spPr bwMode="auto">
          <a:xfrm>
            <a:off x="64770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82"/>
          <p:cNvSpPr>
            <a:spLocks noChangeArrowheads="1"/>
          </p:cNvSpPr>
          <p:nvPr/>
        </p:nvSpPr>
        <p:spPr bwMode="auto">
          <a:xfrm>
            <a:off x="67818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83"/>
          <p:cNvSpPr>
            <a:spLocks noChangeArrowheads="1"/>
          </p:cNvSpPr>
          <p:nvPr/>
        </p:nvSpPr>
        <p:spPr bwMode="auto">
          <a:xfrm>
            <a:off x="58674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84"/>
          <p:cNvSpPr>
            <a:spLocks noChangeArrowheads="1"/>
          </p:cNvSpPr>
          <p:nvPr/>
        </p:nvSpPr>
        <p:spPr bwMode="auto">
          <a:xfrm>
            <a:off x="61722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85" descr="Solid diamond"/>
          <p:cNvSpPr>
            <a:spLocks noChangeArrowheads="1"/>
          </p:cNvSpPr>
          <p:nvPr/>
        </p:nvSpPr>
        <p:spPr bwMode="auto">
          <a:xfrm>
            <a:off x="64770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86" descr="Solid diamond"/>
          <p:cNvSpPr>
            <a:spLocks noChangeArrowheads="1"/>
          </p:cNvSpPr>
          <p:nvPr/>
        </p:nvSpPr>
        <p:spPr bwMode="auto">
          <a:xfrm>
            <a:off x="67818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87" descr="Solid diamond"/>
          <p:cNvSpPr>
            <a:spLocks noChangeArrowheads="1"/>
          </p:cNvSpPr>
          <p:nvPr/>
        </p:nvSpPr>
        <p:spPr bwMode="auto">
          <a:xfrm>
            <a:off x="58674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88" descr="Solid diamond"/>
          <p:cNvSpPr>
            <a:spLocks noChangeArrowheads="1"/>
          </p:cNvSpPr>
          <p:nvPr/>
        </p:nvSpPr>
        <p:spPr bwMode="auto">
          <a:xfrm>
            <a:off x="61722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89"/>
          <p:cNvSpPr>
            <a:spLocks noChangeArrowheads="1"/>
          </p:cNvSpPr>
          <p:nvPr/>
        </p:nvSpPr>
        <p:spPr bwMode="auto">
          <a:xfrm>
            <a:off x="64770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90"/>
          <p:cNvSpPr>
            <a:spLocks noChangeArrowheads="1"/>
          </p:cNvSpPr>
          <p:nvPr/>
        </p:nvSpPr>
        <p:spPr bwMode="auto">
          <a:xfrm>
            <a:off x="67818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91" descr="Solid diamond"/>
          <p:cNvSpPr>
            <a:spLocks noChangeArrowheads="1"/>
          </p:cNvSpPr>
          <p:nvPr/>
        </p:nvSpPr>
        <p:spPr bwMode="auto">
          <a:xfrm>
            <a:off x="58674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92" descr="Solid diamond"/>
          <p:cNvSpPr>
            <a:spLocks noChangeArrowheads="1"/>
          </p:cNvSpPr>
          <p:nvPr/>
        </p:nvSpPr>
        <p:spPr bwMode="auto">
          <a:xfrm>
            <a:off x="61722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93" descr="Solid diamond"/>
          <p:cNvSpPr>
            <a:spLocks noChangeArrowheads="1"/>
          </p:cNvSpPr>
          <p:nvPr/>
        </p:nvSpPr>
        <p:spPr bwMode="auto">
          <a:xfrm>
            <a:off x="64770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94" descr="Solid diamond"/>
          <p:cNvSpPr>
            <a:spLocks noChangeArrowheads="1"/>
          </p:cNvSpPr>
          <p:nvPr/>
        </p:nvSpPr>
        <p:spPr bwMode="auto">
          <a:xfrm>
            <a:off x="67818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95"/>
          <p:cNvSpPr>
            <a:spLocks noChangeArrowheads="1"/>
          </p:cNvSpPr>
          <p:nvPr/>
        </p:nvSpPr>
        <p:spPr bwMode="auto">
          <a:xfrm>
            <a:off x="58674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96"/>
          <p:cNvSpPr>
            <a:spLocks noChangeArrowheads="1"/>
          </p:cNvSpPr>
          <p:nvPr/>
        </p:nvSpPr>
        <p:spPr bwMode="auto">
          <a:xfrm>
            <a:off x="61722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97"/>
          <p:cNvSpPr>
            <a:spLocks noChangeArrowheads="1"/>
          </p:cNvSpPr>
          <p:nvPr/>
        </p:nvSpPr>
        <p:spPr bwMode="auto">
          <a:xfrm>
            <a:off x="64770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98"/>
          <p:cNvSpPr>
            <a:spLocks noChangeArrowheads="1"/>
          </p:cNvSpPr>
          <p:nvPr/>
        </p:nvSpPr>
        <p:spPr bwMode="auto">
          <a:xfrm>
            <a:off x="67818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99"/>
          <p:cNvSpPr>
            <a:spLocks noChangeShapeType="1"/>
          </p:cNvSpPr>
          <p:nvPr/>
        </p:nvSpPr>
        <p:spPr bwMode="auto">
          <a:xfrm>
            <a:off x="5867400" y="253365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00"/>
          <p:cNvSpPr>
            <a:spLocks noChangeShapeType="1"/>
          </p:cNvSpPr>
          <p:nvPr/>
        </p:nvSpPr>
        <p:spPr bwMode="auto">
          <a:xfrm>
            <a:off x="5410200" y="375285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Text Box 101"/>
          <p:cNvSpPr txBox="1">
            <a:spLocks noChangeArrowheads="1"/>
          </p:cNvSpPr>
          <p:nvPr/>
        </p:nvSpPr>
        <p:spPr bwMode="auto">
          <a:xfrm>
            <a:off x="4632325" y="4322763"/>
            <a:ext cx="717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57" name="Rectangle 102"/>
          <p:cNvSpPr>
            <a:spLocks noChangeArrowheads="1"/>
          </p:cNvSpPr>
          <p:nvPr/>
        </p:nvSpPr>
        <p:spPr bwMode="auto">
          <a:xfrm>
            <a:off x="4908395" y="1085850"/>
            <a:ext cx="40417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 dirty="0">
                <a:latin typeface="+mj-lt"/>
              </a:rPr>
              <a:t>For </a:t>
            </a:r>
            <a:r>
              <a:rPr lang="en-US" sz="1800" dirty="0" smtClean="0">
                <a:latin typeface="+mj-lt"/>
              </a:rPr>
              <a:t>SW regions </a:t>
            </a:r>
            <a:r>
              <a:rPr lang="en-US" sz="1800" dirty="0">
                <a:latin typeface="+mj-lt"/>
              </a:rPr>
              <a:t>with low thread level parallelism (TLP</a:t>
            </a:r>
            <a:r>
              <a:rPr lang="en-US" sz="1800" dirty="0" smtClean="0">
                <a:latin typeface="+mj-lt"/>
              </a:rPr>
              <a:t>), reserve machine </a:t>
            </a:r>
            <a:r>
              <a:rPr lang="en-US" sz="1800" dirty="0">
                <a:latin typeface="+mj-lt"/>
              </a:rPr>
              <a:t>width </a:t>
            </a:r>
            <a:r>
              <a:rPr lang="en-US" sz="1800" dirty="0" smtClean="0">
                <a:latin typeface="+mj-lt"/>
              </a:rPr>
              <a:t>for single thread instruction </a:t>
            </a:r>
            <a:r>
              <a:rPr lang="en-US" sz="1800" dirty="0">
                <a:latin typeface="+mj-lt"/>
              </a:rPr>
              <a:t>level parallelism (ILP)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Types of 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160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61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9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210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8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259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7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308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7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Text Box 248"/>
          <p:cNvSpPr txBox="1">
            <a:spLocks noChangeArrowheads="1"/>
          </p:cNvSpPr>
          <p:nvPr/>
        </p:nvSpPr>
        <p:spPr bwMode="auto">
          <a:xfrm rot="10800000">
            <a:off x="381149" y="2163606"/>
            <a:ext cx="461665" cy="200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latin typeface="Arial Narrow" charset="0"/>
              </a:rPr>
              <a:t>Time (processor cycle)</a:t>
            </a:r>
          </a:p>
        </p:txBody>
      </p:sp>
      <p:sp>
        <p:nvSpPr>
          <p:cNvPr id="406" name="Line 249"/>
          <p:cNvSpPr>
            <a:spLocks noChangeShapeType="1"/>
          </p:cNvSpPr>
          <p:nvPr/>
        </p:nvSpPr>
        <p:spPr bwMode="auto">
          <a:xfrm>
            <a:off x="616285" y="415869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Text Box 250"/>
          <p:cNvSpPr txBox="1">
            <a:spLocks noChangeArrowheads="1"/>
          </p:cNvSpPr>
          <p:nvPr/>
        </p:nvSpPr>
        <p:spPr bwMode="auto">
          <a:xfrm>
            <a:off x="887413" y="1365250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>
                <a:latin typeface="Arial Narrow" charset="0"/>
              </a:rPr>
              <a:t>Superscalar</a:t>
            </a:r>
          </a:p>
        </p:txBody>
      </p:sp>
      <p:sp>
        <p:nvSpPr>
          <p:cNvPr id="408" name="Text Box 251"/>
          <p:cNvSpPr txBox="1">
            <a:spLocks noChangeArrowheads="1"/>
          </p:cNvSpPr>
          <p:nvPr/>
        </p:nvSpPr>
        <p:spPr bwMode="auto">
          <a:xfrm>
            <a:off x="2487613" y="136525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Fine-Grained</a:t>
            </a:r>
          </a:p>
        </p:txBody>
      </p:sp>
      <p:sp>
        <p:nvSpPr>
          <p:cNvPr id="409" name="Text Box 252"/>
          <p:cNvSpPr txBox="1">
            <a:spLocks noChangeArrowheads="1"/>
          </p:cNvSpPr>
          <p:nvPr/>
        </p:nvSpPr>
        <p:spPr bwMode="auto">
          <a:xfrm>
            <a:off x="3783013" y="1365250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Coarse-Grained</a:t>
            </a:r>
          </a:p>
        </p:txBody>
      </p:sp>
      <p:sp>
        <p:nvSpPr>
          <p:cNvPr id="410" name="Text Box 253"/>
          <p:cNvSpPr txBox="1">
            <a:spLocks noChangeArrowheads="1"/>
          </p:cNvSpPr>
          <p:nvPr/>
        </p:nvSpPr>
        <p:spPr bwMode="auto">
          <a:xfrm>
            <a:off x="5426075" y="1344613"/>
            <a:ext cx="162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Multiprocessing</a:t>
            </a:r>
          </a:p>
        </p:txBody>
      </p:sp>
      <p:sp>
        <p:nvSpPr>
          <p:cNvPr id="411" name="Text Box 254"/>
          <p:cNvSpPr txBox="1">
            <a:spLocks noChangeArrowheads="1"/>
          </p:cNvSpPr>
          <p:nvPr/>
        </p:nvSpPr>
        <p:spPr bwMode="auto">
          <a:xfrm>
            <a:off x="7135813" y="1136650"/>
            <a:ext cx="1474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Simultaneous</a:t>
            </a:r>
          </a:p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Multithreading</a:t>
            </a:r>
          </a:p>
        </p:txBody>
      </p:sp>
      <p:sp>
        <p:nvSpPr>
          <p:cNvPr id="412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3200">
              <a:latin typeface="Arial Narrow" charset="0"/>
            </a:endParaRPr>
          </a:p>
        </p:txBody>
      </p:sp>
      <p:sp>
        <p:nvSpPr>
          <p:cNvPr id="413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1</a:t>
            </a:r>
          </a:p>
        </p:txBody>
      </p:sp>
      <p:sp>
        <p:nvSpPr>
          <p:cNvPr id="419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2</a:t>
            </a:r>
          </a:p>
        </p:txBody>
      </p:sp>
      <p:sp>
        <p:nvSpPr>
          <p:cNvPr id="420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3</a:t>
            </a:r>
          </a:p>
        </p:txBody>
      </p:sp>
      <p:sp>
        <p:nvSpPr>
          <p:cNvPr id="421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4</a:t>
            </a:r>
          </a:p>
        </p:txBody>
      </p:sp>
      <p:sp>
        <p:nvSpPr>
          <p:cNvPr id="422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5</a:t>
            </a:r>
          </a:p>
        </p:txBody>
      </p:sp>
      <p:sp>
        <p:nvSpPr>
          <p:cNvPr id="423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Idle slot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Summary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Out-of-order Superscalar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Processor pipeline is under-utilized due to data dependencies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Thread-level Parallelism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Independent threads more fully use processor resources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Multithreading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Reduce vertical waste by scheduling threads to hide long latency operations (e.g., cache misses)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Reduce horizontal waste by scheduling threads to more fully use superscalar issue width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Acknowledgements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These slides contain material developed and copyright by 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Arvind</a:t>
            </a:r>
            <a:r>
              <a:rPr lang="en-US" sz="1600" b="0" dirty="0" smtClean="0">
                <a:solidFill>
                  <a:schemeClr val="tx1"/>
                </a:solidFill>
              </a:rPr>
              <a:t> (MIT)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Krste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Asanovic</a:t>
            </a:r>
            <a:r>
              <a:rPr lang="en-US" sz="1600" b="0" dirty="0" smtClean="0">
                <a:solidFill>
                  <a:schemeClr val="tx1"/>
                </a:solidFill>
              </a:rPr>
              <a:t> (MIT/UCB)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Joel </a:t>
            </a:r>
            <a:r>
              <a:rPr lang="en-US" sz="1600" b="0" dirty="0" err="1" smtClean="0">
                <a:solidFill>
                  <a:schemeClr val="tx1"/>
                </a:solidFill>
              </a:rPr>
              <a:t>Emer</a:t>
            </a:r>
            <a:r>
              <a:rPr lang="en-US" sz="1600" b="0" dirty="0" smtClean="0">
                <a:solidFill>
                  <a:schemeClr val="tx1"/>
                </a:solidFill>
              </a:rPr>
              <a:t> (Intel/MIT)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James Hoe (CMU)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Arvind</a:t>
            </a:r>
            <a:r>
              <a:rPr lang="en-US" sz="1600" b="0" dirty="0" smtClean="0">
                <a:solidFill>
                  <a:schemeClr val="tx1"/>
                </a:solidFill>
              </a:rPr>
              <a:t> Krishnamurthy (U. Washington)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John </a:t>
            </a:r>
            <a:r>
              <a:rPr lang="en-US" sz="1600" b="0" dirty="0" err="1" smtClean="0">
                <a:solidFill>
                  <a:schemeClr val="tx1"/>
                </a:solidFill>
              </a:rPr>
              <a:t>Kubiatowicz</a:t>
            </a:r>
            <a:r>
              <a:rPr lang="en-US" sz="1600" b="0" dirty="0" smtClean="0">
                <a:solidFill>
                  <a:schemeClr val="tx1"/>
                </a:solidFill>
              </a:rPr>
              <a:t>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Alvin </a:t>
            </a:r>
            <a:r>
              <a:rPr lang="en-US" sz="1600" b="0" dirty="0" err="1" smtClean="0">
                <a:solidFill>
                  <a:schemeClr val="tx1"/>
                </a:solidFill>
              </a:rPr>
              <a:t>Lebeck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David Patterson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Daniel </a:t>
            </a:r>
            <a:r>
              <a:rPr lang="en-US" sz="1600" b="0" dirty="0" err="1" smtClean="0">
                <a:solidFill>
                  <a:schemeClr val="tx1"/>
                </a:solidFill>
              </a:rPr>
              <a:t>Sorin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lvl="3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7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Multi-threading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Instruction-level Parallelism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Objective: Extract instruction-level parallelism (ILP)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Difficulty: Limited ILP from sequential thread of control</a:t>
            </a:r>
          </a:p>
          <a:p>
            <a:pPr marL="742950" lvl="1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Multi-threaded Processor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Processor fetches instructions from multiple threads of control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If instructions from one thread stalls, issue instructions from other threads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Thread-level Parallelism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Thread-level parallelism (TLP) provides independent threads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Multi-programming – run multiple, independent, sequential jobs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Multi-threading – run single job faster using multiple, parallel threads</a:t>
            </a:r>
          </a:p>
          <a:p>
            <a:pPr marL="742950" lvl="1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Increasing Pipeline Utilization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40100" y="1163104"/>
            <a:ext cx="3686880" cy="5031055"/>
          </a:xfrm>
        </p:spPr>
        <p:txBody>
          <a:bodyPr anchor="t"/>
          <a:lstStyle/>
          <a:p>
            <a:pPr marL="285750" indent="-285750" algn="l"/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en-US" sz="1600" dirty="0" smtClean="0">
                <a:solidFill>
                  <a:schemeClr val="tx1"/>
                </a:solidFill>
              </a:rPr>
              <a:t>In an out-of-order superscalar processor, many apps cannot fully use execution units</a:t>
            </a:r>
          </a:p>
          <a:p>
            <a:pPr marL="285750" indent="-285750" algn="l"/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en-US" sz="1600" dirty="0" smtClean="0">
                <a:solidFill>
                  <a:schemeClr val="tx1"/>
                </a:solidFill>
              </a:rPr>
              <a:t>Consider percentage of issue cycles in which processor is busy.</a:t>
            </a:r>
          </a:p>
          <a:p>
            <a:pPr marL="285750" indent="-285750" algn="l"/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en-US" sz="1600" dirty="0" err="1" smtClean="0">
                <a:solidFill>
                  <a:schemeClr val="tx1"/>
                </a:solidFill>
              </a:rPr>
              <a:t>Tullsen</a:t>
            </a:r>
            <a:r>
              <a:rPr lang="en-US" sz="1600" dirty="0" smtClean="0">
                <a:solidFill>
                  <a:schemeClr val="tx1"/>
                </a:solidFill>
              </a:rPr>
              <a:t>, Eggers and Levy. “Simultaneous multi-threading,” ISCA 1995. 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50" y="1163105"/>
            <a:ext cx="4904544" cy="495260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Superscalar (In)Efficiency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117725" y="1484313"/>
            <a:ext cx="2571750" cy="4078287"/>
            <a:chOff x="1382" y="791"/>
            <a:chExt cx="1620" cy="2569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62" name="Line 53"/>
          <p:cNvSpPr>
            <a:spLocks noChangeShapeType="1"/>
          </p:cNvSpPr>
          <p:nvPr/>
        </p:nvSpPr>
        <p:spPr bwMode="auto">
          <a:xfrm flipV="1">
            <a:off x="4572000" y="2932113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5181600" y="2627313"/>
            <a:ext cx="2743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Completely idle cycle (</a:t>
            </a:r>
            <a:r>
              <a:rPr lang="en-US" sz="1800" b="1" dirty="0">
                <a:solidFill>
                  <a:schemeClr val="hlink"/>
                </a:solidFill>
              </a:rPr>
              <a:t>vertical waste</a:t>
            </a:r>
            <a:r>
              <a:rPr lang="en-US" sz="1800" b="1" dirty="0"/>
              <a:t>)</a:t>
            </a:r>
          </a:p>
        </p:txBody>
      </p:sp>
      <p:sp>
        <p:nvSpPr>
          <p:cNvPr id="64" name="Line 55"/>
          <p:cNvSpPr>
            <a:spLocks noChangeShapeType="1"/>
          </p:cNvSpPr>
          <p:nvPr/>
        </p:nvSpPr>
        <p:spPr bwMode="auto">
          <a:xfrm flipH="1" flipV="1">
            <a:off x="2743200" y="22860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1828800" y="19050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Instruction issue</a:t>
            </a:r>
          </a:p>
        </p:txBody>
      </p:sp>
      <p:sp>
        <p:nvSpPr>
          <p:cNvPr id="66" name="Line 57"/>
          <p:cNvSpPr>
            <a:spLocks noChangeShapeType="1"/>
          </p:cNvSpPr>
          <p:nvPr/>
        </p:nvSpPr>
        <p:spPr bwMode="auto">
          <a:xfrm flipV="1">
            <a:off x="4572000" y="4303713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5410200" y="3922713"/>
            <a:ext cx="2438400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horizontal waste</a:t>
            </a:r>
            <a:r>
              <a:rPr lang="en-US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Pipeline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3544215"/>
            <a:ext cx="8147325" cy="2649944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Data Dependencies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Dependencies exist between instructions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LW-LW (via r1), LW-ADDI (via r5), ADDI-SW (via r5)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Solutions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Interlocks stall the pipeline (slow)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Forwarding paths (requires hardware, limited applicability)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3053" y="1566863"/>
            <a:ext cx="2422458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LW </a:t>
            </a:r>
            <a:r>
              <a:rPr lang="en-US" sz="2400" dirty="0" smtClean="0"/>
              <a:t>	r1</a:t>
            </a:r>
            <a:r>
              <a:rPr lang="en-US" sz="2400" dirty="0"/>
              <a:t>, 0(r2)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LW </a:t>
            </a:r>
            <a:r>
              <a:rPr lang="en-US" sz="2400" dirty="0" smtClean="0"/>
              <a:t>	r5</a:t>
            </a:r>
            <a:r>
              <a:rPr lang="en-US" sz="2400" dirty="0"/>
              <a:t>, 12(r1)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ADDI </a:t>
            </a:r>
            <a:r>
              <a:rPr lang="en-US" sz="2400" dirty="0" smtClean="0"/>
              <a:t>	r5</a:t>
            </a:r>
            <a:r>
              <a:rPr lang="en-US" sz="2400" dirty="0"/>
              <a:t>, r5, #12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SW </a:t>
            </a:r>
            <a:r>
              <a:rPr lang="en-US" sz="2400" dirty="0" smtClean="0"/>
              <a:t>	12(r1</a:t>
            </a:r>
            <a:r>
              <a:rPr lang="en-US" sz="2400" dirty="0"/>
              <a:t>), r5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838450" y="1109663"/>
            <a:ext cx="5773738" cy="2133600"/>
            <a:chOff x="1824" y="2256"/>
            <a:chExt cx="3637" cy="1344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84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dirty="0"/>
                <a:t>F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08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32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56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80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1848" y="2400"/>
              <a:ext cx="2160" cy="1200"/>
              <a:chOff x="1824" y="2688"/>
              <a:chExt cx="2160" cy="1200"/>
            </a:xfrm>
          </p:grpSpPr>
          <p:sp>
            <p:nvSpPr>
              <p:cNvPr id="71" name="Line 12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7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18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9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20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21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82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t0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06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230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t2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254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t3</a:t>
              </a: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278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t4</a:t>
              </a: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302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t5</a:t>
              </a: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26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t6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350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t7</a:t>
              </a: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374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t8</a:t>
              </a: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208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328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352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376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32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256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280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304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400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424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448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472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328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35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37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23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25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>
              <a:off x="280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grpSp>
          <p:nvGrpSpPr>
            <p:cNvPr id="46" name="Group 50"/>
            <p:cNvGrpSpPr>
              <a:grpSpLocks/>
            </p:cNvGrpSpPr>
            <p:nvPr/>
          </p:nvGrpSpPr>
          <p:grpSpPr bwMode="auto">
            <a:xfrm>
              <a:off x="3288" y="2400"/>
              <a:ext cx="2160" cy="1200"/>
              <a:chOff x="1824" y="2688"/>
              <a:chExt cx="2160" cy="1200"/>
            </a:xfrm>
          </p:grpSpPr>
          <p:sp>
            <p:nvSpPr>
              <p:cNvPr id="61" name="Line 51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3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54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55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56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57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58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59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60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Rectangle 61"/>
            <p:cNvSpPr>
              <a:spLocks noChangeArrowheads="1"/>
            </p:cNvSpPr>
            <p:nvPr/>
          </p:nvSpPr>
          <p:spPr bwMode="auto">
            <a:xfrm>
              <a:off x="4008" y="326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48" name="Rectangle 62"/>
            <p:cNvSpPr>
              <a:spLocks noChangeArrowheads="1"/>
            </p:cNvSpPr>
            <p:nvPr/>
          </p:nvSpPr>
          <p:spPr bwMode="auto">
            <a:xfrm>
              <a:off x="4968" y="326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49" name="Rectangle 63"/>
            <p:cNvSpPr>
              <a:spLocks noChangeArrowheads="1"/>
            </p:cNvSpPr>
            <p:nvPr/>
          </p:nvSpPr>
          <p:spPr bwMode="auto">
            <a:xfrm>
              <a:off x="424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50" name="Rectangle 64"/>
            <p:cNvSpPr>
              <a:spLocks noChangeArrowheads="1"/>
            </p:cNvSpPr>
            <p:nvPr/>
          </p:nvSpPr>
          <p:spPr bwMode="auto">
            <a:xfrm>
              <a:off x="448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472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52" name="Rectangle 66"/>
            <p:cNvSpPr>
              <a:spLocks noChangeArrowheads="1"/>
            </p:cNvSpPr>
            <p:nvPr/>
          </p:nvSpPr>
          <p:spPr bwMode="auto">
            <a:xfrm>
              <a:off x="328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53" name="Rectangle 67"/>
            <p:cNvSpPr>
              <a:spLocks noChangeArrowheads="1"/>
            </p:cNvSpPr>
            <p:nvPr/>
          </p:nvSpPr>
          <p:spPr bwMode="auto">
            <a:xfrm>
              <a:off x="352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54" name="Rectangle 68"/>
            <p:cNvSpPr>
              <a:spLocks noChangeArrowheads="1"/>
            </p:cNvSpPr>
            <p:nvPr/>
          </p:nvSpPr>
          <p:spPr bwMode="auto">
            <a:xfrm>
              <a:off x="376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55" name="Text Box 69"/>
            <p:cNvSpPr txBox="1">
              <a:spLocks noChangeArrowheads="1"/>
            </p:cNvSpPr>
            <p:nvPr/>
          </p:nvSpPr>
          <p:spPr bwMode="auto">
            <a:xfrm>
              <a:off x="4008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t9</a:t>
              </a:r>
            </a:p>
          </p:txBody>
        </p:sp>
        <p:sp>
          <p:nvSpPr>
            <p:cNvPr id="56" name="Text Box 70"/>
            <p:cNvSpPr txBox="1">
              <a:spLocks noChangeArrowheads="1"/>
            </p:cNvSpPr>
            <p:nvPr/>
          </p:nvSpPr>
          <p:spPr bwMode="auto">
            <a:xfrm>
              <a:off x="420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t10</a:t>
              </a:r>
            </a:p>
          </p:txBody>
        </p:sp>
        <p:sp>
          <p:nvSpPr>
            <p:cNvPr id="57" name="Text Box 71"/>
            <p:cNvSpPr txBox="1">
              <a:spLocks noChangeArrowheads="1"/>
            </p:cNvSpPr>
            <p:nvPr/>
          </p:nvSpPr>
          <p:spPr bwMode="auto">
            <a:xfrm>
              <a:off x="444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t11</a:t>
              </a:r>
            </a:p>
          </p:txBody>
        </p:sp>
        <p:sp>
          <p:nvSpPr>
            <p:cNvPr id="58" name="Text Box 72"/>
            <p:cNvSpPr txBox="1">
              <a:spLocks noChangeArrowheads="1"/>
            </p:cNvSpPr>
            <p:nvPr/>
          </p:nvSpPr>
          <p:spPr bwMode="auto">
            <a:xfrm>
              <a:off x="468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t12</a:t>
              </a:r>
            </a:p>
          </p:txBody>
        </p:sp>
        <p:sp>
          <p:nvSpPr>
            <p:cNvPr id="59" name="Text Box 73"/>
            <p:cNvSpPr txBox="1">
              <a:spLocks noChangeArrowheads="1"/>
            </p:cNvSpPr>
            <p:nvPr/>
          </p:nvSpPr>
          <p:spPr bwMode="auto">
            <a:xfrm>
              <a:off x="492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t13</a:t>
              </a:r>
            </a:p>
          </p:txBody>
        </p:sp>
        <p:sp>
          <p:nvSpPr>
            <p:cNvPr id="60" name="Text Box 74"/>
            <p:cNvSpPr txBox="1">
              <a:spLocks noChangeArrowheads="1"/>
            </p:cNvSpPr>
            <p:nvPr/>
          </p:nvSpPr>
          <p:spPr bwMode="auto">
            <a:xfrm>
              <a:off x="516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Vertical 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68" name="Rectangle 4" descr="Solid diamond"/>
          <p:cNvSpPr>
            <a:spLocks noChangeArrowheads="1"/>
          </p:cNvSpPr>
          <p:nvPr/>
        </p:nvSpPr>
        <p:spPr bwMode="auto">
          <a:xfrm>
            <a:off x="34290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5" descr="Solid diamond"/>
          <p:cNvSpPr>
            <a:spLocks noChangeArrowheads="1"/>
          </p:cNvSpPr>
          <p:nvPr/>
        </p:nvSpPr>
        <p:spPr bwMode="auto">
          <a:xfrm>
            <a:off x="37338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" descr="Solid diamond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4343400" y="1981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34290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37338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10" descr="Solid diamond"/>
          <p:cNvSpPr>
            <a:spLocks noChangeArrowheads="1"/>
          </p:cNvSpPr>
          <p:nvPr/>
        </p:nvSpPr>
        <p:spPr bwMode="auto">
          <a:xfrm>
            <a:off x="4038600" y="22860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11"/>
          <p:cNvSpPr>
            <a:spLocks noChangeArrowheads="1"/>
          </p:cNvSpPr>
          <p:nvPr/>
        </p:nvSpPr>
        <p:spPr bwMode="auto">
          <a:xfrm>
            <a:off x="43434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12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13" descr="Wide upward diagonal"/>
          <p:cNvSpPr>
            <a:spLocks noChangeArrowheads="1"/>
          </p:cNvSpPr>
          <p:nvPr/>
        </p:nvSpPr>
        <p:spPr bwMode="auto">
          <a:xfrm>
            <a:off x="37338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14" descr="Wide upward diagonal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15"/>
          <p:cNvSpPr>
            <a:spLocks noChangeArrowheads="1"/>
          </p:cNvSpPr>
          <p:nvPr/>
        </p:nvSpPr>
        <p:spPr bwMode="auto">
          <a:xfrm>
            <a:off x="43434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6"/>
          <p:cNvSpPr>
            <a:spLocks noChangeArrowheads="1"/>
          </p:cNvSpPr>
          <p:nvPr/>
        </p:nvSpPr>
        <p:spPr bwMode="auto">
          <a:xfrm>
            <a:off x="34290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37338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8" descr="Wide upward diagonal"/>
          <p:cNvSpPr>
            <a:spLocks noChangeArrowheads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43434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20"/>
          <p:cNvSpPr>
            <a:spLocks noChangeArrowheads="1"/>
          </p:cNvSpPr>
          <p:nvPr/>
        </p:nvSpPr>
        <p:spPr bwMode="auto">
          <a:xfrm>
            <a:off x="34290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21" descr="Solid diamond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22" descr="Solid diamond"/>
          <p:cNvSpPr>
            <a:spLocks noChangeArrowheads="1"/>
          </p:cNvSpPr>
          <p:nvPr/>
        </p:nvSpPr>
        <p:spPr bwMode="auto">
          <a:xfrm>
            <a:off x="40386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23"/>
          <p:cNvSpPr>
            <a:spLocks noChangeArrowheads="1"/>
          </p:cNvSpPr>
          <p:nvPr/>
        </p:nvSpPr>
        <p:spPr bwMode="auto">
          <a:xfrm>
            <a:off x="43434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34290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25"/>
          <p:cNvSpPr>
            <a:spLocks noChangeArrowheads="1"/>
          </p:cNvSpPr>
          <p:nvPr/>
        </p:nvSpPr>
        <p:spPr bwMode="auto">
          <a:xfrm>
            <a:off x="37338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26" descr="Solid diamond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27"/>
          <p:cNvSpPr>
            <a:spLocks noChangeArrowheads="1"/>
          </p:cNvSpPr>
          <p:nvPr/>
        </p:nvSpPr>
        <p:spPr bwMode="auto">
          <a:xfrm>
            <a:off x="43434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28" descr="Wide upward diagonal"/>
          <p:cNvSpPr>
            <a:spLocks noChangeArrowheads="1"/>
          </p:cNvSpPr>
          <p:nvPr/>
        </p:nvSpPr>
        <p:spPr bwMode="auto">
          <a:xfrm>
            <a:off x="34290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29" descr="Wide upward diagonal"/>
          <p:cNvSpPr>
            <a:spLocks noChangeArrowheads="1"/>
          </p:cNvSpPr>
          <p:nvPr/>
        </p:nvSpPr>
        <p:spPr bwMode="auto">
          <a:xfrm>
            <a:off x="37338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31"/>
          <p:cNvSpPr>
            <a:spLocks noChangeArrowheads="1"/>
          </p:cNvSpPr>
          <p:nvPr/>
        </p:nvSpPr>
        <p:spPr bwMode="auto">
          <a:xfrm>
            <a:off x="43434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32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33"/>
          <p:cNvSpPr>
            <a:spLocks noChangeArrowheads="1"/>
          </p:cNvSpPr>
          <p:nvPr/>
        </p:nvSpPr>
        <p:spPr bwMode="auto">
          <a:xfrm>
            <a:off x="37338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34" descr="Solid diamond"/>
          <p:cNvSpPr>
            <a:spLocks noChangeArrowheads="1"/>
          </p:cNvSpPr>
          <p:nvPr/>
        </p:nvSpPr>
        <p:spPr bwMode="auto">
          <a:xfrm>
            <a:off x="4038600" y="41148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35"/>
          <p:cNvSpPr>
            <a:spLocks noChangeArrowheads="1"/>
          </p:cNvSpPr>
          <p:nvPr/>
        </p:nvSpPr>
        <p:spPr bwMode="auto">
          <a:xfrm>
            <a:off x="43434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36" descr="Solid diamond"/>
          <p:cNvSpPr>
            <a:spLocks noChangeArrowheads="1"/>
          </p:cNvSpPr>
          <p:nvPr/>
        </p:nvSpPr>
        <p:spPr bwMode="auto">
          <a:xfrm>
            <a:off x="34290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37" descr="Solid diamond"/>
          <p:cNvSpPr>
            <a:spLocks noChangeArrowheads="1"/>
          </p:cNvSpPr>
          <p:nvPr/>
        </p:nvSpPr>
        <p:spPr bwMode="auto">
          <a:xfrm>
            <a:off x="37338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38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39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40" descr="Solid diamond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41" descr="Solid diamond"/>
          <p:cNvSpPr>
            <a:spLocks noChangeArrowheads="1"/>
          </p:cNvSpPr>
          <p:nvPr/>
        </p:nvSpPr>
        <p:spPr bwMode="auto">
          <a:xfrm>
            <a:off x="37338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42" descr="Solid diamond"/>
          <p:cNvSpPr>
            <a:spLocks noChangeArrowheads="1"/>
          </p:cNvSpPr>
          <p:nvPr/>
        </p:nvSpPr>
        <p:spPr bwMode="auto">
          <a:xfrm>
            <a:off x="40386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43" descr="Solid diamond"/>
          <p:cNvSpPr>
            <a:spLocks noChangeArrowheads="1"/>
          </p:cNvSpPr>
          <p:nvPr/>
        </p:nvSpPr>
        <p:spPr bwMode="auto">
          <a:xfrm>
            <a:off x="43434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44"/>
          <p:cNvSpPr>
            <a:spLocks noChangeArrowheads="1"/>
          </p:cNvSpPr>
          <p:nvPr/>
        </p:nvSpPr>
        <p:spPr bwMode="auto">
          <a:xfrm>
            <a:off x="34290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45"/>
          <p:cNvSpPr>
            <a:spLocks noChangeArrowheads="1"/>
          </p:cNvSpPr>
          <p:nvPr/>
        </p:nvSpPr>
        <p:spPr bwMode="auto">
          <a:xfrm>
            <a:off x="37338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46" descr="Wide upward diagonal"/>
          <p:cNvSpPr>
            <a:spLocks noChangeArrowheads="1"/>
          </p:cNvSpPr>
          <p:nvPr/>
        </p:nvSpPr>
        <p:spPr bwMode="auto">
          <a:xfrm>
            <a:off x="40386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47" descr="Wide upward diagonal"/>
          <p:cNvSpPr>
            <a:spLocks noChangeArrowheads="1"/>
          </p:cNvSpPr>
          <p:nvPr/>
        </p:nvSpPr>
        <p:spPr bwMode="auto">
          <a:xfrm>
            <a:off x="43434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48"/>
          <p:cNvSpPr>
            <a:spLocks noChangeShapeType="1"/>
          </p:cNvSpPr>
          <p:nvPr/>
        </p:nvSpPr>
        <p:spPr bwMode="auto">
          <a:xfrm>
            <a:off x="3429000" y="16764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Text Box 49"/>
          <p:cNvSpPr txBox="1">
            <a:spLocks noChangeArrowheads="1"/>
          </p:cNvSpPr>
          <p:nvPr/>
        </p:nvSpPr>
        <p:spPr bwMode="auto">
          <a:xfrm>
            <a:off x="3336925" y="125571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Issue width</a:t>
            </a:r>
          </a:p>
        </p:txBody>
      </p:sp>
      <p:sp>
        <p:nvSpPr>
          <p:cNvPr id="114" name="Line 50"/>
          <p:cNvSpPr>
            <a:spLocks noChangeShapeType="1"/>
          </p:cNvSpPr>
          <p:nvPr/>
        </p:nvSpPr>
        <p:spPr bwMode="auto">
          <a:xfrm>
            <a:off x="2971800" y="2895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Text Box 51"/>
          <p:cNvSpPr txBox="1">
            <a:spLocks noChangeArrowheads="1"/>
          </p:cNvSpPr>
          <p:nvPr/>
        </p:nvSpPr>
        <p:spPr bwMode="auto">
          <a:xfrm>
            <a:off x="2193925" y="3465513"/>
            <a:ext cx="727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Time</a:t>
            </a:r>
          </a:p>
        </p:txBody>
      </p:sp>
      <p:sp>
        <p:nvSpPr>
          <p:cNvPr id="116" name="Text Box 52"/>
          <p:cNvSpPr txBox="1">
            <a:spLocks noChangeArrowheads="1"/>
          </p:cNvSpPr>
          <p:nvPr/>
        </p:nvSpPr>
        <p:spPr bwMode="auto">
          <a:xfrm>
            <a:off x="5410200" y="2438400"/>
            <a:ext cx="32004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Second thread interleaved cycle-by-cycle</a:t>
            </a:r>
          </a:p>
        </p:txBody>
      </p:sp>
      <p:sp>
        <p:nvSpPr>
          <p:cNvPr id="117" name="Line 53"/>
          <p:cNvSpPr>
            <a:spLocks noChangeShapeType="1"/>
          </p:cNvSpPr>
          <p:nvPr/>
        </p:nvSpPr>
        <p:spPr bwMode="auto">
          <a:xfrm flipH="1" flipV="1">
            <a:off x="2819400" y="20574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Text Box 54"/>
          <p:cNvSpPr txBox="1">
            <a:spLocks noChangeArrowheads="1"/>
          </p:cNvSpPr>
          <p:nvPr/>
        </p:nvSpPr>
        <p:spPr bwMode="auto">
          <a:xfrm>
            <a:off x="1905000" y="16764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Instruction issue</a:t>
            </a:r>
          </a:p>
        </p:txBody>
      </p:sp>
      <p:sp>
        <p:nvSpPr>
          <p:cNvPr id="119" name="Line 55"/>
          <p:cNvSpPr>
            <a:spLocks noChangeShapeType="1"/>
          </p:cNvSpPr>
          <p:nvPr/>
        </p:nvSpPr>
        <p:spPr bwMode="auto">
          <a:xfrm flipV="1">
            <a:off x="4648200" y="4114800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Text Box 56"/>
          <p:cNvSpPr txBox="1">
            <a:spLocks noChangeArrowheads="1"/>
          </p:cNvSpPr>
          <p:nvPr/>
        </p:nvSpPr>
        <p:spPr bwMode="auto">
          <a:xfrm>
            <a:off x="5410200" y="3733800"/>
            <a:ext cx="2438400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/>
              <a:t>(</a:t>
            </a:r>
            <a:r>
              <a:rPr lang="en-US" sz="1800" b="1">
                <a:solidFill>
                  <a:schemeClr val="hlink"/>
                </a:solidFill>
              </a:rPr>
              <a:t>horizontal waste</a:t>
            </a:r>
            <a:r>
              <a:rPr lang="en-US" sz="1800" b="1"/>
              <a:t>)</a:t>
            </a:r>
          </a:p>
        </p:txBody>
      </p:sp>
      <p:sp>
        <p:nvSpPr>
          <p:cNvPr id="121" name="Line 57"/>
          <p:cNvSpPr>
            <a:spLocks noChangeShapeType="1"/>
          </p:cNvSpPr>
          <p:nvPr/>
        </p:nvSpPr>
        <p:spPr bwMode="auto">
          <a:xfrm flipV="1">
            <a:off x="4648200" y="2667000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 Placeholder 1"/>
          <p:cNvSpPr>
            <a:spLocks noGrp="1"/>
          </p:cNvSpPr>
          <p:nvPr>
            <p:ph type="body" idx="1"/>
          </p:nvPr>
        </p:nvSpPr>
        <p:spPr>
          <a:xfrm>
            <a:off x="457199" y="5618085"/>
            <a:ext cx="8147325" cy="576074"/>
          </a:xfrm>
        </p:spPr>
        <p:txBody>
          <a:bodyPr anchor="t"/>
          <a:lstStyle/>
          <a:p>
            <a:pPr marL="285750" indent="-285750" algn="l"/>
            <a:r>
              <a:rPr lang="en-US" sz="1600" b="0" dirty="0" smtClean="0">
                <a:solidFill>
                  <a:schemeClr val="tx1"/>
                </a:solidFill>
              </a:rPr>
              <a:t>With cycle-by-cycle interleaving, remove vertical waste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020" y="3851455"/>
            <a:ext cx="8948365" cy="2342703"/>
          </a:xfrm>
        </p:spPr>
        <p:txBody>
          <a:bodyPr anchor="t"/>
          <a:lstStyle/>
          <a:p>
            <a:pPr marL="285750" indent="-285750" algn="l"/>
            <a:endParaRPr lang="en-US" b="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en-US" b="0" dirty="0" smtClean="0">
                <a:solidFill>
                  <a:schemeClr val="tx1"/>
                </a:solidFill>
              </a:rPr>
              <a:t>Interleave instructions from multiple threads in pipeline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Interleave threads (T1, T2, T3, T4) in 5-stage pipeline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For </a:t>
            </a:r>
            <a:r>
              <a:rPr lang="en-US" sz="1600" b="0" dirty="0" smtClean="0">
                <a:solidFill>
                  <a:schemeClr val="tx1"/>
                </a:solidFill>
              </a:rPr>
              <a:t>a given </a:t>
            </a:r>
            <a:r>
              <a:rPr lang="en-US" sz="1600" b="0" dirty="0" smtClean="0">
                <a:solidFill>
                  <a:schemeClr val="tx1"/>
                </a:solidFill>
              </a:rPr>
              <a:t>thread, earlier instruction writes-back (W) before later instruction reads register file (D).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[T1: LW r1, 0(r2)] writes back before [T1: LW r5, 12(r1)] decodes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81" name="Group 4"/>
          <p:cNvGrpSpPr>
            <a:grpSpLocks/>
          </p:cNvGrpSpPr>
          <p:nvPr/>
        </p:nvGrpSpPr>
        <p:grpSpPr bwMode="auto">
          <a:xfrm>
            <a:off x="424020" y="971080"/>
            <a:ext cx="7508875" cy="2438400"/>
            <a:chOff x="-356" y="2352"/>
            <a:chExt cx="4730" cy="1536"/>
          </a:xfrm>
        </p:grpSpPr>
        <p:grpSp>
          <p:nvGrpSpPr>
            <p:cNvPr id="82" name="Group 5"/>
            <p:cNvGrpSpPr>
              <a:grpSpLocks/>
            </p:cNvGrpSpPr>
            <p:nvPr/>
          </p:nvGrpSpPr>
          <p:grpSpPr bwMode="auto">
            <a:xfrm>
              <a:off x="1972" y="2496"/>
              <a:ext cx="2184" cy="1392"/>
              <a:chOff x="1824" y="2688"/>
              <a:chExt cx="2160" cy="1200"/>
            </a:xfrm>
          </p:grpSpPr>
          <p:sp>
            <p:nvSpPr>
              <p:cNvPr id="120" name="Line 6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7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8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9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10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11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13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14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15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3" name="Rectangle 16"/>
            <p:cNvSpPr>
              <a:spLocks noChangeArrowheads="1"/>
            </p:cNvSpPr>
            <p:nvPr/>
          </p:nvSpPr>
          <p:spPr bwMode="auto">
            <a:xfrm>
              <a:off x="197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221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85" name="Rectangle 18"/>
            <p:cNvSpPr>
              <a:spLocks noChangeArrowheads="1"/>
            </p:cNvSpPr>
            <p:nvPr/>
          </p:nvSpPr>
          <p:spPr bwMode="auto">
            <a:xfrm>
              <a:off x="245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>
              <a:off x="269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dirty="0"/>
                <a:t>M</a:t>
              </a:r>
            </a:p>
          </p:txBody>
        </p:sp>
        <p:sp>
          <p:nvSpPr>
            <p:cNvPr id="87" name="Rectangle 20"/>
            <p:cNvSpPr>
              <a:spLocks noChangeArrowheads="1"/>
            </p:cNvSpPr>
            <p:nvPr/>
          </p:nvSpPr>
          <p:spPr bwMode="auto">
            <a:xfrm>
              <a:off x="293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97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t0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221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245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t2</a:t>
              </a:r>
            </a:p>
          </p:txBody>
        </p:sp>
        <p:sp>
          <p:nvSpPr>
            <p:cNvPr id="91" name="Text Box 24"/>
            <p:cNvSpPr txBox="1">
              <a:spLocks noChangeArrowheads="1"/>
            </p:cNvSpPr>
            <p:nvPr/>
          </p:nvSpPr>
          <p:spPr bwMode="auto">
            <a:xfrm>
              <a:off x="269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t3</a:t>
              </a:r>
            </a:p>
          </p:txBody>
        </p:sp>
        <p:sp>
          <p:nvSpPr>
            <p:cNvPr id="92" name="Text Box 25"/>
            <p:cNvSpPr txBox="1">
              <a:spLocks noChangeArrowheads="1"/>
            </p:cNvSpPr>
            <p:nvPr/>
          </p:nvSpPr>
          <p:spPr bwMode="auto">
            <a:xfrm>
              <a:off x="293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t4</a:t>
              </a:r>
            </a:p>
          </p:txBody>
        </p:sp>
        <p:sp>
          <p:nvSpPr>
            <p:cNvPr id="93" name="Text Box 26"/>
            <p:cNvSpPr txBox="1">
              <a:spLocks noChangeArrowheads="1"/>
            </p:cNvSpPr>
            <p:nvPr/>
          </p:nvSpPr>
          <p:spPr bwMode="auto">
            <a:xfrm>
              <a:off x="317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t5</a:t>
              </a:r>
            </a:p>
          </p:txBody>
        </p:sp>
        <p:sp>
          <p:nvSpPr>
            <p:cNvPr id="94" name="Text Box 27"/>
            <p:cNvSpPr txBox="1">
              <a:spLocks noChangeArrowheads="1"/>
            </p:cNvSpPr>
            <p:nvPr/>
          </p:nvSpPr>
          <p:spPr bwMode="auto">
            <a:xfrm>
              <a:off x="341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t6</a:t>
              </a:r>
            </a:p>
          </p:txBody>
        </p:sp>
        <p:sp>
          <p:nvSpPr>
            <p:cNvPr id="95" name="Text Box 28"/>
            <p:cNvSpPr txBox="1">
              <a:spLocks noChangeArrowheads="1"/>
            </p:cNvSpPr>
            <p:nvPr/>
          </p:nvSpPr>
          <p:spPr bwMode="auto">
            <a:xfrm>
              <a:off x="367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t7</a:t>
              </a:r>
            </a:p>
          </p:txBody>
        </p:sp>
        <p:sp>
          <p:nvSpPr>
            <p:cNvPr id="96" name="Text Box 29"/>
            <p:cNvSpPr txBox="1">
              <a:spLocks noChangeArrowheads="1"/>
            </p:cNvSpPr>
            <p:nvPr/>
          </p:nvSpPr>
          <p:spPr bwMode="auto">
            <a:xfrm>
              <a:off x="391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t8</a:t>
              </a:r>
            </a:p>
          </p:txBody>
        </p:sp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-356" y="2640"/>
              <a:ext cx="2301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dirty="0" smtClean="0"/>
                <a:t>T1: 	LW 	r1</a:t>
              </a:r>
              <a:r>
                <a:rPr lang="en-US" sz="2400" dirty="0"/>
                <a:t>, 0(r2)</a:t>
              </a:r>
            </a:p>
            <a:p>
              <a:pPr algn="l">
                <a:spcBef>
                  <a:spcPct val="0"/>
                </a:spcBef>
              </a:pPr>
              <a:r>
                <a:rPr lang="en-US" sz="2400" dirty="0" smtClean="0"/>
                <a:t>T2: 	ADD 	r7</a:t>
              </a:r>
              <a:r>
                <a:rPr lang="en-US" sz="2400" dirty="0"/>
                <a:t>, r1, r4</a:t>
              </a:r>
            </a:p>
            <a:p>
              <a:pPr algn="l">
                <a:spcBef>
                  <a:spcPct val="0"/>
                </a:spcBef>
              </a:pPr>
              <a:r>
                <a:rPr lang="en-US" sz="2400" dirty="0" smtClean="0"/>
                <a:t>T3:	XORI 	r5</a:t>
              </a:r>
              <a:r>
                <a:rPr lang="en-US" sz="2400" dirty="0"/>
                <a:t>, r4, #12</a:t>
              </a:r>
            </a:p>
            <a:p>
              <a:pPr algn="l">
                <a:spcBef>
                  <a:spcPct val="0"/>
                </a:spcBef>
              </a:pPr>
              <a:r>
                <a:rPr lang="en-US" sz="2400" dirty="0" smtClean="0"/>
                <a:t>T4:	SW 	0(r7</a:t>
              </a:r>
              <a:r>
                <a:rPr lang="en-US" sz="2400" dirty="0"/>
                <a:t>),  r5</a:t>
              </a:r>
            </a:p>
            <a:p>
              <a:pPr algn="l">
                <a:spcBef>
                  <a:spcPct val="0"/>
                </a:spcBef>
              </a:pPr>
              <a:r>
                <a:rPr lang="en-US" sz="2400" dirty="0" smtClean="0"/>
                <a:t>T1:	LW 	r5</a:t>
              </a:r>
              <a:r>
                <a:rPr lang="en-US" sz="2400" dirty="0"/>
                <a:t>, 12(r1)</a:t>
              </a:r>
            </a:p>
          </p:txBody>
        </p:sp>
        <p:sp>
          <p:nvSpPr>
            <p:cNvPr id="98" name="Text Box 31"/>
            <p:cNvSpPr txBox="1">
              <a:spLocks noChangeArrowheads="1"/>
            </p:cNvSpPr>
            <p:nvPr/>
          </p:nvSpPr>
          <p:spPr bwMode="auto">
            <a:xfrm>
              <a:off x="414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t9</a:t>
              </a:r>
            </a:p>
          </p:txBody>
        </p:sp>
        <p:sp>
          <p:nvSpPr>
            <p:cNvPr id="99" name="Rectangle 32"/>
            <p:cNvSpPr>
              <a:spLocks noChangeArrowheads="1"/>
            </p:cNvSpPr>
            <p:nvPr/>
          </p:nvSpPr>
          <p:spPr bwMode="auto">
            <a:xfrm>
              <a:off x="221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00" name="Rectangle 33"/>
            <p:cNvSpPr>
              <a:spLocks noChangeArrowheads="1"/>
            </p:cNvSpPr>
            <p:nvPr/>
          </p:nvSpPr>
          <p:spPr bwMode="auto">
            <a:xfrm>
              <a:off x="245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01" name="Rectangle 34"/>
            <p:cNvSpPr>
              <a:spLocks noChangeArrowheads="1"/>
            </p:cNvSpPr>
            <p:nvPr/>
          </p:nvSpPr>
          <p:spPr bwMode="auto">
            <a:xfrm>
              <a:off x="269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293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03" name="Rectangle 36"/>
            <p:cNvSpPr>
              <a:spLocks noChangeArrowheads="1"/>
            </p:cNvSpPr>
            <p:nvPr/>
          </p:nvSpPr>
          <p:spPr bwMode="auto">
            <a:xfrm>
              <a:off x="317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04" name="Rectangle 37"/>
            <p:cNvSpPr>
              <a:spLocks noChangeArrowheads="1"/>
            </p:cNvSpPr>
            <p:nvPr/>
          </p:nvSpPr>
          <p:spPr bwMode="auto">
            <a:xfrm>
              <a:off x="245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05" name="Rectangle 38"/>
            <p:cNvSpPr>
              <a:spLocks noChangeArrowheads="1"/>
            </p:cNvSpPr>
            <p:nvPr/>
          </p:nvSpPr>
          <p:spPr bwMode="auto">
            <a:xfrm>
              <a:off x="269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293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07" name="Rectangle 40"/>
            <p:cNvSpPr>
              <a:spLocks noChangeArrowheads="1"/>
            </p:cNvSpPr>
            <p:nvPr/>
          </p:nvSpPr>
          <p:spPr bwMode="auto">
            <a:xfrm>
              <a:off x="317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08" name="Rectangle 41"/>
            <p:cNvSpPr>
              <a:spLocks noChangeArrowheads="1"/>
            </p:cNvSpPr>
            <p:nvPr/>
          </p:nvSpPr>
          <p:spPr bwMode="auto">
            <a:xfrm>
              <a:off x="341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09" name="Rectangle 42"/>
            <p:cNvSpPr>
              <a:spLocks noChangeArrowheads="1"/>
            </p:cNvSpPr>
            <p:nvPr/>
          </p:nvSpPr>
          <p:spPr bwMode="auto">
            <a:xfrm>
              <a:off x="269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10" name="Rectangle 43"/>
            <p:cNvSpPr>
              <a:spLocks noChangeArrowheads="1"/>
            </p:cNvSpPr>
            <p:nvPr/>
          </p:nvSpPr>
          <p:spPr bwMode="auto">
            <a:xfrm>
              <a:off x="293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11" name="Rectangle 44"/>
            <p:cNvSpPr>
              <a:spLocks noChangeArrowheads="1"/>
            </p:cNvSpPr>
            <p:nvPr/>
          </p:nvSpPr>
          <p:spPr bwMode="auto">
            <a:xfrm>
              <a:off x="317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12" name="Rectangle 45"/>
            <p:cNvSpPr>
              <a:spLocks noChangeArrowheads="1"/>
            </p:cNvSpPr>
            <p:nvPr/>
          </p:nvSpPr>
          <p:spPr bwMode="auto">
            <a:xfrm>
              <a:off x="341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13" name="Rectangle 46"/>
            <p:cNvSpPr>
              <a:spLocks noChangeArrowheads="1"/>
            </p:cNvSpPr>
            <p:nvPr/>
          </p:nvSpPr>
          <p:spPr bwMode="auto">
            <a:xfrm>
              <a:off x="365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14" name="Rectangle 47"/>
            <p:cNvSpPr>
              <a:spLocks noChangeArrowheads="1"/>
            </p:cNvSpPr>
            <p:nvPr/>
          </p:nvSpPr>
          <p:spPr bwMode="auto">
            <a:xfrm>
              <a:off x="293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15" name="Rectangle 48"/>
            <p:cNvSpPr>
              <a:spLocks noChangeArrowheads="1"/>
            </p:cNvSpPr>
            <p:nvPr/>
          </p:nvSpPr>
          <p:spPr bwMode="auto">
            <a:xfrm>
              <a:off x="317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341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17" name="Rectangle 50"/>
            <p:cNvSpPr>
              <a:spLocks noChangeArrowheads="1"/>
            </p:cNvSpPr>
            <p:nvPr/>
          </p:nvSpPr>
          <p:spPr bwMode="auto">
            <a:xfrm>
              <a:off x="365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18" name="Rectangle 51"/>
            <p:cNvSpPr>
              <a:spLocks noChangeArrowheads="1"/>
            </p:cNvSpPr>
            <p:nvPr/>
          </p:nvSpPr>
          <p:spPr bwMode="auto">
            <a:xfrm>
              <a:off x="389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6545</TotalTime>
  <Words>1761</Words>
  <Application>Microsoft Office PowerPoint</Application>
  <PresentationFormat>On-screen Show (4:3)</PresentationFormat>
  <Paragraphs>566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Executive</vt:lpstr>
      <vt:lpstr>ECE 552 / CPS 550  Advanced Computer Architecture I  Lecture 16 Multi-threading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252 / CPS 220  Advanced Computer Architecture I  Lecture 1 Introduction</dc:title>
  <dc:creator>Benjamin C. Lee</dc:creator>
  <cp:lastModifiedBy>bclee</cp:lastModifiedBy>
  <cp:revision>1315</cp:revision>
  <dcterms:created xsi:type="dcterms:W3CDTF">2011-07-23T19:26:49Z</dcterms:created>
  <dcterms:modified xsi:type="dcterms:W3CDTF">2012-10-30T01:33:43Z</dcterms:modified>
</cp:coreProperties>
</file>