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2"/>
  </p:notesMasterIdLst>
  <p:sldIdLst>
    <p:sldId id="256" r:id="rId2"/>
    <p:sldId id="737" r:id="rId3"/>
    <p:sldId id="705" r:id="rId4"/>
    <p:sldId id="715" r:id="rId5"/>
    <p:sldId id="735" r:id="rId6"/>
    <p:sldId id="736" r:id="rId7"/>
    <p:sldId id="716" r:id="rId8"/>
    <p:sldId id="717" r:id="rId9"/>
    <p:sldId id="692" r:id="rId10"/>
    <p:sldId id="708" r:id="rId11"/>
    <p:sldId id="709" r:id="rId12"/>
    <p:sldId id="718" r:id="rId13"/>
    <p:sldId id="630" r:id="rId14"/>
    <p:sldId id="719" r:id="rId15"/>
    <p:sldId id="720" r:id="rId16"/>
    <p:sldId id="710" r:id="rId17"/>
    <p:sldId id="714" r:id="rId18"/>
    <p:sldId id="711" r:id="rId19"/>
    <p:sldId id="713" r:id="rId20"/>
    <p:sldId id="721" r:id="rId21"/>
    <p:sldId id="712" r:id="rId22"/>
    <p:sldId id="722" r:id="rId23"/>
    <p:sldId id="726" r:id="rId24"/>
    <p:sldId id="727" r:id="rId25"/>
    <p:sldId id="728" r:id="rId26"/>
    <p:sldId id="730" r:id="rId27"/>
    <p:sldId id="732" r:id="rId28"/>
    <p:sldId id="733" r:id="rId29"/>
    <p:sldId id="725" r:id="rId30"/>
    <p:sldId id="73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84" d="100"/>
          <a:sy n="84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17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Vectors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Programming Model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58774" y="3023257"/>
            <a:ext cx="8426452" cy="1421086"/>
            <a:chOff x="144" y="1968"/>
            <a:chExt cx="5472" cy="1056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29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63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59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60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5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52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47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43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44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38" name="Text Box 59"/>
            <p:cNvSpPr txBox="1">
              <a:spLocks noChangeArrowheads="1"/>
            </p:cNvSpPr>
            <p:nvPr/>
          </p:nvSpPr>
          <p:spPr bwMode="auto">
            <a:xfrm>
              <a:off x="144" y="2015"/>
              <a:ext cx="1814" cy="61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39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40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42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2" name="Group 64"/>
          <p:cNvGrpSpPr>
            <a:grpSpLocks/>
          </p:cNvGrpSpPr>
          <p:nvPr/>
        </p:nvGrpSpPr>
        <p:grpSpPr bwMode="auto">
          <a:xfrm>
            <a:off x="358774" y="1067975"/>
            <a:ext cx="8426452" cy="1900164"/>
            <a:chOff x="144" y="508"/>
            <a:chExt cx="5472" cy="1412"/>
          </a:xfrm>
        </p:grpSpPr>
        <p:grpSp>
          <p:nvGrpSpPr>
            <p:cNvPr id="7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227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8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9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1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2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3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4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6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7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8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4" name="Text Box 82"/>
            <p:cNvSpPr txBox="1">
              <a:spLocks noChangeArrowheads="1"/>
            </p:cNvSpPr>
            <p:nvPr/>
          </p:nvSpPr>
          <p:spPr bwMode="auto">
            <a:xfrm>
              <a:off x="271" y="508"/>
              <a:ext cx="133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75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76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77" name="Text Box 85"/>
            <p:cNvSpPr txBox="1">
              <a:spLocks noChangeArrowheads="1"/>
            </p:cNvSpPr>
            <p:nvPr/>
          </p:nvSpPr>
          <p:spPr bwMode="auto">
            <a:xfrm>
              <a:off x="3006" y="508"/>
              <a:ext cx="135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79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80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3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4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5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6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7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8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9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1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2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3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82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9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3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84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79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0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9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3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5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86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63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6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8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9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0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1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3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6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7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8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47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1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2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9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0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1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9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0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2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1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2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1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3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4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99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6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1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2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4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96" name="Rectangle 232"/>
            <p:cNvSpPr>
              <a:spLocks noChangeArrowheads="1"/>
            </p:cNvSpPr>
            <p:nvPr/>
          </p:nvSpPr>
          <p:spPr bwMode="auto">
            <a:xfrm>
              <a:off x="4255" y="1720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97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8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243" name="Group 235"/>
          <p:cNvGrpSpPr>
            <a:grpSpLocks/>
          </p:cNvGrpSpPr>
          <p:nvPr/>
        </p:nvGrpSpPr>
        <p:grpSpPr bwMode="auto">
          <a:xfrm>
            <a:off x="358774" y="4542745"/>
            <a:ext cx="8426452" cy="1563732"/>
            <a:chOff x="144" y="3072"/>
            <a:chExt cx="5472" cy="1162"/>
          </a:xfrm>
        </p:grpSpPr>
        <p:sp>
          <p:nvSpPr>
            <p:cNvPr id="24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269" name="Text Box 261"/>
            <p:cNvSpPr txBox="1">
              <a:spLocks noChangeArrowheads="1"/>
            </p:cNvSpPr>
            <p:nvPr/>
          </p:nvSpPr>
          <p:spPr bwMode="auto">
            <a:xfrm>
              <a:off x="156" y="3092"/>
              <a:ext cx="1680" cy="61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 smtClean="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r>
                <a:rPr lang="en-US" altLang="ko-KR" sz="1600" b="1" dirty="0" smtClean="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  <a:endParaRPr lang="en-US" altLang="ko-KR" sz="1600" b="1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27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27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27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27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7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ISA Benefits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Compact – single instruction defines N operations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also fewer branches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Parallel – N operations are (data) parallel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no dependencies between vector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like VLIW, no complex hardware for dynamic scheduling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scalable; additional functional units give additional performance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Expressive – memory ops describe access patterns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memory ops exhibit continuous or regular access patterns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memory ops can </a:t>
            </a:r>
            <a:r>
              <a:rPr lang="en-US" sz="1600" b="0" dirty="0" err="1" smtClean="0">
                <a:solidFill>
                  <a:schemeClr val="tx1"/>
                </a:solidFill>
              </a:rPr>
              <a:t>prefetch</a:t>
            </a:r>
            <a:r>
              <a:rPr lang="en-US" sz="1600" b="0" dirty="0" smtClean="0">
                <a:solidFill>
                  <a:schemeClr val="tx1"/>
                </a:solidFill>
              </a:rPr>
              <a:t> and/or effectively use memory banks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amortize high latency for 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 element over large sequential pattern 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(</a:t>
            </a:r>
            <a:r>
              <a:rPr lang="en-US" sz="1600" b="0" dirty="0" smtClean="0">
                <a:solidFill>
                  <a:schemeClr val="tx1"/>
                </a:solidFill>
              </a:rPr>
              <a:t>bursts of data transfer…1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 element incurs a long latency….subsequent elements are pipelined to produce a new element per cycle)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Basic Vector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Suppose 64-element vectors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u="sng" dirty="0" err="1" smtClean="0">
                <a:solidFill>
                  <a:schemeClr val="tx1"/>
                </a:solidFill>
              </a:rPr>
              <a:t>Instr</a:t>
            </a:r>
            <a:r>
              <a:rPr lang="en-US" sz="1600" b="1" u="sng" dirty="0" smtClean="0">
                <a:solidFill>
                  <a:schemeClr val="tx1"/>
                </a:solidFill>
              </a:rPr>
              <a:t>		Operands	Operation		Comment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VADD.VV	V1, V2, V3	V1 = V2 + V3		vector +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VADD.SV		V1, R0, V2	V1 = R0 + V2		scalar +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VMUL.VV		</a:t>
            </a:r>
            <a:r>
              <a:rPr lang="en-US" sz="1600" dirty="0">
                <a:solidFill>
                  <a:schemeClr val="tx1"/>
                </a:solidFill>
              </a:rPr>
              <a:t>V1, V2, V3	V1 = V2 </a:t>
            </a:r>
            <a:r>
              <a:rPr lang="en-US" sz="1600" dirty="0" smtClean="0">
                <a:solidFill>
                  <a:schemeClr val="tx1"/>
                </a:solidFill>
              </a:rPr>
              <a:t>* </a:t>
            </a:r>
            <a:r>
              <a:rPr lang="en-US" sz="1600" dirty="0">
                <a:solidFill>
                  <a:schemeClr val="tx1"/>
                </a:solidFill>
              </a:rPr>
              <a:t>V3	</a:t>
            </a:r>
            <a:r>
              <a:rPr lang="en-US" sz="1600" dirty="0" smtClean="0">
                <a:solidFill>
                  <a:schemeClr val="tx1"/>
                </a:solidFill>
              </a:rPr>
              <a:t>	vector x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VMUL.SV		V1, R0, V2	V1 = R0 * V2		scalar x vector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		V1, R1		V1 = M[R1,…R1+63]	load, stride=1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VLDS		V1, R1, R2	V1 = </a:t>
            </a:r>
            <a:r>
              <a:rPr lang="en-US" sz="1600" dirty="0">
                <a:solidFill>
                  <a:schemeClr val="tx1"/>
                </a:solidFill>
              </a:rPr>
              <a:t>M[R1,…</a:t>
            </a:r>
            <a:r>
              <a:rPr lang="en-US" sz="1600" dirty="0" smtClean="0">
                <a:solidFill>
                  <a:schemeClr val="tx1"/>
                </a:solidFill>
              </a:rPr>
              <a:t>R1+63*R2]	load, stride=R2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VLDX		V1, R1, V2	V1 = M[R1+V2(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),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=0 to 63]	indexed gather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VST		V1, R1		M[R1…R1+63] = V1	store, stride=1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VSTS</a:t>
            </a:r>
            <a:r>
              <a:rPr lang="en-US" sz="1600" dirty="0">
                <a:solidFill>
                  <a:schemeClr val="tx1"/>
                </a:solidFill>
              </a:rPr>
              <a:t>		V1, R1, R2	</a:t>
            </a:r>
            <a:r>
              <a:rPr lang="en-US" sz="1600" dirty="0" smtClean="0">
                <a:solidFill>
                  <a:schemeClr val="tx1"/>
                </a:solidFill>
              </a:rPr>
              <a:t>M[R1</a:t>
            </a:r>
            <a:r>
              <a:rPr lang="en-US" sz="1600" dirty="0">
                <a:solidFill>
                  <a:schemeClr val="tx1"/>
                </a:solidFill>
              </a:rPr>
              <a:t>,…R1+63*R2</a:t>
            </a:r>
            <a:r>
              <a:rPr lang="en-US" sz="1600" dirty="0" smtClean="0">
                <a:solidFill>
                  <a:schemeClr val="tx1"/>
                </a:solidFill>
              </a:rPr>
              <a:t>] = V1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store, </a:t>
            </a:r>
            <a:r>
              <a:rPr lang="en-US" sz="1600" dirty="0">
                <a:solidFill>
                  <a:schemeClr val="tx1"/>
                </a:solidFill>
              </a:rPr>
              <a:t>stride=R2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VSTX</a:t>
            </a:r>
            <a:r>
              <a:rPr lang="en-US" sz="1600" dirty="0">
                <a:solidFill>
                  <a:schemeClr val="tx1"/>
                </a:solidFill>
              </a:rPr>
              <a:t>		V1, R1, V2	</a:t>
            </a:r>
            <a:r>
              <a:rPr lang="en-US" sz="1600" dirty="0" smtClean="0">
                <a:solidFill>
                  <a:schemeClr val="tx1"/>
                </a:solidFill>
              </a:rPr>
              <a:t>M[R1+V2(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),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=0 to 63</a:t>
            </a:r>
            <a:r>
              <a:rPr lang="en-US" sz="1600" dirty="0" smtClean="0">
                <a:solidFill>
                  <a:schemeClr val="tx1"/>
                </a:solidFill>
              </a:rPr>
              <a:t>] = V1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indexed scatter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Code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# C code		# Scalar Code		# Vector Code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=64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&gt;0</a:t>
            </a:r>
            <a:r>
              <a:rPr lang="en-US" sz="1600" b="0" dirty="0" smtClean="0">
                <a:solidFill>
                  <a:schemeClr val="tx1"/>
                </a:solidFill>
              </a:rPr>
              <a:t>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--</a:t>
            </a:r>
            <a:r>
              <a:rPr lang="en-US" sz="1600" b="0" dirty="0" smtClean="0">
                <a:solidFill>
                  <a:schemeClr val="tx1"/>
                </a:solidFill>
              </a:rPr>
              <a:t>)		LI R4, 64			LI VLR, 64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C[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B[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 		loop:			VLD V1, R1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L.D F0, 0 (R1)		VLD V2, R2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L.D F2, 0 (R2)		ADD.VV V3, V1, V2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ADD.D F4, F2, F0		VST V3, R3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S.D F4, 0 (R3)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DADDIU R1, 8	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DADDIU R2, 8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DADDIU R3, 8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DSUBIU R4, 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BNEZ R4, loop</a:t>
            </a:r>
          </a:p>
          <a:p>
            <a:pPr algn="l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-- Load immediate (LI) with length of vector (64)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-- Vector length register (VLR)</a:t>
            </a: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Length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ector register holds a max number of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MVL: Maximum vector length (e.g., 64)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But application vector lengths may not match MVL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 length register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VL: controls length of any vector operation (add, multiply, load, store)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</a:t>
            </a:r>
            <a:r>
              <a:rPr lang="en-US" sz="1600" b="0" dirty="0" err="1" smtClean="0">
                <a:solidFill>
                  <a:schemeClr val="tx1"/>
                </a:solidFill>
              </a:rPr>
              <a:t>vadd.vv</a:t>
            </a:r>
            <a:r>
              <a:rPr lang="en-US" sz="1600" b="0" dirty="0" smtClean="0">
                <a:solidFill>
                  <a:schemeClr val="tx1"/>
                </a:solidFill>
              </a:rPr>
              <a:t> with VL10 is equivalent to: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&lt;10;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{V1[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V2[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V3[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]}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Before </a:t>
            </a:r>
            <a:r>
              <a:rPr lang="en-US" sz="1600" b="0" dirty="0" smtClean="0">
                <a:solidFill>
                  <a:schemeClr val="tx1"/>
                </a:solidFill>
              </a:rPr>
              <a:t>sequence of vector </a:t>
            </a:r>
            <a:r>
              <a:rPr lang="en-US" sz="1600" b="0" dirty="0" smtClean="0">
                <a:solidFill>
                  <a:schemeClr val="tx1"/>
                </a:solidFill>
              </a:rPr>
              <a:t>instructions, VL </a:t>
            </a:r>
            <a:r>
              <a:rPr lang="en-US" sz="1600" b="0" dirty="0" smtClean="0">
                <a:solidFill>
                  <a:schemeClr val="tx1"/>
                </a:solidFill>
              </a:rPr>
              <a:t>set </a:t>
            </a:r>
            <a:r>
              <a:rPr lang="en-US" sz="1600" b="0" dirty="0" smtClean="0">
                <a:solidFill>
                  <a:schemeClr val="tx1"/>
                </a:solidFill>
              </a:rPr>
              <a:t>to number </a:t>
            </a:r>
            <a:r>
              <a:rPr lang="en-US" sz="1600" b="0" dirty="0" smtClean="0">
                <a:solidFill>
                  <a:schemeClr val="tx1"/>
                </a:solidFill>
              </a:rPr>
              <a:t>&lt;= to </a:t>
            </a:r>
            <a:r>
              <a:rPr lang="en-US" sz="1600" b="0" dirty="0" smtClean="0">
                <a:solidFill>
                  <a:schemeClr val="tx1"/>
                </a:solidFill>
              </a:rPr>
              <a:t>MVL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can we code applications where the vector length is not known until run-time?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77145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Strip Mining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Strip Mining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Suppose application VL &gt; MVL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Generate loop that handles MVL elements per iteration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Translate each loop iteration into a single vector instruction</a:t>
            </a:r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 AX+Y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First loop for (N mod MVL) elements. Remaining loops for MVL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VL = (N mod MVL); 		# set VL to be a smaller vector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&lt;VL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		# 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-loop translates into a single set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A*X[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		# of vector instructions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low = (N mod MVL)		# low – strips off beginning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VL = MVL			# set VL to be max vector length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for (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=low ; 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&lt;N ; 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++); 		#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nd</a:t>
            </a:r>
            <a:r>
              <a:rPr lang="en-US" sz="1600" b="0" dirty="0" smtClean="0">
                <a:solidFill>
                  <a:schemeClr val="tx1"/>
                </a:solidFill>
              </a:rPr>
              <a:t>-loop translates into N/MVL sets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] = A * X[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] + Y[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		# of vector instructions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4076396" cy="5031054"/>
          </a:xfrm>
        </p:spPr>
        <p:txBody>
          <a:bodyPr anchor="t"/>
          <a:lstStyle/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Use deep pipeline (fast clock) to execute operations for each vector element.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Simplify pipeline control because elements in vector are independent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no hazards.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5493720" y="5637183"/>
            <a:ext cx="2887329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V3[</a:t>
            </a:r>
            <a:r>
              <a:rPr lang="en-US" altLang="ko-KR" sz="2000" dirty="0" err="1" smtClean="0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]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  <a:sym typeface="Wingdings" pitchFamily="2" charset="2"/>
              </a:rPr>
              <a:t> V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1[</a:t>
            </a:r>
            <a:r>
              <a:rPr lang="en-US" altLang="ko-KR" sz="2000" dirty="0" err="1" smtClean="0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]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*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V2[</a:t>
            </a:r>
            <a:r>
              <a:rPr lang="en-US" altLang="ko-KR" sz="2000" dirty="0" err="1" smtClean="0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]</a:t>
            </a:r>
            <a:endParaRPr lang="en-US" altLang="ko-KR" sz="2000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5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5602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1 – Chaining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Consider the following code with vector length of 32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vmul.vv</a:t>
            </a:r>
            <a:r>
              <a:rPr lang="en-US" sz="1600" b="0" dirty="0" smtClean="0">
                <a:solidFill>
                  <a:schemeClr val="tx1"/>
                </a:solidFill>
              </a:rPr>
              <a:t> 	V1, V2, V3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vadd.vv</a:t>
            </a:r>
            <a:r>
              <a:rPr lang="en-US" sz="1600" b="0" dirty="0" smtClean="0">
                <a:solidFill>
                  <a:schemeClr val="tx1"/>
                </a:solidFill>
              </a:rPr>
              <a:t>	V4, V1, V5	# very long RAW hazard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Chaining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V1 is not a single entity, but a vector of individual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Pipeline forwarding can work for individual elements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Flexible Chaining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Chain any vector to any other active vector operation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Requires more read/write ports in the vector register file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65" y="4657960"/>
            <a:ext cx="45053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8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2 – Multiple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47" name="Group 5"/>
          <p:cNvGrpSpPr>
            <a:grpSpLocks/>
          </p:cNvGrpSpPr>
          <p:nvPr/>
        </p:nvGrpSpPr>
        <p:grpSpPr bwMode="auto">
          <a:xfrm>
            <a:off x="1154495" y="3006545"/>
            <a:ext cx="1266825" cy="2819400"/>
            <a:chOff x="815" y="1594"/>
            <a:chExt cx="798" cy="1776"/>
          </a:xfrm>
        </p:grpSpPr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" name="Freeform 9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10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11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Freeform 13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Line 14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" name="Group 15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68" name="Rectangle 1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C[1]</a:t>
              </a: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C[2]</a:t>
              </a: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C[0]</a:t>
              </a: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8" name="Line 23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>
              <a:off x="815" y="1978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A[3]</a:t>
              </a:r>
            </a:p>
          </p:txBody>
        </p:sp>
        <p:sp>
          <p:nvSpPr>
            <p:cNvPr id="61" name="Text Box 26"/>
            <p:cNvSpPr txBox="1">
              <a:spLocks noChangeArrowheads="1"/>
            </p:cNvSpPr>
            <p:nvPr/>
          </p:nvSpPr>
          <p:spPr bwMode="auto">
            <a:xfrm>
              <a:off x="1247" y="1978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B[3]</a:t>
              </a:r>
            </a:p>
          </p:txBody>
        </p:sp>
        <p:sp>
          <p:nvSpPr>
            <p:cNvPr id="62" name="Text Box 27"/>
            <p:cNvSpPr txBox="1">
              <a:spLocks noChangeArrowheads="1"/>
            </p:cNvSpPr>
            <p:nvPr/>
          </p:nvSpPr>
          <p:spPr bwMode="auto">
            <a:xfrm>
              <a:off x="815" y="1786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A[4]</a:t>
              </a:r>
            </a:p>
          </p:txBody>
        </p:sp>
        <p:sp>
          <p:nvSpPr>
            <p:cNvPr id="63" name="Text Box 28"/>
            <p:cNvSpPr txBox="1">
              <a:spLocks noChangeArrowheads="1"/>
            </p:cNvSpPr>
            <p:nvPr/>
          </p:nvSpPr>
          <p:spPr bwMode="auto">
            <a:xfrm>
              <a:off x="1247" y="1786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B[4]</a:t>
              </a:r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815" y="1594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A[5]</a:t>
              </a:r>
            </a:p>
          </p:txBody>
        </p:sp>
        <p:sp>
          <p:nvSpPr>
            <p:cNvPr id="65" name="Text Box 30"/>
            <p:cNvSpPr txBox="1">
              <a:spLocks noChangeArrowheads="1"/>
            </p:cNvSpPr>
            <p:nvPr/>
          </p:nvSpPr>
          <p:spPr bwMode="auto">
            <a:xfrm>
              <a:off x="1247" y="1594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B[5]</a:t>
              </a:r>
            </a:p>
          </p:txBody>
        </p:sp>
      </p:grpSp>
      <p:sp>
        <p:nvSpPr>
          <p:cNvPr id="48" name="Line 33"/>
          <p:cNvSpPr>
            <a:spLocks noChangeShapeType="1"/>
          </p:cNvSpPr>
          <p:nvPr/>
        </p:nvSpPr>
        <p:spPr bwMode="auto">
          <a:xfrm flipH="1">
            <a:off x="1760538" y="1408113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Oval 34"/>
          <p:cNvSpPr>
            <a:spLocks noChangeArrowheads="1"/>
          </p:cNvSpPr>
          <p:nvPr/>
        </p:nvSpPr>
        <p:spPr bwMode="auto">
          <a:xfrm>
            <a:off x="693738" y="1607900"/>
            <a:ext cx="2741612" cy="1038701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400" i="1" dirty="0">
                <a:latin typeface="Verdana" charset="0"/>
                <a:ea typeface="굴림" charset="-127"/>
                <a:cs typeface="굴림" charset="-127"/>
              </a:rPr>
              <a:t>Execution using one </a:t>
            </a:r>
            <a:r>
              <a:rPr lang="en-US" altLang="ko-KR" sz="1400" i="1" dirty="0" smtClean="0">
                <a:latin typeface="Verdana" charset="0"/>
                <a:ea typeface="굴림" charset="-127"/>
                <a:cs typeface="굴림" charset="-127"/>
              </a:rPr>
              <a:t>pipelined datapath</a:t>
            </a:r>
            <a:endParaRPr lang="en-US" altLang="ko-KR" sz="1400" i="1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78" name="Group 36"/>
          <p:cNvGrpSpPr>
            <a:grpSpLocks/>
          </p:cNvGrpSpPr>
          <p:nvPr/>
        </p:nvGrpSpPr>
        <p:grpSpPr bwMode="auto">
          <a:xfrm>
            <a:off x="3130550" y="2968140"/>
            <a:ext cx="1379538" cy="2819400"/>
            <a:chOff x="780" y="1594"/>
            <a:chExt cx="869" cy="1776"/>
          </a:xfrm>
        </p:grpSpPr>
        <p:sp>
          <p:nvSpPr>
            <p:cNvPr id="166" name="Freeform 37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67" name="Group 38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90" name="Rectangle 3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Freeform 4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Line 4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8" name="Group 42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87" name="Rectangle 4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Freeform 4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9" name="Line 4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9" name="Group 46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84" name="Rectangle 4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Freeform 4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4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0" name="Text Box 50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C[4]</a:t>
              </a:r>
            </a:p>
          </p:txBody>
        </p:sp>
        <p:sp>
          <p:nvSpPr>
            <p:cNvPr id="171" name="Text Box 51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C[8]</a:t>
              </a:r>
            </a:p>
          </p:txBody>
        </p:sp>
        <p:sp>
          <p:nvSpPr>
            <p:cNvPr id="172" name="Text Box 52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C[0]</a:t>
              </a:r>
            </a:p>
          </p:txBody>
        </p:sp>
        <p:sp>
          <p:nvSpPr>
            <p:cNvPr id="173" name="Line 53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" name="Line 54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" name="Line 55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6" name="Text Box 56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A[12]</a:t>
              </a:r>
            </a:p>
          </p:txBody>
        </p:sp>
        <p:sp>
          <p:nvSpPr>
            <p:cNvPr id="177" name="Text Box 57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B[12]</a:t>
              </a:r>
            </a:p>
          </p:txBody>
        </p:sp>
        <p:sp>
          <p:nvSpPr>
            <p:cNvPr id="178" name="Text Box 58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A[16]</a:t>
              </a:r>
            </a:p>
          </p:txBody>
        </p:sp>
        <p:sp>
          <p:nvSpPr>
            <p:cNvPr id="179" name="Text Box 59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B[16]</a:t>
              </a:r>
            </a:p>
          </p:txBody>
        </p:sp>
        <p:sp>
          <p:nvSpPr>
            <p:cNvPr id="180" name="Text Box 60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A[20]</a:t>
              </a:r>
            </a:p>
          </p:txBody>
        </p:sp>
        <p:sp>
          <p:nvSpPr>
            <p:cNvPr id="181" name="Text Box 61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B[20]</a:t>
              </a:r>
            </a:p>
          </p:txBody>
        </p:sp>
      </p:grpSp>
      <p:grpSp>
        <p:nvGrpSpPr>
          <p:cNvPr id="79" name="Group 64"/>
          <p:cNvGrpSpPr>
            <a:grpSpLocks/>
          </p:cNvGrpSpPr>
          <p:nvPr/>
        </p:nvGrpSpPr>
        <p:grpSpPr bwMode="auto">
          <a:xfrm>
            <a:off x="4502150" y="2968140"/>
            <a:ext cx="1379538" cy="2819400"/>
            <a:chOff x="780" y="1594"/>
            <a:chExt cx="869" cy="1776"/>
          </a:xfrm>
        </p:grpSpPr>
        <p:sp>
          <p:nvSpPr>
            <p:cNvPr id="139" name="Freeform 65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40" name="Group 66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63" name="Rectangle 6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Freeform 6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Line 6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1" name="Group 70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60" name="Rectangle 71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Freeform 72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Line 73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2" name="Group 74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57" name="Rectangle 7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Freeform 7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7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" name="Text Box 78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C[5]</a:t>
              </a:r>
            </a:p>
          </p:txBody>
        </p:sp>
        <p:sp>
          <p:nvSpPr>
            <p:cNvPr id="144" name="Text Box 79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C[9]</a:t>
              </a:r>
            </a:p>
          </p:txBody>
        </p:sp>
        <p:sp>
          <p:nvSpPr>
            <p:cNvPr id="145" name="Text Box 80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C[1]</a:t>
              </a:r>
            </a:p>
          </p:txBody>
        </p:sp>
        <p:sp>
          <p:nvSpPr>
            <p:cNvPr id="146" name="Line 81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7" name="Line 82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8" name="Line 83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9" name="Text Box 84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A[13]</a:t>
              </a:r>
            </a:p>
          </p:txBody>
        </p:sp>
        <p:sp>
          <p:nvSpPr>
            <p:cNvPr id="150" name="Text Box 85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B[13]</a:t>
              </a:r>
            </a:p>
          </p:txBody>
        </p:sp>
        <p:sp>
          <p:nvSpPr>
            <p:cNvPr id="151" name="Text Box 86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A[17]</a:t>
              </a:r>
            </a:p>
          </p:txBody>
        </p:sp>
        <p:sp>
          <p:nvSpPr>
            <p:cNvPr id="152" name="Text Box 87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B[17]</a:t>
              </a:r>
            </a:p>
          </p:txBody>
        </p:sp>
        <p:sp>
          <p:nvSpPr>
            <p:cNvPr id="153" name="Text Box 88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A[21]</a:t>
              </a:r>
            </a:p>
          </p:txBody>
        </p:sp>
        <p:sp>
          <p:nvSpPr>
            <p:cNvPr id="154" name="Text Box 89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B[21]</a:t>
              </a:r>
            </a:p>
          </p:txBody>
        </p:sp>
      </p:grpSp>
      <p:grpSp>
        <p:nvGrpSpPr>
          <p:cNvPr id="80" name="Group 92"/>
          <p:cNvGrpSpPr>
            <a:grpSpLocks/>
          </p:cNvGrpSpPr>
          <p:nvPr/>
        </p:nvGrpSpPr>
        <p:grpSpPr bwMode="auto">
          <a:xfrm>
            <a:off x="5797550" y="2968140"/>
            <a:ext cx="1379538" cy="2819400"/>
            <a:chOff x="780" y="1594"/>
            <a:chExt cx="869" cy="1776"/>
          </a:xfrm>
        </p:grpSpPr>
        <p:sp>
          <p:nvSpPr>
            <p:cNvPr id="111" name="Freeform 93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12" name="Group 94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36" name="Rectangle 9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Freeform 9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9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3" name="Group 98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33" name="Rectangle 9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Freeform 10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Line 10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4" name="Group 102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30" name="Rectangle 10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1" name="Freeform 10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10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5" name="Text Box 106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C[6]</a:t>
              </a:r>
            </a:p>
          </p:txBody>
        </p:sp>
        <p:sp>
          <p:nvSpPr>
            <p:cNvPr id="116" name="Text Box 107"/>
            <p:cNvSpPr txBox="1">
              <a:spLocks noChangeArrowheads="1"/>
            </p:cNvSpPr>
            <p:nvPr/>
          </p:nvSpPr>
          <p:spPr bwMode="auto">
            <a:xfrm>
              <a:off x="1020" y="2458"/>
              <a:ext cx="43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C[10]</a:t>
              </a:r>
            </a:p>
          </p:txBody>
        </p:sp>
        <p:sp>
          <p:nvSpPr>
            <p:cNvPr id="117" name="Text Box 108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C[2]</a:t>
              </a:r>
            </a:p>
          </p:txBody>
        </p:sp>
        <p:sp>
          <p:nvSpPr>
            <p:cNvPr id="118" name="Line 109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9" name="Line 110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0" name="Line 111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1" name="Text Box 112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A[14]</a:t>
              </a:r>
            </a:p>
          </p:txBody>
        </p:sp>
        <p:sp>
          <p:nvSpPr>
            <p:cNvPr id="123" name="Text Box 113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B[14]</a:t>
              </a:r>
            </a:p>
          </p:txBody>
        </p:sp>
        <p:sp>
          <p:nvSpPr>
            <p:cNvPr id="124" name="Text Box 114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A[18]</a:t>
              </a:r>
            </a:p>
          </p:txBody>
        </p:sp>
        <p:sp>
          <p:nvSpPr>
            <p:cNvPr id="125" name="Text Box 115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B[18]</a:t>
              </a:r>
            </a:p>
          </p:txBody>
        </p:sp>
        <p:sp>
          <p:nvSpPr>
            <p:cNvPr id="126" name="Text Box 116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A[22]</a:t>
              </a:r>
            </a:p>
          </p:txBody>
        </p:sp>
        <p:sp>
          <p:nvSpPr>
            <p:cNvPr id="127" name="Text Box 117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B[22]</a:t>
              </a:r>
            </a:p>
          </p:txBody>
        </p:sp>
      </p:grpSp>
      <p:grpSp>
        <p:nvGrpSpPr>
          <p:cNvPr id="81" name="Group 120"/>
          <p:cNvGrpSpPr>
            <a:grpSpLocks/>
          </p:cNvGrpSpPr>
          <p:nvPr/>
        </p:nvGrpSpPr>
        <p:grpSpPr bwMode="auto">
          <a:xfrm>
            <a:off x="7092950" y="2968140"/>
            <a:ext cx="1379538" cy="2819400"/>
            <a:chOff x="780" y="1594"/>
            <a:chExt cx="869" cy="1776"/>
          </a:xfrm>
        </p:grpSpPr>
        <p:sp>
          <p:nvSpPr>
            <p:cNvPr id="84" name="Freeform 121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85" name="Group 122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08" name="Rectangle 12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Freeform 12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Line 12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6" name="Group 126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05" name="Rectangle 12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6" name="Freeform 12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Line 12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7" name="Group 130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02" name="Rectangle 131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Line 133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8" name="Text Box 134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C[7]</a:t>
              </a:r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1020" y="2458"/>
              <a:ext cx="43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C[11]</a:t>
              </a:r>
            </a:p>
          </p:txBody>
        </p:sp>
        <p:sp>
          <p:nvSpPr>
            <p:cNvPr id="90" name="Text Box 136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C[3]</a:t>
              </a:r>
            </a:p>
          </p:txBody>
        </p:sp>
        <p:sp>
          <p:nvSpPr>
            <p:cNvPr id="91" name="Line 137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" name="Line 138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" name="Line 139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" name="Text Box 140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A[15]</a:t>
              </a:r>
            </a:p>
          </p:txBody>
        </p:sp>
        <p:sp>
          <p:nvSpPr>
            <p:cNvPr id="95" name="Text Box 141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B[15]</a:t>
              </a:r>
            </a:p>
          </p:txBody>
        </p:sp>
        <p:sp>
          <p:nvSpPr>
            <p:cNvPr id="96" name="Text Box 142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A[19]</a:t>
              </a:r>
            </a:p>
          </p:txBody>
        </p:sp>
        <p:sp>
          <p:nvSpPr>
            <p:cNvPr id="97" name="Text Box 143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B[19]</a:t>
              </a:r>
            </a:p>
          </p:txBody>
        </p:sp>
        <p:sp>
          <p:nvSpPr>
            <p:cNvPr id="98" name="Text Box 144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A[23]</a:t>
              </a:r>
            </a:p>
          </p:txBody>
        </p:sp>
        <p:sp>
          <p:nvSpPr>
            <p:cNvPr id="99" name="Text Box 145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B[23]</a:t>
              </a:r>
            </a:p>
          </p:txBody>
        </p:sp>
      </p:grpSp>
      <p:sp>
        <p:nvSpPr>
          <p:cNvPr id="82" name="Line 148"/>
          <p:cNvSpPr>
            <a:spLocks noChangeShapeType="1"/>
          </p:cNvSpPr>
          <p:nvPr/>
        </p:nvSpPr>
        <p:spPr bwMode="auto">
          <a:xfrm>
            <a:off x="4275138" y="1408113"/>
            <a:ext cx="14478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Oval 149"/>
          <p:cNvSpPr>
            <a:spLocks noChangeArrowheads="1"/>
          </p:cNvSpPr>
          <p:nvPr/>
        </p:nvSpPr>
        <p:spPr bwMode="auto">
          <a:xfrm flipH="1">
            <a:off x="3594100" y="1607900"/>
            <a:ext cx="2741613" cy="1038701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400" i="1" dirty="0">
                <a:latin typeface="Verdana" charset="0"/>
                <a:ea typeface="굴림" charset="-127"/>
                <a:cs typeface="굴림" charset="-127"/>
              </a:rPr>
              <a:t>Execution using four pipelined </a:t>
            </a:r>
            <a:r>
              <a:rPr lang="en-US" altLang="ko-KR" sz="1400" i="1" dirty="0" err="1" smtClean="0">
                <a:latin typeface="Verdana" charset="0"/>
                <a:ea typeface="굴림" charset="-127"/>
                <a:cs typeface="굴림" charset="-127"/>
              </a:rPr>
              <a:t>datapaths</a:t>
            </a:r>
            <a:endParaRPr lang="en-US" altLang="ko-KR" sz="1400" i="1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9200" y="5810110"/>
            <a:ext cx="4457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+mj-lt"/>
              </a:rPr>
              <a:t>4 adders </a:t>
            </a:r>
            <a:r>
              <a:rPr lang="en-US" sz="1600" b="1" u="sng" dirty="0" smtClean="0">
                <a:latin typeface="+mj-lt"/>
                <a:sym typeface="Wingdings" pitchFamily="2" charset="2"/>
              </a:rPr>
              <a:t> </a:t>
            </a:r>
            <a:r>
              <a:rPr lang="en-US" sz="1600" b="1" u="sng" dirty="0" smtClean="0">
                <a:latin typeface="+mj-lt"/>
              </a:rPr>
              <a:t>4 elements / cycle</a:t>
            </a:r>
          </a:p>
          <a:p>
            <a:pPr algn="ctr"/>
            <a:r>
              <a:rPr lang="en-US" sz="1600" b="1" u="sng" dirty="0" smtClean="0">
                <a:latin typeface="+mj-lt"/>
              </a:rPr>
              <a:t>N/4 cycles</a:t>
            </a:r>
          </a:p>
          <a:p>
            <a:pPr algn="ctr"/>
            <a:endParaRPr lang="en-US" sz="1600" b="1" u="sng" dirty="0"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-382245" y="5810110"/>
            <a:ext cx="4457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+mj-lt"/>
              </a:rPr>
              <a:t>1 adder </a:t>
            </a:r>
            <a:r>
              <a:rPr lang="en-US" sz="1600" b="1" u="sng" dirty="0" smtClean="0">
                <a:latin typeface="+mj-lt"/>
                <a:sym typeface="Wingdings" pitchFamily="2" charset="2"/>
              </a:rPr>
              <a:t> 1 element / cycle</a:t>
            </a:r>
            <a:endParaRPr lang="en-US" sz="1600" b="1" u="sng" dirty="0" smtClean="0">
              <a:latin typeface="+mj-lt"/>
            </a:endParaRPr>
          </a:p>
          <a:p>
            <a:pPr algn="ctr"/>
            <a:r>
              <a:rPr lang="en-US" sz="1600" b="1" u="sng" dirty="0" smtClean="0">
                <a:latin typeface="+mj-lt"/>
              </a:rPr>
              <a:t>N cycles</a:t>
            </a:r>
          </a:p>
          <a:p>
            <a:pPr algn="ctr"/>
            <a:endParaRPr lang="en-US" sz="16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81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2+: Multiple Lanes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1316725"/>
            <a:ext cx="70294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" name="Text Placeholder 1"/>
          <p:cNvSpPr>
            <a:spLocks noGrp="1"/>
          </p:cNvSpPr>
          <p:nvPr>
            <p:ph type="body" idx="1"/>
          </p:nvPr>
        </p:nvSpPr>
        <p:spPr>
          <a:xfrm>
            <a:off x="457199" y="3928266"/>
            <a:ext cx="8147325" cy="2419514"/>
          </a:xfrm>
        </p:spPr>
        <p:txBody>
          <a:bodyPr anchor="t"/>
          <a:lstStyle/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elements interleaved across lanes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V[0, 4, 8, …] on Lane 1, V[1, 5, 9,…] on Lane 2, etc. 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Compute for multiple elements per cycle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Lane 1 computes on V[0] and V[4] in one cycle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Modular, scalable design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No inter-lane communication needed for most vector instructions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9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13 November – Homework #4 Due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Status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Plan on having preliminary data or infrastructure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8 November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Mudge</a:t>
            </a:r>
            <a:r>
              <a:rPr lang="en-US" sz="1600" b="0" dirty="0" smtClean="0">
                <a:solidFill>
                  <a:schemeClr val="tx1"/>
                </a:solidFill>
              </a:rPr>
              <a:t>, “Power: A first-class architectural design constraint”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Lamport</a:t>
            </a:r>
            <a:r>
              <a:rPr lang="en-US" sz="1600" b="0" dirty="0" smtClean="0">
                <a:solidFill>
                  <a:schemeClr val="tx1"/>
                </a:solidFill>
              </a:rPr>
              <a:t>, “How to make a multiprocessor computer that correctly executes </a:t>
            </a:r>
            <a:r>
              <a:rPr lang="en-US" sz="1600" b="0" dirty="0" err="1" smtClean="0">
                <a:solidFill>
                  <a:schemeClr val="tx1"/>
                </a:solidFill>
              </a:rPr>
              <a:t>multiprocess</a:t>
            </a:r>
            <a:r>
              <a:rPr lang="en-US" sz="1600" b="0" dirty="0" smtClean="0">
                <a:solidFill>
                  <a:schemeClr val="tx1"/>
                </a:solidFill>
              </a:rPr>
              <a:t> programs”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Lenoski</a:t>
            </a:r>
            <a:r>
              <a:rPr lang="en-US" sz="1600" b="0" dirty="0" smtClean="0">
                <a:solidFill>
                  <a:schemeClr val="tx1"/>
                </a:solidFill>
              </a:rPr>
              <a:t> et al. “The Stanford DASH Multiprocessor”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Tullsen</a:t>
            </a:r>
            <a:r>
              <a:rPr lang="en-US" sz="1600" b="0" dirty="0" smtClean="0">
                <a:solidFill>
                  <a:schemeClr val="tx1"/>
                </a:solidFill>
              </a:rPr>
              <a:t> et al. “Simultaneous multithreading: Maximizing on-chip parallelism”</a:t>
            </a: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3 – Conditional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Suppose you want to </a:t>
            </a:r>
            <a:r>
              <a:rPr lang="en-US" dirty="0" err="1" smtClean="0">
                <a:solidFill>
                  <a:schemeClr val="tx1"/>
                </a:solidFill>
              </a:rPr>
              <a:t>vectorize</a:t>
            </a:r>
            <a:r>
              <a:rPr lang="en-US" dirty="0" smtClean="0">
                <a:solidFill>
                  <a:schemeClr val="tx1"/>
                </a:solidFill>
              </a:rPr>
              <a:t> this code: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 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if(A[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!= B[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 {A[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-= B[</a:t>
            </a:r>
            <a:r>
              <a:rPr lang="en-US" sz="16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 } }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vector conditional execution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Add </a:t>
            </a:r>
            <a:r>
              <a:rPr lang="en-US" sz="1600" b="0" u="sng" dirty="0" smtClean="0">
                <a:solidFill>
                  <a:schemeClr val="tx1"/>
                </a:solidFill>
              </a:rPr>
              <a:t>vector flag registers</a:t>
            </a:r>
            <a:r>
              <a:rPr lang="en-US" sz="1600" b="0" dirty="0" smtClean="0">
                <a:solidFill>
                  <a:schemeClr val="tx1"/>
                </a:solidFill>
              </a:rPr>
              <a:t>, single-bit mask per vector element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Use vector-compare to set the vector flag register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Use vector flag register to control vector-sub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op executed only if corresponding flag element is set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vld</a:t>
            </a:r>
            <a:r>
              <a:rPr lang="en-US" sz="1600" b="0" dirty="0" smtClean="0">
                <a:solidFill>
                  <a:schemeClr val="tx1"/>
                </a:solidFill>
              </a:rPr>
              <a:t>			V1, Ra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vld</a:t>
            </a:r>
            <a:r>
              <a:rPr lang="en-US" sz="1600" b="0" dirty="0" smtClean="0">
                <a:solidFill>
                  <a:schemeClr val="tx1"/>
                </a:solidFill>
              </a:rPr>
              <a:t> 			V2, </a:t>
            </a:r>
            <a:r>
              <a:rPr lang="en-US" sz="1600" b="0" dirty="0" err="1" smtClean="0">
                <a:solidFill>
                  <a:schemeClr val="tx1"/>
                </a:solidFill>
              </a:rPr>
              <a:t>Rb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vcmp.neq.vv</a:t>
            </a:r>
            <a:r>
              <a:rPr lang="en-US" sz="1600" b="0" dirty="0" smtClean="0">
                <a:solidFill>
                  <a:schemeClr val="tx1"/>
                </a:solidFill>
              </a:rPr>
              <a:t>		M0, V1, V2	# vector compare for mask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vsub.vv</a:t>
            </a:r>
            <a:r>
              <a:rPr lang="en-US" sz="1600" b="0" dirty="0" smtClean="0">
                <a:solidFill>
                  <a:schemeClr val="tx1"/>
                </a:solidFill>
              </a:rPr>
              <a:t>		V3, V2, V1, M0	# conditional </a:t>
            </a:r>
            <a:r>
              <a:rPr lang="en-US" sz="1600" b="0" dirty="0" err="1" smtClean="0">
                <a:solidFill>
                  <a:schemeClr val="tx1"/>
                </a:solidFill>
              </a:rPr>
              <a:t>vadd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vst</a:t>
            </a:r>
            <a:r>
              <a:rPr lang="en-US" sz="1600" b="0" dirty="0" smtClean="0">
                <a:solidFill>
                  <a:schemeClr val="tx1"/>
                </a:solidFill>
              </a:rPr>
              <a:t>			V3, Ra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8185730" cy="1955233"/>
          </a:xfrm>
        </p:spPr>
        <p:txBody>
          <a:bodyPr anchor="t"/>
          <a:lstStyle/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Multiple, interleaved memory banks </a:t>
            </a:r>
            <a:r>
              <a:rPr lang="en-US" sz="1600" dirty="0" smtClean="0">
                <a:solidFill>
                  <a:schemeClr val="tx1"/>
                </a:solidFill>
              </a:rPr>
              <a:t>(e.g., 16)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Provides memory-level parallelism when filling vector registers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110" name="Group 69"/>
          <p:cNvGrpSpPr>
            <a:grpSpLocks/>
          </p:cNvGrpSpPr>
          <p:nvPr/>
        </p:nvGrpSpPr>
        <p:grpSpPr bwMode="auto">
          <a:xfrm>
            <a:off x="381000" y="2303462"/>
            <a:ext cx="8610600" cy="3721101"/>
            <a:chOff x="240" y="1640"/>
            <a:chExt cx="5424" cy="2344"/>
          </a:xfrm>
        </p:grpSpPr>
        <p:grpSp>
          <p:nvGrpSpPr>
            <p:cNvPr id="111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9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40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41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42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43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44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45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46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47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48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49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50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51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52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53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54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55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73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6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6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8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9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0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1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14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6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5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7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8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19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0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1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0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1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25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26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7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28" name="Text Box 66"/>
            <p:cNvSpPr txBox="1">
              <a:spLocks noChangeArrowheads="1"/>
            </p:cNvSpPr>
            <p:nvPr/>
          </p:nvSpPr>
          <p:spPr bwMode="auto">
            <a:xfrm>
              <a:off x="2006" y="3751"/>
              <a:ext cx="119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29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5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Supercomputing to Multimedia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Support narrow data types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Allow each vector </a:t>
            </a:r>
            <a:r>
              <a:rPr lang="en-US" sz="1600" b="0" dirty="0" smtClean="0">
                <a:solidFill>
                  <a:schemeClr val="tx1"/>
                </a:solidFill>
              </a:rPr>
              <a:t>register </a:t>
            </a:r>
            <a:r>
              <a:rPr lang="en-US" sz="1600" b="0" dirty="0" smtClean="0">
                <a:solidFill>
                  <a:schemeClr val="tx1"/>
                </a:solidFill>
              </a:rPr>
              <a:t>to store 16-, 32-, or 64-bit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Use a control register to indicate width of register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Support </a:t>
            </a:r>
            <a:r>
              <a:rPr lang="en-US" dirty="0" smtClean="0">
                <a:solidFill>
                  <a:schemeClr val="tx1"/>
                </a:solidFill>
              </a:rPr>
              <a:t>fixed-point </a:t>
            </a:r>
            <a:r>
              <a:rPr lang="en-US" dirty="0" smtClean="0">
                <a:solidFill>
                  <a:schemeClr val="tx1"/>
                </a:solidFill>
              </a:rPr>
              <a:t>arithmetic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Minor modification to functional units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Support element permutations for vector reductions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{S += 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]}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Rewrite as: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+=VL) {S[0:VL-1]+=A[i:i+VL-1];} 	# S[…], A[…] are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&lt;VL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{S+=[S[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];}			# vectors of VL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First loop trivially </a:t>
            </a:r>
            <a:r>
              <a:rPr lang="en-US" sz="1600" b="0" dirty="0" err="1" smtClean="0">
                <a:solidFill>
                  <a:schemeClr val="tx1"/>
                </a:solidFill>
              </a:rPr>
              <a:t>vectorizable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Second loop </a:t>
            </a:r>
            <a:r>
              <a:rPr lang="en-US" sz="1600" b="0" dirty="0" err="1" smtClean="0">
                <a:solidFill>
                  <a:schemeClr val="tx1"/>
                </a:solidFill>
              </a:rPr>
              <a:t>vectorizable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by splitting vector register S into two vector registers.  Take a binary-tree approach to reduction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in Superscalar 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SIMD extends conventional ISA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SIMD – single instruction, multiple data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MMX, SSE, SSE-2, SSE-3, 3D-Now, </a:t>
            </a:r>
            <a:r>
              <a:rPr lang="en-US" sz="1600" b="0" dirty="0" err="1" smtClean="0">
                <a:solidFill>
                  <a:schemeClr val="tx1"/>
                </a:solidFill>
              </a:rPr>
              <a:t>Altivec</a:t>
            </a:r>
            <a:r>
              <a:rPr lang="en-US" sz="1600" b="0" dirty="0" smtClean="0">
                <a:solidFill>
                  <a:schemeClr val="tx1"/>
                </a:solidFill>
              </a:rPr>
              <a:t>, VIS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Objective: Accelerate multimedia processing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Define vectors of 16-, 32-bit elements in regular </a:t>
            </a:r>
            <a:r>
              <a:rPr lang="en-US" sz="1600" b="0" dirty="0" smtClean="0">
                <a:solidFill>
                  <a:schemeClr val="tx1"/>
                </a:solidFill>
              </a:rPr>
              <a:t>registers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 logical vector register may span multiple physical registers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Apply SIMD arithmetic on these vectors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Advantages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No vector register file, which would require additional area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Simple extensions (new </a:t>
            </a:r>
            <a:r>
              <a:rPr lang="en-US" sz="1600" b="0" dirty="0" err="1" smtClean="0">
                <a:solidFill>
                  <a:schemeClr val="tx1"/>
                </a:solidFill>
              </a:rPr>
              <a:t>opcodes</a:t>
            </a:r>
            <a:r>
              <a:rPr lang="en-US" sz="1600" b="0" dirty="0" smtClean="0">
                <a:solidFill>
                  <a:schemeClr val="tx1"/>
                </a:solidFill>
              </a:rPr>
              <a:t>, modified datapath)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SIMD </a:t>
            </a:r>
            <a:r>
              <a:rPr lang="en-US" dirty="0" smtClean="0">
                <a:solidFill>
                  <a:schemeClr val="tx1"/>
                </a:solidFill>
              </a:rPr>
              <a:t>vectors </a:t>
            </a:r>
            <a:r>
              <a:rPr lang="en-US" dirty="0" smtClean="0">
                <a:solidFill>
                  <a:schemeClr val="tx1"/>
                </a:solidFill>
              </a:rPr>
              <a:t>are short with fixed size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Cannot capture data parallelism wider than 64 bits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Recent shift from 64-bit to 128-bit vectors (SSE, </a:t>
            </a:r>
            <a:r>
              <a:rPr lang="en-US" sz="1600" b="0" dirty="0" err="1" smtClean="0">
                <a:solidFill>
                  <a:schemeClr val="tx1"/>
                </a:solidFill>
              </a:rPr>
              <a:t>Altivec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SIMD does not support vector memory accesses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</a:t>
            </a:r>
            <a:r>
              <a:rPr lang="en-US" sz="1600" b="0" dirty="0" err="1" smtClean="0">
                <a:solidFill>
                  <a:schemeClr val="tx1"/>
                </a:solidFill>
              </a:rPr>
              <a:t>Strided</a:t>
            </a:r>
            <a:r>
              <a:rPr lang="en-US" sz="1600" b="0" dirty="0" smtClean="0">
                <a:solidFill>
                  <a:schemeClr val="tx1"/>
                </a:solidFill>
              </a:rPr>
              <a:t> or indexed access require equivalent multi-instruction sequences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Without </a:t>
            </a:r>
            <a:r>
              <a:rPr lang="en-US" sz="1600" b="0" dirty="0" smtClean="0">
                <a:solidFill>
                  <a:schemeClr val="tx1"/>
                </a:solidFill>
              </a:rPr>
              <a:t>vector memory accesses, much lower benefits in performance and code density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versus Vectors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QCIF and CIF numbers are in clock cycles per frame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All other numbers are in clock cycles per pixel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MMX results assume no first-level cache misses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Courtesy: Christos Kozyrakis, Stanford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508750"/>
            <a:ext cx="44577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3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u="sng" dirty="0" smtClean="0">
                <a:solidFill>
                  <a:schemeClr val="tx1"/>
                </a:solidFill>
              </a:rPr>
              <a:t>Vector Multiprocessor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-- 2-way superscalar, 4-way multi-threaded, in-order cores with vectors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Cores communicate on a wide ring bus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L2 cache is partitioned among the cores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-- Provides high aggregate bandwidth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-- Allows data replication and sharing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201510"/>
            <a:ext cx="67437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3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x86 Core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5228545" cy="5031054"/>
          </a:xfrm>
        </p:spPr>
        <p:txBody>
          <a:bodyPr anchor="t"/>
          <a:lstStyle/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separate scalar, vector units with separate registers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scalar unit: in-order </a:t>
            </a:r>
            <a:r>
              <a:rPr lang="en-US" sz="2000" dirty="0">
                <a:solidFill>
                  <a:schemeClr val="tx1"/>
                </a:solidFill>
              </a:rPr>
              <a:t>x86 </a:t>
            </a:r>
            <a:r>
              <a:rPr lang="en-US" sz="2000" dirty="0" smtClean="0">
                <a:solidFill>
                  <a:schemeClr val="tx1"/>
                </a:solidFill>
              </a:rPr>
              <a:t>core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vector unit: 16 32-bit ops/clock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short execution pipelines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fast access to L1 cache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direct connection to L2 cache subset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instructions support </a:t>
            </a:r>
            <a:r>
              <a:rPr lang="en-US" sz="2000" dirty="0" err="1" smtClean="0">
                <a:solidFill>
                  <a:schemeClr val="tx1"/>
                </a:solidFill>
              </a:rPr>
              <a:t>prefetch</a:t>
            </a:r>
            <a:r>
              <a:rPr lang="en-US" sz="2000" dirty="0" smtClean="0">
                <a:solidFill>
                  <a:schemeClr val="tx1"/>
                </a:solidFill>
              </a:rPr>
              <a:t> into L1 and L2 caches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850" y="1616975"/>
            <a:ext cx="21526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Vector Unit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5804621" cy="5031054"/>
          </a:xfrm>
        </p:spPr>
        <p:txBody>
          <a:bodyPr anchor="t"/>
          <a:lstStyle/>
          <a:p>
            <a:pPr marL="285750" indent="-285750" algn="l"/>
            <a:r>
              <a:rPr lang="en-US" sz="2000" b="1" u="sng" dirty="0" smtClean="0">
                <a:solidFill>
                  <a:schemeClr val="tx1"/>
                </a:solidFill>
              </a:rPr>
              <a:t>Vector Instruction Set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32 vector registers (512 bits each)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vector load/store with scatter/gather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-- 8 mask registers for conditional exec.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mask registers select lanes for an instruction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mask registers allow separate execution kernels in each lane</a:t>
            </a:r>
          </a:p>
          <a:p>
            <a:pPr marL="285750" indent="-285750" algn="l"/>
            <a:endParaRPr lang="en-US" sz="2000" b="1" u="sng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b="1" u="sng" dirty="0" smtClean="0">
                <a:solidFill>
                  <a:schemeClr val="tx1"/>
                </a:solidFill>
              </a:rPr>
              <a:t>Vector Instruction Support</a:t>
            </a:r>
            <a:endParaRPr lang="en-US" sz="2000" b="1" u="sng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Fast read from L1 cache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Numeric type conversion and replication in memory path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20" y="1623965"/>
            <a:ext cx="214312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Power Efficiency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Power and Parallelism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Power(1-lane) = [capacitance] x [voltage]^2 x [frequency]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If we double number of lanes, we double peak performance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Then, if we halve frequency, we return to original peak performance.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But, halving frequency allows us to halve voltage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Power (2-lane) = [2 x capacitance] x [voltage/2]^2 x [frequency/2]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Power (2-lane) = Power(1-lane)/4 @ same peak performance	     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Simpler Logic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Replicate control logic for all lanes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Avoid logic for multiple instruction issue or dynamic out-of-order execution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Clock Gating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Turn-off clock when hardware is unused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of given length uses specific resources for specific # of cycles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-- Conditional execution (masks) further exposes unused resources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60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61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210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259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308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7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5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1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3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4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7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3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4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5" name="Text Box 248"/>
          <p:cNvSpPr txBox="1">
            <a:spLocks noChangeArrowheads="1"/>
          </p:cNvSpPr>
          <p:nvPr/>
        </p:nvSpPr>
        <p:spPr bwMode="auto">
          <a:xfrm rot="10800000">
            <a:off x="381149" y="2163606"/>
            <a:ext cx="461665" cy="200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Arial Narrow" charset="0"/>
              </a:rPr>
              <a:t>Time (processor cycle)</a:t>
            </a:r>
          </a:p>
        </p:txBody>
      </p:sp>
      <p:sp>
        <p:nvSpPr>
          <p:cNvPr id="406" name="Line 249"/>
          <p:cNvSpPr>
            <a:spLocks noChangeShapeType="1"/>
          </p:cNvSpPr>
          <p:nvPr/>
        </p:nvSpPr>
        <p:spPr bwMode="auto">
          <a:xfrm>
            <a:off x="616285" y="415869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latin typeface="Arial Narrow" charset="0"/>
              </a:rPr>
              <a:t>Superscalar</a:t>
            </a:r>
          </a:p>
        </p:txBody>
      </p:sp>
      <p:sp>
        <p:nvSpPr>
          <p:cNvPr id="408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409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410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411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412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413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419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420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421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422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423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  <p:extLst>
      <p:ext uri="{BB962C8B-B14F-4D97-AF65-F5344CB8AC3E}">
        <p14:creationId xmlns:p14="http://schemas.microsoft.com/office/powerpoint/2010/main" val="4221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 Processors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Express and exploit data-level parallelism (DLP)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SIMD Extensions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Extensions for short vectors in superscalar (ILP) processors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Provide some advantages of vector processing at less cost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Vectors and Data-level Parallelism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630" y="2430470"/>
            <a:ext cx="49911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0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Data-level Parallelism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Vectors effective for data-level parallelism (DLP)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Vectors are most efficient way to exploit DLP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Superscalar (e.g., DLP as instruction-level parallelism) is less efficient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Multiprocessor (e.g., DLP as thread-level parallelism) is less efficient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Scientific Computing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Weather forecasting, car-crash simulation, biological modeling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processors were invented for supercomputing, but fell out of favor after the advent of multiprocessors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Multimedia Computing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Identical ops on streams or arrays of sound samples, pixels, video frames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processors were revived for multimedia computing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Processor History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Vectors widely used for supercomputing (1970s-1990s)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Cray, CDC, Convex, TI, IBM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Transition away from vectors (1980s-1990s)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Fitting a vector processor into a single chip was difficult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Building supercomputers from commodity components was easier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Vectors are re-emerging as SIMD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</a:t>
            </a:r>
            <a:r>
              <a:rPr lang="en-US" sz="1600" b="0" u="sng" dirty="0" smtClean="0">
                <a:solidFill>
                  <a:schemeClr val="tx1"/>
                </a:solidFill>
              </a:rPr>
              <a:t>SIMD</a:t>
            </a:r>
            <a:r>
              <a:rPr lang="en-US" sz="1600" b="0" dirty="0" smtClean="0">
                <a:solidFill>
                  <a:schemeClr val="tx1"/>
                </a:solidFill>
              </a:rPr>
              <a:t> – single instruction multiple data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SIMD provides short vectors in all ISAs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Provides multimedia acceleration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Parts of a Vector Processor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Scalar processor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Scalar register file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32 registers, each with 1 32-bit element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Scalar functional units (arithmetic, load/store, etc…)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ector </a:t>
            </a:r>
            <a:r>
              <a:rPr lang="en-US" dirty="0">
                <a:solidFill>
                  <a:schemeClr val="tx1"/>
                </a:solidFill>
              </a:rPr>
              <a:t>register file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Each register is an array of elements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Example: 32 registers, each with 32 64-bit elements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MVL – maximum vector length = max # of elements per register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 functional units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Integer, floating-point, load/store, etc…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Some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datapaths</a:t>
            </a:r>
            <a:r>
              <a:rPr lang="en-US" sz="1600" b="0" dirty="0" smtClean="0">
                <a:solidFill>
                  <a:schemeClr val="tx1"/>
                </a:solidFill>
              </a:rPr>
              <a:t> (e.g., ALUs) shared by vector, scalar units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Parts of a Vector Processor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485" y="1573154"/>
            <a:ext cx="4625034" cy="441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Supercomputers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4076396" cy="5031054"/>
          </a:xfrm>
        </p:spPr>
        <p:txBody>
          <a:bodyPr anchor="t"/>
          <a:lstStyle/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Cray-1, 1976</a:t>
            </a:r>
          </a:p>
          <a:p>
            <a:pPr marL="285750" indent="-285750" algn="l"/>
            <a:endParaRPr lang="en-US" sz="16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Scalar Unit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Load/Store architecture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Vector Extension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Vector registers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Vector instructions</a:t>
            </a:r>
          </a:p>
          <a:p>
            <a:pPr marL="285750" indent="-285750" algn="l"/>
            <a:endParaRPr lang="en-US" sz="16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Implementation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Hardwired control (no microcode)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Pipelined functional units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Interleaved memory system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No data caches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No virtual memory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pic>
        <p:nvPicPr>
          <p:cNvPr id="62" name="Picture 4" descr="cray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008556"/>
            <a:ext cx="4495800" cy="5067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7580</TotalTime>
  <Words>1710</Words>
  <Application>Microsoft Office PowerPoint</Application>
  <PresentationFormat>On-screen Show (4:3)</PresentationFormat>
  <Paragraphs>552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Executive</vt:lpstr>
      <vt:lpstr>ECE 552 / CPS 550  Advanced Computer Architecture I  Lecture 17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1416</cp:revision>
  <dcterms:created xsi:type="dcterms:W3CDTF">2011-07-23T19:26:49Z</dcterms:created>
  <dcterms:modified xsi:type="dcterms:W3CDTF">2012-11-01T02:16:12Z</dcterms:modified>
</cp:coreProperties>
</file>