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2"/>
  </p:notesMasterIdLst>
  <p:sldIdLst>
    <p:sldId id="256" r:id="rId2"/>
    <p:sldId id="737" r:id="rId3"/>
    <p:sldId id="705" r:id="rId4"/>
    <p:sldId id="715" r:id="rId5"/>
    <p:sldId id="735" r:id="rId6"/>
    <p:sldId id="736" r:id="rId7"/>
    <p:sldId id="716" r:id="rId8"/>
    <p:sldId id="717" r:id="rId9"/>
    <p:sldId id="692" r:id="rId10"/>
    <p:sldId id="708" r:id="rId11"/>
    <p:sldId id="709" r:id="rId12"/>
    <p:sldId id="718" r:id="rId13"/>
    <p:sldId id="630" r:id="rId14"/>
    <p:sldId id="719" r:id="rId15"/>
    <p:sldId id="720" r:id="rId16"/>
    <p:sldId id="710" r:id="rId17"/>
    <p:sldId id="714" r:id="rId18"/>
    <p:sldId id="711" r:id="rId19"/>
    <p:sldId id="713" r:id="rId20"/>
    <p:sldId id="721" r:id="rId21"/>
    <p:sldId id="712" r:id="rId22"/>
    <p:sldId id="722" r:id="rId23"/>
    <p:sldId id="726" r:id="rId24"/>
    <p:sldId id="727" r:id="rId25"/>
    <p:sldId id="728" r:id="rId26"/>
    <p:sldId id="730" r:id="rId27"/>
    <p:sldId id="732" r:id="rId28"/>
    <p:sldId id="733" r:id="rId29"/>
    <p:sldId id="725" r:id="rId30"/>
    <p:sldId id="73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84" d="100"/>
          <a:sy n="84" d="100"/>
        </p:scale>
        <p:origin x="-9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17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Vectors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Programming Model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358774" y="3023257"/>
            <a:ext cx="8426452" cy="1421086"/>
            <a:chOff x="144" y="1968"/>
            <a:chExt cx="5472" cy="1056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2400" y="2640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400" y="2064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400" y="2208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5" name="Group 7"/>
            <p:cNvGrpSpPr>
              <a:grpSpLocks/>
            </p:cNvGrpSpPr>
            <p:nvPr/>
          </p:nvGrpSpPr>
          <p:grpSpPr bwMode="auto">
            <a:xfrm>
              <a:off x="2400" y="2640"/>
              <a:ext cx="2160" cy="48"/>
              <a:chOff x="1824" y="2928"/>
              <a:chExt cx="2160" cy="48"/>
            </a:xfrm>
          </p:grpSpPr>
          <p:sp>
            <p:nvSpPr>
              <p:cNvPr id="67" name="Rectangle 8"/>
              <p:cNvSpPr>
                <a:spLocks noChangeArrowheads="1"/>
              </p:cNvSpPr>
              <p:nvPr/>
            </p:nvSpPr>
            <p:spPr bwMode="auto">
              <a:xfrm>
                <a:off x="1824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8" name="Rectangle 9"/>
              <p:cNvSpPr>
                <a:spLocks noChangeArrowheads="1"/>
              </p:cNvSpPr>
              <p:nvPr/>
            </p:nvSpPr>
            <p:spPr bwMode="auto">
              <a:xfrm>
                <a:off x="2256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" name="Rectangle 10"/>
              <p:cNvSpPr>
                <a:spLocks noChangeArrowheads="1"/>
              </p:cNvSpPr>
              <p:nvPr/>
            </p:nvSpPr>
            <p:spPr bwMode="auto">
              <a:xfrm>
                <a:off x="2688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Rectangle 11"/>
              <p:cNvSpPr>
                <a:spLocks noChangeArrowheads="1"/>
              </p:cNvSpPr>
              <p:nvPr/>
            </p:nvSpPr>
            <p:spPr bwMode="auto">
              <a:xfrm>
                <a:off x="3120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" name="Rectangle 12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560" y="26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2400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832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264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696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128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560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400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832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3264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3696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4128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560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29" name="Group 26"/>
            <p:cNvGrpSpPr>
              <a:grpSpLocks/>
            </p:cNvGrpSpPr>
            <p:nvPr/>
          </p:nvGrpSpPr>
          <p:grpSpPr bwMode="auto">
            <a:xfrm>
              <a:off x="2544" y="2112"/>
              <a:ext cx="192" cy="528"/>
              <a:chOff x="1968" y="2400"/>
              <a:chExt cx="192" cy="528"/>
            </a:xfrm>
          </p:grpSpPr>
          <p:sp>
            <p:nvSpPr>
              <p:cNvPr id="63" name="Oval 2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 dirty="0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64" name="Line 2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5" name="Line 2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" name="Line 3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2976" y="2112"/>
              <a:ext cx="192" cy="528"/>
              <a:chOff x="1968" y="2400"/>
              <a:chExt cx="192" cy="528"/>
            </a:xfrm>
          </p:grpSpPr>
          <p:sp>
            <p:nvSpPr>
              <p:cNvPr id="59" name="Oval 3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60" name="Line 3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1" name="Line 3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" name="Line 3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36"/>
            <p:cNvGrpSpPr>
              <a:grpSpLocks/>
            </p:cNvGrpSpPr>
            <p:nvPr/>
          </p:nvGrpSpPr>
          <p:grpSpPr bwMode="auto">
            <a:xfrm>
              <a:off x="3408" y="2112"/>
              <a:ext cx="192" cy="528"/>
              <a:chOff x="1968" y="2400"/>
              <a:chExt cx="192" cy="528"/>
            </a:xfrm>
          </p:grpSpPr>
          <p:sp>
            <p:nvSpPr>
              <p:cNvPr id="55" name="Oval 3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56" name="Line 3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7" name="Line 3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" name="Line 4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" name="Group 41"/>
            <p:cNvGrpSpPr>
              <a:grpSpLocks/>
            </p:cNvGrpSpPr>
            <p:nvPr/>
          </p:nvGrpSpPr>
          <p:grpSpPr bwMode="auto">
            <a:xfrm>
              <a:off x="3840" y="2112"/>
              <a:ext cx="192" cy="528"/>
              <a:chOff x="1968" y="2400"/>
              <a:chExt cx="192" cy="528"/>
            </a:xfrm>
          </p:grpSpPr>
          <p:sp>
            <p:nvSpPr>
              <p:cNvPr id="51" name="Oval 4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52" name="Line 4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Line 4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Line 4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46"/>
            <p:cNvGrpSpPr>
              <a:grpSpLocks/>
            </p:cNvGrpSpPr>
            <p:nvPr/>
          </p:nvGrpSpPr>
          <p:grpSpPr bwMode="auto">
            <a:xfrm>
              <a:off x="4272" y="2112"/>
              <a:ext cx="192" cy="528"/>
              <a:chOff x="1968" y="2400"/>
              <a:chExt cx="192" cy="528"/>
            </a:xfrm>
          </p:grpSpPr>
          <p:sp>
            <p:nvSpPr>
              <p:cNvPr id="47" name="Oval 4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48" name="Line 4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" name="Line 4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" name="Line 5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4" name="Group 51"/>
            <p:cNvGrpSpPr>
              <a:grpSpLocks/>
            </p:cNvGrpSpPr>
            <p:nvPr/>
          </p:nvGrpSpPr>
          <p:grpSpPr bwMode="auto">
            <a:xfrm>
              <a:off x="4704" y="2112"/>
              <a:ext cx="192" cy="528"/>
              <a:chOff x="1968" y="2400"/>
              <a:chExt cx="192" cy="528"/>
            </a:xfrm>
          </p:grpSpPr>
          <p:sp>
            <p:nvSpPr>
              <p:cNvPr id="43" name="Oval 5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 dirty="0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44" name="Line 5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" name="Line 5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Line 5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5" name="Text Box 56"/>
            <p:cNvSpPr txBox="1">
              <a:spLocks noChangeArrowheads="1"/>
            </p:cNvSpPr>
            <p:nvPr/>
          </p:nvSpPr>
          <p:spPr bwMode="auto">
            <a:xfrm>
              <a:off x="2470" y="2736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[0]</a:t>
              </a:r>
            </a:p>
          </p:txBody>
        </p:sp>
        <p:sp>
          <p:nvSpPr>
            <p:cNvPr id="36" name="Text Box 57"/>
            <p:cNvSpPr txBox="1">
              <a:spLocks noChangeArrowheads="1"/>
            </p:cNvSpPr>
            <p:nvPr/>
          </p:nvSpPr>
          <p:spPr bwMode="auto">
            <a:xfrm>
              <a:off x="2902" y="2736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[1]</a:t>
              </a:r>
            </a:p>
          </p:txBody>
        </p:sp>
        <p:sp>
          <p:nvSpPr>
            <p:cNvPr id="37" name="Text Box 58"/>
            <p:cNvSpPr txBox="1">
              <a:spLocks noChangeArrowheads="1"/>
            </p:cNvSpPr>
            <p:nvPr/>
          </p:nvSpPr>
          <p:spPr bwMode="auto">
            <a:xfrm>
              <a:off x="4440" y="2736"/>
              <a:ext cx="745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[VLR-1]</a:t>
              </a:r>
            </a:p>
          </p:txBody>
        </p:sp>
        <p:sp>
          <p:nvSpPr>
            <p:cNvPr id="38" name="Text Box 59"/>
            <p:cNvSpPr txBox="1">
              <a:spLocks noChangeArrowheads="1"/>
            </p:cNvSpPr>
            <p:nvPr/>
          </p:nvSpPr>
          <p:spPr bwMode="auto">
            <a:xfrm>
              <a:off x="144" y="2015"/>
              <a:ext cx="1814" cy="61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b="1" dirty="0">
                  <a:latin typeface="Verdana" charset="0"/>
                  <a:ea typeface="굴림" charset="-127"/>
                  <a:cs typeface="굴림" charset="-127"/>
                </a:rPr>
                <a:t>Vector Arithmetic Instructions</a:t>
              </a:r>
            </a:p>
            <a:p>
              <a:r>
                <a:rPr lang="en-US" altLang="ko-KR" sz="1600" b="1" dirty="0">
                  <a:latin typeface="Verdana" charset="0"/>
                  <a:ea typeface="굴림" charset="-127"/>
                  <a:cs typeface="굴림" charset="-127"/>
                </a:rPr>
                <a:t>ADDV v3, v1, v2</a:t>
              </a:r>
            </a:p>
          </p:txBody>
        </p:sp>
        <p:sp>
          <p:nvSpPr>
            <p:cNvPr id="39" name="Text Box 60"/>
            <p:cNvSpPr txBox="1">
              <a:spLocks noChangeArrowheads="1"/>
            </p:cNvSpPr>
            <p:nvPr/>
          </p:nvSpPr>
          <p:spPr bwMode="auto">
            <a:xfrm>
              <a:off x="2102" y="2544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v3</a:t>
              </a:r>
            </a:p>
          </p:txBody>
        </p:sp>
        <p:sp>
          <p:nvSpPr>
            <p:cNvPr id="40" name="Text Box 61"/>
            <p:cNvSpPr txBox="1">
              <a:spLocks noChangeArrowheads="1"/>
            </p:cNvSpPr>
            <p:nvPr/>
          </p:nvSpPr>
          <p:spPr bwMode="auto">
            <a:xfrm>
              <a:off x="2102" y="2112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v2</a:t>
              </a:r>
            </a:p>
          </p:txBody>
        </p:sp>
        <p:sp>
          <p:nvSpPr>
            <p:cNvPr id="41" name="Text Box 62"/>
            <p:cNvSpPr txBox="1">
              <a:spLocks noChangeArrowheads="1"/>
            </p:cNvSpPr>
            <p:nvPr/>
          </p:nvSpPr>
          <p:spPr bwMode="auto">
            <a:xfrm>
              <a:off x="2102" y="1968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v1</a:t>
              </a:r>
            </a:p>
          </p:txBody>
        </p:sp>
        <p:sp>
          <p:nvSpPr>
            <p:cNvPr id="42" name="AutoShape 63"/>
            <p:cNvSpPr>
              <a:spLocks noChangeArrowheads="1"/>
            </p:cNvSpPr>
            <p:nvPr/>
          </p:nvSpPr>
          <p:spPr bwMode="auto">
            <a:xfrm>
              <a:off x="144" y="2016"/>
              <a:ext cx="5472" cy="1008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2" name="Group 64"/>
          <p:cNvGrpSpPr>
            <a:grpSpLocks/>
          </p:cNvGrpSpPr>
          <p:nvPr/>
        </p:nvGrpSpPr>
        <p:grpSpPr bwMode="auto">
          <a:xfrm>
            <a:off x="358774" y="1067975"/>
            <a:ext cx="8426452" cy="1900164"/>
            <a:chOff x="144" y="508"/>
            <a:chExt cx="5472" cy="1412"/>
          </a:xfrm>
        </p:grpSpPr>
        <p:grpSp>
          <p:nvGrpSpPr>
            <p:cNvPr id="73" name="Group 65"/>
            <p:cNvGrpSpPr>
              <a:grpSpLocks/>
            </p:cNvGrpSpPr>
            <p:nvPr/>
          </p:nvGrpSpPr>
          <p:grpSpPr bwMode="auto">
            <a:xfrm>
              <a:off x="768" y="768"/>
              <a:ext cx="429" cy="624"/>
              <a:chOff x="864" y="912"/>
              <a:chExt cx="528" cy="768"/>
            </a:xfrm>
          </p:grpSpPr>
          <p:sp>
            <p:nvSpPr>
              <p:cNvPr id="227" name="Rectangle 66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8" name="Rectangle 67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9" name="Rectangle 68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0" name="Rectangle 69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1" name="Rectangle 70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2" name="Rectangle 71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3" name="Rectangle 72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4" name="Rectangle 7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" name="Rectangle 74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6" name="Rectangle 75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7" name="Rectangle 76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8" name="Rectangle 77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" name="Rectangle 78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" name="Rectangle 79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" name="Rectangle 80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" name="Rectangle 81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4" name="Text Box 82"/>
            <p:cNvSpPr txBox="1">
              <a:spLocks noChangeArrowheads="1"/>
            </p:cNvSpPr>
            <p:nvPr/>
          </p:nvSpPr>
          <p:spPr bwMode="auto">
            <a:xfrm>
              <a:off x="271" y="508"/>
              <a:ext cx="1336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b="1" dirty="0">
                  <a:latin typeface="Verdana" charset="0"/>
                  <a:ea typeface="굴림" charset="-127"/>
                  <a:cs typeface="굴림" charset="-127"/>
                </a:rPr>
                <a:t>Scalar Registers</a:t>
              </a:r>
            </a:p>
          </p:txBody>
        </p:sp>
        <p:sp>
          <p:nvSpPr>
            <p:cNvPr id="75" name="Text Box 83"/>
            <p:cNvSpPr txBox="1">
              <a:spLocks noChangeArrowheads="1"/>
            </p:cNvSpPr>
            <p:nvPr/>
          </p:nvSpPr>
          <p:spPr bwMode="auto">
            <a:xfrm>
              <a:off x="541" y="1248"/>
              <a:ext cx="28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r0</a:t>
              </a:r>
            </a:p>
          </p:txBody>
        </p:sp>
        <p:sp>
          <p:nvSpPr>
            <p:cNvPr id="76" name="Text Box 84"/>
            <p:cNvSpPr txBox="1">
              <a:spLocks noChangeArrowheads="1"/>
            </p:cNvSpPr>
            <p:nvPr/>
          </p:nvSpPr>
          <p:spPr bwMode="auto">
            <a:xfrm>
              <a:off x="438" y="672"/>
              <a:ext cx="388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r15</a:t>
              </a:r>
            </a:p>
          </p:txBody>
        </p:sp>
        <p:sp>
          <p:nvSpPr>
            <p:cNvPr id="77" name="Text Box 85"/>
            <p:cNvSpPr txBox="1">
              <a:spLocks noChangeArrowheads="1"/>
            </p:cNvSpPr>
            <p:nvPr/>
          </p:nvSpPr>
          <p:spPr bwMode="auto">
            <a:xfrm>
              <a:off x="3006" y="508"/>
              <a:ext cx="135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b="1" dirty="0">
                  <a:latin typeface="Verdana" charset="0"/>
                  <a:ea typeface="굴림" charset="-127"/>
                  <a:cs typeface="굴림" charset="-127"/>
                </a:rPr>
                <a:t>Vector Registers</a:t>
              </a:r>
            </a:p>
          </p:txBody>
        </p:sp>
        <p:sp>
          <p:nvSpPr>
            <p:cNvPr id="78" name="Text Box 86"/>
            <p:cNvSpPr txBox="1">
              <a:spLocks noChangeArrowheads="1"/>
            </p:cNvSpPr>
            <p:nvPr/>
          </p:nvSpPr>
          <p:spPr bwMode="auto">
            <a:xfrm>
              <a:off x="1526" y="1248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v0</a:t>
              </a:r>
            </a:p>
          </p:txBody>
        </p:sp>
        <p:sp>
          <p:nvSpPr>
            <p:cNvPr id="79" name="Text Box 87"/>
            <p:cNvSpPr txBox="1">
              <a:spLocks noChangeArrowheads="1"/>
            </p:cNvSpPr>
            <p:nvPr/>
          </p:nvSpPr>
          <p:spPr bwMode="auto">
            <a:xfrm>
              <a:off x="1424" y="672"/>
              <a:ext cx="414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v15</a:t>
              </a:r>
            </a:p>
          </p:txBody>
        </p:sp>
        <p:grpSp>
          <p:nvGrpSpPr>
            <p:cNvPr id="80" name="Group 88"/>
            <p:cNvGrpSpPr>
              <a:grpSpLocks/>
            </p:cNvGrpSpPr>
            <p:nvPr/>
          </p:nvGrpSpPr>
          <p:grpSpPr bwMode="auto">
            <a:xfrm>
              <a:off x="1776" y="768"/>
              <a:ext cx="429" cy="624"/>
              <a:chOff x="864" y="912"/>
              <a:chExt cx="528" cy="768"/>
            </a:xfrm>
          </p:grpSpPr>
          <p:sp>
            <p:nvSpPr>
              <p:cNvPr id="211" name="Rectangle 89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" name="Rectangle 90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3" name="Rectangle 91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4" name="Rectangle 92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5" name="Rectangle 93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6" name="Rectangle 94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7" name="Rectangle 95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8" name="Rectangle 9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9" name="Rectangle 97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0" name="Rectangle 98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1" name="Rectangle 99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2" name="Rectangle 100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3" name="Rectangle 101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" name="Rectangle 102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" name="Rectangle 103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" name="Rectangle 104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1" name="Text Box 105"/>
            <p:cNvSpPr txBox="1">
              <a:spLocks noChangeArrowheads="1"/>
            </p:cNvSpPr>
            <p:nvPr/>
          </p:nvSpPr>
          <p:spPr bwMode="auto">
            <a:xfrm>
              <a:off x="1809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Verdana" charset="0"/>
                  <a:ea typeface="굴림" charset="-127"/>
                  <a:cs typeface="굴림" charset="-127"/>
                </a:rPr>
                <a:t>[0]</a:t>
              </a:r>
            </a:p>
          </p:txBody>
        </p:sp>
        <p:grpSp>
          <p:nvGrpSpPr>
            <p:cNvPr id="82" name="Group 106"/>
            <p:cNvGrpSpPr>
              <a:grpSpLocks/>
            </p:cNvGrpSpPr>
            <p:nvPr/>
          </p:nvGrpSpPr>
          <p:grpSpPr bwMode="auto">
            <a:xfrm>
              <a:off x="2208" y="768"/>
              <a:ext cx="429" cy="624"/>
              <a:chOff x="864" y="912"/>
              <a:chExt cx="528" cy="768"/>
            </a:xfrm>
          </p:grpSpPr>
          <p:sp>
            <p:nvSpPr>
              <p:cNvPr id="195" name="Rectangle 107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6" name="Rectangle 108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7" name="Rectangle 109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Rectangle 110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Rectangle 111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0" name="Rectangle 112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113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2" name="Rectangle 11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115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4" name="Rectangle 116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" name="Rectangle 117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" name="Rectangle 118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7" name="Rectangle 119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8" name="Rectangle 120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9" name="Rectangle 121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0" name="Rectangle 12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3" name="Text Box 123"/>
            <p:cNvSpPr txBox="1">
              <a:spLocks noChangeArrowheads="1"/>
            </p:cNvSpPr>
            <p:nvPr/>
          </p:nvSpPr>
          <p:spPr bwMode="auto">
            <a:xfrm>
              <a:off x="2241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[1]</a:t>
              </a:r>
            </a:p>
          </p:txBody>
        </p:sp>
        <p:grpSp>
          <p:nvGrpSpPr>
            <p:cNvPr id="84" name="Group 124"/>
            <p:cNvGrpSpPr>
              <a:grpSpLocks/>
            </p:cNvGrpSpPr>
            <p:nvPr/>
          </p:nvGrpSpPr>
          <p:grpSpPr bwMode="auto">
            <a:xfrm>
              <a:off x="2640" y="768"/>
              <a:ext cx="429" cy="624"/>
              <a:chOff x="864" y="912"/>
              <a:chExt cx="528" cy="768"/>
            </a:xfrm>
          </p:grpSpPr>
          <p:sp>
            <p:nvSpPr>
              <p:cNvPr id="179" name="Rectangle 12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0" name="Rectangle 126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Rectangle 127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2" name="Rectangle 128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3" name="Rectangle 129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4" name="Rectangle 130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5" name="Rectangle 131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Rectangle 13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7" name="Rectangle 133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8" name="Rectangle 134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9" name="Rectangle 135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0" name="Rectangle 136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Rectangle 137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2" name="Rectangle 138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3" name="Rectangle 139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Rectangle 140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5" name="Text Box 141"/>
            <p:cNvSpPr txBox="1">
              <a:spLocks noChangeArrowheads="1"/>
            </p:cNvSpPr>
            <p:nvPr/>
          </p:nvSpPr>
          <p:spPr bwMode="auto">
            <a:xfrm>
              <a:off x="2673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[2]</a:t>
              </a:r>
            </a:p>
          </p:txBody>
        </p:sp>
        <p:grpSp>
          <p:nvGrpSpPr>
            <p:cNvPr id="86" name="Group 142"/>
            <p:cNvGrpSpPr>
              <a:grpSpLocks/>
            </p:cNvGrpSpPr>
            <p:nvPr/>
          </p:nvGrpSpPr>
          <p:grpSpPr bwMode="auto">
            <a:xfrm>
              <a:off x="3072" y="768"/>
              <a:ext cx="429" cy="624"/>
              <a:chOff x="864" y="912"/>
              <a:chExt cx="528" cy="768"/>
            </a:xfrm>
          </p:grpSpPr>
          <p:sp>
            <p:nvSpPr>
              <p:cNvPr id="163" name="Rectangle 143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" name="Rectangle 144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5" name="Rectangle 145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6" name="Rectangle 146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" name="Rectangle 147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8" name="Rectangle 148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9" name="Rectangle 149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0" name="Rectangle 15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1" name="Rectangle 151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" name="Rectangle 152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3" name="Rectangle 153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4" name="Rectangle 154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5" name="Rectangle 155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6" name="Rectangle 156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7" name="Rectangle 157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8" name="Rectangle 158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7" name="Text Box 159"/>
            <p:cNvSpPr txBox="1">
              <a:spLocks noChangeArrowheads="1"/>
            </p:cNvSpPr>
            <p:nvPr/>
          </p:nvSpPr>
          <p:spPr bwMode="auto">
            <a:xfrm>
              <a:off x="3228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88" name="Group 160"/>
            <p:cNvGrpSpPr>
              <a:grpSpLocks/>
            </p:cNvGrpSpPr>
            <p:nvPr/>
          </p:nvGrpSpPr>
          <p:grpSpPr bwMode="auto">
            <a:xfrm>
              <a:off x="3504" y="768"/>
              <a:ext cx="429" cy="624"/>
              <a:chOff x="864" y="912"/>
              <a:chExt cx="528" cy="768"/>
            </a:xfrm>
          </p:grpSpPr>
          <p:sp>
            <p:nvSpPr>
              <p:cNvPr id="147" name="Rectangle 161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" name="Rectangle 162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9" name="Rectangle 163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0" name="Rectangle 164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1" name="Rectangle 165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2" name="Rectangle 166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3" name="Rectangle 167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4" name="Rectangle 16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5" name="Rectangle 169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6" name="Rectangle 170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7" name="Rectangle 171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8" name="Rectangle 172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9" name="Rectangle 173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0" name="Rectangle 174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" name="Rectangle 175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2" name="Rectangle 176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9" name="Text Box 177"/>
            <p:cNvSpPr txBox="1">
              <a:spLocks noChangeArrowheads="1"/>
            </p:cNvSpPr>
            <p:nvPr/>
          </p:nvSpPr>
          <p:spPr bwMode="auto">
            <a:xfrm>
              <a:off x="3660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90" name="Group 178"/>
            <p:cNvGrpSpPr>
              <a:grpSpLocks/>
            </p:cNvGrpSpPr>
            <p:nvPr/>
          </p:nvGrpSpPr>
          <p:grpSpPr bwMode="auto">
            <a:xfrm>
              <a:off x="3936" y="768"/>
              <a:ext cx="429" cy="624"/>
              <a:chOff x="864" y="912"/>
              <a:chExt cx="528" cy="768"/>
            </a:xfrm>
          </p:grpSpPr>
          <p:sp>
            <p:nvSpPr>
              <p:cNvPr id="131" name="Rectangle 179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Rectangle 180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" name="Rectangle 181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Rectangle 182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5" name="Rectangle 183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6" name="Rectangle 184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7" name="Rectangle 185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Rectangle 18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9" name="Rectangle 187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0" name="Rectangle 188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" name="Rectangle 189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2" name="Rectangle 190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" name="Rectangle 191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4" name="Rectangle 192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5" name="Rectangle 193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6" name="Rectangle 194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1" name="Text Box 195"/>
            <p:cNvSpPr txBox="1">
              <a:spLocks noChangeArrowheads="1"/>
            </p:cNvSpPr>
            <p:nvPr/>
          </p:nvSpPr>
          <p:spPr bwMode="auto">
            <a:xfrm>
              <a:off x="4092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92" name="Group 196"/>
            <p:cNvGrpSpPr>
              <a:grpSpLocks/>
            </p:cNvGrpSpPr>
            <p:nvPr/>
          </p:nvGrpSpPr>
          <p:grpSpPr bwMode="auto">
            <a:xfrm>
              <a:off x="4368" y="768"/>
              <a:ext cx="429" cy="624"/>
              <a:chOff x="864" y="912"/>
              <a:chExt cx="528" cy="768"/>
            </a:xfrm>
          </p:grpSpPr>
          <p:sp>
            <p:nvSpPr>
              <p:cNvPr id="115" name="Rectangle 197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6" name="Rectangle 198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7" name="Rectangle 199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8" name="Rectangle 200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9" name="Rectangle 201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0" name="Rectangle 202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1" name="Rectangle 203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" name="Rectangle 20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" name="Rectangle 205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4" name="Rectangle 206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5" name="Rectangle 207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6" name="Rectangle 208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7" name="Rectangle 209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8" name="Rectangle 210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9" name="Rectangle 211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0" name="Rectangle 21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3" name="Text Box 213"/>
            <p:cNvSpPr txBox="1">
              <a:spLocks noChangeArrowheads="1"/>
            </p:cNvSpPr>
            <p:nvPr/>
          </p:nvSpPr>
          <p:spPr bwMode="auto">
            <a:xfrm>
              <a:off x="4524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94" name="Group 214"/>
            <p:cNvGrpSpPr>
              <a:grpSpLocks/>
            </p:cNvGrpSpPr>
            <p:nvPr/>
          </p:nvGrpSpPr>
          <p:grpSpPr bwMode="auto">
            <a:xfrm>
              <a:off x="4800" y="768"/>
              <a:ext cx="429" cy="624"/>
              <a:chOff x="864" y="912"/>
              <a:chExt cx="528" cy="768"/>
            </a:xfrm>
          </p:grpSpPr>
          <p:sp>
            <p:nvSpPr>
              <p:cNvPr id="99" name="Rectangle 21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0" name="Rectangle 216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" name="Rectangle 217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" name="Rectangle 218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" name="Rectangle 219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" name="Rectangle 220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5" name="Rectangle 221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6" name="Rectangle 22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" name="Rectangle 223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8" name="Rectangle 224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9" name="Rectangle 225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Rectangle 226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1" name="Rectangle 227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2" name="Rectangle 228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3" name="Rectangle 229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4" name="Rectangle 230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5" name="Text Box 231"/>
            <p:cNvSpPr txBox="1">
              <a:spLocks noChangeArrowheads="1"/>
            </p:cNvSpPr>
            <p:nvPr/>
          </p:nvSpPr>
          <p:spPr bwMode="auto">
            <a:xfrm>
              <a:off x="4435" y="1344"/>
              <a:ext cx="1099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Verdana" charset="0"/>
                  <a:ea typeface="굴림" charset="-127"/>
                  <a:cs typeface="굴림" charset="-127"/>
                </a:rPr>
                <a:t>[VLRMAX-1]</a:t>
              </a:r>
            </a:p>
          </p:txBody>
        </p:sp>
        <p:sp>
          <p:nvSpPr>
            <p:cNvPr id="96" name="Rectangle 232"/>
            <p:cNvSpPr>
              <a:spLocks noChangeArrowheads="1"/>
            </p:cNvSpPr>
            <p:nvPr/>
          </p:nvSpPr>
          <p:spPr bwMode="auto">
            <a:xfrm>
              <a:off x="4255" y="1720"/>
              <a:ext cx="720" cy="1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VLR</a:t>
              </a:r>
            </a:p>
          </p:txBody>
        </p:sp>
        <p:sp>
          <p:nvSpPr>
            <p:cNvPr id="97" name="AutoShape 233"/>
            <p:cNvSpPr>
              <a:spLocks noChangeArrowheads="1"/>
            </p:cNvSpPr>
            <p:nvPr/>
          </p:nvSpPr>
          <p:spPr bwMode="auto">
            <a:xfrm>
              <a:off x="144" y="528"/>
              <a:ext cx="5472" cy="1392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8" name="Text Box 234"/>
            <p:cNvSpPr txBox="1">
              <a:spLocks noChangeArrowheads="1"/>
            </p:cNvSpPr>
            <p:nvPr/>
          </p:nvSpPr>
          <p:spPr bwMode="auto">
            <a:xfrm>
              <a:off x="2443" y="1680"/>
              <a:ext cx="1587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i="1">
                  <a:latin typeface="Verdana" charset="0"/>
                  <a:ea typeface="굴림" charset="-127"/>
                  <a:cs typeface="굴림" charset="-127"/>
                </a:rPr>
                <a:t>Vector Length Register</a:t>
              </a:r>
            </a:p>
          </p:txBody>
        </p:sp>
      </p:grpSp>
      <p:grpSp>
        <p:nvGrpSpPr>
          <p:cNvPr id="243" name="Group 235"/>
          <p:cNvGrpSpPr>
            <a:grpSpLocks/>
          </p:cNvGrpSpPr>
          <p:nvPr/>
        </p:nvGrpSpPr>
        <p:grpSpPr bwMode="auto">
          <a:xfrm>
            <a:off x="358774" y="4542745"/>
            <a:ext cx="8426452" cy="1563732"/>
            <a:chOff x="144" y="3072"/>
            <a:chExt cx="5472" cy="1162"/>
          </a:xfrm>
        </p:grpSpPr>
        <p:sp>
          <p:nvSpPr>
            <p:cNvPr id="244" name="Rectangle 236"/>
            <p:cNvSpPr>
              <a:spLocks noChangeArrowheads="1"/>
            </p:cNvSpPr>
            <p:nvPr/>
          </p:nvSpPr>
          <p:spPr bwMode="auto">
            <a:xfrm>
              <a:off x="2784" y="3360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5" name="Rectangle 237"/>
            <p:cNvSpPr>
              <a:spLocks noChangeArrowheads="1"/>
            </p:cNvSpPr>
            <p:nvPr/>
          </p:nvSpPr>
          <p:spPr bwMode="auto">
            <a:xfrm>
              <a:off x="2784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6" name="Rectangle 238"/>
            <p:cNvSpPr>
              <a:spLocks noChangeArrowheads="1"/>
            </p:cNvSpPr>
            <p:nvPr/>
          </p:nvSpPr>
          <p:spPr bwMode="auto">
            <a:xfrm>
              <a:off x="3216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7" name="Rectangle 239"/>
            <p:cNvSpPr>
              <a:spLocks noChangeArrowheads="1"/>
            </p:cNvSpPr>
            <p:nvPr/>
          </p:nvSpPr>
          <p:spPr bwMode="auto">
            <a:xfrm>
              <a:off x="3648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8" name="Rectangle 240"/>
            <p:cNvSpPr>
              <a:spLocks noChangeArrowheads="1"/>
            </p:cNvSpPr>
            <p:nvPr/>
          </p:nvSpPr>
          <p:spPr bwMode="auto">
            <a:xfrm>
              <a:off x="4080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9" name="Rectangle 241"/>
            <p:cNvSpPr>
              <a:spLocks noChangeArrowheads="1"/>
            </p:cNvSpPr>
            <p:nvPr/>
          </p:nvSpPr>
          <p:spPr bwMode="auto">
            <a:xfrm>
              <a:off x="4512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0" name="Rectangle 242"/>
            <p:cNvSpPr>
              <a:spLocks noChangeArrowheads="1"/>
            </p:cNvSpPr>
            <p:nvPr/>
          </p:nvSpPr>
          <p:spPr bwMode="auto">
            <a:xfrm>
              <a:off x="4944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1" name="Rectangle 243"/>
            <p:cNvSpPr>
              <a:spLocks noChangeArrowheads="1"/>
            </p:cNvSpPr>
            <p:nvPr/>
          </p:nvSpPr>
          <p:spPr bwMode="auto">
            <a:xfrm>
              <a:off x="62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2" name="Rectangle 244"/>
            <p:cNvSpPr>
              <a:spLocks noChangeArrowheads="1"/>
            </p:cNvSpPr>
            <p:nvPr/>
          </p:nvSpPr>
          <p:spPr bwMode="auto">
            <a:xfrm>
              <a:off x="1056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3" name="Rectangle 245"/>
            <p:cNvSpPr>
              <a:spLocks noChangeArrowheads="1"/>
            </p:cNvSpPr>
            <p:nvPr/>
          </p:nvSpPr>
          <p:spPr bwMode="auto">
            <a:xfrm>
              <a:off x="1488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4" name="Rectangle 246"/>
            <p:cNvSpPr>
              <a:spLocks noChangeArrowheads="1"/>
            </p:cNvSpPr>
            <p:nvPr/>
          </p:nvSpPr>
          <p:spPr bwMode="auto">
            <a:xfrm>
              <a:off x="1920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5" name="Rectangle 247"/>
            <p:cNvSpPr>
              <a:spLocks noChangeArrowheads="1"/>
            </p:cNvSpPr>
            <p:nvPr/>
          </p:nvSpPr>
          <p:spPr bwMode="auto">
            <a:xfrm>
              <a:off x="235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6" name="Rectangle 248"/>
            <p:cNvSpPr>
              <a:spLocks noChangeArrowheads="1"/>
            </p:cNvSpPr>
            <p:nvPr/>
          </p:nvSpPr>
          <p:spPr bwMode="auto">
            <a:xfrm>
              <a:off x="278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7" name="Rectangle 249"/>
            <p:cNvSpPr>
              <a:spLocks noChangeArrowheads="1"/>
            </p:cNvSpPr>
            <p:nvPr/>
          </p:nvSpPr>
          <p:spPr bwMode="auto">
            <a:xfrm>
              <a:off x="3216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8" name="Rectangle 250"/>
            <p:cNvSpPr>
              <a:spLocks noChangeArrowheads="1"/>
            </p:cNvSpPr>
            <p:nvPr/>
          </p:nvSpPr>
          <p:spPr bwMode="auto">
            <a:xfrm>
              <a:off x="3648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9" name="Rectangle 251"/>
            <p:cNvSpPr>
              <a:spLocks noChangeArrowheads="1"/>
            </p:cNvSpPr>
            <p:nvPr/>
          </p:nvSpPr>
          <p:spPr bwMode="auto">
            <a:xfrm>
              <a:off x="4080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0" name="Rectangle 252"/>
            <p:cNvSpPr>
              <a:spLocks noChangeArrowheads="1"/>
            </p:cNvSpPr>
            <p:nvPr/>
          </p:nvSpPr>
          <p:spPr bwMode="auto">
            <a:xfrm>
              <a:off x="451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1" name="Rectangle 253"/>
            <p:cNvSpPr>
              <a:spLocks noChangeArrowheads="1"/>
            </p:cNvSpPr>
            <p:nvPr/>
          </p:nvSpPr>
          <p:spPr bwMode="auto">
            <a:xfrm>
              <a:off x="494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2" name="Line 254"/>
            <p:cNvSpPr>
              <a:spLocks noChangeShapeType="1"/>
            </p:cNvSpPr>
            <p:nvPr/>
          </p:nvSpPr>
          <p:spPr bwMode="auto">
            <a:xfrm flipV="1">
              <a:off x="864" y="3408"/>
              <a:ext cx="216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3" name="Line 255"/>
            <p:cNvSpPr>
              <a:spLocks noChangeShapeType="1"/>
            </p:cNvSpPr>
            <p:nvPr/>
          </p:nvSpPr>
          <p:spPr bwMode="auto">
            <a:xfrm flipV="1">
              <a:off x="1728" y="3408"/>
              <a:ext cx="168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4" name="Line 256"/>
            <p:cNvSpPr>
              <a:spLocks noChangeShapeType="1"/>
            </p:cNvSpPr>
            <p:nvPr/>
          </p:nvSpPr>
          <p:spPr bwMode="auto">
            <a:xfrm flipV="1">
              <a:off x="2592" y="3408"/>
              <a:ext cx="1296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5" name="Line 257"/>
            <p:cNvSpPr>
              <a:spLocks noChangeShapeType="1"/>
            </p:cNvSpPr>
            <p:nvPr/>
          </p:nvSpPr>
          <p:spPr bwMode="auto">
            <a:xfrm flipV="1">
              <a:off x="3408" y="3408"/>
              <a:ext cx="864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6" name="Line 258"/>
            <p:cNvSpPr>
              <a:spLocks noChangeShapeType="1"/>
            </p:cNvSpPr>
            <p:nvPr/>
          </p:nvSpPr>
          <p:spPr bwMode="auto">
            <a:xfrm flipV="1">
              <a:off x="4272" y="3408"/>
              <a:ext cx="432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7" name="Line 259"/>
            <p:cNvSpPr>
              <a:spLocks noChangeShapeType="1"/>
            </p:cNvSpPr>
            <p:nvPr/>
          </p:nvSpPr>
          <p:spPr bwMode="auto">
            <a:xfrm flipV="1">
              <a:off x="5136" y="3408"/>
              <a:ext cx="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8" name="Text Box 260"/>
            <p:cNvSpPr txBox="1">
              <a:spLocks noChangeArrowheads="1"/>
            </p:cNvSpPr>
            <p:nvPr/>
          </p:nvSpPr>
          <p:spPr bwMode="auto">
            <a:xfrm>
              <a:off x="2486" y="3216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v1</a:t>
              </a:r>
            </a:p>
          </p:txBody>
        </p:sp>
        <p:sp>
          <p:nvSpPr>
            <p:cNvPr id="269" name="Text Box 261"/>
            <p:cNvSpPr txBox="1">
              <a:spLocks noChangeArrowheads="1"/>
            </p:cNvSpPr>
            <p:nvPr/>
          </p:nvSpPr>
          <p:spPr bwMode="auto">
            <a:xfrm>
              <a:off x="156" y="3092"/>
              <a:ext cx="1680" cy="61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b="1" dirty="0" smtClean="0">
                  <a:latin typeface="Verdana" charset="0"/>
                  <a:ea typeface="굴림" charset="-127"/>
                  <a:cs typeface="굴림" charset="-127"/>
                </a:rPr>
                <a:t>Vector Load and Store Instructions</a:t>
              </a:r>
            </a:p>
            <a:p>
              <a:r>
                <a:rPr lang="en-US" altLang="ko-KR" sz="1600" b="1" dirty="0" smtClean="0">
                  <a:latin typeface="Verdana" charset="0"/>
                  <a:ea typeface="굴림" charset="-127"/>
                  <a:cs typeface="굴림" charset="-127"/>
                </a:rPr>
                <a:t>LV v1, r1, r2</a:t>
              </a:r>
              <a:endParaRPr lang="en-US" altLang="ko-KR" sz="1600" b="1" dirty="0">
                <a:latin typeface="Verdana" charset="0"/>
                <a:ea typeface="굴림" charset="-127"/>
                <a:cs typeface="굴림" charset="-127"/>
              </a:endParaRPr>
            </a:p>
          </p:txBody>
        </p:sp>
        <p:sp>
          <p:nvSpPr>
            <p:cNvPr id="270" name="Line 262"/>
            <p:cNvSpPr>
              <a:spLocks noChangeShapeType="1"/>
            </p:cNvSpPr>
            <p:nvPr/>
          </p:nvSpPr>
          <p:spPr bwMode="auto">
            <a:xfrm flipV="1">
              <a:off x="624" y="388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1" name="Text Box 263"/>
            <p:cNvSpPr txBox="1">
              <a:spLocks noChangeArrowheads="1"/>
            </p:cNvSpPr>
            <p:nvPr/>
          </p:nvSpPr>
          <p:spPr bwMode="auto">
            <a:xfrm>
              <a:off x="313" y="3984"/>
              <a:ext cx="785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Base, r1</a:t>
              </a:r>
            </a:p>
          </p:txBody>
        </p:sp>
        <p:sp>
          <p:nvSpPr>
            <p:cNvPr id="272" name="Line 264"/>
            <p:cNvSpPr>
              <a:spLocks noChangeShapeType="1"/>
            </p:cNvSpPr>
            <p:nvPr/>
          </p:nvSpPr>
          <p:spPr bwMode="auto">
            <a:xfrm>
              <a:off x="1488" y="3936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3" name="Line 265"/>
            <p:cNvSpPr>
              <a:spLocks noChangeShapeType="1"/>
            </p:cNvSpPr>
            <p:nvPr/>
          </p:nvSpPr>
          <p:spPr bwMode="auto">
            <a:xfrm>
              <a:off x="2352" y="3936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4" name="Line 266"/>
            <p:cNvSpPr>
              <a:spLocks noChangeShapeType="1"/>
            </p:cNvSpPr>
            <p:nvPr/>
          </p:nvSpPr>
          <p:spPr bwMode="auto">
            <a:xfrm>
              <a:off x="1488" y="3984"/>
              <a:ext cx="86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5" name="Text Box 267"/>
            <p:cNvSpPr txBox="1">
              <a:spLocks noChangeArrowheads="1"/>
            </p:cNvSpPr>
            <p:nvPr/>
          </p:nvSpPr>
          <p:spPr bwMode="auto">
            <a:xfrm>
              <a:off x="1501" y="3984"/>
              <a:ext cx="880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Stride, r2</a:t>
              </a:r>
            </a:p>
          </p:txBody>
        </p:sp>
        <p:sp>
          <p:nvSpPr>
            <p:cNvPr id="276" name="AutoShape 268"/>
            <p:cNvSpPr>
              <a:spLocks noChangeArrowheads="1"/>
            </p:cNvSpPr>
            <p:nvPr/>
          </p:nvSpPr>
          <p:spPr bwMode="auto">
            <a:xfrm>
              <a:off x="144" y="3072"/>
              <a:ext cx="5472" cy="1152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7" name="Text Box 269"/>
            <p:cNvSpPr txBox="1">
              <a:spLocks noChangeArrowheads="1"/>
            </p:cNvSpPr>
            <p:nvPr/>
          </p:nvSpPr>
          <p:spPr bwMode="auto">
            <a:xfrm>
              <a:off x="3442" y="3888"/>
              <a:ext cx="697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>
                  <a:latin typeface="Verdana" charset="0"/>
                  <a:ea typeface="굴림" charset="-127"/>
                  <a:cs typeface="굴림" charset="-127"/>
                </a:rPr>
                <a:t>Memory</a:t>
              </a:r>
            </a:p>
          </p:txBody>
        </p:sp>
        <p:sp>
          <p:nvSpPr>
            <p:cNvPr id="278" name="Rectangle 270"/>
            <p:cNvSpPr>
              <a:spLocks noChangeArrowheads="1"/>
            </p:cNvSpPr>
            <p:nvPr/>
          </p:nvSpPr>
          <p:spPr bwMode="auto">
            <a:xfrm>
              <a:off x="19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9" name="Text Box 271"/>
            <p:cNvSpPr txBox="1">
              <a:spLocks noChangeArrowheads="1"/>
            </p:cNvSpPr>
            <p:nvPr/>
          </p:nvSpPr>
          <p:spPr bwMode="auto">
            <a:xfrm>
              <a:off x="3273" y="3120"/>
              <a:ext cx="122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>
                  <a:latin typeface="Verdana" charset="0"/>
                  <a:ea typeface="굴림" charset="-127"/>
                  <a:cs typeface="굴림" charset="-127"/>
                </a:rPr>
                <a:t>Vector Register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57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ISA Benefits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Compact – single instruction defines N operations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also fewer branches</a:t>
            </a: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Parallel – N operations are (data) parallel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no dependencies between vector elements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like VLIW, no complex hardware for dynamic scheduling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scalable; additional functional units give additional performance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Expressive – memory ops describe access patterns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memory ops exhibit continuous or regular access patterns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memory ops can </a:t>
            </a:r>
            <a:r>
              <a:rPr lang="en-US" sz="1600" b="0" dirty="0" err="1" smtClean="0">
                <a:solidFill>
                  <a:schemeClr val="tx1"/>
                </a:solidFill>
              </a:rPr>
              <a:t>prefetch</a:t>
            </a:r>
            <a:r>
              <a:rPr lang="en-US" sz="1600" b="0" dirty="0" smtClean="0">
                <a:solidFill>
                  <a:schemeClr val="tx1"/>
                </a:solidFill>
              </a:rPr>
              <a:t> and/or effectively use memory banks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amortize high latency for 1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st</a:t>
            </a:r>
            <a:r>
              <a:rPr lang="en-US" sz="1600" b="0" dirty="0" smtClean="0">
                <a:solidFill>
                  <a:schemeClr val="tx1"/>
                </a:solidFill>
              </a:rPr>
              <a:t> element over large sequential pattern 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(</a:t>
            </a:r>
            <a:r>
              <a:rPr lang="en-US" sz="1600" b="0" dirty="0" smtClean="0">
                <a:solidFill>
                  <a:schemeClr val="tx1"/>
                </a:solidFill>
              </a:rPr>
              <a:t>bursts of data transfer…1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st</a:t>
            </a:r>
            <a:r>
              <a:rPr lang="en-US" sz="1600" b="0" dirty="0" smtClean="0">
                <a:solidFill>
                  <a:schemeClr val="tx1"/>
                </a:solidFill>
              </a:rPr>
              <a:t> element incurs a long latency….subsequent elements are pipelined to produce a new element per cycle)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00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Basic Vector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31054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Suppose 64-element vectors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u="sng" dirty="0" err="1" smtClean="0">
                <a:solidFill>
                  <a:schemeClr val="tx1"/>
                </a:solidFill>
              </a:rPr>
              <a:t>Instr</a:t>
            </a:r>
            <a:r>
              <a:rPr lang="en-US" sz="1600" b="1" u="sng" dirty="0" smtClean="0">
                <a:solidFill>
                  <a:schemeClr val="tx1"/>
                </a:solidFill>
              </a:rPr>
              <a:t>		Operands	Operation		Comment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VADD.VV	V1, V2, V3	V1 = V2 + V3		vector + vector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VADD.SV		V1, R0, V2	V1 = R0 + V2		scalar + vector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VMUL.VV		</a:t>
            </a:r>
            <a:r>
              <a:rPr lang="en-US" sz="1600" dirty="0">
                <a:solidFill>
                  <a:schemeClr val="tx1"/>
                </a:solidFill>
              </a:rPr>
              <a:t>V1, V2, V3	V1 = V2 </a:t>
            </a:r>
            <a:r>
              <a:rPr lang="en-US" sz="1600" dirty="0" smtClean="0">
                <a:solidFill>
                  <a:schemeClr val="tx1"/>
                </a:solidFill>
              </a:rPr>
              <a:t>* </a:t>
            </a:r>
            <a:r>
              <a:rPr lang="en-US" sz="1600" dirty="0">
                <a:solidFill>
                  <a:schemeClr val="tx1"/>
                </a:solidFill>
              </a:rPr>
              <a:t>V3	</a:t>
            </a:r>
            <a:r>
              <a:rPr lang="en-US" sz="1600" dirty="0" smtClean="0">
                <a:solidFill>
                  <a:schemeClr val="tx1"/>
                </a:solidFill>
              </a:rPr>
              <a:t>	vector x vector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VMUL.SV		V1, R0, V2	V1 = R0 * V2		scalar x vector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VLD		V1, R1		V1 = M[R1,…R1+63]	load, stride=1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VLDS		V1, R1, R2	V1 = </a:t>
            </a:r>
            <a:r>
              <a:rPr lang="en-US" sz="1600" dirty="0">
                <a:solidFill>
                  <a:schemeClr val="tx1"/>
                </a:solidFill>
              </a:rPr>
              <a:t>M[R1,…</a:t>
            </a:r>
            <a:r>
              <a:rPr lang="en-US" sz="1600" dirty="0" smtClean="0">
                <a:solidFill>
                  <a:schemeClr val="tx1"/>
                </a:solidFill>
              </a:rPr>
              <a:t>R1+63*R2]	load, stride=R2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VLDX		V1, R1, V2	V1 = M[R1+V2(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), 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=0 to 63]	indexed gather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VST		V1, R1		M[R1…R1+63] = V1	store, stride=1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VSTS</a:t>
            </a:r>
            <a:r>
              <a:rPr lang="en-US" sz="1600" dirty="0">
                <a:solidFill>
                  <a:schemeClr val="tx1"/>
                </a:solidFill>
              </a:rPr>
              <a:t>		V1, R1, R2	</a:t>
            </a:r>
            <a:r>
              <a:rPr lang="en-US" sz="1600" dirty="0" smtClean="0">
                <a:solidFill>
                  <a:schemeClr val="tx1"/>
                </a:solidFill>
              </a:rPr>
              <a:t>M[R1</a:t>
            </a:r>
            <a:r>
              <a:rPr lang="en-US" sz="1600" dirty="0">
                <a:solidFill>
                  <a:schemeClr val="tx1"/>
                </a:solidFill>
              </a:rPr>
              <a:t>,…R1+63*R2</a:t>
            </a:r>
            <a:r>
              <a:rPr lang="en-US" sz="1600" dirty="0" smtClean="0">
                <a:solidFill>
                  <a:schemeClr val="tx1"/>
                </a:solidFill>
              </a:rPr>
              <a:t>] = V1</a:t>
            </a:r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store, </a:t>
            </a:r>
            <a:r>
              <a:rPr lang="en-US" sz="1600" dirty="0">
                <a:solidFill>
                  <a:schemeClr val="tx1"/>
                </a:solidFill>
              </a:rPr>
              <a:t>stride=R2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VSTX</a:t>
            </a:r>
            <a:r>
              <a:rPr lang="en-US" sz="1600" dirty="0">
                <a:solidFill>
                  <a:schemeClr val="tx1"/>
                </a:solidFill>
              </a:rPr>
              <a:t>		V1, R1, V2	</a:t>
            </a:r>
            <a:r>
              <a:rPr lang="en-US" sz="1600" dirty="0" smtClean="0">
                <a:solidFill>
                  <a:schemeClr val="tx1"/>
                </a:solidFill>
              </a:rPr>
              <a:t>M[R1+V2(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>
                <a:solidFill>
                  <a:schemeClr val="tx1"/>
                </a:solidFill>
              </a:rPr>
              <a:t>), </a:t>
            </a:r>
            <a:r>
              <a:rPr lang="en-US" sz="1600" dirty="0" err="1">
                <a:solidFill>
                  <a:schemeClr val="tx1"/>
                </a:solidFill>
              </a:rPr>
              <a:t>i</a:t>
            </a:r>
            <a:r>
              <a:rPr lang="en-US" sz="1600" dirty="0">
                <a:solidFill>
                  <a:schemeClr val="tx1"/>
                </a:solidFill>
              </a:rPr>
              <a:t>=0 to 63</a:t>
            </a:r>
            <a:r>
              <a:rPr lang="en-US" sz="1600" dirty="0" smtClean="0">
                <a:solidFill>
                  <a:schemeClr val="tx1"/>
                </a:solidFill>
              </a:rPr>
              <a:t>] = V1</a:t>
            </a:r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indexed scatter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5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Code 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31054"/>
          </a:xfrm>
        </p:spPr>
        <p:txBody>
          <a:bodyPr anchor="t"/>
          <a:lstStyle/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# C code		# Scalar Code		# Vector Code</a:t>
            </a:r>
          </a:p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for 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=64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&gt;0</a:t>
            </a:r>
            <a:r>
              <a:rPr lang="en-US" sz="1600" b="0" dirty="0" smtClean="0">
                <a:solidFill>
                  <a:schemeClr val="tx1"/>
                </a:solidFill>
              </a:rPr>
              <a:t>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--</a:t>
            </a:r>
            <a:r>
              <a:rPr lang="en-US" sz="1600" b="0" dirty="0" smtClean="0">
                <a:solidFill>
                  <a:schemeClr val="tx1"/>
                </a:solidFill>
              </a:rPr>
              <a:t>)		LI R4, 64			LI VLR, 64</a:t>
            </a:r>
          </a:p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C[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= A[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+ B[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]; 		loop:			VLD V1, R1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L.D F0, 0 (R1)		VLD V2, R2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	L.D F2, 0 (R2)		ADD.VV V3, V1, V2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ADD.D F4, F2, F0		VST V3, R3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	S.D F4, 0 (R3)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DADDIU R1, 8	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	DADDIU R2, 8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DADDIU R3, 8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	DSUBIU R4, 1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BNEZ R4, loop</a:t>
            </a:r>
          </a:p>
          <a:p>
            <a:pPr algn="l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-- Load immediate (LI) with length of vector (64)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-- Vector length register (VLR)</a:t>
            </a: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Length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ector register holds a max number of elements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MVL: Maximum vector length (e.g., 64)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But application vector lengths may not match MVL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Vector length register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VL: controls length of any vector operation (add, multiply, load, store)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Example: </a:t>
            </a:r>
            <a:r>
              <a:rPr lang="en-US" sz="1600" b="0" dirty="0" err="1" smtClean="0">
                <a:solidFill>
                  <a:schemeClr val="tx1"/>
                </a:solidFill>
              </a:rPr>
              <a:t>vadd.vv</a:t>
            </a:r>
            <a:r>
              <a:rPr lang="en-US" sz="1600" b="0" dirty="0" smtClean="0">
                <a:solidFill>
                  <a:schemeClr val="tx1"/>
                </a:solidFill>
              </a:rPr>
              <a:t> with VL10 is equivalent to: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for(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&lt;10;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 {V1[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= V2[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+ V3[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]}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Before </a:t>
            </a:r>
            <a:r>
              <a:rPr lang="en-US" sz="1600" b="0" dirty="0" smtClean="0">
                <a:solidFill>
                  <a:schemeClr val="tx1"/>
                </a:solidFill>
              </a:rPr>
              <a:t>sequence of vector </a:t>
            </a:r>
            <a:r>
              <a:rPr lang="en-US" sz="1600" b="0" dirty="0" smtClean="0">
                <a:solidFill>
                  <a:schemeClr val="tx1"/>
                </a:solidFill>
              </a:rPr>
              <a:t>instructions, VL </a:t>
            </a:r>
            <a:r>
              <a:rPr lang="en-US" sz="1600" b="0" dirty="0" smtClean="0">
                <a:solidFill>
                  <a:schemeClr val="tx1"/>
                </a:solidFill>
              </a:rPr>
              <a:t>set </a:t>
            </a:r>
            <a:r>
              <a:rPr lang="en-US" sz="1600" b="0" dirty="0" smtClean="0">
                <a:solidFill>
                  <a:schemeClr val="tx1"/>
                </a:solidFill>
              </a:rPr>
              <a:t>to number </a:t>
            </a:r>
            <a:r>
              <a:rPr lang="en-US" sz="1600" b="0" dirty="0" smtClean="0">
                <a:solidFill>
                  <a:schemeClr val="tx1"/>
                </a:solidFill>
              </a:rPr>
              <a:t>&lt;= to </a:t>
            </a:r>
            <a:r>
              <a:rPr lang="en-US" sz="1600" b="0" dirty="0" smtClean="0">
                <a:solidFill>
                  <a:schemeClr val="tx1"/>
                </a:solidFill>
              </a:rPr>
              <a:t>MVL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How can we code applications where the vector length is not known until run-time?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18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77145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Strip Mining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Strip Mining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Suppose application VL &gt; MVL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Generate loop that handles MVL elements per iteration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Translate each loop iteration into a single vector instruction</a:t>
            </a:r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Example: AX+Y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First loop for (N mod MVL) elements. Remaining loops for MVL elements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VL = (N mod MVL); 		# set VL to be a smaller vector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for 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&lt;VL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 		# 1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st</a:t>
            </a:r>
            <a:r>
              <a:rPr lang="en-US" sz="1600" b="0" dirty="0" smtClean="0">
                <a:solidFill>
                  <a:schemeClr val="tx1"/>
                </a:solidFill>
              </a:rPr>
              <a:t>-loop translates into a single set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Y[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= A*X[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+ Y[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];		# of vector instructions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low = (N mod MVL)		# low – strips off beginning elements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VL = MVL			# set VL to be max vector length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for (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>
                <a:solidFill>
                  <a:schemeClr val="tx1"/>
                </a:solidFill>
              </a:rPr>
              <a:t>=low ; 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>
                <a:solidFill>
                  <a:schemeClr val="tx1"/>
                </a:solidFill>
              </a:rPr>
              <a:t>&lt;N ; 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++); 		# 2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nd</a:t>
            </a:r>
            <a:r>
              <a:rPr lang="en-US" sz="1600" b="0" dirty="0" smtClean="0">
                <a:solidFill>
                  <a:schemeClr val="tx1"/>
                </a:solidFill>
              </a:rPr>
              <a:t>-loop translates into N/MVL sets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Y[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>
                <a:solidFill>
                  <a:schemeClr val="tx1"/>
                </a:solidFill>
              </a:rPr>
              <a:t>] = A * X[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>
                <a:solidFill>
                  <a:schemeClr val="tx1"/>
                </a:solidFill>
              </a:rPr>
              <a:t>] + Y[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];		# of vector instructions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Instruction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163105"/>
            <a:ext cx="4076396" cy="5031054"/>
          </a:xfrm>
        </p:spPr>
        <p:txBody>
          <a:bodyPr anchor="t"/>
          <a:lstStyle/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Use deep pipeline (fast clock) to execute operations for each vector element.</a:t>
            </a: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Simplify pipeline control because elements in vector are independent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 no hazards.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9" name="Freeform 4"/>
          <p:cNvSpPr>
            <a:spLocks/>
          </p:cNvSpPr>
          <p:nvPr/>
        </p:nvSpPr>
        <p:spPr bwMode="auto">
          <a:xfrm>
            <a:off x="6477000" y="2971800"/>
            <a:ext cx="9144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672"/>
              </a:cxn>
              <a:cxn ang="0">
                <a:pos x="450" y="672"/>
              </a:cxn>
              <a:cxn ang="0">
                <a:pos x="576" y="0"/>
              </a:cxn>
              <a:cxn ang="0">
                <a:pos x="336" y="0"/>
              </a:cxn>
              <a:cxn ang="0">
                <a:pos x="288" y="96"/>
              </a:cxn>
              <a:cxn ang="0">
                <a:pos x="240" y="0"/>
              </a:cxn>
              <a:cxn ang="0">
                <a:pos x="0" y="0"/>
              </a:cxn>
            </a:cxnLst>
            <a:rect l="0" t="0" r="r" b="b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6477000" y="3886200"/>
            <a:ext cx="993775" cy="76200"/>
            <a:chOff x="1536" y="2256"/>
            <a:chExt cx="626" cy="48"/>
          </a:xfrm>
        </p:grpSpPr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6" name="Group 9"/>
          <p:cNvGrpSpPr>
            <a:grpSpLocks/>
          </p:cNvGrpSpPr>
          <p:nvPr/>
        </p:nvGrpSpPr>
        <p:grpSpPr bwMode="auto">
          <a:xfrm>
            <a:off x="6477000" y="3124200"/>
            <a:ext cx="993775" cy="76200"/>
            <a:chOff x="1536" y="2256"/>
            <a:chExt cx="626" cy="48"/>
          </a:xfrm>
        </p:grpSpPr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20" name="Group 13"/>
          <p:cNvGrpSpPr>
            <a:grpSpLocks/>
          </p:cNvGrpSpPr>
          <p:nvPr/>
        </p:nvGrpSpPr>
        <p:grpSpPr bwMode="auto">
          <a:xfrm>
            <a:off x="6477000" y="3505200"/>
            <a:ext cx="993775" cy="76200"/>
            <a:chOff x="1536" y="2256"/>
            <a:chExt cx="626" cy="48"/>
          </a:xfrm>
        </p:grpSpPr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7239000" y="26670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>
            <a:off x="6629400" y="26670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Freeform 19"/>
          <p:cNvSpPr>
            <a:spLocks/>
          </p:cNvSpPr>
          <p:nvPr/>
        </p:nvSpPr>
        <p:spPr bwMode="auto">
          <a:xfrm>
            <a:off x="6934200" y="2667000"/>
            <a:ext cx="762000" cy="2743200"/>
          </a:xfrm>
          <a:custGeom>
            <a:avLst/>
            <a:gdLst/>
            <a:ahLst/>
            <a:cxnLst>
              <a:cxn ang="0">
                <a:pos x="0" y="1490"/>
              </a:cxn>
              <a:cxn ang="0">
                <a:pos x="2" y="1584"/>
              </a:cxn>
              <a:cxn ang="0">
                <a:pos x="482" y="1584"/>
              </a:cxn>
              <a:cxn ang="0">
                <a:pos x="482" y="0"/>
              </a:cxn>
            </a:cxnLst>
            <a:rect l="0" t="0" r="r" b="b"/>
            <a:pathLst>
              <a:path w="482" h="1584">
                <a:moveTo>
                  <a:pt x="0" y="1490"/>
                </a:moveTo>
                <a:lnTo>
                  <a:pt x="2" y="1584"/>
                </a:lnTo>
                <a:lnTo>
                  <a:pt x="482" y="1584"/>
                </a:lnTo>
                <a:lnTo>
                  <a:pt x="48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64008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V1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69342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V2</a:t>
            </a:r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74676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V3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5493720" y="5637183"/>
            <a:ext cx="2887329" cy="40011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V3[</a:t>
            </a:r>
            <a:r>
              <a:rPr lang="en-US" altLang="ko-KR" sz="2000" dirty="0" err="1" smtClean="0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] 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  <a:sym typeface="Wingdings" pitchFamily="2" charset="2"/>
              </a:rPr>
              <a:t> V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1[</a:t>
            </a:r>
            <a:r>
              <a:rPr lang="en-US" altLang="ko-KR" sz="2000" dirty="0" err="1" smtClean="0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] 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* 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V2[</a:t>
            </a:r>
            <a:r>
              <a:rPr lang="en-US" altLang="ko-KR" sz="2000" dirty="0" err="1" smtClean="0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]</a:t>
            </a:r>
            <a:endParaRPr lang="en-US" altLang="ko-KR" sz="2000" dirty="0">
              <a:latin typeface="Verdana" charset="0"/>
              <a:ea typeface="굴림" charset="-127"/>
              <a:cs typeface="굴림" charset="-127"/>
            </a:endParaRPr>
          </a:p>
        </p:txBody>
      </p:sp>
      <p:grpSp>
        <p:nvGrpSpPr>
          <p:cNvPr id="31" name="Group 24"/>
          <p:cNvGrpSpPr>
            <a:grpSpLocks/>
          </p:cNvGrpSpPr>
          <p:nvPr/>
        </p:nvGrpSpPr>
        <p:grpSpPr bwMode="auto">
          <a:xfrm>
            <a:off x="6477000" y="5029200"/>
            <a:ext cx="993775" cy="76200"/>
            <a:chOff x="1536" y="2256"/>
            <a:chExt cx="626" cy="48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3" name="Freeform 2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Line 2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5" name="Group 28"/>
          <p:cNvGrpSpPr>
            <a:grpSpLocks/>
          </p:cNvGrpSpPr>
          <p:nvPr/>
        </p:nvGrpSpPr>
        <p:grpSpPr bwMode="auto">
          <a:xfrm>
            <a:off x="6477000" y="4267200"/>
            <a:ext cx="993775" cy="76200"/>
            <a:chOff x="1536" y="2256"/>
            <a:chExt cx="626" cy="48"/>
          </a:xfrm>
        </p:grpSpPr>
        <p:sp>
          <p:nvSpPr>
            <p:cNvPr id="36" name="Rectangle 2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" name="Freeform 3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8" name="Line 3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9" name="Group 32"/>
          <p:cNvGrpSpPr>
            <a:grpSpLocks/>
          </p:cNvGrpSpPr>
          <p:nvPr/>
        </p:nvGrpSpPr>
        <p:grpSpPr bwMode="auto">
          <a:xfrm>
            <a:off x="6477000" y="4648200"/>
            <a:ext cx="993775" cy="76200"/>
            <a:chOff x="1536" y="2256"/>
            <a:chExt cx="626" cy="48"/>
          </a:xfrm>
        </p:grpSpPr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Line 3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3" name="Text Box 37"/>
          <p:cNvSpPr txBox="1">
            <a:spLocks noChangeArrowheads="1"/>
          </p:cNvSpPr>
          <p:nvPr/>
        </p:nvSpPr>
        <p:spPr bwMode="auto">
          <a:xfrm>
            <a:off x="2660650" y="4491038"/>
            <a:ext cx="325602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dirty="0">
                <a:latin typeface="Verdana" charset="0"/>
                <a:ea typeface="굴림" charset="-127"/>
                <a:cs typeface="굴림" charset="-127"/>
              </a:rPr>
              <a:t>Six stage multiply pipeline</a:t>
            </a:r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V="1">
            <a:off x="5715000" y="4343400"/>
            <a:ext cx="762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 1 – Chaining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Consider the following code with vector length of 32</a:t>
            </a: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vmul.vv</a:t>
            </a:r>
            <a:r>
              <a:rPr lang="en-US" sz="1600" b="0" dirty="0" smtClean="0">
                <a:solidFill>
                  <a:schemeClr val="tx1"/>
                </a:solidFill>
              </a:rPr>
              <a:t> 	V1, V2, V3</a:t>
            </a: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vadd.vv</a:t>
            </a:r>
            <a:r>
              <a:rPr lang="en-US" sz="1600" b="0" dirty="0" smtClean="0">
                <a:solidFill>
                  <a:schemeClr val="tx1"/>
                </a:solidFill>
              </a:rPr>
              <a:t>	V4, V1, V5	# very long RAW hazard</a:t>
            </a: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Chaining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V1 is not a single entity, but a vector of individual elements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Pipeline forwarding can work for individual elements</a:t>
            </a: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Flexible Chaining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Chain any vector to any other active vector operation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Requires more read/write ports in the vector register file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165" y="4657960"/>
            <a:ext cx="450532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78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 2 – Multiple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Datapaths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974975" y="965200"/>
            <a:ext cx="1568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latin typeface="Verdana" charset="0"/>
                <a:ea typeface="굴림" charset="-127"/>
                <a:cs typeface="굴림" charset="-127"/>
              </a:rPr>
              <a:t>ADDV C,A,B</a:t>
            </a:r>
          </a:p>
        </p:txBody>
      </p:sp>
      <p:grpSp>
        <p:nvGrpSpPr>
          <p:cNvPr id="47" name="Group 5"/>
          <p:cNvGrpSpPr>
            <a:grpSpLocks/>
          </p:cNvGrpSpPr>
          <p:nvPr/>
        </p:nvGrpSpPr>
        <p:grpSpPr bwMode="auto">
          <a:xfrm>
            <a:off x="1154495" y="3006545"/>
            <a:ext cx="1266825" cy="2819400"/>
            <a:chOff x="815" y="1594"/>
            <a:chExt cx="798" cy="1776"/>
          </a:xfrm>
        </p:grpSpPr>
        <p:sp>
          <p:nvSpPr>
            <p:cNvPr id="50" name="Freeform 6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74" name="Rectangle 8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5" name="Freeform 9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" name="Line 10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2" name="Group 11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71" name="Rectangle 12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Freeform 13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" name="Line 14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3" name="Group 15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68" name="Rectangle 16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" name="Freeform 17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Line 18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4" name="Text Box 19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C[1]</a:t>
              </a:r>
            </a:p>
          </p:txBody>
        </p:sp>
        <p:sp>
          <p:nvSpPr>
            <p:cNvPr id="55" name="Text Box 20"/>
            <p:cNvSpPr txBox="1">
              <a:spLocks noChangeArrowheads="1"/>
            </p:cNvSpPr>
            <p:nvPr/>
          </p:nvSpPr>
          <p:spPr bwMode="auto">
            <a:xfrm>
              <a:off x="1055" y="245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C[2]</a:t>
              </a:r>
            </a:p>
          </p:txBody>
        </p:sp>
        <p:sp>
          <p:nvSpPr>
            <p:cNvPr id="56" name="Text Box 21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C[0]</a:t>
              </a:r>
            </a:p>
          </p:txBody>
        </p:sp>
        <p:sp>
          <p:nvSpPr>
            <p:cNvPr id="57" name="Line 22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8" name="Line 23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9" name="Line 24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0" name="Text Box 25"/>
            <p:cNvSpPr txBox="1">
              <a:spLocks noChangeArrowheads="1"/>
            </p:cNvSpPr>
            <p:nvPr/>
          </p:nvSpPr>
          <p:spPr bwMode="auto">
            <a:xfrm>
              <a:off x="815" y="1978"/>
              <a:ext cx="365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A[3]</a:t>
              </a:r>
            </a:p>
          </p:txBody>
        </p:sp>
        <p:sp>
          <p:nvSpPr>
            <p:cNvPr id="61" name="Text Box 26"/>
            <p:cNvSpPr txBox="1">
              <a:spLocks noChangeArrowheads="1"/>
            </p:cNvSpPr>
            <p:nvPr/>
          </p:nvSpPr>
          <p:spPr bwMode="auto">
            <a:xfrm>
              <a:off x="1247" y="1978"/>
              <a:ext cx="366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B[3]</a:t>
              </a:r>
            </a:p>
          </p:txBody>
        </p:sp>
        <p:sp>
          <p:nvSpPr>
            <p:cNvPr id="62" name="Text Box 27"/>
            <p:cNvSpPr txBox="1">
              <a:spLocks noChangeArrowheads="1"/>
            </p:cNvSpPr>
            <p:nvPr/>
          </p:nvSpPr>
          <p:spPr bwMode="auto">
            <a:xfrm>
              <a:off x="815" y="1786"/>
              <a:ext cx="365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A[4]</a:t>
              </a:r>
            </a:p>
          </p:txBody>
        </p:sp>
        <p:sp>
          <p:nvSpPr>
            <p:cNvPr id="63" name="Text Box 28"/>
            <p:cNvSpPr txBox="1">
              <a:spLocks noChangeArrowheads="1"/>
            </p:cNvSpPr>
            <p:nvPr/>
          </p:nvSpPr>
          <p:spPr bwMode="auto">
            <a:xfrm>
              <a:off x="1247" y="1786"/>
              <a:ext cx="366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B[4]</a:t>
              </a:r>
            </a:p>
          </p:txBody>
        </p:sp>
        <p:sp>
          <p:nvSpPr>
            <p:cNvPr id="64" name="Text Box 29"/>
            <p:cNvSpPr txBox="1">
              <a:spLocks noChangeArrowheads="1"/>
            </p:cNvSpPr>
            <p:nvPr/>
          </p:nvSpPr>
          <p:spPr bwMode="auto">
            <a:xfrm>
              <a:off x="815" y="1594"/>
              <a:ext cx="365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 dirty="0">
                  <a:latin typeface="Verdana" charset="0"/>
                  <a:ea typeface="굴림" charset="-127"/>
                  <a:cs typeface="굴림" charset="-127"/>
                </a:rPr>
                <a:t>A[5]</a:t>
              </a:r>
            </a:p>
          </p:txBody>
        </p:sp>
        <p:sp>
          <p:nvSpPr>
            <p:cNvPr id="65" name="Text Box 30"/>
            <p:cNvSpPr txBox="1">
              <a:spLocks noChangeArrowheads="1"/>
            </p:cNvSpPr>
            <p:nvPr/>
          </p:nvSpPr>
          <p:spPr bwMode="auto">
            <a:xfrm>
              <a:off x="1247" y="1594"/>
              <a:ext cx="366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B[5]</a:t>
              </a:r>
            </a:p>
          </p:txBody>
        </p:sp>
      </p:grpSp>
      <p:sp>
        <p:nvSpPr>
          <p:cNvPr id="48" name="Line 33"/>
          <p:cNvSpPr>
            <a:spLocks noChangeShapeType="1"/>
          </p:cNvSpPr>
          <p:nvPr/>
        </p:nvSpPr>
        <p:spPr bwMode="auto">
          <a:xfrm flipH="1">
            <a:off x="1760538" y="1408113"/>
            <a:ext cx="160020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" name="Oval 34"/>
          <p:cNvSpPr>
            <a:spLocks noChangeArrowheads="1"/>
          </p:cNvSpPr>
          <p:nvPr/>
        </p:nvSpPr>
        <p:spPr bwMode="auto">
          <a:xfrm>
            <a:off x="693738" y="1607900"/>
            <a:ext cx="2741612" cy="1038701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400" i="1" dirty="0">
                <a:latin typeface="Verdana" charset="0"/>
                <a:ea typeface="굴림" charset="-127"/>
                <a:cs typeface="굴림" charset="-127"/>
              </a:rPr>
              <a:t>Execution using one </a:t>
            </a:r>
            <a:r>
              <a:rPr lang="en-US" altLang="ko-KR" sz="1400" i="1" dirty="0" smtClean="0">
                <a:latin typeface="Verdana" charset="0"/>
                <a:ea typeface="굴림" charset="-127"/>
                <a:cs typeface="굴림" charset="-127"/>
              </a:rPr>
              <a:t>pipelined datapath</a:t>
            </a:r>
            <a:endParaRPr lang="en-US" altLang="ko-KR" sz="1400" i="1" dirty="0">
              <a:latin typeface="Verdana" charset="0"/>
              <a:ea typeface="굴림" charset="-127"/>
              <a:cs typeface="굴림" charset="-127"/>
            </a:endParaRPr>
          </a:p>
        </p:txBody>
      </p:sp>
      <p:grpSp>
        <p:nvGrpSpPr>
          <p:cNvPr id="78" name="Group 36"/>
          <p:cNvGrpSpPr>
            <a:grpSpLocks/>
          </p:cNvGrpSpPr>
          <p:nvPr/>
        </p:nvGrpSpPr>
        <p:grpSpPr bwMode="auto">
          <a:xfrm>
            <a:off x="3130550" y="2968140"/>
            <a:ext cx="1379538" cy="2819400"/>
            <a:chOff x="780" y="1594"/>
            <a:chExt cx="869" cy="1776"/>
          </a:xfrm>
        </p:grpSpPr>
        <p:sp>
          <p:nvSpPr>
            <p:cNvPr id="166" name="Freeform 37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67" name="Group 38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190" name="Rectangle 39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Freeform 40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2" name="Line 41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8" name="Group 42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187" name="Rectangle 43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8" name="Freeform 44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9" name="Line 45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9" name="Group 46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184" name="Rectangle 47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5" name="Freeform 48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Line 49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70" name="Text Box 50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C[4]</a:t>
              </a:r>
            </a:p>
          </p:txBody>
        </p:sp>
        <p:sp>
          <p:nvSpPr>
            <p:cNvPr id="171" name="Text Box 51"/>
            <p:cNvSpPr txBox="1">
              <a:spLocks noChangeArrowheads="1"/>
            </p:cNvSpPr>
            <p:nvPr/>
          </p:nvSpPr>
          <p:spPr bwMode="auto">
            <a:xfrm>
              <a:off x="1055" y="245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C[8]</a:t>
              </a:r>
            </a:p>
          </p:txBody>
        </p:sp>
        <p:sp>
          <p:nvSpPr>
            <p:cNvPr id="172" name="Text Box 52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C[0]</a:t>
              </a:r>
            </a:p>
          </p:txBody>
        </p:sp>
        <p:sp>
          <p:nvSpPr>
            <p:cNvPr id="173" name="Line 53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4" name="Line 54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5" name="Line 55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6" name="Text Box 56"/>
            <p:cNvSpPr txBox="1">
              <a:spLocks noChangeArrowheads="1"/>
            </p:cNvSpPr>
            <p:nvPr/>
          </p:nvSpPr>
          <p:spPr bwMode="auto">
            <a:xfrm>
              <a:off x="780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A[12]</a:t>
              </a:r>
            </a:p>
          </p:txBody>
        </p:sp>
        <p:sp>
          <p:nvSpPr>
            <p:cNvPr id="177" name="Text Box 57"/>
            <p:cNvSpPr txBox="1">
              <a:spLocks noChangeArrowheads="1"/>
            </p:cNvSpPr>
            <p:nvPr/>
          </p:nvSpPr>
          <p:spPr bwMode="auto">
            <a:xfrm>
              <a:off x="1212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B[12]</a:t>
              </a:r>
            </a:p>
          </p:txBody>
        </p:sp>
        <p:sp>
          <p:nvSpPr>
            <p:cNvPr id="178" name="Text Box 58"/>
            <p:cNvSpPr txBox="1">
              <a:spLocks noChangeArrowheads="1"/>
            </p:cNvSpPr>
            <p:nvPr/>
          </p:nvSpPr>
          <p:spPr bwMode="auto">
            <a:xfrm>
              <a:off x="780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A[16]</a:t>
              </a:r>
            </a:p>
          </p:txBody>
        </p:sp>
        <p:sp>
          <p:nvSpPr>
            <p:cNvPr id="179" name="Text Box 59"/>
            <p:cNvSpPr txBox="1">
              <a:spLocks noChangeArrowheads="1"/>
            </p:cNvSpPr>
            <p:nvPr/>
          </p:nvSpPr>
          <p:spPr bwMode="auto">
            <a:xfrm>
              <a:off x="1212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B[16]</a:t>
              </a:r>
            </a:p>
          </p:txBody>
        </p:sp>
        <p:sp>
          <p:nvSpPr>
            <p:cNvPr id="180" name="Text Box 60"/>
            <p:cNvSpPr txBox="1">
              <a:spLocks noChangeArrowheads="1"/>
            </p:cNvSpPr>
            <p:nvPr/>
          </p:nvSpPr>
          <p:spPr bwMode="auto">
            <a:xfrm>
              <a:off x="780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 dirty="0">
                  <a:latin typeface="Verdana" charset="0"/>
                  <a:ea typeface="굴림" charset="-127"/>
                  <a:cs typeface="굴림" charset="-127"/>
                </a:rPr>
                <a:t>A[20]</a:t>
              </a:r>
            </a:p>
          </p:txBody>
        </p:sp>
        <p:sp>
          <p:nvSpPr>
            <p:cNvPr id="181" name="Text Box 61"/>
            <p:cNvSpPr txBox="1">
              <a:spLocks noChangeArrowheads="1"/>
            </p:cNvSpPr>
            <p:nvPr/>
          </p:nvSpPr>
          <p:spPr bwMode="auto">
            <a:xfrm>
              <a:off x="1212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B[20]</a:t>
              </a:r>
            </a:p>
          </p:txBody>
        </p:sp>
      </p:grpSp>
      <p:grpSp>
        <p:nvGrpSpPr>
          <p:cNvPr id="79" name="Group 64"/>
          <p:cNvGrpSpPr>
            <a:grpSpLocks/>
          </p:cNvGrpSpPr>
          <p:nvPr/>
        </p:nvGrpSpPr>
        <p:grpSpPr bwMode="auto">
          <a:xfrm>
            <a:off x="4502150" y="2968140"/>
            <a:ext cx="1379538" cy="2819400"/>
            <a:chOff x="780" y="1594"/>
            <a:chExt cx="869" cy="1776"/>
          </a:xfrm>
        </p:grpSpPr>
        <p:sp>
          <p:nvSpPr>
            <p:cNvPr id="139" name="Freeform 65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40" name="Group 66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163" name="Rectangle 67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" name="Freeform 68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5" name="Line 69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1" name="Group 70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160" name="Rectangle 71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" name="Freeform 72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2" name="Line 73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2" name="Group 74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157" name="Rectangle 75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8" name="Freeform 76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9" name="Line 77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43" name="Text Box 78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C[5]</a:t>
              </a:r>
            </a:p>
          </p:txBody>
        </p:sp>
        <p:sp>
          <p:nvSpPr>
            <p:cNvPr id="144" name="Text Box 79"/>
            <p:cNvSpPr txBox="1">
              <a:spLocks noChangeArrowheads="1"/>
            </p:cNvSpPr>
            <p:nvPr/>
          </p:nvSpPr>
          <p:spPr bwMode="auto">
            <a:xfrm>
              <a:off x="1055" y="245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C[9]</a:t>
              </a:r>
            </a:p>
          </p:txBody>
        </p:sp>
        <p:sp>
          <p:nvSpPr>
            <p:cNvPr id="145" name="Text Box 80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C[1]</a:t>
              </a:r>
            </a:p>
          </p:txBody>
        </p:sp>
        <p:sp>
          <p:nvSpPr>
            <p:cNvPr id="146" name="Line 81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7" name="Line 82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8" name="Line 83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9" name="Text Box 84"/>
            <p:cNvSpPr txBox="1">
              <a:spLocks noChangeArrowheads="1"/>
            </p:cNvSpPr>
            <p:nvPr/>
          </p:nvSpPr>
          <p:spPr bwMode="auto">
            <a:xfrm>
              <a:off x="780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A[13]</a:t>
              </a:r>
            </a:p>
          </p:txBody>
        </p:sp>
        <p:sp>
          <p:nvSpPr>
            <p:cNvPr id="150" name="Text Box 85"/>
            <p:cNvSpPr txBox="1">
              <a:spLocks noChangeArrowheads="1"/>
            </p:cNvSpPr>
            <p:nvPr/>
          </p:nvSpPr>
          <p:spPr bwMode="auto">
            <a:xfrm>
              <a:off x="1212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B[13]</a:t>
              </a:r>
            </a:p>
          </p:txBody>
        </p:sp>
        <p:sp>
          <p:nvSpPr>
            <p:cNvPr id="151" name="Text Box 86"/>
            <p:cNvSpPr txBox="1">
              <a:spLocks noChangeArrowheads="1"/>
            </p:cNvSpPr>
            <p:nvPr/>
          </p:nvSpPr>
          <p:spPr bwMode="auto">
            <a:xfrm>
              <a:off x="780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A[17]</a:t>
              </a:r>
            </a:p>
          </p:txBody>
        </p:sp>
        <p:sp>
          <p:nvSpPr>
            <p:cNvPr id="152" name="Text Box 87"/>
            <p:cNvSpPr txBox="1">
              <a:spLocks noChangeArrowheads="1"/>
            </p:cNvSpPr>
            <p:nvPr/>
          </p:nvSpPr>
          <p:spPr bwMode="auto">
            <a:xfrm>
              <a:off x="1212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B[17]</a:t>
              </a:r>
            </a:p>
          </p:txBody>
        </p:sp>
        <p:sp>
          <p:nvSpPr>
            <p:cNvPr id="153" name="Text Box 88"/>
            <p:cNvSpPr txBox="1">
              <a:spLocks noChangeArrowheads="1"/>
            </p:cNvSpPr>
            <p:nvPr/>
          </p:nvSpPr>
          <p:spPr bwMode="auto">
            <a:xfrm>
              <a:off x="780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A[21]</a:t>
              </a:r>
            </a:p>
          </p:txBody>
        </p:sp>
        <p:sp>
          <p:nvSpPr>
            <p:cNvPr id="154" name="Text Box 89"/>
            <p:cNvSpPr txBox="1">
              <a:spLocks noChangeArrowheads="1"/>
            </p:cNvSpPr>
            <p:nvPr/>
          </p:nvSpPr>
          <p:spPr bwMode="auto">
            <a:xfrm>
              <a:off x="1212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B[21]</a:t>
              </a:r>
            </a:p>
          </p:txBody>
        </p:sp>
      </p:grpSp>
      <p:grpSp>
        <p:nvGrpSpPr>
          <p:cNvPr id="80" name="Group 92"/>
          <p:cNvGrpSpPr>
            <a:grpSpLocks/>
          </p:cNvGrpSpPr>
          <p:nvPr/>
        </p:nvGrpSpPr>
        <p:grpSpPr bwMode="auto">
          <a:xfrm>
            <a:off x="5797550" y="2968140"/>
            <a:ext cx="1379538" cy="2819400"/>
            <a:chOff x="780" y="1594"/>
            <a:chExt cx="869" cy="1776"/>
          </a:xfrm>
        </p:grpSpPr>
        <p:sp>
          <p:nvSpPr>
            <p:cNvPr id="111" name="Freeform 93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12" name="Group 94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136" name="Rectangle 95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7" name="Freeform 96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97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13" name="Group 98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133" name="Rectangle 99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Freeform 100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5" name="Line 101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14" name="Group 102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130" name="Rectangle 103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1" name="Freeform 104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Line 105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5" name="Text Box 106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C[6]</a:t>
              </a:r>
            </a:p>
          </p:txBody>
        </p:sp>
        <p:sp>
          <p:nvSpPr>
            <p:cNvPr id="116" name="Text Box 107"/>
            <p:cNvSpPr txBox="1">
              <a:spLocks noChangeArrowheads="1"/>
            </p:cNvSpPr>
            <p:nvPr/>
          </p:nvSpPr>
          <p:spPr bwMode="auto">
            <a:xfrm>
              <a:off x="1020" y="2458"/>
              <a:ext cx="438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C[10]</a:t>
              </a:r>
            </a:p>
          </p:txBody>
        </p:sp>
        <p:sp>
          <p:nvSpPr>
            <p:cNvPr id="117" name="Text Box 108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C[2]</a:t>
              </a:r>
            </a:p>
          </p:txBody>
        </p:sp>
        <p:sp>
          <p:nvSpPr>
            <p:cNvPr id="118" name="Line 109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9" name="Line 110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0" name="Line 111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1" name="Text Box 112"/>
            <p:cNvSpPr txBox="1">
              <a:spLocks noChangeArrowheads="1"/>
            </p:cNvSpPr>
            <p:nvPr/>
          </p:nvSpPr>
          <p:spPr bwMode="auto">
            <a:xfrm>
              <a:off x="780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A[14]</a:t>
              </a:r>
            </a:p>
          </p:txBody>
        </p:sp>
        <p:sp>
          <p:nvSpPr>
            <p:cNvPr id="123" name="Text Box 113"/>
            <p:cNvSpPr txBox="1">
              <a:spLocks noChangeArrowheads="1"/>
            </p:cNvSpPr>
            <p:nvPr/>
          </p:nvSpPr>
          <p:spPr bwMode="auto">
            <a:xfrm>
              <a:off x="1212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B[14]</a:t>
              </a:r>
            </a:p>
          </p:txBody>
        </p:sp>
        <p:sp>
          <p:nvSpPr>
            <p:cNvPr id="124" name="Text Box 114"/>
            <p:cNvSpPr txBox="1">
              <a:spLocks noChangeArrowheads="1"/>
            </p:cNvSpPr>
            <p:nvPr/>
          </p:nvSpPr>
          <p:spPr bwMode="auto">
            <a:xfrm>
              <a:off x="780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A[18]</a:t>
              </a:r>
            </a:p>
          </p:txBody>
        </p:sp>
        <p:sp>
          <p:nvSpPr>
            <p:cNvPr id="125" name="Text Box 115"/>
            <p:cNvSpPr txBox="1">
              <a:spLocks noChangeArrowheads="1"/>
            </p:cNvSpPr>
            <p:nvPr/>
          </p:nvSpPr>
          <p:spPr bwMode="auto">
            <a:xfrm>
              <a:off x="1212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B[18]</a:t>
              </a:r>
            </a:p>
          </p:txBody>
        </p:sp>
        <p:sp>
          <p:nvSpPr>
            <p:cNvPr id="126" name="Text Box 116"/>
            <p:cNvSpPr txBox="1">
              <a:spLocks noChangeArrowheads="1"/>
            </p:cNvSpPr>
            <p:nvPr/>
          </p:nvSpPr>
          <p:spPr bwMode="auto">
            <a:xfrm>
              <a:off x="780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A[22]</a:t>
              </a:r>
            </a:p>
          </p:txBody>
        </p:sp>
        <p:sp>
          <p:nvSpPr>
            <p:cNvPr id="127" name="Text Box 117"/>
            <p:cNvSpPr txBox="1">
              <a:spLocks noChangeArrowheads="1"/>
            </p:cNvSpPr>
            <p:nvPr/>
          </p:nvSpPr>
          <p:spPr bwMode="auto">
            <a:xfrm>
              <a:off x="1212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B[22]</a:t>
              </a:r>
            </a:p>
          </p:txBody>
        </p:sp>
      </p:grpSp>
      <p:grpSp>
        <p:nvGrpSpPr>
          <p:cNvPr id="81" name="Group 120"/>
          <p:cNvGrpSpPr>
            <a:grpSpLocks/>
          </p:cNvGrpSpPr>
          <p:nvPr/>
        </p:nvGrpSpPr>
        <p:grpSpPr bwMode="auto">
          <a:xfrm>
            <a:off x="7092950" y="2968140"/>
            <a:ext cx="1379538" cy="2819400"/>
            <a:chOff x="780" y="1594"/>
            <a:chExt cx="869" cy="1776"/>
          </a:xfrm>
        </p:grpSpPr>
        <p:sp>
          <p:nvSpPr>
            <p:cNvPr id="84" name="Freeform 121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85" name="Group 122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108" name="Rectangle 123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9" name="Freeform 124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Line 125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6" name="Group 126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105" name="Rectangle 127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6" name="Freeform 128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" name="Line 129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7" name="Group 130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102" name="Rectangle 131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" name="Line 133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8" name="Text Box 134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 dirty="0">
                  <a:latin typeface="Verdana" charset="0"/>
                  <a:ea typeface="굴림" charset="-127"/>
                  <a:cs typeface="굴림" charset="-127"/>
                </a:rPr>
                <a:t>C[7]</a:t>
              </a:r>
            </a:p>
          </p:txBody>
        </p:sp>
        <p:sp>
          <p:nvSpPr>
            <p:cNvPr id="89" name="Text Box 135"/>
            <p:cNvSpPr txBox="1">
              <a:spLocks noChangeArrowheads="1"/>
            </p:cNvSpPr>
            <p:nvPr/>
          </p:nvSpPr>
          <p:spPr bwMode="auto">
            <a:xfrm>
              <a:off x="1020" y="2458"/>
              <a:ext cx="438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C[11]</a:t>
              </a:r>
            </a:p>
          </p:txBody>
        </p:sp>
        <p:sp>
          <p:nvSpPr>
            <p:cNvPr id="90" name="Text Box 136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C[3]</a:t>
              </a:r>
            </a:p>
          </p:txBody>
        </p:sp>
        <p:sp>
          <p:nvSpPr>
            <p:cNvPr id="91" name="Line 137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2" name="Line 138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" name="Line 139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4" name="Text Box 140"/>
            <p:cNvSpPr txBox="1">
              <a:spLocks noChangeArrowheads="1"/>
            </p:cNvSpPr>
            <p:nvPr/>
          </p:nvSpPr>
          <p:spPr bwMode="auto">
            <a:xfrm>
              <a:off x="780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A[15]</a:t>
              </a:r>
            </a:p>
          </p:txBody>
        </p:sp>
        <p:sp>
          <p:nvSpPr>
            <p:cNvPr id="95" name="Text Box 141"/>
            <p:cNvSpPr txBox="1">
              <a:spLocks noChangeArrowheads="1"/>
            </p:cNvSpPr>
            <p:nvPr/>
          </p:nvSpPr>
          <p:spPr bwMode="auto">
            <a:xfrm>
              <a:off x="1212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B[15]</a:t>
              </a:r>
            </a:p>
          </p:txBody>
        </p:sp>
        <p:sp>
          <p:nvSpPr>
            <p:cNvPr id="96" name="Text Box 142"/>
            <p:cNvSpPr txBox="1">
              <a:spLocks noChangeArrowheads="1"/>
            </p:cNvSpPr>
            <p:nvPr/>
          </p:nvSpPr>
          <p:spPr bwMode="auto">
            <a:xfrm>
              <a:off x="780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A[19]</a:t>
              </a:r>
            </a:p>
          </p:txBody>
        </p:sp>
        <p:sp>
          <p:nvSpPr>
            <p:cNvPr id="97" name="Text Box 143"/>
            <p:cNvSpPr txBox="1">
              <a:spLocks noChangeArrowheads="1"/>
            </p:cNvSpPr>
            <p:nvPr/>
          </p:nvSpPr>
          <p:spPr bwMode="auto">
            <a:xfrm>
              <a:off x="1212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B[19]</a:t>
              </a:r>
            </a:p>
          </p:txBody>
        </p:sp>
        <p:sp>
          <p:nvSpPr>
            <p:cNvPr id="98" name="Text Box 144"/>
            <p:cNvSpPr txBox="1">
              <a:spLocks noChangeArrowheads="1"/>
            </p:cNvSpPr>
            <p:nvPr/>
          </p:nvSpPr>
          <p:spPr bwMode="auto">
            <a:xfrm>
              <a:off x="780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A[23]</a:t>
              </a:r>
            </a:p>
          </p:txBody>
        </p:sp>
        <p:sp>
          <p:nvSpPr>
            <p:cNvPr id="99" name="Text Box 145"/>
            <p:cNvSpPr txBox="1">
              <a:spLocks noChangeArrowheads="1"/>
            </p:cNvSpPr>
            <p:nvPr/>
          </p:nvSpPr>
          <p:spPr bwMode="auto">
            <a:xfrm>
              <a:off x="1212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B[23]</a:t>
              </a:r>
            </a:p>
          </p:txBody>
        </p:sp>
      </p:grpSp>
      <p:sp>
        <p:nvSpPr>
          <p:cNvPr id="82" name="Line 148"/>
          <p:cNvSpPr>
            <a:spLocks noChangeShapeType="1"/>
          </p:cNvSpPr>
          <p:nvPr/>
        </p:nvSpPr>
        <p:spPr bwMode="auto">
          <a:xfrm>
            <a:off x="4275138" y="1408113"/>
            <a:ext cx="144780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Oval 149"/>
          <p:cNvSpPr>
            <a:spLocks noChangeArrowheads="1"/>
          </p:cNvSpPr>
          <p:nvPr/>
        </p:nvSpPr>
        <p:spPr bwMode="auto">
          <a:xfrm flipH="1">
            <a:off x="3594100" y="1607900"/>
            <a:ext cx="2741613" cy="1038701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400" i="1" dirty="0">
                <a:latin typeface="Verdana" charset="0"/>
                <a:ea typeface="굴림" charset="-127"/>
                <a:cs typeface="굴림" charset="-127"/>
              </a:rPr>
              <a:t>Execution using four pipelined </a:t>
            </a:r>
            <a:r>
              <a:rPr lang="en-US" altLang="ko-KR" sz="1400" i="1" dirty="0" err="1" smtClean="0">
                <a:latin typeface="Verdana" charset="0"/>
                <a:ea typeface="굴림" charset="-127"/>
                <a:cs typeface="굴림" charset="-127"/>
              </a:rPr>
              <a:t>datapaths</a:t>
            </a:r>
            <a:endParaRPr lang="en-US" altLang="ko-KR" sz="1400" i="1" dirty="0">
              <a:latin typeface="Verdana" charset="0"/>
              <a:ea typeface="굴림" charset="-127"/>
              <a:cs typeface="굴림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9200" y="5810110"/>
            <a:ext cx="4457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latin typeface="+mj-lt"/>
              </a:rPr>
              <a:t>4 adders </a:t>
            </a:r>
            <a:r>
              <a:rPr lang="en-US" sz="1600" b="1" u="sng" dirty="0" smtClean="0">
                <a:latin typeface="+mj-lt"/>
                <a:sym typeface="Wingdings" pitchFamily="2" charset="2"/>
              </a:rPr>
              <a:t> </a:t>
            </a:r>
            <a:r>
              <a:rPr lang="en-US" sz="1600" b="1" u="sng" dirty="0" smtClean="0">
                <a:latin typeface="+mj-lt"/>
              </a:rPr>
              <a:t>4 elements / cycle</a:t>
            </a:r>
          </a:p>
          <a:p>
            <a:pPr algn="ctr"/>
            <a:r>
              <a:rPr lang="en-US" sz="1600" b="1" u="sng" dirty="0" smtClean="0">
                <a:latin typeface="+mj-lt"/>
              </a:rPr>
              <a:t>N/4 cycles</a:t>
            </a:r>
          </a:p>
          <a:p>
            <a:pPr algn="ctr"/>
            <a:endParaRPr lang="en-US" sz="1600" b="1" u="sng" dirty="0">
              <a:latin typeface="+mj-lt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-382245" y="5810110"/>
            <a:ext cx="4457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latin typeface="+mj-lt"/>
              </a:rPr>
              <a:t>1 adder </a:t>
            </a:r>
            <a:r>
              <a:rPr lang="en-US" sz="1600" b="1" u="sng" dirty="0" smtClean="0">
                <a:latin typeface="+mj-lt"/>
                <a:sym typeface="Wingdings" pitchFamily="2" charset="2"/>
              </a:rPr>
              <a:t> 1 element / cycle</a:t>
            </a:r>
            <a:endParaRPr lang="en-US" sz="1600" b="1" u="sng" dirty="0" smtClean="0">
              <a:latin typeface="+mj-lt"/>
            </a:endParaRPr>
          </a:p>
          <a:p>
            <a:pPr algn="ctr"/>
            <a:r>
              <a:rPr lang="en-US" sz="1600" b="1" u="sng" dirty="0" smtClean="0">
                <a:latin typeface="+mj-lt"/>
              </a:rPr>
              <a:t>N cycles</a:t>
            </a:r>
          </a:p>
          <a:p>
            <a:pPr algn="ctr"/>
            <a:endParaRPr lang="en-US" sz="16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817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 2+: Multiple Lanes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40" y="1316725"/>
            <a:ext cx="70294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" name="Text Placeholder 1"/>
          <p:cNvSpPr>
            <a:spLocks noGrp="1"/>
          </p:cNvSpPr>
          <p:nvPr>
            <p:ph type="body" idx="1"/>
          </p:nvPr>
        </p:nvSpPr>
        <p:spPr>
          <a:xfrm>
            <a:off x="457199" y="3928266"/>
            <a:ext cx="8147325" cy="2419514"/>
          </a:xfrm>
        </p:spPr>
        <p:txBody>
          <a:bodyPr anchor="t"/>
          <a:lstStyle/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elements interleaved across lanes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Example: V[0, 4, 8, …] on Lane 1, V[1, 5, 9,…] on Lane 2, etc. 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Compute for multiple elements per cycle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Example: Lane 1 computes on V[0] and V[4] in one cycle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Modular, scalable design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No inter-lane communication needed for most vector instructions</a:t>
            </a:r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94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ECE552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13 November – Homework #4 Due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Project Status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Plan on having preliminary data or infrastructure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8 November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Mudge</a:t>
            </a:r>
            <a:r>
              <a:rPr lang="en-US" sz="1600" b="0" dirty="0" smtClean="0">
                <a:solidFill>
                  <a:schemeClr val="tx1"/>
                </a:solidFill>
              </a:rPr>
              <a:t>, “Power: A first-class architectural design constraint”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Lamport</a:t>
            </a:r>
            <a:r>
              <a:rPr lang="en-US" sz="1600" b="0" dirty="0" smtClean="0">
                <a:solidFill>
                  <a:schemeClr val="tx1"/>
                </a:solidFill>
              </a:rPr>
              <a:t>, “How to make a multiprocessor computer that correctly executes </a:t>
            </a:r>
            <a:r>
              <a:rPr lang="en-US" sz="1600" b="0" dirty="0" err="1" smtClean="0">
                <a:solidFill>
                  <a:schemeClr val="tx1"/>
                </a:solidFill>
              </a:rPr>
              <a:t>multiprocess</a:t>
            </a:r>
            <a:r>
              <a:rPr lang="en-US" sz="1600" b="0" dirty="0" smtClean="0">
                <a:solidFill>
                  <a:schemeClr val="tx1"/>
                </a:solidFill>
              </a:rPr>
              <a:t> programs”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Lenoski</a:t>
            </a:r>
            <a:r>
              <a:rPr lang="en-US" sz="1600" b="0" dirty="0" smtClean="0">
                <a:solidFill>
                  <a:schemeClr val="tx1"/>
                </a:solidFill>
              </a:rPr>
              <a:t> et al. “The Stanford DASH Multiprocessor”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Tullsen</a:t>
            </a:r>
            <a:r>
              <a:rPr lang="en-US" sz="1600" b="0" dirty="0" smtClean="0">
                <a:solidFill>
                  <a:schemeClr val="tx1"/>
                </a:solidFill>
              </a:rPr>
              <a:t> et al. “Simultaneous multithreading: Maximizing on-chip parallelism”</a:t>
            </a:r>
          </a:p>
          <a:p>
            <a:pPr marL="800100" lvl="1" indent="-342900">
              <a:buAutoNum type="arabicPeriod"/>
            </a:pPr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83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 3 – Conditional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Suppose you want to </a:t>
            </a:r>
            <a:r>
              <a:rPr lang="en-US" dirty="0" err="1" smtClean="0">
                <a:solidFill>
                  <a:schemeClr val="tx1"/>
                </a:solidFill>
              </a:rPr>
              <a:t>vectorize</a:t>
            </a:r>
            <a:r>
              <a:rPr lang="en-US" dirty="0" smtClean="0">
                <a:solidFill>
                  <a:schemeClr val="tx1"/>
                </a:solidFill>
              </a:rPr>
              <a:t> this code: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&lt;N ; </a:t>
            </a:r>
            <a:r>
              <a:rPr lang="en-US" sz="1600" b="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 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if(A[</a:t>
            </a:r>
            <a:r>
              <a:rPr lang="en-US" sz="1600" b="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!= B[</a:t>
            </a:r>
            <a:r>
              <a:rPr lang="en-US" sz="1600" b="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 {A[</a:t>
            </a:r>
            <a:r>
              <a:rPr lang="en-US" sz="1600" b="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-= B[</a:t>
            </a:r>
            <a:r>
              <a:rPr lang="en-US" sz="1600" b="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 } }</a:t>
            </a:r>
          </a:p>
          <a:p>
            <a:pPr lvl="1"/>
            <a:endParaRPr lang="en-US" sz="9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Solution: vector conditional execution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Add </a:t>
            </a:r>
            <a:r>
              <a:rPr lang="en-US" sz="1600" b="0" u="sng" dirty="0" smtClean="0">
                <a:solidFill>
                  <a:schemeClr val="tx1"/>
                </a:solidFill>
              </a:rPr>
              <a:t>vector flag registers</a:t>
            </a:r>
            <a:r>
              <a:rPr lang="en-US" sz="1600" b="0" dirty="0" smtClean="0">
                <a:solidFill>
                  <a:schemeClr val="tx1"/>
                </a:solidFill>
              </a:rPr>
              <a:t>, single-bit mask per vector element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Use vector-compare to set the vector flag register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Use vector flag register to control vector-sub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op executed only if corresponding flag element is set</a:t>
            </a:r>
          </a:p>
          <a:p>
            <a:pPr lvl="1"/>
            <a:endParaRPr lang="en-US" sz="9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vld</a:t>
            </a:r>
            <a:r>
              <a:rPr lang="en-US" sz="1600" b="0" dirty="0" smtClean="0">
                <a:solidFill>
                  <a:schemeClr val="tx1"/>
                </a:solidFill>
              </a:rPr>
              <a:t>			V1, Ra</a:t>
            </a: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vld</a:t>
            </a:r>
            <a:r>
              <a:rPr lang="en-US" sz="1600" b="0" dirty="0" smtClean="0">
                <a:solidFill>
                  <a:schemeClr val="tx1"/>
                </a:solidFill>
              </a:rPr>
              <a:t> 			V2, </a:t>
            </a:r>
            <a:r>
              <a:rPr lang="en-US" sz="1600" b="0" dirty="0" err="1" smtClean="0">
                <a:solidFill>
                  <a:schemeClr val="tx1"/>
                </a:solidFill>
              </a:rPr>
              <a:t>Rb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vcmp.neq.vv</a:t>
            </a:r>
            <a:r>
              <a:rPr lang="en-US" sz="1600" b="0" dirty="0" smtClean="0">
                <a:solidFill>
                  <a:schemeClr val="tx1"/>
                </a:solidFill>
              </a:rPr>
              <a:t>		M0, V1, V2	# vector compare for mask</a:t>
            </a: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vsub.vv</a:t>
            </a:r>
            <a:r>
              <a:rPr lang="en-US" sz="1600" b="0" dirty="0" smtClean="0">
                <a:solidFill>
                  <a:schemeClr val="tx1"/>
                </a:solidFill>
              </a:rPr>
              <a:t>		V3, V2, V1, M0	# conditional </a:t>
            </a:r>
            <a:r>
              <a:rPr lang="en-US" sz="1600" b="0" dirty="0" err="1" smtClean="0">
                <a:solidFill>
                  <a:schemeClr val="tx1"/>
                </a:solidFill>
              </a:rPr>
              <a:t>vadd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vst</a:t>
            </a:r>
            <a:r>
              <a:rPr lang="en-US" sz="1600" b="0" dirty="0" smtClean="0">
                <a:solidFill>
                  <a:schemeClr val="tx1"/>
                </a:solidFill>
              </a:rPr>
              <a:t>			V3, Ra</a:t>
            </a:r>
          </a:p>
          <a:p>
            <a:pPr lvl="1"/>
            <a:endParaRPr lang="en-US" sz="9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9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163105"/>
            <a:ext cx="8185730" cy="1955233"/>
          </a:xfrm>
        </p:spPr>
        <p:txBody>
          <a:bodyPr anchor="t"/>
          <a:lstStyle/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Multiple, interleaved memory banks </a:t>
            </a:r>
            <a:r>
              <a:rPr lang="en-US" sz="1600" dirty="0" smtClean="0">
                <a:solidFill>
                  <a:schemeClr val="tx1"/>
                </a:solidFill>
              </a:rPr>
              <a:t>(e.g., 16)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Provides memory-level parallelism when filling vector registers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</p:txBody>
      </p:sp>
      <p:grpSp>
        <p:nvGrpSpPr>
          <p:cNvPr id="110" name="Group 69"/>
          <p:cNvGrpSpPr>
            <a:grpSpLocks/>
          </p:cNvGrpSpPr>
          <p:nvPr/>
        </p:nvGrpSpPr>
        <p:grpSpPr bwMode="auto">
          <a:xfrm>
            <a:off x="381000" y="2303462"/>
            <a:ext cx="8610600" cy="3721101"/>
            <a:chOff x="240" y="1640"/>
            <a:chExt cx="5424" cy="2344"/>
          </a:xfrm>
        </p:grpSpPr>
        <p:grpSp>
          <p:nvGrpSpPr>
            <p:cNvPr id="111" name="Group 4"/>
            <p:cNvGrpSpPr>
              <a:grpSpLocks/>
            </p:cNvGrpSpPr>
            <p:nvPr/>
          </p:nvGrpSpPr>
          <p:grpSpPr bwMode="auto">
            <a:xfrm>
              <a:off x="240" y="2024"/>
              <a:ext cx="4616" cy="1895"/>
              <a:chOff x="524" y="2016"/>
              <a:chExt cx="4616" cy="1895"/>
            </a:xfrm>
          </p:grpSpPr>
          <p:sp>
            <p:nvSpPr>
              <p:cNvPr id="139" name="Rectangle 5"/>
              <p:cNvSpPr>
                <a:spLocks noChangeArrowheads="1"/>
              </p:cNvSpPr>
              <p:nvPr/>
            </p:nvSpPr>
            <p:spPr bwMode="auto">
              <a:xfrm>
                <a:off x="52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0</a:t>
                </a:r>
              </a:p>
            </p:txBody>
          </p:sp>
          <p:sp>
            <p:nvSpPr>
              <p:cNvPr id="140" name="Rectangle 6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1</a:t>
                </a:r>
              </a:p>
            </p:txBody>
          </p:sp>
          <p:sp>
            <p:nvSpPr>
              <p:cNvPr id="141" name="Rectangle 7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2</a:t>
                </a:r>
              </a:p>
            </p:txBody>
          </p:sp>
          <p:sp>
            <p:nvSpPr>
              <p:cNvPr id="142" name="Rectangle 8"/>
              <p:cNvSpPr>
                <a:spLocks noChangeArrowheads="1"/>
              </p:cNvSpPr>
              <p:nvPr/>
            </p:nvSpPr>
            <p:spPr bwMode="auto">
              <a:xfrm>
                <a:off x="1392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3</a:t>
                </a:r>
              </a:p>
            </p:txBody>
          </p:sp>
          <p:sp>
            <p:nvSpPr>
              <p:cNvPr id="143" name="Rectangle 9"/>
              <p:cNvSpPr>
                <a:spLocks noChangeArrowheads="1"/>
              </p:cNvSpPr>
              <p:nvPr/>
            </p:nvSpPr>
            <p:spPr bwMode="auto">
              <a:xfrm>
                <a:off x="167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4</a:t>
                </a:r>
              </a:p>
            </p:txBody>
          </p:sp>
          <p:sp>
            <p:nvSpPr>
              <p:cNvPr id="144" name="Rectangle 10"/>
              <p:cNvSpPr>
                <a:spLocks noChangeArrowheads="1"/>
              </p:cNvSpPr>
              <p:nvPr/>
            </p:nvSpPr>
            <p:spPr bwMode="auto">
              <a:xfrm>
                <a:off x="196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5</a:t>
                </a:r>
              </a:p>
            </p:txBody>
          </p:sp>
          <p:sp>
            <p:nvSpPr>
              <p:cNvPr id="145" name="Rectangle 11"/>
              <p:cNvSpPr>
                <a:spLocks noChangeArrowheads="1"/>
              </p:cNvSpPr>
              <p:nvPr/>
            </p:nvSpPr>
            <p:spPr bwMode="auto">
              <a:xfrm>
                <a:off x="225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6</a:t>
                </a:r>
              </a:p>
            </p:txBody>
          </p:sp>
          <p:sp>
            <p:nvSpPr>
              <p:cNvPr id="146" name="Rectangle 12"/>
              <p:cNvSpPr>
                <a:spLocks noChangeArrowheads="1"/>
              </p:cNvSpPr>
              <p:nvPr/>
            </p:nvSpPr>
            <p:spPr bwMode="auto">
              <a:xfrm>
                <a:off x="254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7</a:t>
                </a:r>
              </a:p>
            </p:txBody>
          </p:sp>
          <p:sp>
            <p:nvSpPr>
              <p:cNvPr id="147" name="Rectangle 13"/>
              <p:cNvSpPr>
                <a:spLocks noChangeArrowheads="1"/>
              </p:cNvSpPr>
              <p:nvPr/>
            </p:nvSpPr>
            <p:spPr bwMode="auto">
              <a:xfrm>
                <a:off x="282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8</a:t>
                </a:r>
              </a:p>
            </p:txBody>
          </p:sp>
          <p:sp>
            <p:nvSpPr>
              <p:cNvPr id="148" name="Rectangle 14"/>
              <p:cNvSpPr>
                <a:spLocks noChangeArrowheads="1"/>
              </p:cNvSpPr>
              <p:nvPr/>
            </p:nvSpPr>
            <p:spPr bwMode="auto">
              <a:xfrm>
                <a:off x="312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9</a:t>
                </a:r>
              </a:p>
            </p:txBody>
          </p:sp>
          <p:sp>
            <p:nvSpPr>
              <p:cNvPr id="149" name="Rectangle 15"/>
              <p:cNvSpPr>
                <a:spLocks noChangeArrowheads="1"/>
              </p:cNvSpPr>
              <p:nvPr/>
            </p:nvSpPr>
            <p:spPr bwMode="auto">
              <a:xfrm>
                <a:off x="340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A</a:t>
                </a:r>
              </a:p>
            </p:txBody>
          </p:sp>
          <p:sp>
            <p:nvSpPr>
              <p:cNvPr id="150" name="Rectangle 16"/>
              <p:cNvSpPr>
                <a:spLocks noChangeArrowheads="1"/>
              </p:cNvSpPr>
              <p:nvPr/>
            </p:nvSpPr>
            <p:spPr bwMode="auto">
              <a:xfrm>
                <a:off x="369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B</a:t>
                </a:r>
              </a:p>
            </p:txBody>
          </p:sp>
          <p:sp>
            <p:nvSpPr>
              <p:cNvPr id="151" name="Rectangle 17"/>
              <p:cNvSpPr>
                <a:spLocks noChangeArrowheads="1"/>
              </p:cNvSpPr>
              <p:nvPr/>
            </p:nvSpPr>
            <p:spPr bwMode="auto">
              <a:xfrm>
                <a:off x="398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C</a:t>
                </a:r>
              </a:p>
            </p:txBody>
          </p:sp>
          <p:sp>
            <p:nvSpPr>
              <p:cNvPr id="152" name="Rectangle 18"/>
              <p:cNvSpPr>
                <a:spLocks noChangeArrowheads="1"/>
              </p:cNvSpPr>
              <p:nvPr/>
            </p:nvSpPr>
            <p:spPr bwMode="auto">
              <a:xfrm>
                <a:off x="4272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D</a:t>
                </a:r>
              </a:p>
            </p:txBody>
          </p:sp>
          <p:sp>
            <p:nvSpPr>
              <p:cNvPr id="153" name="Rectangle 19"/>
              <p:cNvSpPr>
                <a:spLocks noChangeArrowheads="1"/>
              </p:cNvSpPr>
              <p:nvPr/>
            </p:nvSpPr>
            <p:spPr bwMode="auto">
              <a:xfrm>
                <a:off x="456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E</a:t>
                </a:r>
              </a:p>
            </p:txBody>
          </p:sp>
          <p:sp>
            <p:nvSpPr>
              <p:cNvPr id="154" name="Rectangle 20"/>
              <p:cNvSpPr>
                <a:spLocks noChangeArrowheads="1"/>
              </p:cNvSpPr>
              <p:nvPr/>
            </p:nvSpPr>
            <p:spPr bwMode="auto">
              <a:xfrm>
                <a:off x="484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F</a:t>
                </a:r>
              </a:p>
            </p:txBody>
          </p:sp>
          <p:grpSp>
            <p:nvGrpSpPr>
              <p:cNvPr id="155" name="Group 21"/>
              <p:cNvGrpSpPr>
                <a:grpSpLocks/>
              </p:cNvGrpSpPr>
              <p:nvPr/>
            </p:nvGrpSpPr>
            <p:grpSpPr bwMode="auto">
              <a:xfrm>
                <a:off x="2544" y="2544"/>
                <a:ext cx="626" cy="48"/>
                <a:chOff x="1536" y="2256"/>
                <a:chExt cx="626" cy="48"/>
              </a:xfrm>
            </p:grpSpPr>
            <p:sp>
              <p:nvSpPr>
                <p:cNvPr id="173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2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/>
                  <a:ahLst/>
                  <a:cxnLst>
                    <a:cxn ang="0">
                      <a:pos x="48" y="96"/>
                    </a:cxn>
                    <a:cxn ang="0">
                      <a:pos x="0" y="48"/>
                    </a:cxn>
                    <a:cxn ang="0">
                      <a:pos x="48" y="0"/>
                    </a:cxn>
                    <a:cxn ang="0">
                      <a:pos x="48" y="96"/>
                    </a:cxn>
                  </a:cxnLst>
                  <a:rect l="0" t="0" r="r" b="b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5" name="Line 2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6" name="Line 25"/>
              <p:cNvSpPr>
                <a:spLocks noChangeShapeType="1"/>
              </p:cNvSpPr>
              <p:nvPr/>
            </p:nvSpPr>
            <p:spPr bwMode="auto">
              <a:xfrm flipV="1">
                <a:off x="672" y="2592"/>
                <a:ext cx="211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7" name="Line 26"/>
              <p:cNvSpPr>
                <a:spLocks noChangeShapeType="1"/>
              </p:cNvSpPr>
              <p:nvPr/>
            </p:nvSpPr>
            <p:spPr bwMode="auto">
              <a:xfrm flipV="1">
                <a:off x="1008" y="2592"/>
                <a:ext cx="177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8" name="Line 27"/>
              <p:cNvSpPr>
                <a:spLocks noChangeShapeType="1"/>
              </p:cNvSpPr>
              <p:nvPr/>
            </p:nvSpPr>
            <p:spPr bwMode="auto">
              <a:xfrm flipV="1">
                <a:off x="1248" y="2592"/>
                <a:ext cx="153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9" name="Line 28"/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124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0" name="Line 29"/>
              <p:cNvSpPr>
                <a:spLocks noChangeShapeType="1"/>
              </p:cNvSpPr>
              <p:nvPr/>
            </p:nvSpPr>
            <p:spPr bwMode="auto">
              <a:xfrm flipV="1">
                <a:off x="1824" y="2592"/>
                <a:ext cx="96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" name="Line 30"/>
              <p:cNvSpPr>
                <a:spLocks noChangeShapeType="1"/>
              </p:cNvSpPr>
              <p:nvPr/>
            </p:nvSpPr>
            <p:spPr bwMode="auto">
              <a:xfrm flipV="1">
                <a:off x="2112" y="2592"/>
                <a:ext cx="67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2" name="Line 31"/>
              <p:cNvSpPr>
                <a:spLocks noChangeShapeType="1"/>
              </p:cNvSpPr>
              <p:nvPr/>
            </p:nvSpPr>
            <p:spPr bwMode="auto">
              <a:xfrm flipV="1">
                <a:off x="2400" y="2592"/>
                <a:ext cx="384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3" name="Line 32"/>
              <p:cNvSpPr>
                <a:spLocks noChangeShapeType="1"/>
              </p:cNvSpPr>
              <p:nvPr/>
            </p:nvSpPr>
            <p:spPr bwMode="auto">
              <a:xfrm flipV="1">
                <a:off x="2688" y="2592"/>
                <a:ext cx="9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" name="Line 33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9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5" name="Line 34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48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6" name="Line 35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76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" name="Line 36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05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8" name="Line 37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344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9" name="Line 38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63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0" name="Line 39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92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1" name="Line 40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220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" name="Line 41"/>
              <p:cNvSpPr>
                <a:spLocks noChangeShapeType="1"/>
              </p:cNvSpPr>
              <p:nvPr/>
            </p:nvSpPr>
            <p:spPr bwMode="auto">
              <a:xfrm flipH="1">
                <a:off x="2784" y="201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42"/>
            <p:cNvSpPr>
              <a:spLocks/>
            </p:cNvSpPr>
            <p:nvPr/>
          </p:nvSpPr>
          <p:spPr bwMode="auto">
            <a:xfrm>
              <a:off x="4848" y="2312"/>
              <a:ext cx="576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3" name="Line 43"/>
            <p:cNvSpPr>
              <a:spLocks noChangeShapeType="1"/>
            </p:cNvSpPr>
            <p:nvPr/>
          </p:nvSpPr>
          <p:spPr bwMode="auto">
            <a:xfrm>
              <a:off x="5136" y="2552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14" name="Group 44"/>
            <p:cNvGrpSpPr>
              <a:grpSpLocks/>
            </p:cNvGrpSpPr>
            <p:nvPr/>
          </p:nvGrpSpPr>
          <p:grpSpPr bwMode="auto">
            <a:xfrm>
              <a:off x="4752" y="2120"/>
              <a:ext cx="338" cy="48"/>
              <a:chOff x="1536" y="2256"/>
              <a:chExt cx="626" cy="48"/>
            </a:xfrm>
          </p:grpSpPr>
          <p:sp>
            <p:nvSpPr>
              <p:cNvPr id="136" name="Rectangle 45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7" name="Freeform 46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47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15" name="Group 48"/>
            <p:cNvGrpSpPr>
              <a:grpSpLocks/>
            </p:cNvGrpSpPr>
            <p:nvPr/>
          </p:nvGrpSpPr>
          <p:grpSpPr bwMode="auto">
            <a:xfrm>
              <a:off x="5184" y="2120"/>
              <a:ext cx="338" cy="48"/>
              <a:chOff x="1536" y="2256"/>
              <a:chExt cx="626" cy="48"/>
            </a:xfrm>
          </p:grpSpPr>
          <p:sp>
            <p:nvSpPr>
              <p:cNvPr id="133" name="Rectangle 49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Freeform 50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5" name="Line 51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6" name="Line 52"/>
            <p:cNvSpPr>
              <a:spLocks noChangeShapeType="1"/>
            </p:cNvSpPr>
            <p:nvPr/>
          </p:nvSpPr>
          <p:spPr bwMode="auto">
            <a:xfrm flipH="1">
              <a:off x="4944" y="2168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7" name="Line 53"/>
            <p:cNvSpPr>
              <a:spLocks noChangeShapeType="1"/>
            </p:cNvSpPr>
            <p:nvPr/>
          </p:nvSpPr>
          <p:spPr bwMode="auto">
            <a:xfrm>
              <a:off x="5328" y="2168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8" name="Text Box 54"/>
            <p:cNvSpPr txBox="1">
              <a:spLocks noChangeArrowheads="1"/>
            </p:cNvSpPr>
            <p:nvPr/>
          </p:nvSpPr>
          <p:spPr bwMode="auto">
            <a:xfrm>
              <a:off x="4992" y="2256"/>
              <a:ext cx="247" cy="6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800" dirty="0">
                  <a:latin typeface="Verdana" charset="0"/>
                  <a:ea typeface="굴림" charset="-127"/>
                  <a:cs typeface="굴림" charset="-127"/>
                </a:rPr>
                <a:t>+</a:t>
              </a:r>
            </a:p>
          </p:txBody>
        </p:sp>
        <p:grpSp>
          <p:nvGrpSpPr>
            <p:cNvPr id="119" name="Group 55"/>
            <p:cNvGrpSpPr>
              <a:grpSpLocks/>
            </p:cNvGrpSpPr>
            <p:nvPr/>
          </p:nvGrpSpPr>
          <p:grpSpPr bwMode="auto">
            <a:xfrm>
              <a:off x="4992" y="2696"/>
              <a:ext cx="338" cy="48"/>
              <a:chOff x="1536" y="2256"/>
              <a:chExt cx="626" cy="48"/>
            </a:xfrm>
          </p:grpSpPr>
          <p:sp>
            <p:nvSpPr>
              <p:cNvPr id="130" name="Rectangle 56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1" name="Freeform 57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Line 58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20" name="Freeform 59"/>
            <p:cNvSpPr>
              <a:spLocks/>
            </p:cNvSpPr>
            <p:nvPr/>
          </p:nvSpPr>
          <p:spPr bwMode="auto">
            <a:xfrm>
              <a:off x="4560" y="2024"/>
              <a:ext cx="576" cy="576"/>
            </a:xfrm>
            <a:custGeom>
              <a:avLst/>
              <a:gdLst/>
              <a:ahLst/>
              <a:cxnLst>
                <a:cxn ang="0">
                  <a:pos x="576" y="576"/>
                </a:cxn>
                <a:cxn ang="0">
                  <a:pos x="0" y="576"/>
                </a:cxn>
                <a:cxn ang="0">
                  <a:pos x="0" y="0"/>
                </a:cxn>
                <a:cxn ang="0">
                  <a:pos x="288" y="0"/>
                </a:cxn>
                <a:cxn ang="0">
                  <a:pos x="288" y="96"/>
                </a:cxn>
              </a:cxnLst>
              <a:rect l="0" t="0" r="r" b="b"/>
              <a:pathLst>
                <a:path w="576" h="576">
                  <a:moveTo>
                    <a:pt x="576" y="576"/>
                  </a:moveTo>
                  <a:lnTo>
                    <a:pt x="0" y="576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9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1" name="Line 60"/>
            <p:cNvSpPr>
              <a:spLocks noChangeShapeType="1"/>
            </p:cNvSpPr>
            <p:nvPr/>
          </p:nvSpPr>
          <p:spPr bwMode="auto">
            <a:xfrm>
              <a:off x="4992" y="1832"/>
              <a:ext cx="1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3" name="Line 61"/>
            <p:cNvSpPr>
              <a:spLocks noChangeShapeType="1"/>
            </p:cNvSpPr>
            <p:nvPr/>
          </p:nvSpPr>
          <p:spPr bwMode="auto">
            <a:xfrm>
              <a:off x="5328" y="1832"/>
              <a:ext cx="1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4" name="Text Box 62"/>
            <p:cNvSpPr txBox="1">
              <a:spLocks noChangeArrowheads="1"/>
            </p:cNvSpPr>
            <p:nvPr/>
          </p:nvSpPr>
          <p:spPr bwMode="auto">
            <a:xfrm>
              <a:off x="4512" y="1640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altLang="ko-KR" sz="1800" dirty="0">
                  <a:latin typeface="Verdana" charset="0"/>
                  <a:ea typeface="굴림" charset="-127"/>
                  <a:cs typeface="굴림" charset="-127"/>
                </a:rPr>
                <a:t>Base</a:t>
              </a:r>
            </a:p>
          </p:txBody>
        </p:sp>
        <p:sp>
          <p:nvSpPr>
            <p:cNvPr id="125" name="Text Box 63"/>
            <p:cNvSpPr txBox="1">
              <a:spLocks noChangeArrowheads="1"/>
            </p:cNvSpPr>
            <p:nvPr/>
          </p:nvSpPr>
          <p:spPr bwMode="auto">
            <a:xfrm>
              <a:off x="4992" y="1640"/>
              <a:ext cx="67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altLang="ko-KR" sz="1800" dirty="0">
                  <a:latin typeface="Verdana" charset="0"/>
                  <a:ea typeface="굴림" charset="-127"/>
                  <a:cs typeface="굴림" charset="-127"/>
                </a:rPr>
                <a:t>Stride</a:t>
              </a:r>
            </a:p>
          </p:txBody>
        </p:sp>
        <p:sp>
          <p:nvSpPr>
            <p:cNvPr id="126" name="Freeform 64"/>
            <p:cNvSpPr>
              <a:spLocks/>
            </p:cNvSpPr>
            <p:nvPr/>
          </p:nvSpPr>
          <p:spPr bwMode="auto">
            <a:xfrm>
              <a:off x="4848" y="2744"/>
              <a:ext cx="288" cy="768"/>
            </a:xfrm>
            <a:custGeom>
              <a:avLst/>
              <a:gdLst/>
              <a:ahLst/>
              <a:cxnLst>
                <a:cxn ang="0">
                  <a:pos x="288" y="0"/>
                </a:cxn>
                <a:cxn ang="0">
                  <a:pos x="288" y="768"/>
                </a:cxn>
                <a:cxn ang="0">
                  <a:pos x="0" y="768"/>
                </a:cxn>
              </a:cxnLst>
              <a:rect l="0" t="0" r="r" b="b"/>
              <a:pathLst>
                <a:path w="288" h="768">
                  <a:moveTo>
                    <a:pt x="288" y="0"/>
                  </a:moveTo>
                  <a:lnTo>
                    <a:pt x="288" y="768"/>
                  </a:lnTo>
                  <a:lnTo>
                    <a:pt x="0" y="76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7" name="Text Box 65"/>
            <p:cNvSpPr txBox="1">
              <a:spLocks noChangeArrowheads="1"/>
            </p:cNvSpPr>
            <p:nvPr/>
          </p:nvSpPr>
          <p:spPr bwMode="auto">
            <a:xfrm>
              <a:off x="1785" y="1727"/>
              <a:ext cx="143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Verdana" charset="0"/>
                  <a:ea typeface="굴림" charset="-127"/>
                  <a:cs typeface="굴림" charset="-127"/>
                </a:rPr>
                <a:t>Vector Registers</a:t>
              </a:r>
            </a:p>
          </p:txBody>
        </p:sp>
        <p:sp>
          <p:nvSpPr>
            <p:cNvPr id="128" name="Text Box 66"/>
            <p:cNvSpPr txBox="1">
              <a:spLocks noChangeArrowheads="1"/>
            </p:cNvSpPr>
            <p:nvPr/>
          </p:nvSpPr>
          <p:spPr bwMode="auto">
            <a:xfrm>
              <a:off x="2006" y="3751"/>
              <a:ext cx="119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dirty="0">
                  <a:latin typeface="Verdana" charset="0"/>
                  <a:ea typeface="굴림" charset="-127"/>
                  <a:cs typeface="굴림" charset="-127"/>
                </a:rPr>
                <a:t>Memory Banks</a:t>
              </a:r>
            </a:p>
          </p:txBody>
        </p:sp>
        <p:sp>
          <p:nvSpPr>
            <p:cNvPr id="129" name="Text Box 67"/>
            <p:cNvSpPr txBox="1">
              <a:spLocks noChangeArrowheads="1"/>
            </p:cNvSpPr>
            <p:nvPr/>
          </p:nvSpPr>
          <p:spPr bwMode="auto">
            <a:xfrm>
              <a:off x="3504" y="2120"/>
              <a:ext cx="1008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altLang="ko-KR" sz="1800" dirty="0">
                  <a:latin typeface="Verdana" charset="0"/>
                  <a:ea typeface="굴림" charset="-127"/>
                  <a:cs typeface="굴림" charset="-127"/>
                </a:rPr>
                <a:t>Address Generator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757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Supercomputing to Multimedia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Support narrow data types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Allow each vector </a:t>
            </a:r>
            <a:r>
              <a:rPr lang="en-US" sz="1600" b="0" dirty="0" smtClean="0">
                <a:solidFill>
                  <a:schemeClr val="tx1"/>
                </a:solidFill>
              </a:rPr>
              <a:t>register </a:t>
            </a:r>
            <a:r>
              <a:rPr lang="en-US" sz="1600" b="0" dirty="0" smtClean="0">
                <a:solidFill>
                  <a:schemeClr val="tx1"/>
                </a:solidFill>
              </a:rPr>
              <a:t>to store 16-, 32-, or 64-bit elements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Use a control register to indicate width of register elements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Support </a:t>
            </a:r>
            <a:r>
              <a:rPr lang="en-US" dirty="0" smtClean="0">
                <a:solidFill>
                  <a:schemeClr val="tx1"/>
                </a:solidFill>
              </a:rPr>
              <a:t>fixed-point </a:t>
            </a:r>
            <a:r>
              <a:rPr lang="en-US" dirty="0" smtClean="0">
                <a:solidFill>
                  <a:schemeClr val="tx1"/>
                </a:solidFill>
              </a:rPr>
              <a:t>arithmetic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Minor modification to functional units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Support element permutations for vector reductions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for(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&lt;N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 {S += A[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]}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Rewrite as: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for(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&lt;N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+=VL) {S[0:VL-1]+=A[i:i+VL-1];} 	# S[…], A[…] are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for(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&lt;VL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 {S+=[S[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];}			# vectors of VL elements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First loop trivially </a:t>
            </a:r>
            <a:r>
              <a:rPr lang="en-US" sz="1600" b="0" dirty="0" err="1" smtClean="0">
                <a:solidFill>
                  <a:schemeClr val="tx1"/>
                </a:solidFill>
              </a:rPr>
              <a:t>vectorizable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Second loop </a:t>
            </a:r>
            <a:r>
              <a:rPr lang="en-US" sz="1600" b="0" dirty="0" err="1" smtClean="0">
                <a:solidFill>
                  <a:schemeClr val="tx1"/>
                </a:solidFill>
              </a:rPr>
              <a:t>vectorizable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by splitting vector register S into two vector registers.  Take a binary-tree approach to reduction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41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SIMD in Superscalar 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SIMD extends conventional ISA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SIMD – single instruction, multiple data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MMX, SSE, SSE-2, SSE-3, 3D-Now, </a:t>
            </a:r>
            <a:r>
              <a:rPr lang="en-US" sz="1600" b="0" dirty="0" err="1" smtClean="0">
                <a:solidFill>
                  <a:schemeClr val="tx1"/>
                </a:solidFill>
              </a:rPr>
              <a:t>Altivec</a:t>
            </a:r>
            <a:r>
              <a:rPr lang="en-US" sz="1600" b="0" dirty="0" smtClean="0">
                <a:solidFill>
                  <a:schemeClr val="tx1"/>
                </a:solidFill>
              </a:rPr>
              <a:t>, VIS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Objective: Accelerate multimedia processing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Define vectors of 16-, 32-bit elements in regular </a:t>
            </a:r>
            <a:r>
              <a:rPr lang="en-US" sz="1600" b="0" dirty="0" smtClean="0">
                <a:solidFill>
                  <a:schemeClr val="tx1"/>
                </a:solidFill>
              </a:rPr>
              <a:t>registers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 logical vector register may span multiple physical registers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Apply SIMD arithmetic on these vectors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Advantages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No vector register file, which would require additional area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Simple extensions (new </a:t>
            </a:r>
            <a:r>
              <a:rPr lang="en-US" sz="1600" b="0" dirty="0" err="1" smtClean="0">
                <a:solidFill>
                  <a:schemeClr val="tx1"/>
                </a:solidFill>
              </a:rPr>
              <a:t>opcodes</a:t>
            </a:r>
            <a:r>
              <a:rPr lang="en-US" sz="1600" b="0" dirty="0" smtClean="0">
                <a:solidFill>
                  <a:schemeClr val="tx1"/>
                </a:solidFill>
              </a:rPr>
              <a:t>, modified datapath)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44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SIMD Challenges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SIMD </a:t>
            </a:r>
            <a:r>
              <a:rPr lang="en-US" dirty="0" smtClean="0">
                <a:solidFill>
                  <a:schemeClr val="tx1"/>
                </a:solidFill>
              </a:rPr>
              <a:t>vectors </a:t>
            </a:r>
            <a:r>
              <a:rPr lang="en-US" dirty="0" smtClean="0">
                <a:solidFill>
                  <a:schemeClr val="tx1"/>
                </a:solidFill>
              </a:rPr>
              <a:t>are short with fixed size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Cannot capture data parallelism wider than 64 bits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Recent shift from 64-bit to 128-bit vectors (SSE, </a:t>
            </a:r>
            <a:r>
              <a:rPr lang="en-US" sz="1600" b="0" dirty="0" err="1" smtClean="0">
                <a:solidFill>
                  <a:schemeClr val="tx1"/>
                </a:solidFill>
              </a:rPr>
              <a:t>Altivec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SIMD does not support vector memory accesses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</a:t>
            </a:r>
            <a:r>
              <a:rPr lang="en-US" sz="1600" b="0" dirty="0" err="1" smtClean="0">
                <a:solidFill>
                  <a:schemeClr val="tx1"/>
                </a:solidFill>
              </a:rPr>
              <a:t>Strided</a:t>
            </a:r>
            <a:r>
              <a:rPr lang="en-US" sz="1600" b="0" dirty="0" smtClean="0">
                <a:solidFill>
                  <a:schemeClr val="tx1"/>
                </a:solidFill>
              </a:rPr>
              <a:t> or indexed access require equivalent multi-instruction sequences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Without </a:t>
            </a:r>
            <a:r>
              <a:rPr lang="en-US" sz="1600" b="0" dirty="0" smtClean="0">
                <a:solidFill>
                  <a:schemeClr val="tx1"/>
                </a:solidFill>
              </a:rPr>
              <a:t>vector memory accesses, much lower benefits in performance and code density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8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SIMD versus Vectors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QCIF and CIF numbers are in clock cycles per frame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All other numbers are in clock cycles per pixel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MMX results assume no first-level cache misses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Courtesy: Christos Kozyrakis, Stanford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1508750"/>
            <a:ext cx="44577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837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Intel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Larrabee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u="sng" dirty="0" smtClean="0">
                <a:solidFill>
                  <a:schemeClr val="tx1"/>
                </a:solidFill>
              </a:rPr>
              <a:t>Vector Multiprocessor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-- 2-way superscalar, 4-way multi-threaded, in-order cores with vectors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Cores communicate on a wide ring bus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L2 cache is partitioned among the cores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-- Provides high aggregate bandwidth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-- Allows data replication and sharing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201510"/>
            <a:ext cx="67437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38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Larrabee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x86 Core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5228545" cy="5031054"/>
          </a:xfrm>
        </p:spPr>
        <p:txBody>
          <a:bodyPr anchor="t"/>
          <a:lstStyle/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separate scalar, vector units with separate registers</a:t>
            </a: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</a:t>
            </a:r>
            <a:r>
              <a:rPr lang="en-US" sz="2000" dirty="0" smtClean="0">
                <a:solidFill>
                  <a:schemeClr val="tx1"/>
                </a:solidFill>
              </a:rPr>
              <a:t>scalar unit: in-order </a:t>
            </a:r>
            <a:r>
              <a:rPr lang="en-US" sz="2000" dirty="0">
                <a:solidFill>
                  <a:schemeClr val="tx1"/>
                </a:solidFill>
              </a:rPr>
              <a:t>x86 </a:t>
            </a:r>
            <a:r>
              <a:rPr lang="en-US" sz="2000" dirty="0" smtClean="0">
                <a:solidFill>
                  <a:schemeClr val="tx1"/>
                </a:solidFill>
              </a:rPr>
              <a:t>core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vector unit: 16 32-bit ops/clock</a:t>
            </a: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short execution pipelines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fast access to L1 cache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direct connection to L2 cache subset</a:t>
            </a: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instructions support </a:t>
            </a:r>
            <a:r>
              <a:rPr lang="en-US" sz="2000" dirty="0" err="1" smtClean="0">
                <a:solidFill>
                  <a:schemeClr val="tx1"/>
                </a:solidFill>
              </a:rPr>
              <a:t>prefetch</a:t>
            </a:r>
            <a:r>
              <a:rPr lang="en-US" sz="2000" dirty="0" smtClean="0">
                <a:solidFill>
                  <a:schemeClr val="tx1"/>
                </a:solidFill>
              </a:rPr>
              <a:t> into L1 and L2 caches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850" y="1616975"/>
            <a:ext cx="215265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15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Larrabee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Vector Unit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5804621" cy="5031054"/>
          </a:xfrm>
        </p:spPr>
        <p:txBody>
          <a:bodyPr anchor="t"/>
          <a:lstStyle/>
          <a:p>
            <a:pPr marL="285750" indent="-285750" algn="l"/>
            <a:r>
              <a:rPr lang="en-US" sz="2000" b="1" u="sng" dirty="0" smtClean="0">
                <a:solidFill>
                  <a:schemeClr val="tx1"/>
                </a:solidFill>
              </a:rPr>
              <a:t>Vector Instruction Set</a:t>
            </a: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</a:t>
            </a:r>
            <a:r>
              <a:rPr lang="en-US" sz="2000" dirty="0" smtClean="0">
                <a:solidFill>
                  <a:schemeClr val="tx1"/>
                </a:solidFill>
              </a:rPr>
              <a:t>32 vector registers (512 bits each)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vector load/store with scatter/gather</a:t>
            </a: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-- 8 mask registers for conditional exec.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mask registers select lanes for an instruction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mask registers allow separate execution kernels in each lane</a:t>
            </a:r>
          </a:p>
          <a:p>
            <a:pPr marL="285750" indent="-285750" algn="l"/>
            <a:endParaRPr lang="en-US" sz="2000" b="1" u="sng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b="1" u="sng" dirty="0" smtClean="0">
                <a:solidFill>
                  <a:schemeClr val="tx1"/>
                </a:solidFill>
              </a:rPr>
              <a:t>Vector Instruction Support</a:t>
            </a:r>
            <a:endParaRPr lang="en-US" sz="2000" b="1" u="sng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</a:t>
            </a:r>
            <a:r>
              <a:rPr lang="en-US" sz="2000" dirty="0" smtClean="0">
                <a:solidFill>
                  <a:schemeClr val="tx1"/>
                </a:solidFill>
              </a:rPr>
              <a:t>Fast read from L1 cache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</a:t>
            </a:r>
            <a:r>
              <a:rPr lang="en-US" sz="2000" dirty="0" smtClean="0">
                <a:solidFill>
                  <a:schemeClr val="tx1"/>
                </a:solidFill>
              </a:rPr>
              <a:t>Numeric type conversion and replication in memory path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20" y="1623965"/>
            <a:ext cx="214312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5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Power Efficiency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Power and Parallelism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Power(1-lane) = [capacitance] x [voltage]^2 x [frequency]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If we double number of lanes, we double peak performance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Then, if we halve frequency, we return to original peak performance.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But, halving frequency allows us to halve voltage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Power (2-lane) = [2 x capacitance] x [voltage/2]^2 x [frequency/2]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Power (2-lane) = Power(1-lane)/4 @ same peak performance	     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Simpler Logic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Replicate control logic for all lanes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Avoid logic for multiple instruction issue or dynamic out-of-order execution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Clock Gating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Turn-off clock when hardware is unused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of given length uses specific resources for specific # of cycles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</a:rPr>
              <a:t>-- Conditional execution (masks) further exposes unused resources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8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Last Time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160" name="Group 3"/>
          <p:cNvGrpSpPr>
            <a:grpSpLocks/>
          </p:cNvGrpSpPr>
          <p:nvPr/>
        </p:nvGrpSpPr>
        <p:grpSpPr bwMode="auto">
          <a:xfrm>
            <a:off x="1039813" y="1736725"/>
            <a:ext cx="1143000" cy="3581400"/>
            <a:chOff x="528" y="912"/>
            <a:chExt cx="720" cy="2256"/>
          </a:xfrm>
        </p:grpSpPr>
        <p:sp>
          <p:nvSpPr>
            <p:cNvPr id="161" name="Rectangle 4"/>
            <p:cNvSpPr>
              <a:spLocks noChangeArrowheads="1"/>
            </p:cNvSpPr>
            <p:nvPr/>
          </p:nvSpPr>
          <p:spPr bwMode="auto">
            <a:xfrm>
              <a:off x="528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Rectangle 5"/>
            <p:cNvSpPr>
              <a:spLocks noChangeArrowheads="1"/>
            </p:cNvSpPr>
            <p:nvPr/>
          </p:nvSpPr>
          <p:spPr bwMode="auto">
            <a:xfrm>
              <a:off x="720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6"/>
            <p:cNvSpPr>
              <a:spLocks noChangeArrowheads="1"/>
            </p:cNvSpPr>
            <p:nvPr/>
          </p:nvSpPr>
          <p:spPr bwMode="auto">
            <a:xfrm>
              <a:off x="912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7"/>
            <p:cNvSpPr>
              <a:spLocks noChangeArrowheads="1"/>
            </p:cNvSpPr>
            <p:nvPr/>
          </p:nvSpPr>
          <p:spPr bwMode="auto">
            <a:xfrm>
              <a:off x="1104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Rectangle 8"/>
            <p:cNvSpPr>
              <a:spLocks noChangeArrowheads="1"/>
            </p:cNvSpPr>
            <p:nvPr/>
          </p:nvSpPr>
          <p:spPr bwMode="auto">
            <a:xfrm>
              <a:off x="528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Rectangle 9"/>
            <p:cNvSpPr>
              <a:spLocks noChangeArrowheads="1"/>
            </p:cNvSpPr>
            <p:nvPr/>
          </p:nvSpPr>
          <p:spPr bwMode="auto">
            <a:xfrm>
              <a:off x="720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10"/>
            <p:cNvSpPr>
              <a:spLocks noChangeArrowheads="1"/>
            </p:cNvSpPr>
            <p:nvPr/>
          </p:nvSpPr>
          <p:spPr bwMode="auto">
            <a:xfrm>
              <a:off x="912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Rectangle 11"/>
            <p:cNvSpPr>
              <a:spLocks noChangeArrowheads="1"/>
            </p:cNvSpPr>
            <p:nvPr/>
          </p:nvSpPr>
          <p:spPr bwMode="auto">
            <a:xfrm>
              <a:off x="1104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Rectangle 12"/>
            <p:cNvSpPr>
              <a:spLocks noChangeArrowheads="1"/>
            </p:cNvSpPr>
            <p:nvPr/>
          </p:nvSpPr>
          <p:spPr bwMode="auto">
            <a:xfrm>
              <a:off x="528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13"/>
            <p:cNvSpPr>
              <a:spLocks noChangeArrowheads="1"/>
            </p:cNvSpPr>
            <p:nvPr/>
          </p:nvSpPr>
          <p:spPr bwMode="auto">
            <a:xfrm>
              <a:off x="720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14"/>
            <p:cNvSpPr>
              <a:spLocks noChangeArrowheads="1"/>
            </p:cNvSpPr>
            <p:nvPr/>
          </p:nvSpPr>
          <p:spPr bwMode="auto">
            <a:xfrm>
              <a:off x="912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Rectangle 15"/>
            <p:cNvSpPr>
              <a:spLocks noChangeArrowheads="1"/>
            </p:cNvSpPr>
            <p:nvPr/>
          </p:nvSpPr>
          <p:spPr bwMode="auto">
            <a:xfrm>
              <a:off x="1104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6"/>
            <p:cNvSpPr>
              <a:spLocks noChangeArrowheads="1"/>
            </p:cNvSpPr>
            <p:nvPr/>
          </p:nvSpPr>
          <p:spPr bwMode="auto">
            <a:xfrm>
              <a:off x="528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Rectangle 17"/>
            <p:cNvSpPr>
              <a:spLocks noChangeArrowheads="1"/>
            </p:cNvSpPr>
            <p:nvPr/>
          </p:nvSpPr>
          <p:spPr bwMode="auto">
            <a:xfrm>
              <a:off x="720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Rectangle 18"/>
            <p:cNvSpPr>
              <a:spLocks noChangeArrowheads="1"/>
            </p:cNvSpPr>
            <p:nvPr/>
          </p:nvSpPr>
          <p:spPr bwMode="auto">
            <a:xfrm>
              <a:off x="912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19"/>
            <p:cNvSpPr>
              <a:spLocks noChangeArrowheads="1"/>
            </p:cNvSpPr>
            <p:nvPr/>
          </p:nvSpPr>
          <p:spPr bwMode="auto">
            <a:xfrm>
              <a:off x="1104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Rectangle 20"/>
            <p:cNvSpPr>
              <a:spLocks noChangeArrowheads="1"/>
            </p:cNvSpPr>
            <p:nvPr/>
          </p:nvSpPr>
          <p:spPr bwMode="auto">
            <a:xfrm>
              <a:off x="52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Rectangle 21"/>
            <p:cNvSpPr>
              <a:spLocks noChangeArrowheads="1"/>
            </p:cNvSpPr>
            <p:nvPr/>
          </p:nvSpPr>
          <p:spPr bwMode="auto">
            <a:xfrm>
              <a:off x="72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22"/>
            <p:cNvSpPr>
              <a:spLocks noChangeArrowheads="1"/>
            </p:cNvSpPr>
            <p:nvPr/>
          </p:nvSpPr>
          <p:spPr bwMode="auto">
            <a:xfrm>
              <a:off x="912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23"/>
            <p:cNvSpPr>
              <a:spLocks noChangeArrowheads="1"/>
            </p:cNvSpPr>
            <p:nvPr/>
          </p:nvSpPr>
          <p:spPr bwMode="auto">
            <a:xfrm>
              <a:off x="1104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Rectangle 24"/>
            <p:cNvSpPr>
              <a:spLocks noChangeArrowheads="1"/>
            </p:cNvSpPr>
            <p:nvPr/>
          </p:nvSpPr>
          <p:spPr bwMode="auto">
            <a:xfrm>
              <a:off x="528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25"/>
            <p:cNvSpPr>
              <a:spLocks noChangeArrowheads="1"/>
            </p:cNvSpPr>
            <p:nvPr/>
          </p:nvSpPr>
          <p:spPr bwMode="auto">
            <a:xfrm>
              <a:off x="720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26"/>
            <p:cNvSpPr>
              <a:spLocks noChangeArrowheads="1"/>
            </p:cNvSpPr>
            <p:nvPr/>
          </p:nvSpPr>
          <p:spPr bwMode="auto">
            <a:xfrm>
              <a:off x="912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Rectangle 27"/>
            <p:cNvSpPr>
              <a:spLocks noChangeArrowheads="1"/>
            </p:cNvSpPr>
            <p:nvPr/>
          </p:nvSpPr>
          <p:spPr bwMode="auto">
            <a:xfrm>
              <a:off x="1104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28"/>
            <p:cNvSpPr>
              <a:spLocks noChangeArrowheads="1"/>
            </p:cNvSpPr>
            <p:nvPr/>
          </p:nvSpPr>
          <p:spPr bwMode="auto">
            <a:xfrm>
              <a:off x="528" y="206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Rectangle 29"/>
            <p:cNvSpPr>
              <a:spLocks noChangeArrowheads="1"/>
            </p:cNvSpPr>
            <p:nvPr/>
          </p:nvSpPr>
          <p:spPr bwMode="auto">
            <a:xfrm>
              <a:off x="720" y="206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Rectangle 30"/>
            <p:cNvSpPr>
              <a:spLocks noChangeArrowheads="1"/>
            </p:cNvSpPr>
            <p:nvPr/>
          </p:nvSpPr>
          <p:spPr bwMode="auto">
            <a:xfrm>
              <a:off x="912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31"/>
            <p:cNvSpPr>
              <a:spLocks noChangeArrowheads="1"/>
            </p:cNvSpPr>
            <p:nvPr/>
          </p:nvSpPr>
          <p:spPr bwMode="auto">
            <a:xfrm>
              <a:off x="1104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Rectangle 32"/>
            <p:cNvSpPr>
              <a:spLocks noChangeArrowheads="1"/>
            </p:cNvSpPr>
            <p:nvPr/>
          </p:nvSpPr>
          <p:spPr bwMode="auto">
            <a:xfrm>
              <a:off x="528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Rectangle 33"/>
            <p:cNvSpPr>
              <a:spLocks noChangeArrowheads="1"/>
            </p:cNvSpPr>
            <p:nvPr/>
          </p:nvSpPr>
          <p:spPr bwMode="auto">
            <a:xfrm>
              <a:off x="720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Rectangle 34"/>
            <p:cNvSpPr>
              <a:spLocks noChangeArrowheads="1"/>
            </p:cNvSpPr>
            <p:nvPr/>
          </p:nvSpPr>
          <p:spPr bwMode="auto">
            <a:xfrm>
              <a:off x="912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Rectangle 35"/>
            <p:cNvSpPr>
              <a:spLocks noChangeArrowheads="1"/>
            </p:cNvSpPr>
            <p:nvPr/>
          </p:nvSpPr>
          <p:spPr bwMode="auto">
            <a:xfrm>
              <a:off x="1104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Rectangle 36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Rectangle 37"/>
            <p:cNvSpPr>
              <a:spLocks noChangeArrowheads="1"/>
            </p:cNvSpPr>
            <p:nvPr/>
          </p:nvSpPr>
          <p:spPr bwMode="auto">
            <a:xfrm>
              <a:off x="720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38"/>
            <p:cNvSpPr>
              <a:spLocks noChangeArrowheads="1"/>
            </p:cNvSpPr>
            <p:nvPr/>
          </p:nvSpPr>
          <p:spPr bwMode="auto">
            <a:xfrm>
              <a:off x="912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Rectangle 39"/>
            <p:cNvSpPr>
              <a:spLocks noChangeArrowheads="1"/>
            </p:cNvSpPr>
            <p:nvPr/>
          </p:nvSpPr>
          <p:spPr bwMode="auto">
            <a:xfrm>
              <a:off x="1104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Rectangle 40"/>
            <p:cNvSpPr>
              <a:spLocks noChangeArrowheads="1"/>
            </p:cNvSpPr>
            <p:nvPr/>
          </p:nvSpPr>
          <p:spPr bwMode="auto">
            <a:xfrm>
              <a:off x="528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41"/>
            <p:cNvSpPr>
              <a:spLocks noChangeArrowheads="1"/>
            </p:cNvSpPr>
            <p:nvPr/>
          </p:nvSpPr>
          <p:spPr bwMode="auto">
            <a:xfrm>
              <a:off x="720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Rectangle 42"/>
            <p:cNvSpPr>
              <a:spLocks noChangeArrowheads="1"/>
            </p:cNvSpPr>
            <p:nvPr/>
          </p:nvSpPr>
          <p:spPr bwMode="auto">
            <a:xfrm>
              <a:off x="912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Rectangle 43"/>
            <p:cNvSpPr>
              <a:spLocks noChangeArrowheads="1"/>
            </p:cNvSpPr>
            <p:nvPr/>
          </p:nvSpPr>
          <p:spPr bwMode="auto">
            <a:xfrm>
              <a:off x="1104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Rectangle 44"/>
            <p:cNvSpPr>
              <a:spLocks noChangeArrowheads="1"/>
            </p:cNvSpPr>
            <p:nvPr/>
          </p:nvSpPr>
          <p:spPr bwMode="auto">
            <a:xfrm>
              <a:off x="528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Rectangle 45"/>
            <p:cNvSpPr>
              <a:spLocks noChangeArrowheads="1"/>
            </p:cNvSpPr>
            <p:nvPr/>
          </p:nvSpPr>
          <p:spPr bwMode="auto">
            <a:xfrm>
              <a:off x="720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Rectangle 46"/>
            <p:cNvSpPr>
              <a:spLocks noChangeArrowheads="1"/>
            </p:cNvSpPr>
            <p:nvPr/>
          </p:nvSpPr>
          <p:spPr bwMode="auto">
            <a:xfrm>
              <a:off x="912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Rectangle 47"/>
            <p:cNvSpPr>
              <a:spLocks noChangeArrowheads="1"/>
            </p:cNvSpPr>
            <p:nvPr/>
          </p:nvSpPr>
          <p:spPr bwMode="auto">
            <a:xfrm>
              <a:off x="1104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Rectangle 48"/>
            <p:cNvSpPr>
              <a:spLocks noChangeArrowheads="1"/>
            </p:cNvSpPr>
            <p:nvPr/>
          </p:nvSpPr>
          <p:spPr bwMode="auto">
            <a:xfrm>
              <a:off x="528" y="302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Rectangle 49"/>
            <p:cNvSpPr>
              <a:spLocks noChangeArrowheads="1"/>
            </p:cNvSpPr>
            <p:nvPr/>
          </p:nvSpPr>
          <p:spPr bwMode="auto">
            <a:xfrm>
              <a:off x="720" y="302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Rectangle 50"/>
            <p:cNvSpPr>
              <a:spLocks noChangeArrowheads="1"/>
            </p:cNvSpPr>
            <p:nvPr/>
          </p:nvSpPr>
          <p:spPr bwMode="auto">
            <a:xfrm>
              <a:off x="912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Rectangle 51"/>
            <p:cNvSpPr>
              <a:spLocks noChangeArrowheads="1"/>
            </p:cNvSpPr>
            <p:nvPr/>
          </p:nvSpPr>
          <p:spPr bwMode="auto">
            <a:xfrm>
              <a:off x="1104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9" name="Group 52"/>
          <p:cNvGrpSpPr>
            <a:grpSpLocks/>
          </p:cNvGrpSpPr>
          <p:nvPr/>
        </p:nvGrpSpPr>
        <p:grpSpPr bwMode="auto">
          <a:xfrm>
            <a:off x="2563813" y="1736725"/>
            <a:ext cx="1143000" cy="3581400"/>
            <a:chOff x="1584" y="912"/>
            <a:chExt cx="720" cy="2256"/>
          </a:xfrm>
        </p:grpSpPr>
        <p:sp>
          <p:nvSpPr>
            <p:cNvPr id="210" name="Rectangle 53"/>
            <p:cNvSpPr>
              <a:spLocks noChangeArrowheads="1"/>
            </p:cNvSpPr>
            <p:nvPr/>
          </p:nvSpPr>
          <p:spPr bwMode="auto">
            <a:xfrm>
              <a:off x="1584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Rectangle 54"/>
            <p:cNvSpPr>
              <a:spLocks noChangeArrowheads="1"/>
            </p:cNvSpPr>
            <p:nvPr/>
          </p:nvSpPr>
          <p:spPr bwMode="auto">
            <a:xfrm>
              <a:off x="1776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Rectangle 55"/>
            <p:cNvSpPr>
              <a:spLocks noChangeArrowheads="1"/>
            </p:cNvSpPr>
            <p:nvPr/>
          </p:nvSpPr>
          <p:spPr bwMode="auto">
            <a:xfrm>
              <a:off x="1968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Rectangle 56"/>
            <p:cNvSpPr>
              <a:spLocks noChangeArrowheads="1"/>
            </p:cNvSpPr>
            <p:nvPr/>
          </p:nvSpPr>
          <p:spPr bwMode="auto">
            <a:xfrm>
              <a:off x="2160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Rectangle 57"/>
            <p:cNvSpPr>
              <a:spLocks noChangeArrowheads="1"/>
            </p:cNvSpPr>
            <p:nvPr/>
          </p:nvSpPr>
          <p:spPr bwMode="auto">
            <a:xfrm>
              <a:off x="1584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Rectangle 58"/>
            <p:cNvSpPr>
              <a:spLocks noChangeArrowheads="1"/>
            </p:cNvSpPr>
            <p:nvPr/>
          </p:nvSpPr>
          <p:spPr bwMode="auto">
            <a:xfrm>
              <a:off x="1776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Rectangle 59"/>
            <p:cNvSpPr>
              <a:spLocks noChangeArrowheads="1"/>
            </p:cNvSpPr>
            <p:nvPr/>
          </p:nvSpPr>
          <p:spPr bwMode="auto">
            <a:xfrm>
              <a:off x="1968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Rectangle 60"/>
            <p:cNvSpPr>
              <a:spLocks noChangeArrowheads="1"/>
            </p:cNvSpPr>
            <p:nvPr/>
          </p:nvSpPr>
          <p:spPr bwMode="auto">
            <a:xfrm>
              <a:off x="2160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Rectangle 61"/>
            <p:cNvSpPr>
              <a:spLocks noChangeArrowheads="1"/>
            </p:cNvSpPr>
            <p:nvPr/>
          </p:nvSpPr>
          <p:spPr bwMode="auto">
            <a:xfrm>
              <a:off x="1584" y="129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Rectangle 62"/>
            <p:cNvSpPr>
              <a:spLocks noChangeArrowheads="1"/>
            </p:cNvSpPr>
            <p:nvPr/>
          </p:nvSpPr>
          <p:spPr bwMode="auto">
            <a:xfrm>
              <a:off x="1776" y="129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Rectangle 63"/>
            <p:cNvSpPr>
              <a:spLocks noChangeArrowheads="1"/>
            </p:cNvSpPr>
            <p:nvPr/>
          </p:nvSpPr>
          <p:spPr bwMode="auto">
            <a:xfrm>
              <a:off x="1968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Rectangle 64"/>
            <p:cNvSpPr>
              <a:spLocks noChangeArrowheads="1"/>
            </p:cNvSpPr>
            <p:nvPr/>
          </p:nvSpPr>
          <p:spPr bwMode="auto">
            <a:xfrm>
              <a:off x="2160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Rectangle 65"/>
            <p:cNvSpPr>
              <a:spLocks noChangeArrowheads="1"/>
            </p:cNvSpPr>
            <p:nvPr/>
          </p:nvSpPr>
          <p:spPr bwMode="auto">
            <a:xfrm>
              <a:off x="1584" y="148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Rectangle 66"/>
            <p:cNvSpPr>
              <a:spLocks noChangeArrowheads="1"/>
            </p:cNvSpPr>
            <p:nvPr/>
          </p:nvSpPr>
          <p:spPr bwMode="auto">
            <a:xfrm>
              <a:off x="1776" y="148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Rectangle 67"/>
            <p:cNvSpPr>
              <a:spLocks noChangeArrowheads="1"/>
            </p:cNvSpPr>
            <p:nvPr/>
          </p:nvSpPr>
          <p:spPr bwMode="auto">
            <a:xfrm>
              <a:off x="1968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Rectangle 68"/>
            <p:cNvSpPr>
              <a:spLocks noChangeArrowheads="1"/>
            </p:cNvSpPr>
            <p:nvPr/>
          </p:nvSpPr>
          <p:spPr bwMode="auto">
            <a:xfrm>
              <a:off x="2160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Rectangle 69"/>
            <p:cNvSpPr>
              <a:spLocks noChangeArrowheads="1"/>
            </p:cNvSpPr>
            <p:nvPr/>
          </p:nvSpPr>
          <p:spPr bwMode="auto">
            <a:xfrm>
              <a:off x="1584" y="168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Rectangle 70"/>
            <p:cNvSpPr>
              <a:spLocks noChangeArrowheads="1"/>
            </p:cNvSpPr>
            <p:nvPr/>
          </p:nvSpPr>
          <p:spPr bwMode="auto">
            <a:xfrm>
              <a:off x="1776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Rectangle 71"/>
            <p:cNvSpPr>
              <a:spLocks noChangeArrowheads="1"/>
            </p:cNvSpPr>
            <p:nvPr/>
          </p:nvSpPr>
          <p:spPr bwMode="auto">
            <a:xfrm>
              <a:off x="196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Rectangle 72"/>
            <p:cNvSpPr>
              <a:spLocks noChangeArrowheads="1"/>
            </p:cNvSpPr>
            <p:nvPr/>
          </p:nvSpPr>
          <p:spPr bwMode="auto">
            <a:xfrm>
              <a:off x="216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Rectangle 73"/>
            <p:cNvSpPr>
              <a:spLocks noChangeArrowheads="1"/>
            </p:cNvSpPr>
            <p:nvPr/>
          </p:nvSpPr>
          <p:spPr bwMode="auto">
            <a:xfrm>
              <a:off x="1584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Rectangle 74"/>
            <p:cNvSpPr>
              <a:spLocks noChangeArrowheads="1"/>
            </p:cNvSpPr>
            <p:nvPr/>
          </p:nvSpPr>
          <p:spPr bwMode="auto">
            <a:xfrm>
              <a:off x="1776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Rectangle 75"/>
            <p:cNvSpPr>
              <a:spLocks noChangeArrowheads="1"/>
            </p:cNvSpPr>
            <p:nvPr/>
          </p:nvSpPr>
          <p:spPr bwMode="auto">
            <a:xfrm>
              <a:off x="1968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Rectangle 76"/>
            <p:cNvSpPr>
              <a:spLocks noChangeArrowheads="1"/>
            </p:cNvSpPr>
            <p:nvPr/>
          </p:nvSpPr>
          <p:spPr bwMode="auto">
            <a:xfrm>
              <a:off x="2160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Rectangle 77"/>
            <p:cNvSpPr>
              <a:spLocks noChangeArrowheads="1"/>
            </p:cNvSpPr>
            <p:nvPr/>
          </p:nvSpPr>
          <p:spPr bwMode="auto">
            <a:xfrm>
              <a:off x="1584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Rectangle 78"/>
            <p:cNvSpPr>
              <a:spLocks noChangeArrowheads="1"/>
            </p:cNvSpPr>
            <p:nvPr/>
          </p:nvSpPr>
          <p:spPr bwMode="auto">
            <a:xfrm>
              <a:off x="1776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Rectangle 79" descr="Wide downward diagonal"/>
            <p:cNvSpPr>
              <a:spLocks noChangeArrowheads="1"/>
            </p:cNvSpPr>
            <p:nvPr/>
          </p:nvSpPr>
          <p:spPr bwMode="auto">
            <a:xfrm>
              <a:off x="1968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Rectangle 80"/>
            <p:cNvSpPr>
              <a:spLocks noChangeArrowheads="1"/>
            </p:cNvSpPr>
            <p:nvPr/>
          </p:nvSpPr>
          <p:spPr bwMode="auto">
            <a:xfrm>
              <a:off x="2160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81"/>
            <p:cNvSpPr>
              <a:spLocks noChangeArrowheads="1"/>
            </p:cNvSpPr>
            <p:nvPr/>
          </p:nvSpPr>
          <p:spPr bwMode="auto">
            <a:xfrm>
              <a:off x="1584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Rectangle 82"/>
            <p:cNvSpPr>
              <a:spLocks noChangeArrowheads="1"/>
            </p:cNvSpPr>
            <p:nvPr/>
          </p:nvSpPr>
          <p:spPr bwMode="auto">
            <a:xfrm>
              <a:off x="1776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Rectangle 83"/>
            <p:cNvSpPr>
              <a:spLocks noChangeArrowheads="1"/>
            </p:cNvSpPr>
            <p:nvPr/>
          </p:nvSpPr>
          <p:spPr bwMode="auto">
            <a:xfrm>
              <a:off x="1968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Rectangle 84"/>
            <p:cNvSpPr>
              <a:spLocks noChangeArrowheads="1"/>
            </p:cNvSpPr>
            <p:nvPr/>
          </p:nvSpPr>
          <p:spPr bwMode="auto">
            <a:xfrm>
              <a:off x="2160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Rectangle 85" descr="Small checker board"/>
            <p:cNvSpPr>
              <a:spLocks noChangeArrowheads="1"/>
            </p:cNvSpPr>
            <p:nvPr/>
          </p:nvSpPr>
          <p:spPr bwMode="auto">
            <a:xfrm>
              <a:off x="1584" y="244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86"/>
            <p:cNvSpPr>
              <a:spLocks noChangeArrowheads="1"/>
            </p:cNvSpPr>
            <p:nvPr/>
          </p:nvSpPr>
          <p:spPr bwMode="auto">
            <a:xfrm>
              <a:off x="1776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87"/>
            <p:cNvSpPr>
              <a:spLocks noChangeArrowheads="1"/>
            </p:cNvSpPr>
            <p:nvPr/>
          </p:nvSpPr>
          <p:spPr bwMode="auto">
            <a:xfrm>
              <a:off x="1968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Rectangle 88"/>
            <p:cNvSpPr>
              <a:spLocks noChangeArrowheads="1"/>
            </p:cNvSpPr>
            <p:nvPr/>
          </p:nvSpPr>
          <p:spPr bwMode="auto">
            <a:xfrm>
              <a:off x="2160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Rectangle 89" descr="Small grid"/>
            <p:cNvSpPr>
              <a:spLocks noChangeArrowheads="1"/>
            </p:cNvSpPr>
            <p:nvPr/>
          </p:nvSpPr>
          <p:spPr bwMode="auto">
            <a:xfrm>
              <a:off x="1584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Rectangle 90" descr="Small grid"/>
            <p:cNvSpPr>
              <a:spLocks noChangeArrowheads="1"/>
            </p:cNvSpPr>
            <p:nvPr/>
          </p:nvSpPr>
          <p:spPr bwMode="auto">
            <a:xfrm>
              <a:off x="1776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Rectangle 91" descr="Small grid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Rectangle 92" descr="Small grid"/>
            <p:cNvSpPr>
              <a:spLocks noChangeArrowheads="1"/>
            </p:cNvSpPr>
            <p:nvPr/>
          </p:nvSpPr>
          <p:spPr bwMode="auto">
            <a:xfrm>
              <a:off x="2160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Rectangle 93"/>
            <p:cNvSpPr>
              <a:spLocks noChangeArrowheads="1"/>
            </p:cNvSpPr>
            <p:nvPr/>
          </p:nvSpPr>
          <p:spPr bwMode="auto">
            <a:xfrm>
              <a:off x="1584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Rectangle 94"/>
            <p:cNvSpPr>
              <a:spLocks noChangeArrowheads="1"/>
            </p:cNvSpPr>
            <p:nvPr/>
          </p:nvSpPr>
          <p:spPr bwMode="auto">
            <a:xfrm>
              <a:off x="1776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Rectangle 95"/>
            <p:cNvSpPr>
              <a:spLocks noChangeArrowheads="1"/>
            </p:cNvSpPr>
            <p:nvPr/>
          </p:nvSpPr>
          <p:spPr bwMode="auto">
            <a:xfrm>
              <a:off x="1968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Rectangle 96"/>
            <p:cNvSpPr>
              <a:spLocks noChangeArrowheads="1"/>
            </p:cNvSpPr>
            <p:nvPr/>
          </p:nvSpPr>
          <p:spPr bwMode="auto">
            <a:xfrm>
              <a:off x="2160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Rectangle 97" descr="Wide downward diagonal"/>
            <p:cNvSpPr>
              <a:spLocks noChangeArrowheads="1"/>
            </p:cNvSpPr>
            <p:nvPr/>
          </p:nvSpPr>
          <p:spPr bwMode="auto">
            <a:xfrm>
              <a:off x="1584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Rectangle 98"/>
            <p:cNvSpPr>
              <a:spLocks noChangeArrowheads="1"/>
            </p:cNvSpPr>
            <p:nvPr/>
          </p:nvSpPr>
          <p:spPr bwMode="auto">
            <a:xfrm>
              <a:off x="177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Rectangle 99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Rectangle 100"/>
            <p:cNvSpPr>
              <a:spLocks noChangeArrowheads="1"/>
            </p:cNvSpPr>
            <p:nvPr/>
          </p:nvSpPr>
          <p:spPr bwMode="auto">
            <a:xfrm>
              <a:off x="2160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8" name="Group 101"/>
          <p:cNvGrpSpPr>
            <a:grpSpLocks/>
          </p:cNvGrpSpPr>
          <p:nvPr/>
        </p:nvGrpSpPr>
        <p:grpSpPr bwMode="auto">
          <a:xfrm>
            <a:off x="4087813" y="1736725"/>
            <a:ext cx="1143000" cy="3581400"/>
            <a:chOff x="2640" y="912"/>
            <a:chExt cx="720" cy="2256"/>
          </a:xfrm>
        </p:grpSpPr>
        <p:sp>
          <p:nvSpPr>
            <p:cNvPr id="259" name="Rectangle 102" descr="Wide downward diagonal"/>
            <p:cNvSpPr>
              <a:spLocks noChangeArrowheads="1"/>
            </p:cNvSpPr>
            <p:nvPr/>
          </p:nvSpPr>
          <p:spPr bwMode="auto">
            <a:xfrm>
              <a:off x="2640" y="1680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Rectangle 103" descr="Wide downward diagonal"/>
            <p:cNvSpPr>
              <a:spLocks noChangeArrowheads="1"/>
            </p:cNvSpPr>
            <p:nvPr/>
          </p:nvSpPr>
          <p:spPr bwMode="auto">
            <a:xfrm>
              <a:off x="2832" y="1680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Rectangle 104"/>
            <p:cNvSpPr>
              <a:spLocks noChangeArrowheads="1"/>
            </p:cNvSpPr>
            <p:nvPr/>
          </p:nvSpPr>
          <p:spPr bwMode="auto">
            <a:xfrm>
              <a:off x="3024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Rectangle 105"/>
            <p:cNvSpPr>
              <a:spLocks noChangeArrowheads="1"/>
            </p:cNvSpPr>
            <p:nvPr/>
          </p:nvSpPr>
          <p:spPr bwMode="auto">
            <a:xfrm>
              <a:off x="3216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Rectangle 106" descr="Wide downward diagonal"/>
            <p:cNvSpPr>
              <a:spLocks noChangeArrowheads="1"/>
            </p:cNvSpPr>
            <p:nvPr/>
          </p:nvSpPr>
          <p:spPr bwMode="auto">
            <a:xfrm>
              <a:off x="2640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Rectangle 107" descr="Wide downward diagonal"/>
            <p:cNvSpPr>
              <a:spLocks noChangeArrowheads="1"/>
            </p:cNvSpPr>
            <p:nvPr/>
          </p:nvSpPr>
          <p:spPr bwMode="auto">
            <a:xfrm>
              <a:off x="2832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108" descr="Wide downward diagonal"/>
            <p:cNvSpPr>
              <a:spLocks noChangeArrowheads="1"/>
            </p:cNvSpPr>
            <p:nvPr/>
          </p:nvSpPr>
          <p:spPr bwMode="auto">
            <a:xfrm>
              <a:off x="3024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Rectangle 109"/>
            <p:cNvSpPr>
              <a:spLocks noChangeArrowheads="1"/>
            </p:cNvSpPr>
            <p:nvPr/>
          </p:nvSpPr>
          <p:spPr bwMode="auto">
            <a:xfrm>
              <a:off x="3216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Rectangle 110"/>
            <p:cNvSpPr>
              <a:spLocks noChangeArrowheads="1"/>
            </p:cNvSpPr>
            <p:nvPr/>
          </p:nvSpPr>
          <p:spPr bwMode="auto">
            <a:xfrm>
              <a:off x="2640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Rectangle 111"/>
            <p:cNvSpPr>
              <a:spLocks noChangeArrowheads="1"/>
            </p:cNvSpPr>
            <p:nvPr/>
          </p:nvSpPr>
          <p:spPr bwMode="auto">
            <a:xfrm>
              <a:off x="2832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Rectangle 112" descr="Wide downward diagonal"/>
            <p:cNvSpPr>
              <a:spLocks noChangeArrowheads="1"/>
            </p:cNvSpPr>
            <p:nvPr/>
          </p:nvSpPr>
          <p:spPr bwMode="auto">
            <a:xfrm>
              <a:off x="3024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Rectangle 113"/>
            <p:cNvSpPr>
              <a:spLocks noChangeArrowheads="1"/>
            </p:cNvSpPr>
            <p:nvPr/>
          </p:nvSpPr>
          <p:spPr bwMode="auto">
            <a:xfrm>
              <a:off x="3216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Rectangle 114"/>
            <p:cNvSpPr>
              <a:spLocks noChangeArrowheads="1"/>
            </p:cNvSpPr>
            <p:nvPr/>
          </p:nvSpPr>
          <p:spPr bwMode="auto">
            <a:xfrm>
              <a:off x="2640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Rectangle 115"/>
            <p:cNvSpPr>
              <a:spLocks noChangeArrowheads="1"/>
            </p:cNvSpPr>
            <p:nvPr/>
          </p:nvSpPr>
          <p:spPr bwMode="auto">
            <a:xfrm>
              <a:off x="2832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Rectangle 116"/>
            <p:cNvSpPr>
              <a:spLocks noChangeArrowheads="1"/>
            </p:cNvSpPr>
            <p:nvPr/>
          </p:nvSpPr>
          <p:spPr bwMode="auto">
            <a:xfrm>
              <a:off x="3024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Rectangle 117"/>
            <p:cNvSpPr>
              <a:spLocks noChangeArrowheads="1"/>
            </p:cNvSpPr>
            <p:nvPr/>
          </p:nvSpPr>
          <p:spPr bwMode="auto">
            <a:xfrm>
              <a:off x="3216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Rectangle 118"/>
            <p:cNvSpPr>
              <a:spLocks noChangeArrowheads="1"/>
            </p:cNvSpPr>
            <p:nvPr/>
          </p:nvSpPr>
          <p:spPr bwMode="auto">
            <a:xfrm>
              <a:off x="2640" y="2448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Rectangle 119"/>
            <p:cNvSpPr>
              <a:spLocks noChangeArrowheads="1"/>
            </p:cNvSpPr>
            <p:nvPr/>
          </p:nvSpPr>
          <p:spPr bwMode="auto">
            <a:xfrm>
              <a:off x="2832" y="2448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Rectangle 120"/>
            <p:cNvSpPr>
              <a:spLocks noChangeArrowheads="1"/>
            </p:cNvSpPr>
            <p:nvPr/>
          </p:nvSpPr>
          <p:spPr bwMode="auto">
            <a:xfrm>
              <a:off x="3024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Rectangle 121"/>
            <p:cNvSpPr>
              <a:spLocks noChangeArrowheads="1"/>
            </p:cNvSpPr>
            <p:nvPr/>
          </p:nvSpPr>
          <p:spPr bwMode="auto">
            <a:xfrm>
              <a:off x="3216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Rectangle 122"/>
            <p:cNvSpPr>
              <a:spLocks noChangeArrowheads="1"/>
            </p:cNvSpPr>
            <p:nvPr/>
          </p:nvSpPr>
          <p:spPr bwMode="auto">
            <a:xfrm>
              <a:off x="2640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Rectangle 123"/>
            <p:cNvSpPr>
              <a:spLocks noChangeArrowheads="1"/>
            </p:cNvSpPr>
            <p:nvPr/>
          </p:nvSpPr>
          <p:spPr bwMode="auto">
            <a:xfrm>
              <a:off x="2832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Rectangle 124"/>
            <p:cNvSpPr>
              <a:spLocks noChangeArrowheads="1"/>
            </p:cNvSpPr>
            <p:nvPr/>
          </p:nvSpPr>
          <p:spPr bwMode="auto">
            <a:xfrm>
              <a:off x="3024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Rectangle 125"/>
            <p:cNvSpPr>
              <a:spLocks noChangeArrowheads="1"/>
            </p:cNvSpPr>
            <p:nvPr/>
          </p:nvSpPr>
          <p:spPr bwMode="auto">
            <a:xfrm>
              <a:off x="3216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126" descr="Small checker board"/>
            <p:cNvSpPr>
              <a:spLocks noChangeArrowheads="1"/>
            </p:cNvSpPr>
            <p:nvPr/>
          </p:nvSpPr>
          <p:spPr bwMode="auto">
            <a:xfrm>
              <a:off x="2640" y="2832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Rectangle 127" descr="Small checker board"/>
            <p:cNvSpPr>
              <a:spLocks noChangeArrowheads="1"/>
            </p:cNvSpPr>
            <p:nvPr/>
          </p:nvSpPr>
          <p:spPr bwMode="auto">
            <a:xfrm>
              <a:off x="2832" y="2832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Rectangle 128"/>
            <p:cNvSpPr>
              <a:spLocks noChangeArrowheads="1"/>
            </p:cNvSpPr>
            <p:nvPr/>
          </p:nvSpPr>
          <p:spPr bwMode="auto">
            <a:xfrm>
              <a:off x="3024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Rectangle 129"/>
            <p:cNvSpPr>
              <a:spLocks noChangeArrowheads="1"/>
            </p:cNvSpPr>
            <p:nvPr/>
          </p:nvSpPr>
          <p:spPr bwMode="auto">
            <a:xfrm>
              <a:off x="3216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Rectangle 130" descr="Small checker board"/>
            <p:cNvSpPr>
              <a:spLocks noChangeArrowheads="1"/>
            </p:cNvSpPr>
            <p:nvPr/>
          </p:nvSpPr>
          <p:spPr bwMode="auto">
            <a:xfrm>
              <a:off x="2640" y="3024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Rectangle 131"/>
            <p:cNvSpPr>
              <a:spLocks noChangeArrowheads="1"/>
            </p:cNvSpPr>
            <p:nvPr/>
          </p:nvSpPr>
          <p:spPr bwMode="auto">
            <a:xfrm>
              <a:off x="2832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Rectangle 13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Rectangle 133"/>
            <p:cNvSpPr>
              <a:spLocks noChangeArrowheads="1"/>
            </p:cNvSpPr>
            <p:nvPr/>
          </p:nvSpPr>
          <p:spPr bwMode="auto">
            <a:xfrm>
              <a:off x="321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Rectangle 134"/>
            <p:cNvSpPr>
              <a:spLocks noChangeArrowheads="1"/>
            </p:cNvSpPr>
            <p:nvPr/>
          </p:nvSpPr>
          <p:spPr bwMode="auto">
            <a:xfrm>
              <a:off x="2640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Rectangle 135"/>
            <p:cNvSpPr>
              <a:spLocks noChangeArrowheads="1"/>
            </p:cNvSpPr>
            <p:nvPr/>
          </p:nvSpPr>
          <p:spPr bwMode="auto">
            <a:xfrm>
              <a:off x="2832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Rectangle 136"/>
            <p:cNvSpPr>
              <a:spLocks noChangeArrowheads="1"/>
            </p:cNvSpPr>
            <p:nvPr/>
          </p:nvSpPr>
          <p:spPr bwMode="auto">
            <a:xfrm>
              <a:off x="3024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Rectangle 137"/>
            <p:cNvSpPr>
              <a:spLocks noChangeArrowheads="1"/>
            </p:cNvSpPr>
            <p:nvPr/>
          </p:nvSpPr>
          <p:spPr bwMode="auto">
            <a:xfrm>
              <a:off x="3216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Rectangle 138"/>
            <p:cNvSpPr>
              <a:spLocks noChangeArrowheads="1"/>
            </p:cNvSpPr>
            <p:nvPr/>
          </p:nvSpPr>
          <p:spPr bwMode="auto">
            <a:xfrm>
              <a:off x="2640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Rectangle 139"/>
            <p:cNvSpPr>
              <a:spLocks noChangeArrowheads="1"/>
            </p:cNvSpPr>
            <p:nvPr/>
          </p:nvSpPr>
          <p:spPr bwMode="auto">
            <a:xfrm>
              <a:off x="2832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Rectangle 140"/>
            <p:cNvSpPr>
              <a:spLocks noChangeArrowheads="1"/>
            </p:cNvSpPr>
            <p:nvPr/>
          </p:nvSpPr>
          <p:spPr bwMode="auto">
            <a:xfrm>
              <a:off x="3024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Rectangle 141"/>
            <p:cNvSpPr>
              <a:spLocks noChangeArrowheads="1"/>
            </p:cNvSpPr>
            <p:nvPr/>
          </p:nvSpPr>
          <p:spPr bwMode="auto">
            <a:xfrm>
              <a:off x="3216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Rectangle 142"/>
            <p:cNvSpPr>
              <a:spLocks noChangeArrowheads="1"/>
            </p:cNvSpPr>
            <p:nvPr/>
          </p:nvSpPr>
          <p:spPr bwMode="auto">
            <a:xfrm>
              <a:off x="2640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Rectangle 143"/>
            <p:cNvSpPr>
              <a:spLocks noChangeArrowheads="1"/>
            </p:cNvSpPr>
            <p:nvPr/>
          </p:nvSpPr>
          <p:spPr bwMode="auto">
            <a:xfrm>
              <a:off x="2832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Rectangle 144"/>
            <p:cNvSpPr>
              <a:spLocks noChangeArrowheads="1"/>
            </p:cNvSpPr>
            <p:nvPr/>
          </p:nvSpPr>
          <p:spPr bwMode="auto">
            <a:xfrm>
              <a:off x="3024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Rectangle 145"/>
            <p:cNvSpPr>
              <a:spLocks noChangeArrowheads="1"/>
            </p:cNvSpPr>
            <p:nvPr/>
          </p:nvSpPr>
          <p:spPr bwMode="auto">
            <a:xfrm>
              <a:off x="3216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Rectangle 146"/>
            <p:cNvSpPr>
              <a:spLocks noChangeArrowheads="1"/>
            </p:cNvSpPr>
            <p:nvPr/>
          </p:nvSpPr>
          <p:spPr bwMode="auto">
            <a:xfrm>
              <a:off x="2640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Rectangle 147"/>
            <p:cNvSpPr>
              <a:spLocks noChangeArrowheads="1"/>
            </p:cNvSpPr>
            <p:nvPr/>
          </p:nvSpPr>
          <p:spPr bwMode="auto">
            <a:xfrm>
              <a:off x="2832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Rectangle 148"/>
            <p:cNvSpPr>
              <a:spLocks noChangeArrowheads="1"/>
            </p:cNvSpPr>
            <p:nvPr/>
          </p:nvSpPr>
          <p:spPr bwMode="auto">
            <a:xfrm>
              <a:off x="3024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Rectangle 149"/>
            <p:cNvSpPr>
              <a:spLocks noChangeArrowheads="1"/>
            </p:cNvSpPr>
            <p:nvPr/>
          </p:nvSpPr>
          <p:spPr bwMode="auto">
            <a:xfrm>
              <a:off x="3216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7" name="Group 150"/>
          <p:cNvGrpSpPr>
            <a:grpSpLocks/>
          </p:cNvGrpSpPr>
          <p:nvPr/>
        </p:nvGrpSpPr>
        <p:grpSpPr bwMode="auto">
          <a:xfrm>
            <a:off x="5688013" y="1584325"/>
            <a:ext cx="1143000" cy="3962400"/>
            <a:chOff x="3696" y="816"/>
            <a:chExt cx="720" cy="2496"/>
          </a:xfrm>
        </p:grpSpPr>
        <p:sp>
          <p:nvSpPr>
            <p:cNvPr id="308" name="Rectangle 151"/>
            <p:cNvSpPr>
              <a:spLocks noChangeArrowheads="1"/>
            </p:cNvSpPr>
            <p:nvPr/>
          </p:nvSpPr>
          <p:spPr bwMode="auto">
            <a:xfrm>
              <a:off x="3696" y="168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Rectangle 152"/>
            <p:cNvSpPr>
              <a:spLocks noChangeArrowheads="1"/>
            </p:cNvSpPr>
            <p:nvPr/>
          </p:nvSpPr>
          <p:spPr bwMode="auto">
            <a:xfrm>
              <a:off x="388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Rectangle 153"/>
            <p:cNvSpPr>
              <a:spLocks noChangeArrowheads="1"/>
            </p:cNvSpPr>
            <p:nvPr/>
          </p:nvSpPr>
          <p:spPr bwMode="auto">
            <a:xfrm>
              <a:off x="408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Rectangle 154"/>
            <p:cNvSpPr>
              <a:spLocks noChangeArrowheads="1"/>
            </p:cNvSpPr>
            <p:nvPr/>
          </p:nvSpPr>
          <p:spPr bwMode="auto">
            <a:xfrm>
              <a:off x="4272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Rectangle 155"/>
            <p:cNvSpPr>
              <a:spLocks noChangeArrowheads="1"/>
            </p:cNvSpPr>
            <p:nvPr/>
          </p:nvSpPr>
          <p:spPr bwMode="auto">
            <a:xfrm>
              <a:off x="3696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Rectangle 156"/>
            <p:cNvSpPr>
              <a:spLocks noChangeArrowheads="1"/>
            </p:cNvSpPr>
            <p:nvPr/>
          </p:nvSpPr>
          <p:spPr bwMode="auto">
            <a:xfrm>
              <a:off x="3888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Rectangle 157" descr="Wide downward diagonal"/>
            <p:cNvSpPr>
              <a:spLocks noChangeArrowheads="1"/>
            </p:cNvSpPr>
            <p:nvPr/>
          </p:nvSpPr>
          <p:spPr bwMode="auto">
            <a:xfrm>
              <a:off x="4080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Rectangle 158" descr="Wide downward diagonal"/>
            <p:cNvSpPr>
              <a:spLocks noChangeArrowheads="1"/>
            </p:cNvSpPr>
            <p:nvPr/>
          </p:nvSpPr>
          <p:spPr bwMode="auto">
            <a:xfrm>
              <a:off x="4272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Rectangle 159"/>
            <p:cNvSpPr>
              <a:spLocks noChangeArrowheads="1"/>
            </p:cNvSpPr>
            <p:nvPr/>
          </p:nvSpPr>
          <p:spPr bwMode="auto">
            <a:xfrm>
              <a:off x="3696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Rectangle 160"/>
            <p:cNvSpPr>
              <a:spLocks noChangeArrowheads="1"/>
            </p:cNvSpPr>
            <p:nvPr/>
          </p:nvSpPr>
          <p:spPr bwMode="auto">
            <a:xfrm>
              <a:off x="3888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Rectangle 161" descr="Wide downward diagonal"/>
            <p:cNvSpPr>
              <a:spLocks noChangeArrowheads="1"/>
            </p:cNvSpPr>
            <p:nvPr/>
          </p:nvSpPr>
          <p:spPr bwMode="auto">
            <a:xfrm>
              <a:off x="4080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Rectangle 162"/>
            <p:cNvSpPr>
              <a:spLocks noChangeArrowheads="1"/>
            </p:cNvSpPr>
            <p:nvPr/>
          </p:nvSpPr>
          <p:spPr bwMode="auto">
            <a:xfrm>
              <a:off x="4272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Rectangle 163"/>
            <p:cNvSpPr>
              <a:spLocks noChangeArrowheads="1"/>
            </p:cNvSpPr>
            <p:nvPr/>
          </p:nvSpPr>
          <p:spPr bwMode="auto">
            <a:xfrm>
              <a:off x="3696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Rectangle 164"/>
            <p:cNvSpPr>
              <a:spLocks noChangeArrowheads="1"/>
            </p:cNvSpPr>
            <p:nvPr/>
          </p:nvSpPr>
          <p:spPr bwMode="auto">
            <a:xfrm>
              <a:off x="3888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Rectangle 165" descr="Wide downward diagonal"/>
            <p:cNvSpPr>
              <a:spLocks noChangeArrowheads="1"/>
            </p:cNvSpPr>
            <p:nvPr/>
          </p:nvSpPr>
          <p:spPr bwMode="auto">
            <a:xfrm>
              <a:off x="4080" y="225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Rectangle 166" descr="Wide downward diagonal"/>
            <p:cNvSpPr>
              <a:spLocks noChangeArrowheads="1"/>
            </p:cNvSpPr>
            <p:nvPr/>
          </p:nvSpPr>
          <p:spPr bwMode="auto">
            <a:xfrm>
              <a:off x="4272" y="225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Rectangle 167"/>
            <p:cNvSpPr>
              <a:spLocks noChangeArrowheads="1"/>
            </p:cNvSpPr>
            <p:nvPr/>
          </p:nvSpPr>
          <p:spPr bwMode="auto">
            <a:xfrm>
              <a:off x="3696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Rectangle 168"/>
            <p:cNvSpPr>
              <a:spLocks noChangeArrowheads="1"/>
            </p:cNvSpPr>
            <p:nvPr/>
          </p:nvSpPr>
          <p:spPr bwMode="auto">
            <a:xfrm>
              <a:off x="3888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Rectangle 169" descr="Wide downward diagonal"/>
            <p:cNvSpPr>
              <a:spLocks noChangeArrowheads="1"/>
            </p:cNvSpPr>
            <p:nvPr/>
          </p:nvSpPr>
          <p:spPr bwMode="auto">
            <a:xfrm>
              <a:off x="4080" y="2448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Rectangle 170"/>
            <p:cNvSpPr>
              <a:spLocks noChangeArrowheads="1"/>
            </p:cNvSpPr>
            <p:nvPr/>
          </p:nvSpPr>
          <p:spPr bwMode="auto">
            <a:xfrm>
              <a:off x="4272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Rectangle 171"/>
            <p:cNvSpPr>
              <a:spLocks noChangeArrowheads="1"/>
            </p:cNvSpPr>
            <p:nvPr/>
          </p:nvSpPr>
          <p:spPr bwMode="auto">
            <a:xfrm>
              <a:off x="3696" y="264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Rectangle 172"/>
            <p:cNvSpPr>
              <a:spLocks noChangeArrowheads="1"/>
            </p:cNvSpPr>
            <p:nvPr/>
          </p:nvSpPr>
          <p:spPr bwMode="auto">
            <a:xfrm>
              <a:off x="3888" y="264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Rectangle 173"/>
            <p:cNvSpPr>
              <a:spLocks noChangeArrowheads="1"/>
            </p:cNvSpPr>
            <p:nvPr/>
          </p:nvSpPr>
          <p:spPr bwMode="auto">
            <a:xfrm>
              <a:off x="4080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Rectangle 174"/>
            <p:cNvSpPr>
              <a:spLocks noChangeArrowheads="1"/>
            </p:cNvSpPr>
            <p:nvPr/>
          </p:nvSpPr>
          <p:spPr bwMode="auto">
            <a:xfrm>
              <a:off x="4272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Rectangle 175"/>
            <p:cNvSpPr>
              <a:spLocks noChangeArrowheads="1"/>
            </p:cNvSpPr>
            <p:nvPr/>
          </p:nvSpPr>
          <p:spPr bwMode="auto">
            <a:xfrm>
              <a:off x="3696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Rectangle 176"/>
            <p:cNvSpPr>
              <a:spLocks noChangeArrowheads="1"/>
            </p:cNvSpPr>
            <p:nvPr/>
          </p:nvSpPr>
          <p:spPr bwMode="auto">
            <a:xfrm>
              <a:off x="3888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Rectangle 177" descr="Wide downward diagonal"/>
            <p:cNvSpPr>
              <a:spLocks noChangeArrowheads="1"/>
            </p:cNvSpPr>
            <p:nvPr/>
          </p:nvSpPr>
          <p:spPr bwMode="auto">
            <a:xfrm>
              <a:off x="4080" y="283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Rectangle 178"/>
            <p:cNvSpPr>
              <a:spLocks noChangeArrowheads="1"/>
            </p:cNvSpPr>
            <p:nvPr/>
          </p:nvSpPr>
          <p:spPr bwMode="auto">
            <a:xfrm>
              <a:off x="4272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Rectangle 179"/>
            <p:cNvSpPr>
              <a:spLocks noChangeArrowheads="1"/>
            </p:cNvSpPr>
            <p:nvPr/>
          </p:nvSpPr>
          <p:spPr bwMode="auto">
            <a:xfrm>
              <a:off x="369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Rectangle 180"/>
            <p:cNvSpPr>
              <a:spLocks noChangeArrowheads="1"/>
            </p:cNvSpPr>
            <p:nvPr/>
          </p:nvSpPr>
          <p:spPr bwMode="auto">
            <a:xfrm>
              <a:off x="3888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Rectangle 181" descr="Wide downward diagonal"/>
            <p:cNvSpPr>
              <a:spLocks noChangeArrowheads="1"/>
            </p:cNvSpPr>
            <p:nvPr/>
          </p:nvSpPr>
          <p:spPr bwMode="auto">
            <a:xfrm>
              <a:off x="4080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Rectangle 182" descr="Wide downward diagonal"/>
            <p:cNvSpPr>
              <a:spLocks noChangeArrowheads="1"/>
            </p:cNvSpPr>
            <p:nvPr/>
          </p:nvSpPr>
          <p:spPr bwMode="auto">
            <a:xfrm>
              <a:off x="4272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Rectangle 183"/>
            <p:cNvSpPr>
              <a:spLocks noChangeArrowheads="1"/>
            </p:cNvSpPr>
            <p:nvPr/>
          </p:nvSpPr>
          <p:spPr bwMode="auto">
            <a:xfrm>
              <a:off x="3696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Rectangle 184"/>
            <p:cNvSpPr>
              <a:spLocks noChangeArrowheads="1"/>
            </p:cNvSpPr>
            <p:nvPr/>
          </p:nvSpPr>
          <p:spPr bwMode="auto">
            <a:xfrm>
              <a:off x="3888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Rectangle 185" descr="Wide downward diagonal"/>
            <p:cNvSpPr>
              <a:spLocks noChangeArrowheads="1"/>
            </p:cNvSpPr>
            <p:nvPr/>
          </p:nvSpPr>
          <p:spPr bwMode="auto">
            <a:xfrm>
              <a:off x="4080" y="91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Rectangle 186" descr="Wide downward diagonal"/>
            <p:cNvSpPr>
              <a:spLocks noChangeArrowheads="1"/>
            </p:cNvSpPr>
            <p:nvPr/>
          </p:nvSpPr>
          <p:spPr bwMode="auto">
            <a:xfrm>
              <a:off x="4272" y="91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Rectangle 187"/>
            <p:cNvSpPr>
              <a:spLocks noChangeArrowheads="1"/>
            </p:cNvSpPr>
            <p:nvPr/>
          </p:nvSpPr>
          <p:spPr bwMode="auto">
            <a:xfrm>
              <a:off x="3696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Rectangle 188"/>
            <p:cNvSpPr>
              <a:spLocks noChangeArrowheads="1"/>
            </p:cNvSpPr>
            <p:nvPr/>
          </p:nvSpPr>
          <p:spPr bwMode="auto">
            <a:xfrm>
              <a:off x="3888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Rectangle 189" descr="Wide downward diagonal"/>
            <p:cNvSpPr>
              <a:spLocks noChangeArrowheads="1"/>
            </p:cNvSpPr>
            <p:nvPr/>
          </p:nvSpPr>
          <p:spPr bwMode="auto">
            <a:xfrm>
              <a:off x="4080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Rectangle 190" descr="Wide downward diagonal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Rectangle 191"/>
            <p:cNvSpPr>
              <a:spLocks noChangeArrowheads="1"/>
            </p:cNvSpPr>
            <p:nvPr/>
          </p:nvSpPr>
          <p:spPr bwMode="auto">
            <a:xfrm>
              <a:off x="3696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Rectangle 192"/>
            <p:cNvSpPr>
              <a:spLocks noChangeArrowheads="1"/>
            </p:cNvSpPr>
            <p:nvPr/>
          </p:nvSpPr>
          <p:spPr bwMode="auto">
            <a:xfrm>
              <a:off x="3888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Rectangle 193" descr="Wide downward diagonal"/>
            <p:cNvSpPr>
              <a:spLocks noChangeArrowheads="1"/>
            </p:cNvSpPr>
            <p:nvPr/>
          </p:nvSpPr>
          <p:spPr bwMode="auto">
            <a:xfrm>
              <a:off x="4080" y="129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Rectangle 194"/>
            <p:cNvSpPr>
              <a:spLocks noChangeArrowheads="1"/>
            </p:cNvSpPr>
            <p:nvPr/>
          </p:nvSpPr>
          <p:spPr bwMode="auto">
            <a:xfrm>
              <a:off x="4272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Rectangle 195"/>
            <p:cNvSpPr>
              <a:spLocks noChangeArrowheads="1"/>
            </p:cNvSpPr>
            <p:nvPr/>
          </p:nvSpPr>
          <p:spPr bwMode="auto">
            <a:xfrm>
              <a:off x="3696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Rectangle 196"/>
            <p:cNvSpPr>
              <a:spLocks noChangeArrowheads="1"/>
            </p:cNvSpPr>
            <p:nvPr/>
          </p:nvSpPr>
          <p:spPr bwMode="auto">
            <a:xfrm>
              <a:off x="3888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Rectangle 197" descr="Wide downward diagonal"/>
            <p:cNvSpPr>
              <a:spLocks noChangeArrowheads="1"/>
            </p:cNvSpPr>
            <p:nvPr/>
          </p:nvSpPr>
          <p:spPr bwMode="auto">
            <a:xfrm>
              <a:off x="4080" y="1488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Rectangle 198"/>
            <p:cNvSpPr>
              <a:spLocks noChangeArrowheads="1"/>
            </p:cNvSpPr>
            <p:nvPr/>
          </p:nvSpPr>
          <p:spPr bwMode="auto">
            <a:xfrm>
              <a:off x="4272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Line 199"/>
            <p:cNvSpPr>
              <a:spLocks noChangeShapeType="1"/>
            </p:cNvSpPr>
            <p:nvPr/>
          </p:nvSpPr>
          <p:spPr bwMode="auto">
            <a:xfrm>
              <a:off x="4056" y="816"/>
              <a:ext cx="0" cy="24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7" name="Rectangle 200" descr="Wide downward diagonal"/>
          <p:cNvSpPr>
            <a:spLocks noChangeArrowheads="1"/>
          </p:cNvSpPr>
          <p:nvPr/>
        </p:nvSpPr>
        <p:spPr bwMode="auto">
          <a:xfrm>
            <a:off x="7288213" y="29559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" name="Rectangle 201" descr="Small checker board"/>
          <p:cNvSpPr>
            <a:spLocks noChangeArrowheads="1"/>
          </p:cNvSpPr>
          <p:nvPr/>
        </p:nvSpPr>
        <p:spPr bwMode="auto">
          <a:xfrm>
            <a:off x="7593013" y="29559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" name="Rectangle 202" descr="Small checker board"/>
          <p:cNvSpPr>
            <a:spLocks noChangeArrowheads="1"/>
          </p:cNvSpPr>
          <p:nvPr/>
        </p:nvSpPr>
        <p:spPr bwMode="auto">
          <a:xfrm>
            <a:off x="7897813" y="29559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0" name="Rectangle 203" descr="Small grid"/>
          <p:cNvSpPr>
            <a:spLocks noChangeArrowheads="1"/>
          </p:cNvSpPr>
          <p:nvPr/>
        </p:nvSpPr>
        <p:spPr bwMode="auto">
          <a:xfrm>
            <a:off x="8202613" y="29559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204"/>
          <p:cNvSpPr>
            <a:spLocks noChangeArrowheads="1"/>
          </p:cNvSpPr>
          <p:nvPr/>
        </p:nvSpPr>
        <p:spPr bwMode="auto">
          <a:xfrm>
            <a:off x="72882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2" name="Rectangle 205"/>
          <p:cNvSpPr>
            <a:spLocks noChangeArrowheads="1"/>
          </p:cNvSpPr>
          <p:nvPr/>
        </p:nvSpPr>
        <p:spPr bwMode="auto">
          <a:xfrm>
            <a:off x="75930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3" name="Rectangle 206"/>
          <p:cNvSpPr>
            <a:spLocks noChangeArrowheads="1"/>
          </p:cNvSpPr>
          <p:nvPr/>
        </p:nvSpPr>
        <p:spPr bwMode="auto">
          <a:xfrm>
            <a:off x="78978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" name="Rectangle 207"/>
          <p:cNvSpPr>
            <a:spLocks noChangeArrowheads="1"/>
          </p:cNvSpPr>
          <p:nvPr/>
        </p:nvSpPr>
        <p:spPr bwMode="auto">
          <a:xfrm>
            <a:off x="82026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5" name="Rectangle 208"/>
          <p:cNvSpPr>
            <a:spLocks noChangeArrowheads="1"/>
          </p:cNvSpPr>
          <p:nvPr/>
        </p:nvSpPr>
        <p:spPr bwMode="auto">
          <a:xfrm>
            <a:off x="7288213" y="35655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6" name="Rectangle 209"/>
          <p:cNvSpPr>
            <a:spLocks noChangeArrowheads="1"/>
          </p:cNvSpPr>
          <p:nvPr/>
        </p:nvSpPr>
        <p:spPr bwMode="auto">
          <a:xfrm>
            <a:off x="7593013" y="35655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" name="Rectangle 210" descr="Small checker board"/>
          <p:cNvSpPr>
            <a:spLocks noChangeArrowheads="1"/>
          </p:cNvSpPr>
          <p:nvPr/>
        </p:nvSpPr>
        <p:spPr bwMode="auto">
          <a:xfrm>
            <a:off x="7897813" y="3565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" name="Rectangle 211"/>
          <p:cNvSpPr>
            <a:spLocks noChangeArrowheads="1"/>
          </p:cNvSpPr>
          <p:nvPr/>
        </p:nvSpPr>
        <p:spPr bwMode="auto">
          <a:xfrm>
            <a:off x="8202613" y="35655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" name="Rectangle 212"/>
          <p:cNvSpPr>
            <a:spLocks noChangeArrowheads="1"/>
          </p:cNvSpPr>
          <p:nvPr/>
        </p:nvSpPr>
        <p:spPr bwMode="auto">
          <a:xfrm>
            <a:off x="7288213" y="38703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" name="Rectangle 213" descr="Wide downward diagonal"/>
          <p:cNvSpPr>
            <a:spLocks noChangeArrowheads="1"/>
          </p:cNvSpPr>
          <p:nvPr/>
        </p:nvSpPr>
        <p:spPr bwMode="auto">
          <a:xfrm>
            <a:off x="7593013" y="38703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1" name="Rectangle 214"/>
          <p:cNvSpPr>
            <a:spLocks noChangeArrowheads="1"/>
          </p:cNvSpPr>
          <p:nvPr/>
        </p:nvSpPr>
        <p:spPr bwMode="auto">
          <a:xfrm>
            <a:off x="7897813" y="3870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2" name="Rectangle 215" descr="Small checker board"/>
          <p:cNvSpPr>
            <a:spLocks noChangeArrowheads="1"/>
          </p:cNvSpPr>
          <p:nvPr/>
        </p:nvSpPr>
        <p:spPr bwMode="auto">
          <a:xfrm>
            <a:off x="8202613" y="38703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" name="Rectangle 216"/>
          <p:cNvSpPr>
            <a:spLocks noChangeArrowheads="1"/>
          </p:cNvSpPr>
          <p:nvPr/>
        </p:nvSpPr>
        <p:spPr bwMode="auto">
          <a:xfrm>
            <a:off x="7288213" y="4175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" name="Rectangle 217"/>
          <p:cNvSpPr>
            <a:spLocks noChangeArrowheads="1"/>
          </p:cNvSpPr>
          <p:nvPr/>
        </p:nvSpPr>
        <p:spPr bwMode="auto">
          <a:xfrm>
            <a:off x="7593013" y="4175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5" name="Rectangle 218" descr="Wide downward diagonal"/>
          <p:cNvSpPr>
            <a:spLocks noChangeArrowheads="1"/>
          </p:cNvSpPr>
          <p:nvPr/>
        </p:nvSpPr>
        <p:spPr bwMode="auto">
          <a:xfrm>
            <a:off x="7897813" y="41751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" name="Rectangle 219"/>
          <p:cNvSpPr>
            <a:spLocks noChangeArrowheads="1"/>
          </p:cNvSpPr>
          <p:nvPr/>
        </p:nvSpPr>
        <p:spPr bwMode="auto">
          <a:xfrm>
            <a:off x="8202613" y="41751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" name="Rectangle 220"/>
          <p:cNvSpPr>
            <a:spLocks noChangeArrowheads="1"/>
          </p:cNvSpPr>
          <p:nvPr/>
        </p:nvSpPr>
        <p:spPr bwMode="auto">
          <a:xfrm>
            <a:off x="7288213" y="44799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" name="Rectangle 221" descr="Wide downward diagonal"/>
          <p:cNvSpPr>
            <a:spLocks noChangeArrowheads="1"/>
          </p:cNvSpPr>
          <p:nvPr/>
        </p:nvSpPr>
        <p:spPr bwMode="auto">
          <a:xfrm>
            <a:off x="7593013" y="44799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" name="Rectangle 222" descr="Wide downward diagonal"/>
          <p:cNvSpPr>
            <a:spLocks noChangeArrowheads="1"/>
          </p:cNvSpPr>
          <p:nvPr/>
        </p:nvSpPr>
        <p:spPr bwMode="auto">
          <a:xfrm>
            <a:off x="7897813" y="44799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0" name="Rectangle 223"/>
          <p:cNvSpPr>
            <a:spLocks noChangeArrowheads="1"/>
          </p:cNvSpPr>
          <p:nvPr/>
        </p:nvSpPr>
        <p:spPr bwMode="auto">
          <a:xfrm>
            <a:off x="8202613" y="44799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1" name="Rectangle 224"/>
          <p:cNvSpPr>
            <a:spLocks noChangeArrowheads="1"/>
          </p:cNvSpPr>
          <p:nvPr/>
        </p:nvSpPr>
        <p:spPr bwMode="auto">
          <a:xfrm>
            <a:off x="7288213" y="4784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" name="Rectangle 225" descr="Small grid"/>
          <p:cNvSpPr>
            <a:spLocks noChangeArrowheads="1"/>
          </p:cNvSpPr>
          <p:nvPr/>
        </p:nvSpPr>
        <p:spPr bwMode="auto">
          <a:xfrm>
            <a:off x="7593013" y="47847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3" name="Rectangle 226" descr="Small grid"/>
          <p:cNvSpPr>
            <a:spLocks noChangeArrowheads="1"/>
          </p:cNvSpPr>
          <p:nvPr/>
        </p:nvSpPr>
        <p:spPr bwMode="auto">
          <a:xfrm>
            <a:off x="7897813" y="47847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4" name="Rectangle 227"/>
          <p:cNvSpPr>
            <a:spLocks noChangeArrowheads="1"/>
          </p:cNvSpPr>
          <p:nvPr/>
        </p:nvSpPr>
        <p:spPr bwMode="auto">
          <a:xfrm>
            <a:off x="8202613" y="47847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" name="Rectangle 228" descr="Wide downward diagonal"/>
          <p:cNvSpPr>
            <a:spLocks noChangeArrowheads="1"/>
          </p:cNvSpPr>
          <p:nvPr/>
        </p:nvSpPr>
        <p:spPr bwMode="auto">
          <a:xfrm>
            <a:off x="7288213" y="50895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6" name="Rectangle 229" descr="Small checker board"/>
          <p:cNvSpPr>
            <a:spLocks noChangeArrowheads="1"/>
          </p:cNvSpPr>
          <p:nvPr/>
        </p:nvSpPr>
        <p:spPr bwMode="auto">
          <a:xfrm>
            <a:off x="7593013" y="5089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7" name="Rectangle 230" descr="Small grid"/>
          <p:cNvSpPr>
            <a:spLocks noChangeArrowheads="1"/>
          </p:cNvSpPr>
          <p:nvPr/>
        </p:nvSpPr>
        <p:spPr bwMode="auto">
          <a:xfrm>
            <a:off x="7897813" y="50895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8" name="Rectangle 231"/>
          <p:cNvSpPr>
            <a:spLocks noChangeArrowheads="1"/>
          </p:cNvSpPr>
          <p:nvPr/>
        </p:nvSpPr>
        <p:spPr bwMode="auto">
          <a:xfrm>
            <a:off x="8202613" y="50895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" name="Rectangle 232"/>
          <p:cNvSpPr>
            <a:spLocks noChangeArrowheads="1"/>
          </p:cNvSpPr>
          <p:nvPr/>
        </p:nvSpPr>
        <p:spPr bwMode="auto">
          <a:xfrm>
            <a:off x="7288213" y="1736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0" name="Rectangle 233"/>
          <p:cNvSpPr>
            <a:spLocks noChangeArrowheads="1"/>
          </p:cNvSpPr>
          <p:nvPr/>
        </p:nvSpPr>
        <p:spPr bwMode="auto">
          <a:xfrm>
            <a:off x="7593013" y="1736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" name="Rectangle 234" descr="Wide downward diagonal"/>
          <p:cNvSpPr>
            <a:spLocks noChangeArrowheads="1"/>
          </p:cNvSpPr>
          <p:nvPr/>
        </p:nvSpPr>
        <p:spPr bwMode="auto">
          <a:xfrm>
            <a:off x="7897813" y="17367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2" name="Rectangle 235"/>
          <p:cNvSpPr>
            <a:spLocks noChangeArrowheads="1"/>
          </p:cNvSpPr>
          <p:nvPr/>
        </p:nvSpPr>
        <p:spPr bwMode="auto">
          <a:xfrm>
            <a:off x="8202613" y="17367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3" name="Rectangle 236"/>
          <p:cNvSpPr>
            <a:spLocks noChangeArrowheads="1"/>
          </p:cNvSpPr>
          <p:nvPr/>
        </p:nvSpPr>
        <p:spPr bwMode="auto">
          <a:xfrm>
            <a:off x="7288213" y="20415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4" name="Rectangle 237"/>
          <p:cNvSpPr>
            <a:spLocks noChangeArrowheads="1"/>
          </p:cNvSpPr>
          <p:nvPr/>
        </p:nvSpPr>
        <p:spPr bwMode="auto">
          <a:xfrm>
            <a:off x="7593013" y="20415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5" name="Rectangle 238" descr="Small checker board"/>
          <p:cNvSpPr>
            <a:spLocks noChangeArrowheads="1"/>
          </p:cNvSpPr>
          <p:nvPr/>
        </p:nvSpPr>
        <p:spPr bwMode="auto">
          <a:xfrm>
            <a:off x="7897813" y="2041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" name="Rectangle 239" descr="Small checker board"/>
          <p:cNvSpPr>
            <a:spLocks noChangeArrowheads="1"/>
          </p:cNvSpPr>
          <p:nvPr/>
        </p:nvSpPr>
        <p:spPr bwMode="auto">
          <a:xfrm>
            <a:off x="8202613" y="2041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7" name="Rectangle 240" descr="Wide downward diagonal"/>
          <p:cNvSpPr>
            <a:spLocks noChangeArrowheads="1"/>
          </p:cNvSpPr>
          <p:nvPr/>
        </p:nvSpPr>
        <p:spPr bwMode="auto">
          <a:xfrm>
            <a:off x="7288213" y="23463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8" name="Rectangle 241"/>
          <p:cNvSpPr>
            <a:spLocks noChangeArrowheads="1"/>
          </p:cNvSpPr>
          <p:nvPr/>
        </p:nvSpPr>
        <p:spPr bwMode="auto">
          <a:xfrm>
            <a:off x="7593013" y="2346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" name="Rectangle 242"/>
          <p:cNvSpPr>
            <a:spLocks noChangeArrowheads="1"/>
          </p:cNvSpPr>
          <p:nvPr/>
        </p:nvSpPr>
        <p:spPr bwMode="auto">
          <a:xfrm>
            <a:off x="7897813" y="2346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0" name="Rectangle 243" descr="Small grid"/>
          <p:cNvSpPr>
            <a:spLocks noChangeArrowheads="1"/>
          </p:cNvSpPr>
          <p:nvPr/>
        </p:nvSpPr>
        <p:spPr bwMode="auto">
          <a:xfrm>
            <a:off x="8202613" y="23463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" name="Rectangle 244"/>
          <p:cNvSpPr>
            <a:spLocks noChangeArrowheads="1"/>
          </p:cNvSpPr>
          <p:nvPr/>
        </p:nvSpPr>
        <p:spPr bwMode="auto">
          <a:xfrm>
            <a:off x="7288213" y="2651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" name="Rectangle 245"/>
          <p:cNvSpPr>
            <a:spLocks noChangeArrowheads="1"/>
          </p:cNvSpPr>
          <p:nvPr/>
        </p:nvSpPr>
        <p:spPr bwMode="auto">
          <a:xfrm>
            <a:off x="7593013" y="2651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3" name="Rectangle 246" descr="Wide downward diagonal"/>
          <p:cNvSpPr>
            <a:spLocks noChangeArrowheads="1"/>
          </p:cNvSpPr>
          <p:nvPr/>
        </p:nvSpPr>
        <p:spPr bwMode="auto">
          <a:xfrm>
            <a:off x="7897813" y="26511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4" name="Rectangle 247"/>
          <p:cNvSpPr>
            <a:spLocks noChangeArrowheads="1"/>
          </p:cNvSpPr>
          <p:nvPr/>
        </p:nvSpPr>
        <p:spPr bwMode="auto">
          <a:xfrm>
            <a:off x="8202613" y="26511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5" name="Text Box 248"/>
          <p:cNvSpPr txBox="1">
            <a:spLocks noChangeArrowheads="1"/>
          </p:cNvSpPr>
          <p:nvPr/>
        </p:nvSpPr>
        <p:spPr bwMode="auto">
          <a:xfrm rot="10800000">
            <a:off x="381149" y="2163606"/>
            <a:ext cx="461665" cy="200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>
                <a:latin typeface="Arial Narrow" charset="0"/>
              </a:rPr>
              <a:t>Time (processor cycle)</a:t>
            </a:r>
          </a:p>
        </p:txBody>
      </p:sp>
      <p:sp>
        <p:nvSpPr>
          <p:cNvPr id="406" name="Line 249"/>
          <p:cNvSpPr>
            <a:spLocks noChangeShapeType="1"/>
          </p:cNvSpPr>
          <p:nvPr/>
        </p:nvSpPr>
        <p:spPr bwMode="auto">
          <a:xfrm>
            <a:off x="616285" y="415869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7" name="Text Box 250"/>
          <p:cNvSpPr txBox="1">
            <a:spLocks noChangeArrowheads="1"/>
          </p:cNvSpPr>
          <p:nvPr/>
        </p:nvSpPr>
        <p:spPr bwMode="auto">
          <a:xfrm>
            <a:off x="887413" y="1365250"/>
            <a:ext cx="1257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latin typeface="Arial Narrow" charset="0"/>
              </a:rPr>
              <a:t>Superscalar</a:t>
            </a:r>
          </a:p>
        </p:txBody>
      </p:sp>
      <p:sp>
        <p:nvSpPr>
          <p:cNvPr id="408" name="Text Box 251"/>
          <p:cNvSpPr txBox="1">
            <a:spLocks noChangeArrowheads="1"/>
          </p:cNvSpPr>
          <p:nvPr/>
        </p:nvSpPr>
        <p:spPr bwMode="auto">
          <a:xfrm>
            <a:off x="2487613" y="136525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Fine-Grained</a:t>
            </a:r>
          </a:p>
        </p:txBody>
      </p:sp>
      <p:sp>
        <p:nvSpPr>
          <p:cNvPr id="409" name="Text Box 252"/>
          <p:cNvSpPr txBox="1">
            <a:spLocks noChangeArrowheads="1"/>
          </p:cNvSpPr>
          <p:nvPr/>
        </p:nvSpPr>
        <p:spPr bwMode="auto">
          <a:xfrm>
            <a:off x="3783013" y="1365250"/>
            <a:ext cx="159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Coarse-Grained</a:t>
            </a:r>
          </a:p>
        </p:txBody>
      </p:sp>
      <p:sp>
        <p:nvSpPr>
          <p:cNvPr id="410" name="Text Box 253"/>
          <p:cNvSpPr txBox="1">
            <a:spLocks noChangeArrowheads="1"/>
          </p:cNvSpPr>
          <p:nvPr/>
        </p:nvSpPr>
        <p:spPr bwMode="auto">
          <a:xfrm>
            <a:off x="5426075" y="1344613"/>
            <a:ext cx="1620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Multiprocessing</a:t>
            </a:r>
          </a:p>
        </p:txBody>
      </p:sp>
      <p:sp>
        <p:nvSpPr>
          <p:cNvPr id="411" name="Text Box 254"/>
          <p:cNvSpPr txBox="1">
            <a:spLocks noChangeArrowheads="1"/>
          </p:cNvSpPr>
          <p:nvPr/>
        </p:nvSpPr>
        <p:spPr bwMode="auto">
          <a:xfrm>
            <a:off x="7135813" y="1136650"/>
            <a:ext cx="1474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Simultaneous</a:t>
            </a:r>
          </a:p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Multithreading</a:t>
            </a:r>
          </a:p>
        </p:txBody>
      </p:sp>
      <p:sp>
        <p:nvSpPr>
          <p:cNvPr id="412" name="Rectangle 255"/>
          <p:cNvSpPr>
            <a:spLocks noChangeArrowheads="1"/>
          </p:cNvSpPr>
          <p:nvPr/>
        </p:nvSpPr>
        <p:spPr bwMode="auto">
          <a:xfrm>
            <a:off x="2259013" y="57753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3200">
              <a:latin typeface="Arial Narrow" charset="0"/>
            </a:endParaRPr>
          </a:p>
        </p:txBody>
      </p:sp>
      <p:sp>
        <p:nvSpPr>
          <p:cNvPr id="413" name="Rectangle 256" descr="Wide downward diagonal"/>
          <p:cNvSpPr>
            <a:spLocks noChangeArrowheads="1"/>
          </p:cNvSpPr>
          <p:nvPr/>
        </p:nvSpPr>
        <p:spPr bwMode="auto">
          <a:xfrm>
            <a:off x="2259013" y="61563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4" name="Rectangle 257"/>
          <p:cNvSpPr>
            <a:spLocks noChangeArrowheads="1"/>
          </p:cNvSpPr>
          <p:nvPr/>
        </p:nvSpPr>
        <p:spPr bwMode="auto">
          <a:xfrm>
            <a:off x="4468813" y="5775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5" name="Rectangle 258" descr="Small checker board"/>
          <p:cNvSpPr>
            <a:spLocks noChangeArrowheads="1"/>
          </p:cNvSpPr>
          <p:nvPr/>
        </p:nvSpPr>
        <p:spPr bwMode="auto">
          <a:xfrm>
            <a:off x="4468813" y="61563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6" name="Rectangle 259" descr="Small grid"/>
          <p:cNvSpPr>
            <a:spLocks noChangeArrowheads="1"/>
          </p:cNvSpPr>
          <p:nvPr/>
        </p:nvSpPr>
        <p:spPr bwMode="auto">
          <a:xfrm>
            <a:off x="6526213" y="57753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" name="Rectangle 260"/>
          <p:cNvSpPr>
            <a:spLocks noChangeArrowheads="1"/>
          </p:cNvSpPr>
          <p:nvPr/>
        </p:nvSpPr>
        <p:spPr bwMode="auto">
          <a:xfrm>
            <a:off x="6526213" y="61563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8" name="Text Box 261"/>
          <p:cNvSpPr txBox="1">
            <a:spLocks noChangeArrowheads="1"/>
          </p:cNvSpPr>
          <p:nvPr/>
        </p:nvSpPr>
        <p:spPr bwMode="auto">
          <a:xfrm>
            <a:off x="2547938" y="5683250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1</a:t>
            </a:r>
          </a:p>
        </p:txBody>
      </p:sp>
      <p:sp>
        <p:nvSpPr>
          <p:cNvPr id="419" name="Text Box 262"/>
          <p:cNvSpPr txBox="1">
            <a:spLocks noChangeArrowheads="1"/>
          </p:cNvSpPr>
          <p:nvPr/>
        </p:nvSpPr>
        <p:spPr bwMode="auto">
          <a:xfrm>
            <a:off x="2554288" y="6080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2</a:t>
            </a:r>
          </a:p>
        </p:txBody>
      </p:sp>
      <p:sp>
        <p:nvSpPr>
          <p:cNvPr id="420" name="Text Box 263"/>
          <p:cNvSpPr txBox="1">
            <a:spLocks noChangeArrowheads="1"/>
          </p:cNvSpPr>
          <p:nvPr/>
        </p:nvSpPr>
        <p:spPr bwMode="auto">
          <a:xfrm>
            <a:off x="4849813" y="5699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3</a:t>
            </a:r>
          </a:p>
        </p:txBody>
      </p:sp>
      <p:sp>
        <p:nvSpPr>
          <p:cNvPr id="421" name="Text Box 264"/>
          <p:cNvSpPr txBox="1">
            <a:spLocks noChangeArrowheads="1"/>
          </p:cNvSpPr>
          <p:nvPr/>
        </p:nvSpPr>
        <p:spPr bwMode="auto">
          <a:xfrm>
            <a:off x="4849813" y="6080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4</a:t>
            </a:r>
          </a:p>
        </p:txBody>
      </p:sp>
      <p:sp>
        <p:nvSpPr>
          <p:cNvPr id="422" name="Text Box 265"/>
          <p:cNvSpPr txBox="1">
            <a:spLocks noChangeArrowheads="1"/>
          </p:cNvSpPr>
          <p:nvPr/>
        </p:nvSpPr>
        <p:spPr bwMode="auto">
          <a:xfrm>
            <a:off x="6831013" y="5699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5</a:t>
            </a:r>
          </a:p>
        </p:txBody>
      </p:sp>
      <p:sp>
        <p:nvSpPr>
          <p:cNvPr id="423" name="Text Box 266"/>
          <p:cNvSpPr txBox="1">
            <a:spLocks noChangeArrowheads="1"/>
          </p:cNvSpPr>
          <p:nvPr/>
        </p:nvSpPr>
        <p:spPr bwMode="auto">
          <a:xfrm>
            <a:off x="6831013" y="6080125"/>
            <a:ext cx="901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Idle slot</a:t>
            </a:r>
          </a:p>
        </p:txBody>
      </p:sp>
    </p:spTree>
    <p:extLst>
      <p:ext uri="{BB962C8B-B14F-4D97-AF65-F5344CB8AC3E}">
        <p14:creationId xmlns:p14="http://schemas.microsoft.com/office/powerpoint/2010/main" val="42213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Vector Processors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Express and exploit data-level parallelism (DLP)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SIMD Extensions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Extensions for short vectors in superscalar (ILP) processors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Provide some advantages of vector processing at less cost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48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Vectors and Data-level Parallelism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630" y="2430470"/>
            <a:ext cx="49911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401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Data-level Parallelism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Vectors effective for data-level parallelism (DLP)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Vectors are most efficient way to exploit DLP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Superscalar (e.g., DLP as instruction-level parallelism) is less efficient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Multiprocessor (e.g., DLP as thread-level parallelism) is less efficient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Scientific Computing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Weather forecasting, car-crash simulation, biological modeling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processors were invented for supercomputing, but fell out of favor after the advent of multiprocessors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Multimedia Computing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Identical ops on streams or arrays of sound samples, pixels, video frames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processors were revived for multimedia computing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Processor History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Vectors widely used for supercomputing (1970s-1990s)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Cray, CDC, Convex, TI, IBM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Transition away from vectors (1980s-1990s)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Fitting a vector processor into a single chip was difficult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Building supercomputers from commodity components was easier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Vectors are re-emerging as SIMD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</a:t>
            </a:r>
            <a:r>
              <a:rPr lang="en-US" sz="1600" b="0" u="sng" dirty="0" smtClean="0">
                <a:solidFill>
                  <a:schemeClr val="tx1"/>
                </a:solidFill>
              </a:rPr>
              <a:t>SIMD</a:t>
            </a:r>
            <a:r>
              <a:rPr lang="en-US" sz="1600" b="0" dirty="0" smtClean="0">
                <a:solidFill>
                  <a:schemeClr val="tx1"/>
                </a:solidFill>
              </a:rPr>
              <a:t> – single instruction multiple data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SIMD provides short vectors in all ISAs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Provides multimedia acceleration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5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Parts of a Vector Processor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3105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Scalar processor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Scalar register file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Example: 32 registers, each with 1 32-bit element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Scalar functional units (arithmetic, load/store, etc…)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ector </a:t>
            </a:r>
            <a:r>
              <a:rPr lang="en-US" dirty="0">
                <a:solidFill>
                  <a:schemeClr val="tx1"/>
                </a:solidFill>
              </a:rPr>
              <a:t>register file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Each register is an array of elements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Example: 32 registers, each with 32 64-bit elements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MVL – maximum vector length = max # of elements per register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Vector functional units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Integer, floating-point, load/store, etc…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Some </a:t>
            </a:r>
            <a:r>
              <a:rPr lang="en-US" sz="1600" b="0" dirty="0" err="1" smtClean="0">
                <a:solidFill>
                  <a:schemeClr val="tx1"/>
                </a:solidFill>
              </a:rPr>
              <a:t>datapaths</a:t>
            </a:r>
            <a:r>
              <a:rPr lang="en-US" sz="1600" b="0" dirty="0" smtClean="0">
                <a:solidFill>
                  <a:schemeClr val="tx1"/>
                </a:solidFill>
              </a:rPr>
              <a:t> (e.g., ALUs) shared by vector, scalar units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5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Parts of a Vector Processor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485" y="1573154"/>
            <a:ext cx="4625034" cy="4411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199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Supercomputers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163105"/>
            <a:ext cx="4076396" cy="5031054"/>
          </a:xfrm>
        </p:spPr>
        <p:txBody>
          <a:bodyPr anchor="t"/>
          <a:lstStyle/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</a:rPr>
              <a:t>Cray-1, 1976</a:t>
            </a:r>
          </a:p>
          <a:p>
            <a:pPr marL="285750" indent="-285750" algn="l"/>
            <a:endParaRPr lang="en-US" sz="16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</a:rPr>
              <a:t>Scalar Unit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Load/Store architecture</a:t>
            </a: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</a:rPr>
              <a:t>Vector Extension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Vector registers</a:t>
            </a:r>
          </a:p>
          <a:p>
            <a:pPr marL="285750" indent="-285750"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Vector instructions</a:t>
            </a:r>
          </a:p>
          <a:p>
            <a:pPr marL="285750" indent="-285750" algn="l"/>
            <a:endParaRPr lang="en-US" sz="16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</a:rPr>
              <a:t>Implementation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Hardwired control (no microcode)</a:t>
            </a:r>
          </a:p>
          <a:p>
            <a:pPr marL="285750" indent="-285750"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Pipelined functional units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Interleaved memory system</a:t>
            </a:r>
          </a:p>
          <a:p>
            <a:pPr marL="285750" indent="-285750"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No data caches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No virtual memory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pic>
        <p:nvPicPr>
          <p:cNvPr id="62" name="Picture 4" descr="cray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008556"/>
            <a:ext cx="4495800" cy="5067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92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7580</TotalTime>
  <Words>1710</Words>
  <Application>Microsoft Office PowerPoint</Application>
  <PresentationFormat>On-screen Show (4:3)</PresentationFormat>
  <Paragraphs>552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Executive</vt:lpstr>
      <vt:lpstr>ECE 552 / CPS 550  Advanced Computer Architecture I  Lecture 17 Vectors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1416</cp:revision>
  <dcterms:created xsi:type="dcterms:W3CDTF">2011-07-23T19:26:49Z</dcterms:created>
  <dcterms:modified xsi:type="dcterms:W3CDTF">2012-11-01T02:16:12Z</dcterms:modified>
</cp:coreProperties>
</file>