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1"/>
  </p:notesMasterIdLst>
  <p:sldIdLst>
    <p:sldId id="256" r:id="rId2"/>
    <p:sldId id="742" r:id="rId3"/>
    <p:sldId id="679" r:id="rId4"/>
    <p:sldId id="705" r:id="rId5"/>
    <p:sldId id="706" r:id="rId6"/>
    <p:sldId id="707" r:id="rId7"/>
    <p:sldId id="708" r:id="rId8"/>
    <p:sldId id="709" r:id="rId9"/>
    <p:sldId id="718" r:id="rId10"/>
    <p:sldId id="719" r:id="rId11"/>
    <p:sldId id="720" r:id="rId12"/>
    <p:sldId id="710" r:id="rId13"/>
    <p:sldId id="712" r:id="rId14"/>
    <p:sldId id="713" r:id="rId15"/>
    <p:sldId id="714" r:id="rId16"/>
    <p:sldId id="715" r:id="rId17"/>
    <p:sldId id="716" r:id="rId18"/>
    <p:sldId id="717" r:id="rId19"/>
    <p:sldId id="721" r:id="rId20"/>
    <p:sldId id="727" r:id="rId21"/>
    <p:sldId id="722" r:id="rId22"/>
    <p:sldId id="724" r:id="rId23"/>
    <p:sldId id="725" r:id="rId24"/>
    <p:sldId id="726" r:id="rId25"/>
    <p:sldId id="728" r:id="rId26"/>
    <p:sldId id="729" r:id="rId27"/>
    <p:sldId id="730" r:id="rId28"/>
    <p:sldId id="731" r:id="rId29"/>
    <p:sldId id="732" r:id="rId30"/>
    <p:sldId id="733" r:id="rId31"/>
    <p:sldId id="734" r:id="rId32"/>
    <p:sldId id="741" r:id="rId33"/>
    <p:sldId id="735" r:id="rId34"/>
    <p:sldId id="736" r:id="rId35"/>
    <p:sldId id="737" r:id="rId36"/>
    <p:sldId id="738" r:id="rId37"/>
    <p:sldId id="739" r:id="rId38"/>
    <p:sldId id="740" r:id="rId39"/>
    <p:sldId id="70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84" d="100"/>
          <a:sy n="84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18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</a:t>
            </a:r>
            <a:r>
              <a:rPr lang="en-US" dirty="0" smtClean="0">
                <a:solidFill>
                  <a:schemeClr val="tx1"/>
                </a:solidFill>
              </a:rPr>
              <a:t>bcl15/class/class_ece252fall12.html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Topology 3 – Multistage Network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Network Topology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Defines organization of network nodes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Topologies differ in connectivity, latency, bandwidth, and cost. 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Notation: f(1) denotes constant independent of p, f(p) denotes linearly increasing cost with p, etc…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Crossbar Switch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Indirect interconnect.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Routing done by address decoding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k: switch </a:t>
            </a:r>
            <a:r>
              <a:rPr lang="en-US" sz="1600" dirty="0" err="1" smtClean="0">
                <a:solidFill>
                  <a:schemeClr val="tx1"/>
                </a:solidFill>
              </a:rPr>
              <a:t>arity</a:t>
            </a:r>
            <a:r>
              <a:rPr lang="en-US" sz="1600" dirty="0" smtClean="0">
                <a:solidFill>
                  <a:schemeClr val="tx1"/>
                </a:solidFill>
              </a:rPr>
              <a:t> (#inputs or #outputs)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d: number of network stages = </a:t>
            </a:r>
            <a:r>
              <a:rPr lang="en-US" sz="1600" dirty="0" err="1" smtClean="0">
                <a:solidFill>
                  <a:schemeClr val="tx1"/>
                </a:solidFill>
              </a:rPr>
              <a:t>log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k</a:t>
            </a:r>
            <a:r>
              <a:rPr lang="en-US" sz="1600" dirty="0" err="1" smtClean="0">
                <a:solidFill>
                  <a:schemeClr val="tx1"/>
                </a:solidFill>
              </a:rPr>
              <a:t>P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Latency: f(d)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Bandwidth: f(1)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Cost: f(d*P/k) switches, f(P*d) wires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Commonly used in large UMA systems</a:t>
            </a:r>
          </a:p>
          <a:p>
            <a:pPr marL="742950" lvl="1" indent="-285750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7340" y="2622495"/>
            <a:ext cx="2236340" cy="325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Topology 4 – 2D Torus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Network Topology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Defines organization of network nodes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Topologies differ in connectivity, latency, bandwidth, and cost. 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Notation: f(1) denotes constant independent of p, f(p) denotes linearly increasing cost with p, etc…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2D Torus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Direct interconnect</a:t>
            </a: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Latency: f(P</a:t>
            </a:r>
            <a:r>
              <a:rPr lang="en-US" sz="1600" baseline="30000" dirty="0" smtClean="0">
                <a:solidFill>
                  <a:schemeClr val="tx1"/>
                </a:solidFill>
              </a:rPr>
              <a:t>1/2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Bandwidth: f(1)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Cost: f(2P) wires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Scalable and widely used.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Variants: 1D torus, 2D mesh, 3D torus</a:t>
            </a:r>
          </a:p>
          <a:p>
            <a:pPr marL="742950" lvl="1" indent="-285750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4455" y="2891330"/>
            <a:ext cx="3332018" cy="2934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Challenges in Shared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Cache Coherence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“Common Sense”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P1-Read[X]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 P1-Write[X]  P1-Read[X] 	Read returns X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P1-Write[X]  P2-Read[X] 		Read returns value written by P1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P1-Write[X]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 P2-Write[X]			Writes serialized</a:t>
            </a: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					All P’s see writes in same order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Synchronization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Atomic read/write operations</a:t>
            </a:r>
            <a:endParaRPr lang="en-US" sz="1600" dirty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Memory Consistency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What behavior should programmers expect from shared memory?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Provide a formal definition of memory behavior to programmer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When will a written value be seen?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P1-Write[X] &lt;&lt;10ps&gt;&gt; P2-Read[X]. What happens?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Example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4"/>
            <a:ext cx="8686801" cy="5031055"/>
          </a:xfrm>
        </p:spPr>
        <p:txBody>
          <a:bodyPr anchor="t"/>
          <a:lstStyle/>
          <a:p>
            <a:pPr marL="285750" indent="-285750" algn="l"/>
            <a:r>
              <a:rPr lang="en-US" sz="1600" u="sng" dirty="0" smtClean="0">
                <a:solidFill>
                  <a:schemeClr val="tx1"/>
                </a:solidFill>
              </a:rPr>
              <a:t>Processor 0		Processor 1		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0: 	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 	r1, accts, r3  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1: 	ld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2: 	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3: 	sub	r4, r2, r4	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4: 	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 (r3)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5: 	call 	give-cash	0: 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	r1, accts, r3	# get </a:t>
            </a:r>
            <a:r>
              <a:rPr lang="en-US" sz="1600" dirty="0" err="1" smtClean="0">
                <a:solidFill>
                  <a:schemeClr val="tx1"/>
                </a:solidFill>
              </a:rPr>
              <a:t>addr</a:t>
            </a:r>
            <a:r>
              <a:rPr lang="en-US" sz="1600" dirty="0" smtClean="0">
                <a:solidFill>
                  <a:schemeClr val="tx1"/>
                </a:solidFill>
              </a:rPr>
              <a:t> for account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1: ld 	0(r3), r4		# load balance into r4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2: 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# check for sufficient funds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3: sub	r4, r2, r4		# withdraw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4: 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0(r3)		#store new balance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5: call 	give-cash	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 Placeholder 1"/>
          <p:cNvSpPr>
            <a:spLocks noGrp="1"/>
          </p:cNvSpPr>
          <p:nvPr>
            <p:ph type="body" idx="1"/>
          </p:nvPr>
        </p:nvSpPr>
        <p:spPr>
          <a:xfrm>
            <a:off x="609599" y="4849985"/>
            <a:ext cx="8300946" cy="149657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Two withdrawals from one account. Two ATMs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Withdraw value: r2 (e.g., $100)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Account memory address: accts+r1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Account balance: r4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781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CPU0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305800" y="14478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Mem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543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CPU1</a:t>
            </a:r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Scenario 1 – No Caches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4"/>
            <a:ext cx="8686801" cy="5031055"/>
          </a:xfrm>
        </p:spPr>
        <p:txBody>
          <a:bodyPr anchor="t"/>
          <a:lstStyle/>
          <a:p>
            <a:pPr marL="285750" indent="-285750" algn="l"/>
            <a:r>
              <a:rPr lang="en-US" sz="1600" u="sng" dirty="0" smtClean="0">
                <a:solidFill>
                  <a:schemeClr val="tx1"/>
                </a:solidFill>
              </a:rPr>
              <a:t>Processor 0		Processor 1		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0: 	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 	r1, accts, r3  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1: 	ld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2: 	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3: 	sub	r4, r2, r4	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4: 	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 (r3)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5: 	call 	give-cash	0: 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	r1, accts, r3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1: ld 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2: 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3: sub	r4, r2,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4: 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0(r3)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5: call 	give-cash	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 Placeholder 1"/>
          <p:cNvSpPr>
            <a:spLocks noGrp="1"/>
          </p:cNvSpPr>
          <p:nvPr>
            <p:ph type="body" idx="1"/>
          </p:nvPr>
        </p:nvSpPr>
        <p:spPr>
          <a:xfrm>
            <a:off x="609599" y="4849985"/>
            <a:ext cx="8300946" cy="149657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Processors have no caches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Withdrawals update balance without a problem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781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8305800" y="14478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7543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781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8305800" y="1752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7543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6781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8305800" y="2667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400</a:t>
            </a: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7543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6781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8305800" y="3276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400</a:t>
            </a: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7543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781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8305800" y="4191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300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543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0" name="Group 24"/>
          <p:cNvGrpSpPr>
            <a:grpSpLocks/>
          </p:cNvGrpSpPr>
          <p:nvPr/>
        </p:nvGrpSpPr>
        <p:grpSpPr bwMode="auto">
          <a:xfrm>
            <a:off x="6854825" y="1008063"/>
            <a:ext cx="2066925" cy="368300"/>
            <a:chOff x="4318" y="635"/>
            <a:chExt cx="1302" cy="232"/>
          </a:xfrm>
        </p:grpSpPr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431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P0</a:t>
              </a: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auto">
            <a:xfrm>
              <a:off x="479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P1</a:t>
              </a:r>
            </a:p>
          </p:txBody>
        </p:sp>
        <p:sp>
          <p:nvSpPr>
            <p:cNvPr id="33" name="Text Box 23"/>
            <p:cNvSpPr txBox="1">
              <a:spLocks noChangeArrowheads="1"/>
            </p:cNvSpPr>
            <p:nvPr/>
          </p:nvSpPr>
          <p:spPr bwMode="auto">
            <a:xfrm>
              <a:off x="5184" y="635"/>
              <a:ext cx="43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Mem</a:t>
              </a: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477000" y="990600"/>
            <a:ext cx="1828800" cy="3886200"/>
          </a:xfrm>
          <a:prstGeom prst="rect">
            <a:avLst/>
          </a:prstGeom>
          <a:solidFill>
            <a:schemeClr val="bg1"/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Scenario 2a – Cache Incoherence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4"/>
            <a:ext cx="8686801" cy="5031055"/>
          </a:xfrm>
        </p:spPr>
        <p:txBody>
          <a:bodyPr anchor="t"/>
          <a:lstStyle/>
          <a:p>
            <a:pPr marL="285750" indent="-285750" algn="l"/>
            <a:r>
              <a:rPr lang="en-US" sz="1600" u="sng" dirty="0" smtClean="0">
                <a:solidFill>
                  <a:schemeClr val="tx1"/>
                </a:solidFill>
              </a:rPr>
              <a:t>Processor 0		Processor 1		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0: 	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 	r1, accts, r3  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1: 	ld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2: 	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3: 	sub	r4, r2, r4	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4: 	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 (r3)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5: 	call 	give-cash	0: 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	r1, accts, r3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1: ld 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2: 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3: sub	r4, r2,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4: 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0(r3)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5: call 	give-cash	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 Placeholder 1"/>
          <p:cNvSpPr>
            <a:spLocks noGrp="1"/>
          </p:cNvSpPr>
          <p:nvPr>
            <p:ph type="body" idx="1"/>
          </p:nvPr>
        </p:nvSpPr>
        <p:spPr>
          <a:xfrm>
            <a:off x="609599" y="4849985"/>
            <a:ext cx="8300946" cy="149657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Processors have write-back caches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Processor 0 updates balance in cache, but does not write-back to memory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Multiple copies of memory location [accts+r1]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Copies may get inconsistent</a:t>
            </a: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477000" y="990600"/>
            <a:ext cx="1828800" cy="3886200"/>
          </a:xfrm>
          <a:prstGeom prst="rect">
            <a:avLst/>
          </a:prstGeom>
          <a:solidFill>
            <a:schemeClr val="bg1"/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6781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8305800" y="14478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7543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781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V:500</a:t>
            </a: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8305800" y="1752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7543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6781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D:400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8305800" y="2667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500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7543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6781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D:400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8305800" y="3276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500</a:t>
            </a: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7543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V:500</a:t>
            </a:r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6781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D:400</a:t>
            </a:r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8305800" y="4191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500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>
            <a:off x="7543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D:400</a:t>
            </a:r>
          </a:p>
        </p:txBody>
      </p:sp>
      <p:grpSp>
        <p:nvGrpSpPr>
          <p:cNvPr id="49" name="Group 21"/>
          <p:cNvGrpSpPr>
            <a:grpSpLocks/>
          </p:cNvGrpSpPr>
          <p:nvPr/>
        </p:nvGrpSpPr>
        <p:grpSpPr bwMode="auto">
          <a:xfrm>
            <a:off x="6854825" y="1008063"/>
            <a:ext cx="2066925" cy="368300"/>
            <a:chOff x="4318" y="635"/>
            <a:chExt cx="1302" cy="232"/>
          </a:xfrm>
        </p:grpSpPr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31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P0</a:t>
              </a:r>
            </a:p>
          </p:txBody>
        </p:sp>
        <p:sp>
          <p:nvSpPr>
            <p:cNvPr id="51" name="Text Box 23"/>
            <p:cNvSpPr txBox="1">
              <a:spLocks noChangeArrowheads="1"/>
            </p:cNvSpPr>
            <p:nvPr/>
          </p:nvSpPr>
          <p:spPr bwMode="auto">
            <a:xfrm>
              <a:off x="479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P1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5184" y="635"/>
              <a:ext cx="43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Scenario 2b – Cache Incoherence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4"/>
            <a:ext cx="8686801" cy="5031055"/>
          </a:xfrm>
        </p:spPr>
        <p:txBody>
          <a:bodyPr anchor="t"/>
          <a:lstStyle/>
          <a:p>
            <a:pPr marL="285750" indent="-285750" algn="l"/>
            <a:r>
              <a:rPr lang="en-US" sz="1600" u="sng" dirty="0" smtClean="0">
                <a:solidFill>
                  <a:schemeClr val="tx1"/>
                </a:solidFill>
              </a:rPr>
              <a:t>Processor 0		Processor 1		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0: 	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 	r1, accts, r3  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1: 	ld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2: 	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3: 	sub	r4, r2, r4	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4: 	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 (r3)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5: 	call 	give-cash	0: 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	r1, accts, r3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1: ld 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2: 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3: sub	r4, r2,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4: 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0(r3)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5: call 	give-cash	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 Placeholder 1"/>
          <p:cNvSpPr>
            <a:spLocks noGrp="1"/>
          </p:cNvSpPr>
          <p:nvPr>
            <p:ph type="body" idx="1"/>
          </p:nvPr>
        </p:nvSpPr>
        <p:spPr>
          <a:xfrm>
            <a:off x="609599" y="4849985"/>
            <a:ext cx="8300946" cy="149657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Processors have write-through caches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What happens if processor 0 performs another withdrawal?</a:t>
            </a: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477000" y="990600"/>
            <a:ext cx="1828800" cy="3886200"/>
          </a:xfrm>
          <a:prstGeom prst="rect">
            <a:avLst/>
          </a:prstGeom>
          <a:solidFill>
            <a:schemeClr val="bg1"/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6781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8305800" y="14478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7543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6781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V:500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305800" y="1752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7543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6781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V:400</a:t>
            </a:r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8305800" y="2667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400</a:t>
            </a:r>
          </a:p>
        </p:txBody>
      </p:sp>
      <p:sp>
        <p:nvSpPr>
          <p:cNvPr id="56" name="Rectangle 14"/>
          <p:cNvSpPr>
            <a:spLocks noChangeArrowheads="1"/>
          </p:cNvSpPr>
          <p:nvPr/>
        </p:nvSpPr>
        <p:spPr bwMode="auto">
          <a:xfrm>
            <a:off x="7543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7" name="Rectangle 15"/>
          <p:cNvSpPr>
            <a:spLocks noChangeArrowheads="1"/>
          </p:cNvSpPr>
          <p:nvPr/>
        </p:nvSpPr>
        <p:spPr bwMode="auto">
          <a:xfrm>
            <a:off x="6781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V:400</a:t>
            </a:r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8305800" y="3276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400</a:t>
            </a:r>
          </a:p>
        </p:txBody>
      </p:sp>
      <p:sp>
        <p:nvSpPr>
          <p:cNvPr id="59" name="Rectangle 17"/>
          <p:cNvSpPr>
            <a:spLocks noChangeArrowheads="1"/>
          </p:cNvSpPr>
          <p:nvPr/>
        </p:nvSpPr>
        <p:spPr bwMode="auto">
          <a:xfrm>
            <a:off x="7543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V:400</a:t>
            </a:r>
          </a:p>
        </p:txBody>
      </p: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6781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V:400</a:t>
            </a:r>
          </a:p>
        </p:txBody>
      </p:sp>
      <p:sp>
        <p:nvSpPr>
          <p:cNvPr id="61" name="Rectangle 19"/>
          <p:cNvSpPr>
            <a:spLocks noChangeArrowheads="1"/>
          </p:cNvSpPr>
          <p:nvPr/>
        </p:nvSpPr>
        <p:spPr bwMode="auto">
          <a:xfrm>
            <a:off x="8305800" y="4191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300</a:t>
            </a:r>
          </a:p>
        </p:txBody>
      </p:sp>
      <p:sp>
        <p:nvSpPr>
          <p:cNvPr id="62" name="Rectangle 20"/>
          <p:cNvSpPr>
            <a:spLocks noChangeArrowheads="1"/>
          </p:cNvSpPr>
          <p:nvPr/>
        </p:nvSpPr>
        <p:spPr bwMode="auto">
          <a:xfrm>
            <a:off x="7543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V:300</a:t>
            </a:r>
          </a:p>
        </p:txBody>
      </p:sp>
      <p:grpSp>
        <p:nvGrpSpPr>
          <p:cNvPr id="63" name="Group 21"/>
          <p:cNvGrpSpPr>
            <a:grpSpLocks/>
          </p:cNvGrpSpPr>
          <p:nvPr/>
        </p:nvGrpSpPr>
        <p:grpSpPr bwMode="auto">
          <a:xfrm>
            <a:off x="6854825" y="1008063"/>
            <a:ext cx="2066925" cy="368300"/>
            <a:chOff x="4318" y="635"/>
            <a:chExt cx="1302" cy="232"/>
          </a:xfrm>
        </p:grpSpPr>
        <p:sp>
          <p:nvSpPr>
            <p:cNvPr id="64" name="Text Box 22"/>
            <p:cNvSpPr txBox="1">
              <a:spLocks noChangeArrowheads="1"/>
            </p:cNvSpPr>
            <p:nvPr/>
          </p:nvSpPr>
          <p:spPr bwMode="auto">
            <a:xfrm>
              <a:off x="431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P0</a:t>
              </a:r>
            </a:p>
          </p:txBody>
        </p:sp>
        <p:sp>
          <p:nvSpPr>
            <p:cNvPr id="65" name="Text Box 23"/>
            <p:cNvSpPr txBox="1">
              <a:spLocks noChangeArrowheads="1"/>
            </p:cNvSpPr>
            <p:nvPr/>
          </p:nvSpPr>
          <p:spPr bwMode="auto">
            <a:xfrm>
              <a:off x="479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P1</a:t>
              </a:r>
            </a:p>
          </p:txBody>
        </p: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5184" y="635"/>
              <a:ext cx="43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Hardware Coherence Protocols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112611" y="1163104"/>
            <a:ext cx="5607129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Absolute Coherence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All cached copies have same data at same time. Slow and hard to implement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Relative Coherence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Temporary incoherence is ok (e.g., write-back caches) as long as no load reads incoherent data.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Coherence Protocol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Finite state machine that runs for every cache line</a:t>
            </a:r>
          </a:p>
          <a:p>
            <a:pPr marL="800100" lvl="1" indent="-34290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Define states per cache line</a:t>
            </a:r>
          </a:p>
          <a:p>
            <a:pPr marL="800100" lvl="1" indent="-34290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Define state transitions based on bus activity</a:t>
            </a:r>
          </a:p>
          <a:p>
            <a:pPr marL="800100" lvl="1" indent="-34290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Requires coherence controller to examine bus traffic (address, data)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(4) Invalidates, updates cache lines</a:t>
            </a:r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501070" y="1499625"/>
            <a:ext cx="2133600" cy="9144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CPU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025070" y="3023625"/>
            <a:ext cx="6096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D$ data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1872670" y="2414025"/>
            <a:ext cx="0" cy="609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2329870" y="2414025"/>
            <a:ext cx="0" cy="609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>
            <a:off x="2329870" y="3938025"/>
            <a:ext cx="0" cy="914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 rot="-5400000">
            <a:off x="1415470" y="3328425"/>
            <a:ext cx="9144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D$ tags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1872670" y="3938025"/>
            <a:ext cx="0" cy="914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1"/>
          <p:cNvSpPr>
            <a:spLocks noChangeArrowheads="1"/>
          </p:cNvSpPr>
          <p:nvPr/>
        </p:nvSpPr>
        <p:spPr bwMode="auto">
          <a:xfrm>
            <a:off x="501070" y="3176025"/>
            <a:ext cx="609600" cy="609600"/>
          </a:xfrm>
          <a:prstGeom prst="flowChartConnector">
            <a:avLst/>
          </a:prstGeom>
          <a:solidFill>
            <a:schemeClr val="hlink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CC</a:t>
            </a: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1110670" y="3480825"/>
            <a:ext cx="609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arrow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501070" y="4852425"/>
            <a:ext cx="2133600" cy="304800"/>
          </a:xfrm>
          <a:prstGeom prst="rect">
            <a:avLst/>
          </a:prstGeom>
          <a:solidFill>
            <a:srgbClr val="FF090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bus</a:t>
            </a:r>
          </a:p>
        </p:txBody>
      </p:sp>
      <p:sp>
        <p:nvSpPr>
          <p:cNvPr id="35" name="Freeform 14"/>
          <p:cNvSpPr>
            <a:spLocks/>
          </p:cNvSpPr>
          <p:nvPr/>
        </p:nvSpPr>
        <p:spPr bwMode="auto">
          <a:xfrm>
            <a:off x="805870" y="3785625"/>
            <a:ext cx="1066800" cy="609600"/>
          </a:xfrm>
          <a:custGeom>
            <a:avLst/>
            <a:gdLst>
              <a:gd name="T0" fmla="*/ 672 w 672"/>
              <a:gd name="T1" fmla="*/ 384 h 384"/>
              <a:gd name="T2" fmla="*/ 0 w 672"/>
              <a:gd name="T3" fmla="*/ 384 h 384"/>
              <a:gd name="T4" fmla="*/ 0 w 672"/>
              <a:gd name="T5" fmla="*/ 0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672" y="384"/>
                </a:moveTo>
                <a:lnTo>
                  <a:pt x="0" y="38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15"/>
          <p:cNvSpPr>
            <a:spLocks/>
          </p:cNvSpPr>
          <p:nvPr/>
        </p:nvSpPr>
        <p:spPr bwMode="auto">
          <a:xfrm flipV="1">
            <a:off x="805870" y="2718825"/>
            <a:ext cx="1066800" cy="457200"/>
          </a:xfrm>
          <a:custGeom>
            <a:avLst/>
            <a:gdLst>
              <a:gd name="T0" fmla="*/ 672 w 672"/>
              <a:gd name="T1" fmla="*/ 384 h 384"/>
              <a:gd name="T2" fmla="*/ 0 w 672"/>
              <a:gd name="T3" fmla="*/ 384 h 384"/>
              <a:gd name="T4" fmla="*/ 0 w 672"/>
              <a:gd name="T5" fmla="*/ 0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672" y="384"/>
                </a:moveTo>
                <a:lnTo>
                  <a:pt x="0" y="38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Protocol 1 – Write Invalidate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Mechanics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 P performs write, broadcasts address on bus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!P snoop the bus. If address is locally cached, !P invalidates local copy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Process P performs </a:t>
            </a:r>
            <a:r>
              <a:rPr lang="en-US" sz="1600" b="0" dirty="0" smtClean="0">
                <a:solidFill>
                  <a:schemeClr val="tx1"/>
                </a:solidFill>
              </a:rPr>
              <a:t>read, </a:t>
            </a:r>
            <a:r>
              <a:rPr lang="en-US" sz="1600" b="0" dirty="0">
                <a:solidFill>
                  <a:schemeClr val="tx1"/>
                </a:solidFill>
              </a:rPr>
              <a:t>broadcasts address on bus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!P snoop the bus. If address is locally cached, !</a:t>
            </a:r>
            <a:r>
              <a:rPr lang="en-US" sz="1600" b="0" dirty="0" smtClean="0">
                <a:solidFill>
                  <a:schemeClr val="tx1"/>
                </a:solidFill>
              </a:rPr>
              <a:t>P writes back local copy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				Data in		Data in 		Data in </a:t>
            </a:r>
          </a:p>
          <a:p>
            <a:pPr algn="l"/>
            <a:r>
              <a:rPr lang="en-US" sz="1200" u="sng" dirty="0" smtClean="0">
                <a:solidFill>
                  <a:schemeClr val="tx1"/>
                </a:solidFill>
              </a:rPr>
              <a:t>Processor-Activity	Bus-Activity </a:t>
            </a:r>
            <a:r>
              <a:rPr lang="en-US" sz="1200" u="sng" dirty="0">
                <a:solidFill>
                  <a:schemeClr val="tx1"/>
                </a:solidFill>
              </a:rPr>
              <a:t>	</a:t>
            </a:r>
            <a:r>
              <a:rPr lang="en-US" sz="1200" u="sng" dirty="0" smtClean="0">
                <a:solidFill>
                  <a:schemeClr val="tx1"/>
                </a:solidFill>
              </a:rPr>
              <a:t>	Cache-A		Cache-B		</a:t>
            </a:r>
            <a:r>
              <a:rPr lang="en-US" sz="1200" u="sng" dirty="0" err="1" smtClean="0">
                <a:solidFill>
                  <a:schemeClr val="tx1"/>
                </a:solidFill>
              </a:rPr>
              <a:t>Mem</a:t>
            </a:r>
            <a:r>
              <a:rPr lang="en-US" sz="1200" u="sng" dirty="0" smtClean="0">
                <a:solidFill>
                  <a:schemeClr val="tx1"/>
                </a:solidFill>
              </a:rPr>
              <a:t>[X]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				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CPU-A reads X	Cache miss for X	0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CPU-B reads X	Cache miss for X	0		0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CPU-A writes 1 to X	Invalidation for X	1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CPU-B reads X	Cache miss for X	1		1		1</a:t>
            </a: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4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Protocol 2 – Write Update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Mechanics – processor P performs write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Do not invalidate !P cache line.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Instead update !P cache line and memory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Pro: !P gets data faster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Con: Requires significant bandwidth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				Data in		Data in 		Data in </a:t>
            </a:r>
          </a:p>
          <a:p>
            <a:pPr algn="l"/>
            <a:r>
              <a:rPr lang="en-US" sz="1200" u="sng" dirty="0" smtClean="0">
                <a:solidFill>
                  <a:schemeClr val="tx1"/>
                </a:solidFill>
              </a:rPr>
              <a:t>Processor-Activity	Bus-Activity </a:t>
            </a:r>
            <a:r>
              <a:rPr lang="en-US" sz="1200" u="sng" dirty="0">
                <a:solidFill>
                  <a:schemeClr val="tx1"/>
                </a:solidFill>
              </a:rPr>
              <a:t>	</a:t>
            </a:r>
            <a:r>
              <a:rPr lang="en-US" sz="1200" u="sng" dirty="0" smtClean="0">
                <a:solidFill>
                  <a:schemeClr val="tx1"/>
                </a:solidFill>
              </a:rPr>
              <a:t>	Cache-A		Cache-B		</a:t>
            </a:r>
            <a:r>
              <a:rPr lang="en-US" sz="1200" u="sng" dirty="0" err="1" smtClean="0">
                <a:solidFill>
                  <a:schemeClr val="tx1"/>
                </a:solidFill>
              </a:rPr>
              <a:t>Mem</a:t>
            </a:r>
            <a:r>
              <a:rPr lang="en-US" sz="1200" u="sng" dirty="0" smtClean="0">
                <a:solidFill>
                  <a:schemeClr val="tx1"/>
                </a:solidFill>
              </a:rPr>
              <a:t>[X]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				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CPU-A reads X	Cache miss for X	0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CPU-B reads X	Cache miss for X	0		0		0</a:t>
            </a:r>
          </a:p>
          <a:p>
            <a:pPr algn="l"/>
            <a:r>
              <a:rPr lang="en-US" sz="1200" b="1" dirty="0" smtClean="0">
                <a:solidFill>
                  <a:srgbClr val="FF0000"/>
                </a:solidFill>
              </a:rPr>
              <a:t>CPU-A writes 1 to X	Write Broadcast X	1		1		1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CPU-B reads X	Cache hit for X	1		1		1</a:t>
            </a: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7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13 November – Homework #4 Due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Project Status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Plan on having preliminary data or infrastructure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8 November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Mudge</a:t>
            </a:r>
            <a:r>
              <a:rPr lang="en-US" sz="1600" b="0" dirty="0" smtClean="0">
                <a:solidFill>
                  <a:schemeClr val="tx1"/>
                </a:solidFill>
              </a:rPr>
              <a:t>, “Power: A first-class architectural design constraint”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Lamport</a:t>
            </a:r>
            <a:r>
              <a:rPr lang="en-US" sz="1600" b="0" dirty="0" smtClean="0">
                <a:solidFill>
                  <a:schemeClr val="tx1"/>
                </a:solidFill>
              </a:rPr>
              <a:t>, “How to make a multiprocessor computer that correctly executes </a:t>
            </a:r>
            <a:r>
              <a:rPr lang="en-US" sz="1600" b="0" dirty="0" err="1" smtClean="0">
                <a:solidFill>
                  <a:schemeClr val="tx1"/>
                </a:solidFill>
              </a:rPr>
              <a:t>multiprocess</a:t>
            </a:r>
            <a:r>
              <a:rPr lang="en-US" sz="1600" b="0" dirty="0" smtClean="0">
                <a:solidFill>
                  <a:schemeClr val="tx1"/>
                </a:solidFill>
              </a:rPr>
              <a:t> programs”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Lenoski</a:t>
            </a:r>
            <a:r>
              <a:rPr lang="en-US" sz="1600" b="0" dirty="0" smtClean="0">
                <a:solidFill>
                  <a:schemeClr val="tx1"/>
                </a:solidFill>
              </a:rPr>
              <a:t> et al. “The Stanford DASH Multiprocessor”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Tullsen</a:t>
            </a:r>
            <a:r>
              <a:rPr lang="en-US" sz="1600" b="0" dirty="0" smtClean="0">
                <a:solidFill>
                  <a:schemeClr val="tx1"/>
                </a:solidFill>
              </a:rPr>
              <a:t> et al. “Simultaneous multithreading: Maximizing on-chip parallelism”</a:t>
            </a:r>
          </a:p>
          <a:p>
            <a:pPr marL="800100" lvl="1" indent="-342900">
              <a:buAutoNum type="arabicPeriod"/>
            </a:pPr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1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Cache Coherent Systems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Provide Coherence Protocol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States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State transition diagram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Actions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Implement Coherence Protocol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(0)	Determine when to invoke coherence protocol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Find state of cache line to determine action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Locate other cached copies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Communicate with other cached copies (invalidate, update)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Implementation Variants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(0) is done in the same way for all systems. Maintain additional state per cache line.  Invoke protocol based on state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(1-3) have different approaches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Implementation 1 – Snooping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Bus-based Snooping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All cache/coherence controllers observe/react to all bus events.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Protocol relies on globally visible events</a:t>
            </a:r>
          </a:p>
          <a:p>
            <a:pPr lvl="2"/>
            <a:r>
              <a:rPr lang="en-US" sz="1400" b="0" dirty="0" smtClean="0">
                <a:solidFill>
                  <a:schemeClr val="tx1"/>
                </a:solidFill>
              </a:rPr>
              <a:t>	i.e., all processors see all events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Protocol relies on globally ordered events </a:t>
            </a:r>
          </a:p>
          <a:p>
            <a:pPr lvl="3"/>
            <a:r>
              <a:rPr lang="en-US" sz="1400" b="0" dirty="0" smtClean="0">
                <a:solidFill>
                  <a:schemeClr val="tx1"/>
                </a:solidFill>
              </a:rPr>
              <a:t>	i.e., all processors see all events in same sequence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Bus Events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(events initiated by own processor P)</a:t>
            </a:r>
          </a:p>
          <a:p>
            <a:pPr lvl="2"/>
            <a:r>
              <a:rPr lang="en-US" sz="1400" b="0" dirty="0" smtClean="0">
                <a:solidFill>
                  <a:schemeClr val="tx1"/>
                </a:solidFill>
              </a:rPr>
              <a:t>	read (R), write (W), write-back (WB)</a:t>
            </a: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Bus (events initiated by other processors !P)</a:t>
            </a:r>
            <a:endParaRPr lang="en-US" sz="1600" b="0" dirty="0">
              <a:solidFill>
                <a:schemeClr val="tx1"/>
              </a:solidFill>
            </a:endParaRPr>
          </a:p>
          <a:p>
            <a:pPr lvl="4"/>
            <a:r>
              <a:rPr lang="en-US" sz="1400" b="0" dirty="0" smtClean="0">
                <a:solidFill>
                  <a:schemeClr val="tx1"/>
                </a:solidFill>
              </a:rPr>
              <a:t>bus read (BR), bus write (BW)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Three-State Invalidate Protocol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99" y="1931205"/>
            <a:ext cx="8265141" cy="422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691291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Implement protocol </a:t>
            </a:r>
            <a:r>
              <a:rPr lang="en-US" sz="1600" u="sng" dirty="0" smtClean="0">
                <a:solidFill>
                  <a:schemeClr val="tx1"/>
                </a:solidFill>
              </a:rPr>
              <a:t>for every cache line</a:t>
            </a:r>
            <a:r>
              <a:rPr lang="en-US" sz="16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Add state bits to every cache to indicate (1) invalid, (2) shared, (3) exclusive</a:t>
            </a:r>
          </a:p>
        </p:txBody>
      </p:sp>
    </p:spTree>
    <p:extLst>
      <p:ext uri="{BB962C8B-B14F-4D97-AF65-F5344CB8AC3E}">
        <p14:creationId xmlns:p14="http://schemas.microsoft.com/office/powerpoint/2010/main" val="28775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55" y="1000955"/>
            <a:ext cx="7430440" cy="3939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Placeholder 1"/>
          <p:cNvSpPr>
            <a:spLocks noGrp="1"/>
          </p:cNvSpPr>
          <p:nvPr>
            <p:ph type="body" idx="1"/>
          </p:nvPr>
        </p:nvSpPr>
        <p:spPr>
          <a:xfrm>
            <a:off x="6607465" y="2776115"/>
            <a:ext cx="2304300" cy="2496325"/>
          </a:xfrm>
          <a:solidFill>
            <a:schemeClr val="bg1"/>
          </a:solidFill>
        </p:spPr>
        <p:txBody>
          <a:bodyPr anchor="t"/>
          <a:lstStyle/>
          <a:p>
            <a:pPr marL="285750" indent="-285750" algn="l"/>
            <a:r>
              <a:rPr lang="en-US" sz="1600" dirty="0" smtClean="0">
                <a:solidFill>
                  <a:schemeClr val="tx2"/>
                </a:solidFill>
              </a:rPr>
              <a:t>P1 read 	(A)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P2 read	(A1)</a:t>
            </a:r>
          </a:p>
          <a:p>
            <a:pPr marL="285750" indent="-285750" algn="l"/>
            <a:r>
              <a:rPr lang="en-US" sz="1600" dirty="0" smtClean="0">
                <a:solidFill>
                  <a:schemeClr val="tx2"/>
                </a:solidFill>
              </a:rPr>
              <a:t>P1 write	(B)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P2 read	(C)</a:t>
            </a:r>
          </a:p>
          <a:p>
            <a:pPr marL="285750" indent="-285750" algn="l"/>
            <a:r>
              <a:rPr lang="en-US" sz="1600" dirty="0" smtClean="0">
                <a:solidFill>
                  <a:schemeClr val="tx2"/>
                </a:solidFill>
              </a:rPr>
              <a:t>P1 write	(D)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P2 write 	(E)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P2 write 	(F-Z)</a:t>
            </a:r>
          </a:p>
        </p:txBody>
      </p:sp>
    </p:spTree>
    <p:extLst>
      <p:ext uri="{BB962C8B-B14F-4D97-AF65-F5344CB8AC3E}">
        <p14:creationId xmlns:p14="http://schemas.microsoft.com/office/powerpoint/2010/main" val="31459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Implementation 2 – Directory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Bus-based Snooping – Limitations 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Snooping scalability is limited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Bus has insufficient data bandwidth for coherence traffic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has insufficient snooping bandwidth for coherence traffic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Directory-based Coherence – Scalable Alternative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Directory contains state for every cache line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Directory identifies processors with cached copies and their states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contrast to snoopy protocols, processors observe/act only on relevant memory events. Directory determines whether a processor is involved. </a:t>
            </a:r>
          </a:p>
        </p:txBody>
      </p:sp>
    </p:spTree>
    <p:extLst>
      <p:ext uri="{BB962C8B-B14F-4D97-AF65-F5344CB8AC3E}">
        <p14:creationId xmlns:p14="http://schemas.microsoft.com/office/powerpoint/2010/main" val="8676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Directory Communication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 sends coherence events to directory</a:t>
            </a:r>
          </a:p>
          <a:p>
            <a:pPr marL="1257300" lvl="2" indent="-342900">
              <a:buAutoNum type="arabicParenBoth"/>
            </a:pPr>
            <a:r>
              <a:rPr lang="en-US" sz="1400" b="0" dirty="0" smtClean="0">
                <a:solidFill>
                  <a:schemeClr val="tx1"/>
                </a:solidFill>
              </a:rPr>
              <a:t>Find directory entry</a:t>
            </a:r>
          </a:p>
          <a:p>
            <a:pPr marL="1257300" lvl="2" indent="-342900">
              <a:buAutoNum type="arabicParenBoth"/>
            </a:pPr>
            <a:r>
              <a:rPr lang="en-US" sz="1400" b="0" dirty="0" smtClean="0">
                <a:solidFill>
                  <a:schemeClr val="tx1"/>
                </a:solidFill>
              </a:rPr>
              <a:t>Identify processors with copies</a:t>
            </a:r>
          </a:p>
          <a:p>
            <a:pPr marL="1257300" lvl="2" indent="-342900">
              <a:buAutoNum type="arabicParenBoth"/>
            </a:pPr>
            <a:r>
              <a:rPr lang="en-US" sz="1400" b="0" u="sng" dirty="0" smtClean="0">
                <a:solidFill>
                  <a:schemeClr val="tx1"/>
                </a:solidFill>
              </a:rPr>
              <a:t>Communicate with processors, if necessary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197" y="2507280"/>
            <a:ext cx="5144938" cy="3614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2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Challenges in Shared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Cache Coherence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“Common Sense”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P1-Read[X]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P1-Write[X]  P1-Read[X] 	Read returns X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P1-Write[X]  P2-Read[X] 		Read returns value written by P1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P1-Write[X]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P2-Write[X]			Writes serialized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		All P’s see writes in same order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Synchronization</a:t>
            </a:r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Atomic read/write operations</a:t>
            </a:r>
            <a:endParaRPr lang="en-US" sz="1600" b="1" dirty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Memory Consistency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What behavior should programmers expect from shared memory?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Provide a formal definition of memory behavior to programmer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When will a written value be seen?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P1-Write[X] &lt;&lt;10ps&gt;&gt; P2-Read[X]. What happens?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Synchronization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Regulate access to data shared by 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Synchronization primitive is a lock</a:t>
            </a: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Critical section</a:t>
            </a:r>
            <a:r>
              <a:rPr lang="en-US" sz="1600" b="0" dirty="0" smtClean="0">
                <a:solidFill>
                  <a:schemeClr val="tx1"/>
                </a:solidFill>
              </a:rPr>
              <a:t> is a code segment that accesses shared data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must </a:t>
            </a:r>
            <a:r>
              <a:rPr lang="en-US" sz="1600" b="0" u="sng" dirty="0" smtClean="0">
                <a:solidFill>
                  <a:schemeClr val="tx1"/>
                </a:solidFill>
              </a:rPr>
              <a:t>acquire lock</a:t>
            </a:r>
            <a:r>
              <a:rPr lang="en-US" sz="1600" b="0" dirty="0" smtClean="0">
                <a:solidFill>
                  <a:schemeClr val="tx1"/>
                </a:solidFill>
              </a:rPr>
              <a:t> before entering critical section.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should </a:t>
            </a:r>
            <a:r>
              <a:rPr lang="en-US" sz="1600" b="0" u="sng" dirty="0" smtClean="0">
                <a:solidFill>
                  <a:schemeClr val="tx1"/>
                </a:solidFill>
              </a:rPr>
              <a:t>release lock</a:t>
            </a:r>
            <a:r>
              <a:rPr lang="en-US" sz="1600" b="0" dirty="0" smtClean="0">
                <a:solidFill>
                  <a:schemeClr val="tx1"/>
                </a:solidFill>
              </a:rPr>
              <a:t> when exiting critical section</a:t>
            </a:r>
          </a:p>
          <a:p>
            <a:pPr marL="742950" lvl="1" indent="-285750">
              <a:buFontTx/>
              <a:buChar char="-"/>
            </a:pPr>
            <a:endParaRPr lang="en-US" sz="1200" u="sng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Spin Locks – Broken Implementation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acquire (lock)	# if lock=0, then set lock = 1, else spin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critical section  	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release (lock)		# lock = 0</a:t>
            </a:r>
          </a:p>
          <a:p>
            <a:pPr marL="742950" lvl="1" indent="-285750"/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ldw</a:t>
            </a:r>
            <a:r>
              <a:rPr lang="en-US" sz="1600" b="0" dirty="0" smtClean="0">
                <a:solidFill>
                  <a:schemeClr val="tx1"/>
                </a:solidFill>
              </a:rPr>
              <a:t> 	R1, lock		# load lock into R1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 	R1, Inst-0		# check lock, if lock!=0, go back to Inst-0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Inst-2: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	1, lock		# acquire lock, set to 1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&lt;&lt; critical section&gt;&gt;&gt;		# access shared data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Inst-n: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	0, lock		# release lock, set to 0</a:t>
            </a:r>
          </a:p>
          <a:p>
            <a:pPr marL="742950" lvl="1" indent="-285750"/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Implementing Spin Locks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marL="742950" lvl="1" indent="-285750"/>
            <a:r>
              <a:rPr lang="en-US" sz="1600" b="0" u="sng" dirty="0" smtClean="0">
                <a:solidFill>
                  <a:schemeClr val="tx1"/>
                </a:solidFill>
              </a:rPr>
              <a:t>Processor 0		Processor 1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ldw</a:t>
            </a:r>
            <a:r>
              <a:rPr lang="en-US" sz="1600" b="0" dirty="0" smtClean="0">
                <a:solidFill>
                  <a:schemeClr val="tx1"/>
                </a:solidFill>
              </a:rPr>
              <a:t> R1, lock	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R1,Inst-0				# P0 sees lock is free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ldw</a:t>
            </a:r>
            <a:r>
              <a:rPr lang="en-US" sz="1600" b="0" dirty="0" smtClean="0">
                <a:solidFill>
                  <a:schemeClr val="tx1"/>
                </a:solidFill>
              </a:rPr>
              <a:t> R1, lock		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 Inst-0	# P1 sees lock is free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Inst-2: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1, lock				# P0 acquires lock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Inst-2: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1, lock		# P1 acquires lock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…..						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….			# P0/P1 in critical section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….							# at the same time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Inst-n: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0, lock</a:t>
            </a: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Problem: Lock acquire not atomic</a:t>
            </a:r>
          </a:p>
          <a:p>
            <a:pPr lvl="1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 A set of </a:t>
            </a:r>
            <a:r>
              <a:rPr lang="en-US" sz="1600" b="0" u="sng" dirty="0">
                <a:solidFill>
                  <a:schemeClr val="tx1"/>
                </a:solidFill>
              </a:rPr>
              <a:t>atomic</a:t>
            </a:r>
            <a:r>
              <a:rPr lang="en-US" sz="1600" b="0" dirty="0">
                <a:solidFill>
                  <a:schemeClr val="tx1"/>
                </a:solidFill>
              </a:rPr>
              <a:t> operations either all complete or all fail.  During a set of atomic operations, no other processor can interject. </a:t>
            </a:r>
          </a:p>
          <a:p>
            <a:pPr lvl="1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 Spin lock requires atomic </a:t>
            </a:r>
            <a:r>
              <a:rPr lang="en-US" sz="1600" b="0" u="sng" dirty="0">
                <a:solidFill>
                  <a:schemeClr val="tx1"/>
                </a:solidFill>
              </a:rPr>
              <a:t>load-test-store</a:t>
            </a:r>
            <a:r>
              <a:rPr lang="en-US" sz="1600" b="0" dirty="0">
                <a:solidFill>
                  <a:schemeClr val="tx1"/>
                </a:solidFill>
              </a:rPr>
              <a:t> sequence</a:t>
            </a: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Implementing Spin Locks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marL="742950" lvl="1" indent="-285750"/>
            <a:endParaRPr lang="en-US" sz="1000" u="sng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Solution: Test-and-set instruction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Add single instruction for load-test-store (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 Test-and-set atomically executes</a:t>
            </a:r>
          </a:p>
          <a:p>
            <a:pPr lvl="2"/>
            <a:r>
              <a:rPr lang="en-US" sz="1400" b="0" dirty="0" smtClean="0">
                <a:solidFill>
                  <a:schemeClr val="tx1"/>
                </a:solidFill>
              </a:rPr>
              <a:t>ld R1, lock;	# load previous lock value</a:t>
            </a:r>
          </a:p>
          <a:p>
            <a:pPr lvl="2"/>
            <a:r>
              <a:rPr lang="en-US" sz="1400" b="0" dirty="0" err="1" smtClean="0">
                <a:solidFill>
                  <a:schemeClr val="tx1"/>
                </a:solidFill>
              </a:rPr>
              <a:t>st</a:t>
            </a:r>
            <a:r>
              <a:rPr lang="en-US" sz="1400" b="0" dirty="0" smtClean="0">
                <a:solidFill>
                  <a:schemeClr val="tx1"/>
                </a:solidFill>
              </a:rPr>
              <a:t> 1, lock;		# store 1 to set/acquire</a:t>
            </a:r>
          </a:p>
          <a:p>
            <a:pPr lvl="1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If lock initially free (0),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acquires lock (sets to 1)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If lock initially busy (1),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does not change it 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Instruction is un-interruptible/atomic by definition</a:t>
            </a: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Inst-0	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	# atomically load, check, and set lock=1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Inst-1	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		# if previous value of R1 not 0,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….				acquire unsuccessful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Inst-n	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R1, 0		# atomically release lock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Shared-memory Multiprocessors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Provide a shared-memory abstraction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familiar and efficient programmer interface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30" name="Line 3"/>
          <p:cNvSpPr>
            <a:spLocks noChangeShapeType="1"/>
          </p:cNvSpPr>
          <p:nvPr/>
        </p:nvSpPr>
        <p:spPr bwMode="auto">
          <a:xfrm>
            <a:off x="762000" y="3561318"/>
            <a:ext cx="7620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>
            <a:off x="1219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2" name="Group 5"/>
          <p:cNvGrpSpPr>
            <a:grpSpLocks/>
          </p:cNvGrpSpPr>
          <p:nvPr/>
        </p:nvGrpSpPr>
        <p:grpSpPr bwMode="auto">
          <a:xfrm>
            <a:off x="838200" y="2699305"/>
            <a:ext cx="762000" cy="709613"/>
            <a:chOff x="1296" y="1332"/>
            <a:chExt cx="384" cy="348"/>
          </a:xfrm>
        </p:grpSpPr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35" name="Line 8"/>
          <p:cNvSpPr>
            <a:spLocks noChangeShapeType="1"/>
          </p:cNvSpPr>
          <p:nvPr/>
        </p:nvSpPr>
        <p:spPr bwMode="auto">
          <a:xfrm>
            <a:off x="3124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" name="Group 9"/>
          <p:cNvGrpSpPr>
            <a:grpSpLocks/>
          </p:cNvGrpSpPr>
          <p:nvPr/>
        </p:nvGrpSpPr>
        <p:grpSpPr bwMode="auto">
          <a:xfrm>
            <a:off x="2743200" y="2699305"/>
            <a:ext cx="762000" cy="709613"/>
            <a:chOff x="1296" y="1332"/>
            <a:chExt cx="384" cy="348"/>
          </a:xfrm>
        </p:grpSpPr>
        <p:sp>
          <p:nvSpPr>
            <p:cNvPr id="37" name="Rectangle 10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5029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0" name="Group 13"/>
          <p:cNvGrpSpPr>
            <a:grpSpLocks/>
          </p:cNvGrpSpPr>
          <p:nvPr/>
        </p:nvGrpSpPr>
        <p:grpSpPr bwMode="auto">
          <a:xfrm>
            <a:off x="4648200" y="2699305"/>
            <a:ext cx="762000" cy="709613"/>
            <a:chOff x="1296" y="1332"/>
            <a:chExt cx="384" cy="348"/>
          </a:xfrm>
        </p:grpSpPr>
        <p:sp>
          <p:nvSpPr>
            <p:cNvPr id="41" name="Rectangle 14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Text Box 15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43" name="Line 16"/>
          <p:cNvSpPr>
            <a:spLocks noChangeShapeType="1"/>
          </p:cNvSpPr>
          <p:nvPr/>
        </p:nvSpPr>
        <p:spPr bwMode="auto">
          <a:xfrm>
            <a:off x="6934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4" name="Group 17"/>
          <p:cNvGrpSpPr>
            <a:grpSpLocks/>
          </p:cNvGrpSpPr>
          <p:nvPr/>
        </p:nvGrpSpPr>
        <p:grpSpPr bwMode="auto">
          <a:xfrm>
            <a:off x="6553200" y="2699305"/>
            <a:ext cx="762000" cy="709613"/>
            <a:chOff x="1296" y="1332"/>
            <a:chExt cx="384" cy="348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" name="Text Box 19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grpSp>
        <p:nvGrpSpPr>
          <p:cNvPr id="47" name="Group 20"/>
          <p:cNvGrpSpPr>
            <a:grpSpLocks/>
          </p:cNvGrpSpPr>
          <p:nvPr/>
        </p:nvGrpSpPr>
        <p:grpSpPr bwMode="auto">
          <a:xfrm>
            <a:off x="838200" y="3689905"/>
            <a:ext cx="7391400" cy="2057400"/>
            <a:chOff x="528" y="1968"/>
            <a:chExt cx="4656" cy="1296"/>
          </a:xfrm>
        </p:grpSpPr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28" y="1968"/>
              <a:ext cx="4656" cy="1296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9" name="Text Box 22"/>
            <p:cNvSpPr txBox="1">
              <a:spLocks noChangeArrowheads="1"/>
            </p:cNvSpPr>
            <p:nvPr/>
          </p:nvSpPr>
          <p:spPr bwMode="auto">
            <a:xfrm>
              <a:off x="528" y="2372"/>
              <a:ext cx="4656" cy="48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20000"/>
                </a:spcBef>
                <a:buSzPct val="100000"/>
              </a:pPr>
              <a:r>
                <a:rPr lang="en-US" sz="4400" b="1" dirty="0">
                  <a:solidFill>
                    <a:schemeClr val="bg1"/>
                  </a:solidFill>
                  <a:sym typeface="Zapf Dingbats" pitchFamily="25" charset="2"/>
                </a:rPr>
                <a:t>Memory System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2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Test-and-Set Inefficiency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Test-and-set works…</a:t>
            </a:r>
          </a:p>
          <a:p>
            <a:pPr marL="742950" lvl="1" indent="-285750"/>
            <a:endParaRPr lang="en-US" sz="1000" u="sng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u="sng" dirty="0" smtClean="0">
                <a:solidFill>
                  <a:schemeClr val="tx1"/>
                </a:solidFill>
              </a:rPr>
              <a:t>Processor 0		Processor 1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R1,Inst-0	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 		# P0 sees lock is free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 Inst-0	# P1 does not acquire</a:t>
            </a: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…but performs poorly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Suppose Processor 2 (not shown) has the lock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Processors 0/1 must…</a:t>
            </a:r>
          </a:p>
          <a:p>
            <a:pPr lvl="2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 Execute a loop of </a:t>
            </a:r>
            <a:r>
              <a:rPr lang="en-US" sz="1400" b="0" dirty="0" err="1" smtClean="0">
                <a:solidFill>
                  <a:schemeClr val="tx1"/>
                </a:solidFill>
              </a:rPr>
              <a:t>t&amp;s</a:t>
            </a:r>
            <a:r>
              <a:rPr lang="en-US" sz="1400" b="0" dirty="0" smtClean="0">
                <a:solidFill>
                  <a:schemeClr val="tx1"/>
                </a:solidFill>
              </a:rPr>
              <a:t> instructions</a:t>
            </a:r>
          </a:p>
          <a:p>
            <a:pPr lvl="2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 Issue multiple store instructions</a:t>
            </a:r>
          </a:p>
          <a:p>
            <a:pPr lvl="2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 Generate useless interconnection traffic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Test-and-Test-and-Set Locks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Solution: Test-and-test-and-set</a:t>
            </a: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Inst-0	ld R1, lock	# </a:t>
            </a:r>
            <a:r>
              <a:rPr lang="en-US" sz="1600" b="0" u="sng" dirty="0" smtClean="0">
                <a:solidFill>
                  <a:schemeClr val="tx1"/>
                </a:solidFill>
              </a:rPr>
              <a:t>test</a:t>
            </a:r>
            <a:r>
              <a:rPr lang="en-US" sz="1600" b="0" dirty="0" smtClean="0">
                <a:solidFill>
                  <a:schemeClr val="tx1"/>
                </a:solidFill>
              </a:rPr>
              <a:t> with a load, see if lock changed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Inst-1	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 Inst-0	# if lock=1, spin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Inst-2	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	# if lock=1, test-and-set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Inst-4	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 Inst-0	# if can not acquire, spin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Advantages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Spins locally without stores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Reduces interconnect traffic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Not a new instruction, simply new software (lock implementation)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Semaphores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Semaphore (semaphore S, integer N)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Allows N parallel threads to access shared variable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N = 1, equivalent to lock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atomic fetch-and-add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Function </a:t>
            </a:r>
            <a:r>
              <a:rPr lang="en-US" sz="1600" b="0" dirty="0" err="1" smtClean="0">
                <a:solidFill>
                  <a:schemeClr val="tx1"/>
                </a:solidFill>
              </a:rPr>
              <a:t>Init</a:t>
            </a:r>
            <a:r>
              <a:rPr lang="en-US" sz="1600" b="0" dirty="0" smtClean="0">
                <a:solidFill>
                  <a:schemeClr val="tx1"/>
                </a:solidFill>
              </a:rPr>
              <a:t> (semaphore S, integer N) { 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s = N;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}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Function P (semaphore S) { 		# “</a:t>
            </a:r>
            <a:r>
              <a:rPr lang="en-US" sz="1600" b="0" dirty="0" err="1" smtClean="0">
                <a:solidFill>
                  <a:schemeClr val="tx1"/>
                </a:solidFill>
              </a:rPr>
              <a:t>Proberen</a:t>
            </a:r>
            <a:r>
              <a:rPr lang="en-US" sz="1600" b="0" dirty="0" smtClean="0">
                <a:solidFill>
                  <a:schemeClr val="tx1"/>
                </a:solidFill>
              </a:rPr>
              <a:t>” to test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while (S == 0) { }; 			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s = s -1 ;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}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Function V (semaphore S) {		# “</a:t>
            </a:r>
            <a:r>
              <a:rPr lang="en-US" sz="1600" b="0" dirty="0" err="1" smtClean="0">
                <a:solidFill>
                  <a:schemeClr val="tx1"/>
                </a:solidFill>
              </a:rPr>
              <a:t>Verhogen</a:t>
            </a:r>
            <a:r>
              <a:rPr lang="en-US" sz="1600" b="0" dirty="0" smtClean="0">
                <a:solidFill>
                  <a:schemeClr val="tx1"/>
                </a:solidFill>
              </a:rPr>
              <a:t>” to increment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s = s + 1;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}</a:t>
            </a: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4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Challenges in Shared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Cache Coherence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“Common Sense”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P1-Read[X]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P1-Write[X]  P1-Read[X] 	Read returns X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P1-Write[X]  P2-Read[X] 		Read returns value written by P1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P1-Write[X]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P2-Write[X]			Writes serialized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		All P’s see writes in same order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Synchronization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Atomic read/write operations</a:t>
            </a:r>
            <a:endParaRPr lang="en-US" sz="1600" dirty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Memory Consistency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What behavior should programmers expect from shared memory?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Provide a formal definition of memory behavior to programmer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Example: When will a written value be seen?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Example: P1-Write[X] &lt;&lt;10ps&gt;&gt; P2-Read[X]. What happens?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Memory Consistency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Execution Example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 = Flag = 0</a:t>
            </a:r>
          </a:p>
          <a:p>
            <a:pPr marL="742950" lvl="1" indent="-285750"/>
            <a:r>
              <a:rPr lang="en-US" sz="1600" b="0" u="sng" dirty="0" smtClean="0">
                <a:solidFill>
                  <a:schemeClr val="tx1"/>
                </a:solidFill>
              </a:rPr>
              <a:t>Processor 0 		Processor 1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 = 1		while (!Flag)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Flag = 1		print A</a:t>
            </a:r>
          </a:p>
          <a:p>
            <a:pPr marL="742950" lvl="1" indent="-285750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Intuition – P1 should print A=1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Coherence – Makes no guarantees!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Consistency and Caches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Execution Example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 = Flag = 0</a:t>
            </a:r>
          </a:p>
          <a:p>
            <a:pPr marL="742950" lvl="1" indent="-285750"/>
            <a:r>
              <a:rPr lang="en-US" sz="1600" b="0" u="sng" dirty="0" smtClean="0">
                <a:solidFill>
                  <a:schemeClr val="tx1"/>
                </a:solidFill>
              </a:rPr>
              <a:t>Processor 0 		Processor 1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 = 1		while (!Flag)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Flag = 1		print A</a:t>
            </a:r>
          </a:p>
          <a:p>
            <a:pPr marL="742950" lvl="1" indent="-285750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Caching Scenario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1. P0 writes A=1. Misses in cache. Puts write into a store buffer.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2. P0 continues execution.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3. P0 writes Flag=1. Hits in cache. Completes write (with coherence)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4. P1 reads Flag=1.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5. P1 exits spin loop.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6. P1 prints A=0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Caches, buffering, and other performance mechanisms can cause strange behavior.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Sequential Consistency (SC)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of Sequential Consistency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Formal definition of programmers’ expected view of memory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arenBoth"/>
            </a:pPr>
            <a:r>
              <a:rPr lang="en-US" sz="1600" dirty="0" smtClean="0">
                <a:solidFill>
                  <a:schemeClr val="tx1"/>
                </a:solidFill>
              </a:rPr>
              <a:t>Each processor P sees its own loads/stores in program order</a:t>
            </a:r>
          </a:p>
          <a:p>
            <a:pPr marL="342900" indent="-342900" algn="l">
              <a:buAutoNum type="arabicParenBoth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(2) Each processor P sees !P loads/stores in program order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(3) All processors see same global load/store ordering.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P and !P loads/stores may be interleaved into some order.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But all processors see the same interleaving/ordering.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of Multiprocessor Ordering [</a:t>
            </a:r>
            <a:r>
              <a:rPr lang="en-US" dirty="0" err="1" smtClean="0">
                <a:solidFill>
                  <a:schemeClr val="tx1"/>
                </a:solidFill>
              </a:rPr>
              <a:t>Lamport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Multi-processor ordering corresponds to some sequential interleaving of </a:t>
            </a:r>
            <a:r>
              <a:rPr lang="en-US" sz="1600" dirty="0" err="1" smtClean="0">
                <a:solidFill>
                  <a:schemeClr val="tx1"/>
                </a:solidFill>
              </a:rPr>
              <a:t>uni</a:t>
            </a:r>
            <a:r>
              <a:rPr lang="en-US" sz="1600" dirty="0" smtClean="0">
                <a:solidFill>
                  <a:schemeClr val="tx1"/>
                </a:solidFill>
              </a:rPr>
              <a:t>-processor orderings. Multiprocessor ordering should be indistinguishable from multi-programmed </a:t>
            </a:r>
            <a:r>
              <a:rPr lang="en-US" sz="1600" dirty="0" err="1" smtClean="0">
                <a:solidFill>
                  <a:schemeClr val="tx1"/>
                </a:solidFill>
              </a:rPr>
              <a:t>uni-purocessor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Enforcing SC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Consistency and Coherence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 SC Definition: loads/stores globally ordered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 SC Implications: coherence events of all load/stores globally ordered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Implementing Sequential Consistency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All loads/stores commit in-order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Delay completion of memory access until all invalidations that are caused by access are complete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Delay a memory access until previous memory access is complete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Delay memory read until previous write completes.  Cannot place writes in a buffer and continue with reads.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Simple for programmer but constraints HW/SW performance optimizations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Weaker Consistency Models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Assume programs are synchronized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 SC required only for lock variables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Other variables are either (1) in critical section and cannot be accessed in parallel or (2) not shared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Use fences to restrict re-ordering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Increases opportunity for HW optimization but increases programmer effort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u="sng" dirty="0" smtClean="0">
                <a:solidFill>
                  <a:schemeClr val="tx1"/>
                </a:solidFill>
              </a:rPr>
              <a:t>Memory fences</a:t>
            </a:r>
            <a:r>
              <a:rPr lang="en-US" sz="1600" dirty="0" smtClean="0">
                <a:solidFill>
                  <a:schemeClr val="tx1"/>
                </a:solidFill>
              </a:rPr>
              <a:t> stall execution until write buffers empty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Allows load/store reordering in critical section.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Slows lock acquire, release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acquire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memory fence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critical section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memory fence	# ensures all writes from critical section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release		# are cleared from buffer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 Memory Multiprocessors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Provides efficient and familiar abstraction to programmer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Much, much more in ECE259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Cache Coherence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Coordinate accesses to shared, writeable data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Coherence protocol defines cache line states, state transitions, actions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Snooping implementation – bus and broadcast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Directory implementation – directory and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Synchronization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Locks and ISA support for atomicity</a:t>
            </a:r>
          </a:p>
          <a:p>
            <a:pPr marL="3086100" lvl="6" indent="-342900">
              <a:buFont typeface="Arial" pitchFamily="34" charset="0"/>
              <a:buChar char="•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Memory Consistency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Defines programmers’ expected view of memory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Sequential consistency imposes ordering on loads/stores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Shared-memory Multiprocessors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Provide a shared-memory abstraction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familiar and efficient programmer interface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762000" y="3362654"/>
            <a:ext cx="7620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838200" y="5039054"/>
            <a:ext cx="7391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838200" y="5007304"/>
            <a:ext cx="7391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  <a:buSzPct val="100000"/>
            </a:pPr>
            <a:r>
              <a:rPr lang="en-US" sz="2800" b="1" dirty="0">
                <a:solidFill>
                  <a:schemeClr val="tx1"/>
                </a:solidFill>
                <a:sym typeface="Zapf Dingbats" pitchFamily="25" charset="2"/>
              </a:rPr>
              <a:t>Interconnection Network</a:t>
            </a:r>
            <a:endParaRPr lang="en-US" sz="2400" b="1" dirty="0">
              <a:solidFill>
                <a:schemeClr val="tx1"/>
              </a:solidFill>
              <a:sym typeface="Zapf Dingbats" pitchFamily="25" charset="2"/>
            </a:endParaRPr>
          </a:p>
        </p:txBody>
      </p:sp>
      <p:sp>
        <p:nvSpPr>
          <p:cNvPr id="51" name="Line 7"/>
          <p:cNvSpPr>
            <a:spLocks noChangeShapeType="1"/>
          </p:cNvSpPr>
          <p:nvPr/>
        </p:nvSpPr>
        <p:spPr bwMode="auto">
          <a:xfrm>
            <a:off x="1219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8"/>
          <p:cNvGrpSpPr>
            <a:grpSpLocks/>
          </p:cNvGrpSpPr>
          <p:nvPr/>
        </p:nvGrpSpPr>
        <p:grpSpPr bwMode="auto">
          <a:xfrm>
            <a:off x="838200" y="2498601"/>
            <a:ext cx="762000" cy="711652"/>
            <a:chOff x="1296" y="1331"/>
            <a:chExt cx="384" cy="349"/>
          </a:xfrm>
        </p:grpSpPr>
        <p:sp>
          <p:nvSpPr>
            <p:cNvPr id="53" name="Rectangle 9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55" name="Rectangle 11"/>
          <p:cNvSpPr>
            <a:spLocks noChangeArrowheads="1"/>
          </p:cNvSpPr>
          <p:nvPr/>
        </p:nvSpPr>
        <p:spPr bwMode="auto">
          <a:xfrm>
            <a:off x="838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Line 12"/>
          <p:cNvSpPr>
            <a:spLocks noChangeShapeType="1"/>
          </p:cNvSpPr>
          <p:nvPr/>
        </p:nvSpPr>
        <p:spPr bwMode="auto">
          <a:xfrm>
            <a:off x="1676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Line 13"/>
          <p:cNvSpPr>
            <a:spLocks noChangeShapeType="1"/>
          </p:cNvSpPr>
          <p:nvPr/>
        </p:nvSpPr>
        <p:spPr bwMode="auto">
          <a:xfrm>
            <a:off x="1219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>
            <a:off x="2133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" name="Rectangle 15"/>
          <p:cNvSpPr>
            <a:spLocks noChangeArrowheads="1"/>
          </p:cNvSpPr>
          <p:nvPr/>
        </p:nvSpPr>
        <p:spPr bwMode="auto">
          <a:xfrm>
            <a:off x="838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" name="Text Box 16"/>
          <p:cNvSpPr txBox="1">
            <a:spLocks noChangeArrowheads="1"/>
          </p:cNvSpPr>
          <p:nvPr/>
        </p:nvSpPr>
        <p:spPr bwMode="auto">
          <a:xfrm>
            <a:off x="858209" y="3642639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  <a:endParaRPr lang="en-US" sz="2400" b="1" dirty="0">
              <a:solidFill>
                <a:schemeClr val="tx1"/>
              </a:solidFill>
              <a:sym typeface="Zapf Dingbats" pitchFamily="25" charset="2"/>
            </a:endParaRPr>
          </a:p>
        </p:txBody>
      </p: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1752600" y="3489201"/>
            <a:ext cx="808469" cy="711652"/>
            <a:chOff x="1296" y="1331"/>
            <a:chExt cx="407" cy="349"/>
          </a:xfrm>
        </p:grpSpPr>
        <p:sp>
          <p:nvSpPr>
            <p:cNvPr id="62" name="Rectangle 1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3" name="Text Box 19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1066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>
            <a:off x="3124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6" name="Group 22"/>
          <p:cNvGrpSpPr>
            <a:grpSpLocks/>
          </p:cNvGrpSpPr>
          <p:nvPr/>
        </p:nvGrpSpPr>
        <p:grpSpPr bwMode="auto">
          <a:xfrm>
            <a:off x="2743200" y="2498601"/>
            <a:ext cx="762000" cy="711652"/>
            <a:chOff x="1296" y="1331"/>
            <a:chExt cx="384" cy="349"/>
          </a:xfrm>
        </p:grpSpPr>
        <p:sp>
          <p:nvSpPr>
            <p:cNvPr id="67" name="Rectangle 23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8" name="Text Box 24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69" name="Rectangle 25"/>
          <p:cNvSpPr>
            <a:spLocks noChangeArrowheads="1"/>
          </p:cNvSpPr>
          <p:nvPr/>
        </p:nvSpPr>
        <p:spPr bwMode="auto">
          <a:xfrm>
            <a:off x="2743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" name="Line 26"/>
          <p:cNvSpPr>
            <a:spLocks noChangeShapeType="1"/>
          </p:cNvSpPr>
          <p:nvPr/>
        </p:nvSpPr>
        <p:spPr bwMode="auto">
          <a:xfrm>
            <a:off x="3124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" name="Line 27"/>
          <p:cNvSpPr>
            <a:spLocks noChangeShapeType="1"/>
          </p:cNvSpPr>
          <p:nvPr/>
        </p:nvSpPr>
        <p:spPr bwMode="auto">
          <a:xfrm>
            <a:off x="4038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2743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2775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74" name="Group 30"/>
          <p:cNvGrpSpPr>
            <a:grpSpLocks/>
          </p:cNvGrpSpPr>
          <p:nvPr/>
        </p:nvGrpSpPr>
        <p:grpSpPr bwMode="auto">
          <a:xfrm>
            <a:off x="3657600" y="3489201"/>
            <a:ext cx="808469" cy="711652"/>
            <a:chOff x="1296" y="1331"/>
            <a:chExt cx="407" cy="349"/>
          </a:xfrm>
        </p:grpSpPr>
        <p:sp>
          <p:nvSpPr>
            <p:cNvPr id="75" name="Rectangle 31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77" name="Text Box 33"/>
          <p:cNvSpPr txBox="1">
            <a:spLocks noChangeArrowheads="1"/>
          </p:cNvSpPr>
          <p:nvPr/>
        </p:nvSpPr>
        <p:spPr bwMode="auto">
          <a:xfrm>
            <a:off x="2971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78" name="Line 34"/>
          <p:cNvSpPr>
            <a:spLocks noChangeShapeType="1"/>
          </p:cNvSpPr>
          <p:nvPr/>
        </p:nvSpPr>
        <p:spPr bwMode="auto">
          <a:xfrm>
            <a:off x="5029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9" name="Group 35"/>
          <p:cNvGrpSpPr>
            <a:grpSpLocks/>
          </p:cNvGrpSpPr>
          <p:nvPr/>
        </p:nvGrpSpPr>
        <p:grpSpPr bwMode="auto">
          <a:xfrm>
            <a:off x="4648200" y="2498601"/>
            <a:ext cx="762000" cy="711652"/>
            <a:chOff x="1296" y="1331"/>
            <a:chExt cx="384" cy="349"/>
          </a:xfrm>
        </p:grpSpPr>
        <p:sp>
          <p:nvSpPr>
            <p:cNvPr id="80" name="Rectangle 36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81" name="Text Box 37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82" name="Rectangle 38"/>
          <p:cNvSpPr>
            <a:spLocks noChangeArrowheads="1"/>
          </p:cNvSpPr>
          <p:nvPr/>
        </p:nvSpPr>
        <p:spPr bwMode="auto">
          <a:xfrm>
            <a:off x="4648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>
            <a:off x="5486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4" name="Line 40"/>
          <p:cNvSpPr>
            <a:spLocks noChangeShapeType="1"/>
          </p:cNvSpPr>
          <p:nvPr/>
        </p:nvSpPr>
        <p:spPr bwMode="auto">
          <a:xfrm>
            <a:off x="5029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" name="Line 41"/>
          <p:cNvSpPr>
            <a:spLocks noChangeShapeType="1"/>
          </p:cNvSpPr>
          <p:nvPr/>
        </p:nvSpPr>
        <p:spPr bwMode="auto">
          <a:xfrm>
            <a:off x="5943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6" name="Rectangle 42"/>
          <p:cNvSpPr>
            <a:spLocks noChangeArrowheads="1"/>
          </p:cNvSpPr>
          <p:nvPr/>
        </p:nvSpPr>
        <p:spPr bwMode="auto">
          <a:xfrm>
            <a:off x="4648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" name="Text Box 43"/>
          <p:cNvSpPr txBox="1">
            <a:spLocks noChangeArrowheads="1"/>
          </p:cNvSpPr>
          <p:nvPr/>
        </p:nvSpPr>
        <p:spPr bwMode="auto">
          <a:xfrm>
            <a:off x="4680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88" name="Group 44"/>
          <p:cNvGrpSpPr>
            <a:grpSpLocks/>
          </p:cNvGrpSpPr>
          <p:nvPr/>
        </p:nvGrpSpPr>
        <p:grpSpPr bwMode="auto">
          <a:xfrm>
            <a:off x="5562600" y="3489201"/>
            <a:ext cx="808469" cy="711652"/>
            <a:chOff x="1296" y="1331"/>
            <a:chExt cx="407" cy="349"/>
          </a:xfrm>
        </p:grpSpPr>
        <p:sp>
          <p:nvSpPr>
            <p:cNvPr id="89" name="Rectangle 45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" name="Text Box 46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91" name="Text Box 47"/>
          <p:cNvSpPr txBox="1">
            <a:spLocks noChangeArrowheads="1"/>
          </p:cNvSpPr>
          <p:nvPr/>
        </p:nvSpPr>
        <p:spPr bwMode="auto">
          <a:xfrm>
            <a:off x="4876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92" name="Line 48"/>
          <p:cNvSpPr>
            <a:spLocks noChangeShapeType="1"/>
          </p:cNvSpPr>
          <p:nvPr/>
        </p:nvSpPr>
        <p:spPr bwMode="auto">
          <a:xfrm>
            <a:off x="6934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3" name="Group 49"/>
          <p:cNvGrpSpPr>
            <a:grpSpLocks/>
          </p:cNvGrpSpPr>
          <p:nvPr/>
        </p:nvGrpSpPr>
        <p:grpSpPr bwMode="auto">
          <a:xfrm>
            <a:off x="6553200" y="2498601"/>
            <a:ext cx="762000" cy="711652"/>
            <a:chOff x="1296" y="1331"/>
            <a:chExt cx="384" cy="349"/>
          </a:xfrm>
        </p:grpSpPr>
        <p:sp>
          <p:nvSpPr>
            <p:cNvPr id="94" name="Rectangle 50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5" name="Text Box 51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96" name="Rectangle 52"/>
          <p:cNvSpPr>
            <a:spLocks noChangeArrowheads="1"/>
          </p:cNvSpPr>
          <p:nvPr/>
        </p:nvSpPr>
        <p:spPr bwMode="auto">
          <a:xfrm>
            <a:off x="6553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7" name="Line 53"/>
          <p:cNvSpPr>
            <a:spLocks noChangeShapeType="1"/>
          </p:cNvSpPr>
          <p:nvPr/>
        </p:nvSpPr>
        <p:spPr bwMode="auto">
          <a:xfrm>
            <a:off x="6934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Line 54"/>
          <p:cNvSpPr>
            <a:spLocks noChangeShapeType="1"/>
          </p:cNvSpPr>
          <p:nvPr/>
        </p:nvSpPr>
        <p:spPr bwMode="auto">
          <a:xfrm>
            <a:off x="7848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" name="Rectangle 55"/>
          <p:cNvSpPr>
            <a:spLocks noChangeArrowheads="1"/>
          </p:cNvSpPr>
          <p:nvPr/>
        </p:nvSpPr>
        <p:spPr bwMode="auto">
          <a:xfrm>
            <a:off x="6553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" name="Text Box 56"/>
          <p:cNvSpPr txBox="1">
            <a:spLocks noChangeArrowheads="1"/>
          </p:cNvSpPr>
          <p:nvPr/>
        </p:nvSpPr>
        <p:spPr bwMode="auto">
          <a:xfrm>
            <a:off x="6585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101" name="Group 57"/>
          <p:cNvGrpSpPr>
            <a:grpSpLocks/>
          </p:cNvGrpSpPr>
          <p:nvPr/>
        </p:nvGrpSpPr>
        <p:grpSpPr bwMode="auto">
          <a:xfrm>
            <a:off x="7467600" y="3489201"/>
            <a:ext cx="808469" cy="711652"/>
            <a:chOff x="1296" y="1331"/>
            <a:chExt cx="407" cy="349"/>
          </a:xfrm>
        </p:grpSpPr>
        <p:sp>
          <p:nvSpPr>
            <p:cNvPr id="102" name="Rectangle 5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03" name="Text Box 59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104" name="Text Box 60"/>
          <p:cNvSpPr txBox="1">
            <a:spLocks noChangeArrowheads="1"/>
          </p:cNvSpPr>
          <p:nvPr/>
        </p:nvSpPr>
        <p:spPr bwMode="auto">
          <a:xfrm>
            <a:off x="6781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105" name="Line 61"/>
          <p:cNvSpPr>
            <a:spLocks noChangeShapeType="1"/>
          </p:cNvSpPr>
          <p:nvPr/>
        </p:nvSpPr>
        <p:spPr bwMode="auto">
          <a:xfrm>
            <a:off x="3581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" name="Line 62"/>
          <p:cNvSpPr>
            <a:spLocks noChangeShapeType="1"/>
          </p:cNvSpPr>
          <p:nvPr/>
        </p:nvSpPr>
        <p:spPr bwMode="auto">
          <a:xfrm>
            <a:off x="7391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Processors and Memory – UMA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Uniform Memory Access (UMA)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Access all memory locations with same latency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Pros: Simplifies software. Data placement does not matter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Cons: Lowers peak performance. Latency defined by worst case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Implementation: Bus-based UMA for symmetric multiprocessor (SMP)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107" name="Rectangle 4"/>
          <p:cNvSpPr>
            <a:spLocks noChangeArrowheads="1"/>
          </p:cNvSpPr>
          <p:nvPr/>
        </p:nvSpPr>
        <p:spPr bwMode="auto">
          <a:xfrm>
            <a:off x="2498130" y="335219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2650530" y="487619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9" name="Line 6"/>
          <p:cNvSpPr>
            <a:spLocks noChangeShapeType="1"/>
          </p:cNvSpPr>
          <p:nvPr/>
        </p:nvSpPr>
        <p:spPr bwMode="auto">
          <a:xfrm flipV="1">
            <a:off x="2955330" y="4418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7"/>
          <p:cNvSpPr>
            <a:spLocks noChangeShapeType="1"/>
          </p:cNvSpPr>
          <p:nvPr/>
        </p:nvSpPr>
        <p:spPr bwMode="auto">
          <a:xfrm flipV="1">
            <a:off x="2955330" y="3656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8"/>
          <p:cNvSpPr>
            <a:spLocks noChangeArrowheads="1"/>
          </p:cNvSpPr>
          <p:nvPr/>
        </p:nvSpPr>
        <p:spPr bwMode="auto">
          <a:xfrm>
            <a:off x="3564930" y="335219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112" name="Rectangle 9"/>
          <p:cNvSpPr>
            <a:spLocks noChangeArrowheads="1"/>
          </p:cNvSpPr>
          <p:nvPr/>
        </p:nvSpPr>
        <p:spPr bwMode="auto">
          <a:xfrm>
            <a:off x="3717330" y="487619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3" name="Line 10"/>
          <p:cNvSpPr>
            <a:spLocks noChangeShapeType="1"/>
          </p:cNvSpPr>
          <p:nvPr/>
        </p:nvSpPr>
        <p:spPr bwMode="auto">
          <a:xfrm flipV="1">
            <a:off x="4022130" y="4418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Line 11"/>
          <p:cNvSpPr>
            <a:spLocks noChangeShapeType="1"/>
          </p:cNvSpPr>
          <p:nvPr/>
        </p:nvSpPr>
        <p:spPr bwMode="auto">
          <a:xfrm flipV="1">
            <a:off x="4022130" y="3656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12"/>
          <p:cNvSpPr>
            <a:spLocks noChangeArrowheads="1"/>
          </p:cNvSpPr>
          <p:nvPr/>
        </p:nvSpPr>
        <p:spPr bwMode="auto">
          <a:xfrm>
            <a:off x="4631730" y="335219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116" name="Rectangle 13"/>
          <p:cNvSpPr>
            <a:spLocks noChangeArrowheads="1"/>
          </p:cNvSpPr>
          <p:nvPr/>
        </p:nvSpPr>
        <p:spPr bwMode="auto">
          <a:xfrm>
            <a:off x="4784130" y="487619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7" name="Line 14"/>
          <p:cNvSpPr>
            <a:spLocks noChangeShapeType="1"/>
          </p:cNvSpPr>
          <p:nvPr/>
        </p:nvSpPr>
        <p:spPr bwMode="auto">
          <a:xfrm flipV="1">
            <a:off x="5088930" y="4418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Line 15"/>
          <p:cNvSpPr>
            <a:spLocks noChangeShapeType="1"/>
          </p:cNvSpPr>
          <p:nvPr/>
        </p:nvSpPr>
        <p:spPr bwMode="auto">
          <a:xfrm flipV="1">
            <a:off x="5088930" y="3656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16"/>
          <p:cNvSpPr>
            <a:spLocks noChangeArrowheads="1"/>
          </p:cNvSpPr>
          <p:nvPr/>
        </p:nvSpPr>
        <p:spPr bwMode="auto">
          <a:xfrm>
            <a:off x="5698530" y="335219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120" name="Rectangle 17"/>
          <p:cNvSpPr>
            <a:spLocks noChangeArrowheads="1"/>
          </p:cNvSpPr>
          <p:nvPr/>
        </p:nvSpPr>
        <p:spPr bwMode="auto">
          <a:xfrm>
            <a:off x="5850930" y="487619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1" name="Line 18"/>
          <p:cNvSpPr>
            <a:spLocks noChangeShapeType="1"/>
          </p:cNvSpPr>
          <p:nvPr/>
        </p:nvSpPr>
        <p:spPr bwMode="auto">
          <a:xfrm flipV="1">
            <a:off x="6155730" y="4418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Line 19"/>
          <p:cNvSpPr>
            <a:spLocks noChangeShapeType="1"/>
          </p:cNvSpPr>
          <p:nvPr/>
        </p:nvSpPr>
        <p:spPr bwMode="auto">
          <a:xfrm flipV="1">
            <a:off x="6155730" y="3656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20"/>
          <p:cNvSpPr>
            <a:spLocks noChangeArrowheads="1"/>
          </p:cNvSpPr>
          <p:nvPr/>
        </p:nvSpPr>
        <p:spPr bwMode="auto">
          <a:xfrm>
            <a:off x="2802930" y="4114190"/>
            <a:ext cx="3505200" cy="304800"/>
          </a:xfrm>
          <a:prstGeom prst="rect">
            <a:avLst/>
          </a:prstGeom>
          <a:solidFill>
            <a:srgbClr val="FF090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Processors and Memory – NUMA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Non-Uniform Memory Access (NUMA)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Access local memory locations faster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Pros: Increases peak performance.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Cons: Increases software complexity, data placement.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Implementation: Network-based NUMA with various network topologies, which require routers (R). </a:t>
            </a:r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2498130" y="343998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2498130" y="374478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3260130" y="404958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3564930" y="343998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3564930" y="374478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 flipV="1">
            <a:off x="4326930" y="404958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4631730" y="343998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4631730" y="374478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 flipV="1">
            <a:off x="5393730" y="404958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5698530" y="343998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5698530" y="374478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 flipV="1">
            <a:off x="6460530" y="404958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3107730" y="4506780"/>
            <a:ext cx="3505200" cy="304800"/>
          </a:xfrm>
          <a:prstGeom prst="rect">
            <a:avLst/>
          </a:prstGeom>
          <a:solidFill>
            <a:srgbClr val="FF090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5241330" y="374478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R</a:t>
            </a:r>
            <a:endParaRPr lang="en-US" dirty="0"/>
          </a:p>
        </p:txBody>
      </p:sp>
      <p:sp>
        <p:nvSpPr>
          <p:cNvPr id="39" name="Rectangle 35"/>
          <p:cNvSpPr>
            <a:spLocks noChangeArrowheads="1"/>
          </p:cNvSpPr>
          <p:nvPr/>
        </p:nvSpPr>
        <p:spPr bwMode="auto">
          <a:xfrm>
            <a:off x="6308130" y="374478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4174530" y="374478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3107730" y="374478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Networks and Topologies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4114801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 Networks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Every CPU can communicate with every other CPU via bus or crossbar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Pros: lower latency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Cons: lower bandwidth and more difficult to scale with processor count (e.g., 16)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57200" y="4657960"/>
            <a:ext cx="4114800" cy="1371600"/>
            <a:chOff x="2498130" y="3439980"/>
            <a:chExt cx="4114800" cy="1371600"/>
          </a:xfrm>
        </p:grpSpPr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2498130" y="3439980"/>
              <a:ext cx="914400" cy="304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CPU($)</a:t>
              </a: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2498130" y="3744780"/>
              <a:ext cx="609600" cy="304800"/>
            </a:xfrm>
            <a:prstGeom prst="rect">
              <a:avLst/>
            </a:prstGeom>
            <a:solidFill>
              <a:srgbClr val="D5D5D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3260130" y="4049580"/>
              <a:ext cx="0" cy="45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3564930" y="3439980"/>
              <a:ext cx="914400" cy="304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CPU($)</a:t>
              </a: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3564930" y="3744780"/>
              <a:ext cx="609600" cy="304800"/>
            </a:xfrm>
            <a:prstGeom prst="rect">
              <a:avLst/>
            </a:prstGeom>
            <a:solidFill>
              <a:srgbClr val="D5D5D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V="1">
              <a:off x="4326930" y="4049580"/>
              <a:ext cx="0" cy="45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631730" y="3439980"/>
              <a:ext cx="914400" cy="304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CPU($)</a:t>
              </a: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4631730" y="3744780"/>
              <a:ext cx="609600" cy="304800"/>
            </a:xfrm>
            <a:prstGeom prst="rect">
              <a:avLst/>
            </a:prstGeom>
            <a:solidFill>
              <a:srgbClr val="D5D5D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 flipV="1">
              <a:off x="5393730" y="4049580"/>
              <a:ext cx="0" cy="45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5698530" y="3439980"/>
              <a:ext cx="914400" cy="304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CPU($)</a:t>
              </a: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698530" y="3744780"/>
              <a:ext cx="609600" cy="304800"/>
            </a:xfrm>
            <a:prstGeom prst="rect">
              <a:avLst/>
            </a:prstGeom>
            <a:solidFill>
              <a:srgbClr val="D5D5D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 flipV="1">
              <a:off x="6460530" y="4049580"/>
              <a:ext cx="0" cy="45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3107730" y="4506780"/>
              <a:ext cx="3505200" cy="304800"/>
            </a:xfrm>
            <a:prstGeom prst="rect">
              <a:avLst/>
            </a:prstGeom>
            <a:solidFill>
              <a:srgbClr val="FF090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5241330" y="3744780"/>
              <a:ext cx="304800" cy="304800"/>
            </a:xfrm>
            <a:prstGeom prst="rect">
              <a:avLst/>
            </a:prstGeom>
            <a:solidFill>
              <a:srgbClr val="52F4C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R</a:t>
              </a:r>
              <a:endParaRPr lang="en-US" dirty="0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6308130" y="3744780"/>
              <a:ext cx="304800" cy="304800"/>
            </a:xfrm>
            <a:prstGeom prst="rect">
              <a:avLst/>
            </a:prstGeom>
            <a:solidFill>
              <a:srgbClr val="52F4C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R</a:t>
              </a:r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4174530" y="3744780"/>
              <a:ext cx="304800" cy="304800"/>
            </a:xfrm>
            <a:prstGeom prst="rect">
              <a:avLst/>
            </a:prstGeom>
            <a:solidFill>
              <a:srgbClr val="52F4C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R</a:t>
              </a:r>
              <a:endParaRPr 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107730" y="3744780"/>
              <a:ext cx="304800" cy="304800"/>
            </a:xfrm>
            <a:prstGeom prst="rect">
              <a:avLst/>
            </a:prstGeom>
            <a:solidFill>
              <a:srgbClr val="52F4C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R</a:t>
              </a:r>
              <a:endParaRPr lang="en-US"/>
            </a:p>
          </p:txBody>
        </p:sp>
      </p:grpSp>
      <p:sp>
        <p:nvSpPr>
          <p:cNvPr id="42" name="Text Placeholder 1"/>
          <p:cNvSpPr>
            <a:spLocks noGrp="1"/>
          </p:cNvSpPr>
          <p:nvPr>
            <p:ph type="body" idx="1"/>
          </p:nvPr>
        </p:nvSpPr>
        <p:spPr>
          <a:xfrm>
            <a:off x="4950584" y="1163105"/>
            <a:ext cx="4114801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Point-to-Point Networks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Every CPU can talk to specific neighbors (depending on topology). 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Pros: higher bandwidth and easier to scale with processor count (e.g., 100s)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Cons: higher multi-hop latencies</a:t>
            </a: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096000" y="434340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096000" y="46482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705600" y="464820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6096000" y="571500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6096000" y="54102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6705600" y="541020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>
            <a:off x="6858000" y="495300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7467600" y="434340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51" name="Rectangle 14"/>
          <p:cNvSpPr>
            <a:spLocks noChangeArrowheads="1"/>
          </p:cNvSpPr>
          <p:nvPr/>
        </p:nvSpPr>
        <p:spPr bwMode="auto">
          <a:xfrm>
            <a:off x="7772400" y="46482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2" name="Rectangle 15"/>
          <p:cNvSpPr>
            <a:spLocks noChangeArrowheads="1"/>
          </p:cNvSpPr>
          <p:nvPr/>
        </p:nvSpPr>
        <p:spPr bwMode="auto">
          <a:xfrm>
            <a:off x="7467600" y="464820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7467600" y="571500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7772400" y="54102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7467600" y="541020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>
            <a:off x="7620000" y="495300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>
            <a:off x="7010400" y="5562600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21"/>
          <p:cNvSpPr>
            <a:spLocks noChangeShapeType="1"/>
          </p:cNvSpPr>
          <p:nvPr/>
        </p:nvSpPr>
        <p:spPr bwMode="auto">
          <a:xfrm>
            <a:off x="7010400" y="4800600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Topology 1 – Bus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Network Topology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Defines organization of network nodes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Topologies differ in connectivity, latency, bandwidth, and cost. 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Notation: f(1) denotes constant independent of p, f(p) denotes linearly increasing cost with p, etc…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Bus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Direct interconnect style</a:t>
            </a:r>
          </a:p>
          <a:p>
            <a:pPr marL="285750" indent="-285750"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Latency: f(1) wire delay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Bandwidth: f(1/p) and not scalable (p&lt;=4)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Cost: f(1) wire cost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Supports </a:t>
            </a:r>
            <a:r>
              <a:rPr lang="en-US" sz="1600" u="sng" dirty="0" smtClean="0">
                <a:solidFill>
                  <a:schemeClr val="tx1"/>
                </a:solidFill>
              </a:rPr>
              <a:t>ordered broadcast</a:t>
            </a:r>
            <a:r>
              <a:rPr lang="en-US" sz="1600" dirty="0" smtClean="0">
                <a:solidFill>
                  <a:schemeClr val="tx1"/>
                </a:solidFill>
              </a:rPr>
              <a:t> only</a:t>
            </a: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 b="59405"/>
          <a:stretch>
            <a:fillRect/>
          </a:stretch>
        </p:blipFill>
        <p:spPr bwMode="auto">
          <a:xfrm>
            <a:off x="5378505" y="2814520"/>
            <a:ext cx="2304300" cy="161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4" cstate="print"/>
          <a:srcRect t="59926"/>
          <a:stretch>
            <a:fillRect/>
          </a:stretch>
        </p:blipFill>
        <p:spPr bwMode="auto">
          <a:xfrm>
            <a:off x="5378505" y="4504340"/>
            <a:ext cx="2304300" cy="159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Topology 2 – Crossbar Switch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Network Topology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Defines organization of network nodes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Topologies differ in connectivity, latency, bandwidth, and cost. 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Notation: f(1) denotes constant independent of p, f(p) denotes linearly increasing cost with p, etc…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Crossbar Switch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Indirect interconnect.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Switches implemented as big multiplexors</a:t>
            </a: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Latency: f(1) constant latency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Bandwidth: f(1)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Cost: f(2P) wires, f(P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) switches</a:t>
            </a:r>
          </a:p>
          <a:p>
            <a:pPr marL="742950" lvl="1" indent="-285750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63290" y="2699305"/>
            <a:ext cx="37242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7079</TotalTime>
  <Words>1882</Words>
  <Application>Microsoft Office PowerPoint</Application>
  <PresentationFormat>On-screen Show (4:3)</PresentationFormat>
  <Paragraphs>742</Paragraphs>
  <Slides>39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Executive</vt:lpstr>
      <vt:lpstr>ECE 552 / CPS 550  Advanced Computer Architecture I  Lecture 18 Multiprocessors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1566</cp:revision>
  <dcterms:created xsi:type="dcterms:W3CDTF">2011-07-23T19:26:49Z</dcterms:created>
  <dcterms:modified xsi:type="dcterms:W3CDTF">2012-11-06T03:16:11Z</dcterms:modified>
</cp:coreProperties>
</file>