
<file path=[Content_Types].xml><?xml version="1.0" encoding="utf-8"?>
<Types xmlns="http://schemas.openxmlformats.org/package/2006/content-types">
  <Default Extension="xml" ContentType="application/xml"/>
  <Default Extension="jpeg" ContentType="image/jpeg"/>
  <Default Extension="jpg" ContentType="image/jpeg"/>
  <Default Extension="emf" ContentType="image/x-emf"/>
  <Default Extension="rels" ContentType="application/vnd.openxmlformats-package.relationships+xml"/>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tags/tag1.xml" ContentType="application/vnd.openxmlformats-officedocument.presentationml.tags+xml"/>
  <Override PartName="/ppt/notesSlides/notesSlide2.xml" ContentType="application/vnd.openxmlformats-officedocument.presentationml.notesSlide+xml"/>
  <Override PartName="/ppt/tags/tag2.xml" ContentType="application/vnd.openxmlformats-officedocument.presentationml.tags+xml"/>
  <Override PartName="/ppt/notesSlides/notesSlide3.xml" ContentType="application/vnd.openxmlformats-officedocument.presentationml.notesSlide+xml"/>
  <Override PartName="/ppt/tags/tag3.xml" ContentType="application/vnd.openxmlformats-officedocument.presentationml.tags+xml"/>
  <Override PartName="/ppt/notesSlides/notesSlide4.xml" ContentType="application/vnd.openxmlformats-officedocument.presentationml.notesSlide+xml"/>
  <Override PartName="/ppt/tags/tag4.xml" ContentType="application/vnd.openxmlformats-officedocument.presentationml.tags+xml"/>
  <Override PartName="/ppt/notesSlides/notesSlide5.xml" ContentType="application/vnd.openxmlformats-officedocument.presentationml.notesSlide+xml"/>
  <Override PartName="/ppt/tags/tag5.xml" ContentType="application/vnd.openxmlformats-officedocument.presentationml.tags+xml"/>
  <Override PartName="/ppt/notesSlides/notesSlide6.xml" ContentType="application/vnd.openxmlformats-officedocument.presentationml.notesSlide+xml"/>
  <Override PartName="/ppt/notesSlides/notesSlide7.xml" ContentType="application/vnd.openxmlformats-officedocument.presentationml.notesSlide+xml"/>
  <Override PartName="/ppt/tags/tag6.xml" ContentType="application/vnd.openxmlformats-officedocument.presentationml.tags+xml"/>
  <Override PartName="/ppt/notesSlides/notesSlide8.xml" ContentType="application/vnd.openxmlformats-officedocument.presentationml.notesSlide+xml"/>
  <Override PartName="/ppt/notesSlides/notesSlide9.xml" ContentType="application/vnd.openxmlformats-officedocument.presentationml.notesSlide+xml"/>
  <Override PartName="/ppt/tags/tag7.xml" ContentType="application/vnd.openxmlformats-officedocument.presentationml.tags+xml"/>
  <Override PartName="/ppt/notesSlides/notesSlide10.xml" ContentType="application/vnd.openxmlformats-officedocument.presentationml.notesSlide+xml"/>
  <Override PartName="/ppt/tags/tag8.xml" ContentType="application/vnd.openxmlformats-officedocument.presentationml.tags+xml"/>
  <Override PartName="/ppt/notesSlides/notesSlide11.xml" ContentType="application/vnd.openxmlformats-officedocument.presentationml.notesSlide+xml"/>
  <Override PartName="/ppt/tags/tag9.xml" ContentType="application/vnd.openxmlformats-officedocument.presentationml.tags+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tags/tag10.xml" ContentType="application/vnd.openxmlformats-officedocument.presentationml.tags+xml"/>
  <Override PartName="/ppt/notesSlides/notesSlide14.xml" ContentType="application/vnd.openxmlformats-officedocument.presentationml.notesSlide+xml"/>
  <Override PartName="/ppt/tags/tag11.xml" ContentType="application/vnd.openxmlformats-officedocument.presentationml.tags+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tags/tag12.xml" ContentType="application/vnd.openxmlformats-officedocument.presentationml.tags+xml"/>
  <Override PartName="/ppt/notesSlides/notesSlide17.xml" ContentType="application/vnd.openxmlformats-officedocument.presentationml.notesSlide+xml"/>
  <Override PartName="/ppt/tags/tag13.xml" ContentType="application/vnd.openxmlformats-officedocument.presentationml.tags+xml"/>
  <Override PartName="/ppt/notesSlides/notesSlide18.xml" ContentType="application/vnd.openxmlformats-officedocument.presentationml.notesSlide+xml"/>
  <Override PartName="/ppt/tags/tag14.xml" ContentType="application/vnd.openxmlformats-officedocument.presentationml.tags+xml"/>
  <Override PartName="/ppt/notesSlides/notesSlide19.xml" ContentType="application/vnd.openxmlformats-officedocument.presentationml.notesSlide+xml"/>
  <Override PartName="/ppt/tags/tag15.xml" ContentType="application/vnd.openxmlformats-officedocument.presentationml.tags+xml"/>
  <Override PartName="/ppt/notesSlides/notesSlide20.xml" ContentType="application/vnd.openxmlformats-officedocument.presentationml.notesSlide+xml"/>
  <Override PartName="/ppt/tags/tag16.xml" ContentType="application/vnd.openxmlformats-officedocument.presentationml.tags+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tags/tag17.xml" ContentType="application/vnd.openxmlformats-officedocument.presentationml.tags+xml"/>
  <Override PartName="/ppt/notesSlides/notesSlide23.xml" ContentType="application/vnd.openxmlformats-officedocument.presentationml.notesSlide+xml"/>
  <Override PartName="/ppt/tags/tag18.xml" ContentType="application/vnd.openxmlformats-officedocument.presentationml.tags+xml"/>
  <Override PartName="/ppt/notesSlides/notesSlide24.xml" ContentType="application/vnd.openxmlformats-officedocument.presentationml.notesSlide+xml"/>
  <Override PartName="/ppt/tags/tag19.xml" ContentType="application/vnd.openxmlformats-officedocument.presentationml.tags+xml"/>
  <Override PartName="/ppt/notesSlides/notesSlide25.xml" ContentType="application/vnd.openxmlformats-officedocument.presentationml.notesSlide+xml"/>
  <Override PartName="/ppt/tags/tag20.xml" ContentType="application/vnd.openxmlformats-officedocument.presentationml.tags+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tags/tag21.xml" ContentType="application/vnd.openxmlformats-officedocument.presentationml.tags+xml"/>
  <Override PartName="/ppt/notesSlides/notesSlide28.xml" ContentType="application/vnd.openxmlformats-officedocument.presentationml.notesSlide+xml"/>
  <Override PartName="/ppt/tags/tag22.xml" ContentType="application/vnd.openxmlformats-officedocument.presentationml.tags+xml"/>
  <Override PartName="/ppt/notesSlides/notesSlide29.xml" ContentType="application/vnd.openxmlformats-officedocument.presentationml.notesSlide+xml"/>
  <Override PartName="/ppt/tags/tag23.xml" ContentType="application/vnd.openxmlformats-officedocument.presentationml.tags+xml"/>
  <Override PartName="/ppt/notesSlides/notesSlide30.xml" ContentType="application/vnd.openxmlformats-officedocument.presentationml.notesSlide+xml"/>
  <Override PartName="/ppt/tags/tag24.xml" ContentType="application/vnd.openxmlformats-officedocument.presentationml.tags+xml"/>
  <Override PartName="/ppt/notesSlides/notesSlide31.xml" ContentType="application/vnd.openxmlformats-officedocument.presentationml.notesSlide+xml"/>
  <Override PartName="/ppt/tags/tag25.xml" ContentType="application/vnd.openxmlformats-officedocument.presentationml.tags+xml"/>
  <Override PartName="/ppt/notesSlides/notesSlide3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4" Type="http://schemas.openxmlformats.org/officeDocument/2006/relationships/custom-properties" Target="docProps/custom.xml"/><Relationship Id="rId1" Type="http://schemas.openxmlformats.org/officeDocument/2006/relationships/officeDocument" Target="ppt/presentation.xml"/><Relationship Id="rId2" Type="http://schemas.openxmlformats.org/package/2006/relationships/metadata/core-properties" Target="docProps/core.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84" r:id="rId4"/>
  </p:sldMasterIdLst>
  <p:notesMasterIdLst>
    <p:notesMasterId r:id="rId37"/>
  </p:notesMasterIdLst>
  <p:handoutMasterIdLst>
    <p:handoutMasterId r:id="rId38"/>
  </p:handoutMasterIdLst>
  <p:sldIdLst>
    <p:sldId id="256" r:id="rId5"/>
    <p:sldId id="387" r:id="rId6"/>
    <p:sldId id="478" r:id="rId7"/>
    <p:sldId id="479" r:id="rId8"/>
    <p:sldId id="384" r:id="rId9"/>
    <p:sldId id="416" r:id="rId10"/>
    <p:sldId id="386" r:id="rId11"/>
    <p:sldId id="389" r:id="rId12"/>
    <p:sldId id="471" r:id="rId13"/>
    <p:sldId id="390" r:id="rId14"/>
    <p:sldId id="469" r:id="rId15"/>
    <p:sldId id="486" r:id="rId16"/>
    <p:sldId id="472" r:id="rId17"/>
    <p:sldId id="425" r:id="rId18"/>
    <p:sldId id="426" r:id="rId19"/>
    <p:sldId id="473" r:id="rId20"/>
    <p:sldId id="459" r:id="rId21"/>
    <p:sldId id="481" r:id="rId22"/>
    <p:sldId id="482" r:id="rId23"/>
    <p:sldId id="483" r:id="rId24"/>
    <p:sldId id="464" r:id="rId25"/>
    <p:sldId id="474" r:id="rId26"/>
    <p:sldId id="475" r:id="rId27"/>
    <p:sldId id="442" r:id="rId28"/>
    <p:sldId id="484" r:id="rId29"/>
    <p:sldId id="393" r:id="rId30"/>
    <p:sldId id="467" r:id="rId31"/>
    <p:sldId id="427" r:id="rId32"/>
    <p:sldId id="395" r:id="rId33"/>
    <p:sldId id="488" r:id="rId34"/>
    <p:sldId id="376" r:id="rId35"/>
    <p:sldId id="487" r:id="rId36"/>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xmlns:mv="urn:schemas-microsoft-com:mac:vml" xmlns:mc="http://schemas.openxmlformats.org/markup-compatibility/2006">
        <p15:guide id="1" orient="horz" pos="2160">
          <p15:clr>
            <a:srgbClr val="A4A3A4"/>
          </p15:clr>
        </p15:guide>
        <p15:guide id="2" pos="2880">
          <p15:clr>
            <a:srgbClr val="A4A3A4"/>
          </p15:clr>
        </p15:guide>
      </p15:sldGuideLst>
    </p:ext>
    <p:ext uri="{2D200454-40CA-4A62-9FC3-DE9A4176ACB9}">
      <p15:notesGuideLst xmlns="" xmlns:p15="http://schemas.microsoft.com/office/powerpoint/2012/main" xmlns:mv="urn:schemas-microsoft-com:mac:vml" xmlns:mc="http://schemas.openxmlformats.org/markup-compatibility/2006"/>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Zhang, Xin" initials="ZX" lastIdx="1" clrIdx="0">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AAE9"/>
    <a:srgbClr val="1181B1"/>
    <a:srgbClr val="1795CC"/>
    <a:srgbClr val="1DAFF0"/>
    <a:srgbClr val="0E5FFE"/>
    <a:srgbClr val="FDC1C0"/>
    <a:srgbClr val="FF0000"/>
    <a:srgbClr val="EBECF0"/>
    <a:srgbClr val="D5D7E0"/>
    <a:srgbClr val="FF99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xmlns:mv="urn:schemas-microsoft-com:mac:vml" xmlns:mc="http://schemas.openxmlformats.org/markup-compatibility/2006"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026" autoAdjust="0"/>
    <p:restoredTop sz="78563" autoAdjust="0"/>
  </p:normalViewPr>
  <p:slideViewPr>
    <p:cSldViewPr snapToGrid="0">
      <p:cViewPr varScale="1">
        <p:scale>
          <a:sx n="117" d="100"/>
          <a:sy n="117" d="100"/>
        </p:scale>
        <p:origin x="-2112" y="-96"/>
      </p:cViewPr>
      <p:guideLst>
        <p:guide orient="horz" pos="2160"/>
        <p:guide pos="2880"/>
      </p:guideLst>
    </p:cSldViewPr>
  </p:slideViewPr>
  <p:outlineViewPr>
    <p:cViewPr>
      <p:scale>
        <a:sx n="33" d="100"/>
        <a:sy n="33" d="100"/>
      </p:scale>
      <p:origin x="0" y="8920"/>
    </p:cViewPr>
  </p:outlineViewPr>
  <p:notesTextViewPr>
    <p:cViewPr>
      <p:scale>
        <a:sx n="1" d="1"/>
        <a:sy n="1" d="1"/>
      </p:scale>
      <p:origin x="0" y="0"/>
    </p:cViewPr>
  </p:notesTextViewPr>
  <p:sorterViewPr>
    <p:cViewPr>
      <p:scale>
        <a:sx n="100" d="100"/>
        <a:sy n="100" d="100"/>
      </p:scale>
      <p:origin x="0" y="0"/>
    </p:cViewPr>
  </p:sorterViewPr>
  <p:notesViewPr>
    <p:cSldViewPr snapToGrid="0">
      <p:cViewPr varScale="1">
        <p:scale>
          <a:sx n="112" d="100"/>
          <a:sy n="112" d="100"/>
        </p:scale>
        <p:origin x="-4184" y="-96"/>
      </p:cViewPr>
      <p:guideLst>
        <p:guide orient="horz" pos="2928"/>
        <p:guide pos="2208"/>
      </p:guideLst>
    </p:cSldViewPr>
  </p:notesViewPr>
  <p:gridSpacing cx="76200" cy="76200"/>
</p:viewPr>
</file>

<file path=ppt/_rels/presentation.xml.rels><?xml version="1.0" encoding="UTF-8" standalone="yes"?>
<Relationships xmlns="http://schemas.openxmlformats.org/package/2006/relationships"><Relationship Id="rId20" Type="http://schemas.openxmlformats.org/officeDocument/2006/relationships/slide" Target="slides/slide16.xml"/><Relationship Id="rId21" Type="http://schemas.openxmlformats.org/officeDocument/2006/relationships/slide" Target="slides/slide17.xml"/><Relationship Id="rId22" Type="http://schemas.openxmlformats.org/officeDocument/2006/relationships/slide" Target="slides/slide18.xml"/><Relationship Id="rId23" Type="http://schemas.openxmlformats.org/officeDocument/2006/relationships/slide" Target="slides/slide19.xml"/><Relationship Id="rId24" Type="http://schemas.openxmlformats.org/officeDocument/2006/relationships/slide" Target="slides/slide20.xml"/><Relationship Id="rId25" Type="http://schemas.openxmlformats.org/officeDocument/2006/relationships/slide" Target="slides/slide21.xml"/><Relationship Id="rId26" Type="http://schemas.openxmlformats.org/officeDocument/2006/relationships/slide" Target="slides/slide22.xml"/><Relationship Id="rId27" Type="http://schemas.openxmlformats.org/officeDocument/2006/relationships/slide" Target="slides/slide23.xml"/><Relationship Id="rId28" Type="http://schemas.openxmlformats.org/officeDocument/2006/relationships/slide" Target="slides/slide24.xml"/><Relationship Id="rId29" Type="http://schemas.openxmlformats.org/officeDocument/2006/relationships/slide" Target="slides/slide25.xml"/><Relationship Id="rId1" Type="http://schemas.openxmlformats.org/officeDocument/2006/relationships/customXml" Target="../customXml/item1.xml"/><Relationship Id="rId2" Type="http://schemas.openxmlformats.org/officeDocument/2006/relationships/customXml" Target="../customXml/item2.xml"/><Relationship Id="rId3" Type="http://schemas.openxmlformats.org/officeDocument/2006/relationships/customXml" Target="../customXml/item3.xml"/><Relationship Id="rId4" Type="http://schemas.openxmlformats.org/officeDocument/2006/relationships/slideMaster" Target="slideMasters/slideMaster1.xml"/><Relationship Id="rId5" Type="http://schemas.openxmlformats.org/officeDocument/2006/relationships/slide" Target="slides/slide1.xml"/><Relationship Id="rId30" Type="http://schemas.openxmlformats.org/officeDocument/2006/relationships/slide" Target="slides/slide26.xml"/><Relationship Id="rId31" Type="http://schemas.openxmlformats.org/officeDocument/2006/relationships/slide" Target="slides/slide27.xml"/><Relationship Id="rId32" Type="http://schemas.openxmlformats.org/officeDocument/2006/relationships/slide" Target="slides/slide28.xml"/><Relationship Id="rId9" Type="http://schemas.openxmlformats.org/officeDocument/2006/relationships/slide" Target="slides/slide5.xml"/><Relationship Id="rId6" Type="http://schemas.openxmlformats.org/officeDocument/2006/relationships/slide" Target="slides/slide2.xml"/><Relationship Id="rId7" Type="http://schemas.openxmlformats.org/officeDocument/2006/relationships/slide" Target="slides/slide3.xml"/><Relationship Id="rId8" Type="http://schemas.openxmlformats.org/officeDocument/2006/relationships/slide" Target="slides/slide4.xml"/><Relationship Id="rId33" Type="http://schemas.openxmlformats.org/officeDocument/2006/relationships/slide" Target="slides/slide29.xml"/><Relationship Id="rId34" Type="http://schemas.openxmlformats.org/officeDocument/2006/relationships/slide" Target="slides/slide30.xml"/><Relationship Id="rId35" Type="http://schemas.openxmlformats.org/officeDocument/2006/relationships/slide" Target="slides/slide31.xml"/><Relationship Id="rId36" Type="http://schemas.openxmlformats.org/officeDocument/2006/relationships/slide" Target="slides/slide32.xml"/><Relationship Id="rId10" Type="http://schemas.openxmlformats.org/officeDocument/2006/relationships/slide" Target="slides/slide6.xml"/><Relationship Id="rId11" Type="http://schemas.openxmlformats.org/officeDocument/2006/relationships/slide" Target="slides/slide7.xml"/><Relationship Id="rId12" Type="http://schemas.openxmlformats.org/officeDocument/2006/relationships/slide" Target="slides/slide8.xml"/><Relationship Id="rId13" Type="http://schemas.openxmlformats.org/officeDocument/2006/relationships/slide" Target="slides/slide9.xml"/><Relationship Id="rId14" Type="http://schemas.openxmlformats.org/officeDocument/2006/relationships/slide" Target="slides/slide10.xml"/><Relationship Id="rId15" Type="http://schemas.openxmlformats.org/officeDocument/2006/relationships/slide" Target="slides/slide11.xml"/><Relationship Id="rId16" Type="http://schemas.openxmlformats.org/officeDocument/2006/relationships/slide" Target="slides/slide12.xml"/><Relationship Id="rId17" Type="http://schemas.openxmlformats.org/officeDocument/2006/relationships/slide" Target="slides/slide13.xml"/><Relationship Id="rId18" Type="http://schemas.openxmlformats.org/officeDocument/2006/relationships/slide" Target="slides/slide14.xml"/><Relationship Id="rId19" Type="http://schemas.openxmlformats.org/officeDocument/2006/relationships/slide" Target="slides/slide15.xml"/><Relationship Id="rId37" Type="http://schemas.openxmlformats.org/officeDocument/2006/relationships/notesMaster" Target="notesMasters/notesMaster1.xml"/><Relationship Id="rId38" Type="http://schemas.openxmlformats.org/officeDocument/2006/relationships/handoutMaster" Target="handoutMasters/handoutMaster1.xml"/><Relationship Id="rId39" Type="http://schemas.openxmlformats.org/officeDocument/2006/relationships/printerSettings" Target="printerSettings/printerSettings1.bin"/><Relationship Id="rId40" Type="http://schemas.openxmlformats.org/officeDocument/2006/relationships/commentAuthors" Target="commentAuthors.xml"/><Relationship Id="rId41" Type="http://schemas.openxmlformats.org/officeDocument/2006/relationships/presProps" Target="presProps.xml"/><Relationship Id="rId42" Type="http://schemas.openxmlformats.org/officeDocument/2006/relationships/viewProps" Target="viewProps.xml"/><Relationship Id="rId43" Type="http://schemas.openxmlformats.org/officeDocument/2006/relationships/theme" Target="theme/theme1.xml"/><Relationship Id="rId44"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6725"/>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970338" y="0"/>
            <a:ext cx="3038475" cy="466725"/>
          </a:xfrm>
          <a:prstGeom prst="rect">
            <a:avLst/>
          </a:prstGeom>
        </p:spPr>
        <p:txBody>
          <a:bodyPr vert="horz" lIns="91440" tIns="45720" rIns="91440" bIns="45720" rtlCol="0"/>
          <a:lstStyle>
            <a:lvl1pPr algn="r">
              <a:defRPr sz="1200"/>
            </a:lvl1pPr>
          </a:lstStyle>
          <a:p>
            <a:fld id="{B74C49B6-0813-4BAA-A64B-12753D80F234}" type="datetimeFigureOut">
              <a:rPr lang="en-US" smtClean="0"/>
              <a:pPr/>
              <a:t>9/1/15</a:t>
            </a:fld>
            <a:endParaRPr lang="en-US"/>
          </a:p>
        </p:txBody>
      </p:sp>
      <p:sp>
        <p:nvSpPr>
          <p:cNvPr id="4" name="Footer Placeholder 3"/>
          <p:cNvSpPr>
            <a:spLocks noGrp="1"/>
          </p:cNvSpPr>
          <p:nvPr>
            <p:ph type="ftr" sz="quarter" idx="2"/>
          </p:nvPr>
        </p:nvSpPr>
        <p:spPr>
          <a:xfrm>
            <a:off x="0" y="8829675"/>
            <a:ext cx="3038475" cy="466725"/>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970338" y="8829675"/>
            <a:ext cx="3038475" cy="466725"/>
          </a:xfrm>
          <a:prstGeom prst="rect">
            <a:avLst/>
          </a:prstGeom>
        </p:spPr>
        <p:txBody>
          <a:bodyPr vert="horz" lIns="91440" tIns="45720" rIns="91440" bIns="45720" rtlCol="0" anchor="b"/>
          <a:lstStyle>
            <a:lvl1pPr algn="r">
              <a:defRPr sz="1200"/>
            </a:lvl1pPr>
          </a:lstStyle>
          <a:p>
            <a:fld id="{DE04B2EB-984E-4EB6-9046-90883CEA3B2B}" type="slidenum">
              <a:rPr lang="en-US" smtClean="0"/>
              <a:pPr/>
              <a:t>‹#›</a:t>
            </a:fld>
            <a:endParaRPr lang="en-US"/>
          </a:p>
        </p:txBody>
      </p:sp>
    </p:spTree>
    <p:extLst>
      <p:ext uri="{BB962C8B-B14F-4D97-AF65-F5344CB8AC3E}">
        <p14:creationId xmlns:p14="http://schemas.microsoft.com/office/powerpoint/2010/main" val="1408461268"/>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6725"/>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970338" y="0"/>
            <a:ext cx="3038475" cy="466725"/>
          </a:xfrm>
          <a:prstGeom prst="rect">
            <a:avLst/>
          </a:prstGeom>
        </p:spPr>
        <p:txBody>
          <a:bodyPr vert="horz" lIns="91440" tIns="45720" rIns="91440" bIns="45720" rtlCol="0"/>
          <a:lstStyle>
            <a:lvl1pPr algn="r">
              <a:defRPr sz="1200"/>
            </a:lvl1pPr>
          </a:lstStyle>
          <a:p>
            <a:fld id="{61067644-E078-447A-AF41-A9A87B7A55BE}" type="datetimeFigureOut">
              <a:rPr lang="en-US" smtClean="0"/>
              <a:pPr/>
              <a:t>9/1/15</a:t>
            </a:fld>
            <a:endParaRPr lang="en-US"/>
          </a:p>
        </p:txBody>
      </p:sp>
      <p:sp>
        <p:nvSpPr>
          <p:cNvPr id="4" name="Slide Image Placeholder 3"/>
          <p:cNvSpPr>
            <a:spLocks noGrp="1" noRot="1" noChangeAspect="1"/>
          </p:cNvSpPr>
          <p:nvPr>
            <p:ph type="sldImg" idx="2"/>
          </p:nvPr>
        </p:nvSpPr>
        <p:spPr>
          <a:xfrm>
            <a:off x="1414463" y="1162050"/>
            <a:ext cx="4181475" cy="31369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701675" y="4473575"/>
            <a:ext cx="5607050" cy="3660775"/>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675"/>
            <a:ext cx="3038475" cy="466725"/>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970338" y="8829675"/>
            <a:ext cx="3038475" cy="466725"/>
          </a:xfrm>
          <a:prstGeom prst="rect">
            <a:avLst/>
          </a:prstGeom>
        </p:spPr>
        <p:txBody>
          <a:bodyPr vert="horz" lIns="91440" tIns="45720" rIns="91440" bIns="45720" rtlCol="0" anchor="b"/>
          <a:lstStyle>
            <a:lvl1pPr algn="r">
              <a:defRPr sz="1200"/>
            </a:lvl1pPr>
          </a:lstStyle>
          <a:p>
            <a:fld id="{2D58669D-B7D0-4298-8AB5-F27BD80793BB}" type="slidenum">
              <a:rPr lang="en-US" smtClean="0"/>
              <a:pPr/>
              <a:t>‹#›</a:t>
            </a:fld>
            <a:endParaRPr lang="en-US"/>
          </a:p>
        </p:txBody>
      </p:sp>
    </p:spTree>
    <p:extLst>
      <p:ext uri="{BB962C8B-B14F-4D97-AF65-F5344CB8AC3E}">
        <p14:creationId xmlns:p14="http://schemas.microsoft.com/office/powerpoint/2010/main" val="2571220744"/>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7.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8.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9.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0.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1.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2.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11:08</a:t>
            </a:r>
            <a:endParaRPr lang="en-US" dirty="0"/>
          </a:p>
        </p:txBody>
      </p:sp>
      <p:sp>
        <p:nvSpPr>
          <p:cNvPr id="4" name="Slide Number Placeholder 3"/>
          <p:cNvSpPr>
            <a:spLocks noGrp="1"/>
          </p:cNvSpPr>
          <p:nvPr>
            <p:ph type="sldNum" sz="quarter" idx="10"/>
          </p:nvPr>
        </p:nvSpPr>
        <p:spPr/>
        <p:txBody>
          <a:bodyPr/>
          <a:lstStyle/>
          <a:p>
            <a:fld id="{2D58669D-B7D0-4298-8AB5-F27BD80793BB}" type="slidenum">
              <a:rPr lang="en-US" smtClean="0"/>
              <a:pPr/>
              <a:t>1</a:t>
            </a:fld>
            <a:endParaRPr lang="en-US"/>
          </a:p>
        </p:txBody>
      </p:sp>
    </p:spTree>
    <p:extLst>
      <p:ext uri="{BB962C8B-B14F-4D97-AF65-F5344CB8AC3E}">
        <p14:creationId xmlns:p14="http://schemas.microsoft.com/office/powerpoint/2010/main" val="79107114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Tx/>
              <a:buNone/>
            </a:pPr>
            <a:endParaRPr lang="en-US" baseline="0" dirty="0" smtClean="0"/>
          </a:p>
          <a:p>
            <a:pPr marL="171450" indent="-171450">
              <a:buFontTx/>
              <a:buChar char="-"/>
            </a:pPr>
            <a:r>
              <a:rPr lang="en-US" baseline="0" dirty="0" smtClean="0"/>
              <a:t>Writer expresses in a language called </a:t>
            </a:r>
            <a:r>
              <a:rPr lang="en-US" baseline="0" dirty="0" err="1" smtClean="0"/>
              <a:t>Datalog</a:t>
            </a:r>
            <a:endParaRPr lang="en-US" baseline="0" dirty="0" smtClean="0"/>
          </a:p>
          <a:p>
            <a:pPr marL="171450" indent="-171450">
              <a:buFontTx/>
              <a:buChar char="-"/>
            </a:pPr>
            <a:r>
              <a:rPr lang="en-US" baseline="0" dirty="0" smtClean="0"/>
              <a:t>Here we have a simplified </a:t>
            </a:r>
            <a:r>
              <a:rPr lang="en-US" baseline="0" dirty="0" err="1" smtClean="0"/>
              <a:t>datarace</a:t>
            </a:r>
            <a:r>
              <a:rPr lang="en-US" baseline="0" dirty="0" smtClean="0"/>
              <a:t> analysis in </a:t>
            </a:r>
            <a:r>
              <a:rPr lang="en-US" baseline="0" dirty="0" err="1" smtClean="0"/>
              <a:t>Datalog</a:t>
            </a:r>
            <a:endParaRPr lang="en-US" baseline="0" dirty="0" smtClean="0"/>
          </a:p>
          <a:p>
            <a:pPr marL="171450" indent="-171450">
              <a:buFontTx/>
              <a:buChar char="-"/>
            </a:pPr>
            <a:r>
              <a:rPr lang="en-US" baseline="0" dirty="0" smtClean="0"/>
              <a:t>Logical language somewhat similar to SQL</a:t>
            </a:r>
          </a:p>
          <a:p>
            <a:pPr marL="171450" indent="-171450">
              <a:buFontTx/>
              <a:buChar char="-"/>
            </a:pPr>
            <a:r>
              <a:rPr lang="en-US" baseline="0" dirty="0" smtClean="0"/>
              <a:t>3 components:</a:t>
            </a:r>
          </a:p>
          <a:p>
            <a:pPr marL="171450" indent="-171450">
              <a:buFontTx/>
              <a:buChar char="-"/>
            </a:pPr>
            <a:r>
              <a:rPr lang="en-US" baseline="0" dirty="0" smtClean="0"/>
              <a:t>Input relations equivalent to tables in the world of SQL</a:t>
            </a:r>
          </a:p>
          <a:p>
            <a:pPr marL="171450" indent="-171450">
              <a:buFontTx/>
              <a:buChar char="-"/>
            </a:pPr>
            <a:r>
              <a:rPr lang="en-US" baseline="0" dirty="0" smtClean="0"/>
              <a:t>Output relations: Results computed by the analysis</a:t>
            </a:r>
          </a:p>
          <a:p>
            <a:pPr marL="171450" indent="-171450">
              <a:buFontTx/>
              <a:buChar char="-"/>
            </a:pPr>
            <a:r>
              <a:rPr lang="en-US" baseline="0" dirty="0" smtClean="0"/>
              <a:t>Rules for computing the output from input relations</a:t>
            </a:r>
          </a:p>
          <a:p>
            <a:pPr marL="171450" indent="-171450">
              <a:buFontTx/>
              <a:buChar char="-"/>
            </a:pPr>
            <a:r>
              <a:rPr lang="en-US" baseline="0" dirty="0" smtClean="0"/>
              <a:t>Like SQL queries, but key difference is that recursive queries allowed.</a:t>
            </a:r>
          </a:p>
          <a:p>
            <a:pPr marL="171450" indent="-171450">
              <a:buFontTx/>
              <a:buChar char="-"/>
            </a:pPr>
            <a:r>
              <a:rPr lang="en-US" baseline="0" dirty="0" smtClean="0"/>
              <a:t>Semantics are to keep applying these rules till a least </a:t>
            </a:r>
            <a:r>
              <a:rPr lang="en-US" baseline="0" dirty="0" err="1" smtClean="0"/>
              <a:t>fixpoint</a:t>
            </a:r>
            <a:r>
              <a:rPr lang="en-US" baseline="0" dirty="0" smtClean="0"/>
              <a:t> is reached and the output relations stop growing</a:t>
            </a:r>
          </a:p>
          <a:p>
            <a:pPr marL="171450" indent="-171450">
              <a:buFontTx/>
              <a:buChar char="-"/>
            </a:pPr>
            <a:endParaRPr lang="en-US" baseline="0" dirty="0" smtClean="0"/>
          </a:p>
          <a:p>
            <a:pPr marL="171450" indent="-171450">
              <a:buFontTx/>
              <a:buChar char="-"/>
            </a:pPr>
            <a:r>
              <a:rPr lang="en-US" baseline="0" dirty="0" smtClean="0"/>
              <a:t>Lets at this particular </a:t>
            </a:r>
            <a:r>
              <a:rPr lang="en-US" baseline="0" dirty="0" err="1" smtClean="0"/>
              <a:t>datalog</a:t>
            </a:r>
            <a:r>
              <a:rPr lang="en-US" baseline="0" dirty="0" smtClean="0"/>
              <a:t> analysis implementing a simplified </a:t>
            </a:r>
            <a:r>
              <a:rPr lang="en-US" baseline="0" dirty="0" err="1" smtClean="0"/>
              <a:t>datarace</a:t>
            </a:r>
            <a:r>
              <a:rPr lang="en-US" baseline="0" dirty="0" smtClean="0"/>
              <a:t> analysis</a:t>
            </a:r>
          </a:p>
        </p:txBody>
      </p:sp>
      <p:sp>
        <p:nvSpPr>
          <p:cNvPr id="4" name="Slide Number Placeholder 3"/>
          <p:cNvSpPr>
            <a:spLocks noGrp="1"/>
          </p:cNvSpPr>
          <p:nvPr>
            <p:ph type="sldNum" sz="quarter" idx="10"/>
          </p:nvPr>
        </p:nvSpPr>
        <p:spPr/>
        <p:txBody>
          <a:bodyPr/>
          <a:lstStyle/>
          <a:p>
            <a:fld id="{2D58669D-B7D0-4298-8AB5-F27BD80793BB}" type="slidenum">
              <a:rPr lang="en-US" smtClean="0"/>
              <a:pPr/>
              <a:t>10</a:t>
            </a:fld>
            <a:endParaRPr lang="en-US"/>
          </a:p>
        </p:txBody>
      </p:sp>
    </p:spTree>
    <p:extLst>
      <p:ext uri="{BB962C8B-B14F-4D97-AF65-F5344CB8AC3E}">
        <p14:creationId xmlns:p14="http://schemas.microsoft.com/office/powerpoint/2010/main" val="334578131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pPr>
            <a:endParaRPr lang="en-US" dirty="0" smtClean="0"/>
          </a:p>
          <a:p>
            <a:pPr marL="171450" indent="-171450">
              <a:buFontTx/>
              <a:buChar char="-"/>
            </a:pPr>
            <a:r>
              <a:rPr lang="en-US" dirty="0" smtClean="0"/>
              <a:t>Much easier to specify.</a:t>
            </a:r>
          </a:p>
          <a:p>
            <a:pPr marL="171450" indent="-171450">
              <a:buFontTx/>
              <a:buChar char="-"/>
            </a:pPr>
            <a:r>
              <a:rPr lang="en-US" dirty="0" smtClean="0"/>
              <a:t>For example, an analysis like </a:t>
            </a:r>
            <a:r>
              <a:rPr lang="en-US" dirty="0" err="1" smtClean="0"/>
              <a:t>datarace</a:t>
            </a:r>
            <a:r>
              <a:rPr lang="en-US" dirty="0" smtClean="0"/>
              <a:t> analysis can need 1000s of lines of code if written imperatively</a:t>
            </a:r>
            <a:r>
              <a:rPr lang="en-US" baseline="0" dirty="0" smtClean="0"/>
              <a:t> in Java</a:t>
            </a:r>
          </a:p>
          <a:p>
            <a:pPr marL="171450" indent="-171450">
              <a:buFontTx/>
              <a:buChar char="-"/>
            </a:pPr>
            <a:r>
              <a:rPr lang="en-US" baseline="0" dirty="0" smtClean="0"/>
              <a:t>Equivalent analysis in </a:t>
            </a:r>
            <a:r>
              <a:rPr lang="en-US" baseline="0" dirty="0" err="1" smtClean="0"/>
              <a:t>datalog</a:t>
            </a:r>
            <a:r>
              <a:rPr lang="en-US" baseline="0" dirty="0" smtClean="0"/>
              <a:t> is just a few rules</a:t>
            </a:r>
          </a:p>
          <a:p>
            <a:pPr marL="171450" indent="-171450">
              <a:buFontTx/>
              <a:buChar char="-"/>
            </a:pPr>
            <a:endParaRPr lang="en-US" baseline="0" dirty="0" smtClean="0"/>
          </a:p>
          <a:p>
            <a:pPr marL="171450" indent="-171450">
              <a:buFontTx/>
              <a:buChar char="-"/>
            </a:pPr>
            <a:r>
              <a:rPr lang="en-US" baseline="0" dirty="0" smtClean="0"/>
              <a:t>Underlying efficient solvers do the heavy-lifting of solving the constraints</a:t>
            </a:r>
          </a:p>
          <a:p>
            <a:pPr marL="171450" indent="-171450">
              <a:buFontTx/>
              <a:buChar char="-"/>
            </a:pPr>
            <a:r>
              <a:rPr lang="en-US" baseline="0" dirty="0" smtClean="0"/>
              <a:t>Widely adapted by many program analysis frameworks with many analyses expressed allowing our system to also have a wide adaptability.</a:t>
            </a:r>
            <a:endParaRPr lang="en-US" dirty="0"/>
          </a:p>
        </p:txBody>
      </p:sp>
      <p:sp>
        <p:nvSpPr>
          <p:cNvPr id="4" name="Slide Number Placeholder 3"/>
          <p:cNvSpPr>
            <a:spLocks noGrp="1"/>
          </p:cNvSpPr>
          <p:nvPr>
            <p:ph type="sldNum" sz="quarter" idx="10"/>
          </p:nvPr>
        </p:nvSpPr>
        <p:spPr/>
        <p:txBody>
          <a:bodyPr/>
          <a:lstStyle/>
          <a:p>
            <a:fld id="{2D58669D-B7D0-4298-8AB5-F27BD80793BB}" type="slidenum">
              <a:rPr lang="en-US" smtClean="0"/>
              <a:pPr/>
              <a:t>11</a:t>
            </a:fld>
            <a:endParaRPr lang="en-US"/>
          </a:p>
        </p:txBody>
      </p:sp>
    </p:spTree>
    <p:extLst>
      <p:ext uri="{BB962C8B-B14F-4D97-AF65-F5344CB8AC3E}">
        <p14:creationId xmlns:p14="http://schemas.microsoft.com/office/powerpoint/2010/main" val="153700240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pPr>
            <a:endParaRPr lang="en-US" dirty="0" smtClean="0"/>
          </a:p>
          <a:p>
            <a:pPr marL="171450" indent="-171450">
              <a:buFontTx/>
              <a:buChar char="-"/>
            </a:pPr>
            <a:r>
              <a:rPr lang="en-US" dirty="0" smtClean="0"/>
              <a:t>Much easier to specify.</a:t>
            </a:r>
          </a:p>
          <a:p>
            <a:pPr marL="171450" indent="-171450">
              <a:buFontTx/>
              <a:buChar char="-"/>
            </a:pPr>
            <a:r>
              <a:rPr lang="en-US" dirty="0" smtClean="0"/>
              <a:t>For example, an analysis like </a:t>
            </a:r>
            <a:r>
              <a:rPr lang="en-US" dirty="0" err="1" smtClean="0"/>
              <a:t>datarace</a:t>
            </a:r>
            <a:r>
              <a:rPr lang="en-US" dirty="0" smtClean="0"/>
              <a:t> analysis can need 1000s of lines of code if written imperatively</a:t>
            </a:r>
            <a:r>
              <a:rPr lang="en-US" baseline="0" dirty="0" smtClean="0"/>
              <a:t> in Java</a:t>
            </a:r>
          </a:p>
          <a:p>
            <a:pPr marL="171450" indent="-171450">
              <a:buFontTx/>
              <a:buChar char="-"/>
            </a:pPr>
            <a:r>
              <a:rPr lang="en-US" baseline="0" dirty="0" smtClean="0"/>
              <a:t>Equivalent analysis in </a:t>
            </a:r>
            <a:r>
              <a:rPr lang="en-US" baseline="0" dirty="0" err="1" smtClean="0"/>
              <a:t>datalog</a:t>
            </a:r>
            <a:r>
              <a:rPr lang="en-US" baseline="0" dirty="0" smtClean="0"/>
              <a:t> is just a few rules</a:t>
            </a:r>
          </a:p>
          <a:p>
            <a:pPr marL="171450" indent="-171450">
              <a:buFontTx/>
              <a:buChar char="-"/>
            </a:pPr>
            <a:endParaRPr lang="en-US" baseline="0" dirty="0" smtClean="0"/>
          </a:p>
          <a:p>
            <a:pPr marL="171450" indent="-171450">
              <a:buFontTx/>
              <a:buChar char="-"/>
            </a:pPr>
            <a:r>
              <a:rPr lang="en-US" baseline="0" dirty="0" smtClean="0"/>
              <a:t>Underlying efficient solvers do the heavy-lifting of solving the constraints</a:t>
            </a:r>
          </a:p>
          <a:p>
            <a:pPr marL="171450" indent="-171450">
              <a:buFontTx/>
              <a:buChar char="-"/>
            </a:pPr>
            <a:r>
              <a:rPr lang="en-US" baseline="0" dirty="0" smtClean="0"/>
              <a:t>Widely adapted by many program analysis frameworks with many analyses expressed allowing our system to also have a wide adaptability.</a:t>
            </a:r>
            <a:endParaRPr lang="en-US" dirty="0"/>
          </a:p>
        </p:txBody>
      </p:sp>
      <p:sp>
        <p:nvSpPr>
          <p:cNvPr id="4" name="Slide Number Placeholder 3"/>
          <p:cNvSpPr>
            <a:spLocks noGrp="1"/>
          </p:cNvSpPr>
          <p:nvPr>
            <p:ph type="sldNum" sz="quarter" idx="10"/>
          </p:nvPr>
        </p:nvSpPr>
        <p:spPr/>
        <p:txBody>
          <a:bodyPr/>
          <a:lstStyle/>
          <a:p>
            <a:fld id="{2D58669D-B7D0-4298-8AB5-F27BD80793BB}" type="slidenum">
              <a:rPr lang="en-US" smtClean="0"/>
              <a:pPr/>
              <a:t>12</a:t>
            </a:fld>
            <a:endParaRPr lang="en-US"/>
          </a:p>
        </p:txBody>
      </p:sp>
    </p:spTree>
    <p:extLst>
      <p:ext uri="{BB962C8B-B14F-4D97-AF65-F5344CB8AC3E}">
        <p14:creationId xmlns:p14="http://schemas.microsoft.com/office/powerpoint/2010/main" val="153700240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pPr>
            <a:r>
              <a:rPr lang="en-US" dirty="0" smtClean="0"/>
              <a:t>We</a:t>
            </a:r>
            <a:r>
              <a:rPr lang="en-US" baseline="0" dirty="0" smtClean="0"/>
              <a:t> transform </a:t>
            </a:r>
            <a:r>
              <a:rPr lang="en-US" baseline="0" dirty="0" err="1" smtClean="0"/>
              <a:t>datalog</a:t>
            </a:r>
            <a:r>
              <a:rPr lang="en-US" baseline="0" dirty="0" smtClean="0"/>
              <a:t> to modified form called probabilistic.</a:t>
            </a:r>
          </a:p>
          <a:p>
            <a:pPr marL="171450" indent="-171450">
              <a:buFontTx/>
              <a:buChar char="-"/>
            </a:pPr>
            <a:r>
              <a:rPr lang="en-US" baseline="0" dirty="0" smtClean="0"/>
              <a:t>Basically, all </a:t>
            </a:r>
            <a:r>
              <a:rPr lang="en-US" baseline="0" dirty="0" err="1" smtClean="0"/>
              <a:t>datalog</a:t>
            </a:r>
            <a:r>
              <a:rPr lang="en-US" baseline="0" dirty="0" smtClean="0"/>
              <a:t> rules in </a:t>
            </a:r>
            <a:r>
              <a:rPr lang="en-US" baseline="0" dirty="0" err="1" smtClean="0"/>
              <a:t>datalog</a:t>
            </a:r>
            <a:r>
              <a:rPr lang="en-US" baseline="0" dirty="0" smtClean="0"/>
              <a:t> are hard rules that cannot be ignored or violated while producing the output relations.</a:t>
            </a:r>
          </a:p>
          <a:p>
            <a:pPr marL="171450" indent="-171450">
              <a:buFontTx/>
              <a:buChar char="-"/>
            </a:pPr>
            <a:r>
              <a:rPr lang="en-US" baseline="0" dirty="0" smtClean="0"/>
              <a:t>In order to incorporate user feedback into the analysis, its necessary to have the capability to violate or ignore some of the approximations added by the writer, for which we need soft rules that can be violated.</a:t>
            </a:r>
          </a:p>
          <a:p>
            <a:pPr marL="171450" indent="-171450">
              <a:buFontTx/>
              <a:buChar char="-"/>
            </a:pPr>
            <a:r>
              <a:rPr lang="en-US" baseline="0" dirty="0" smtClean="0"/>
              <a:t>Hence, we have probabilistic analysis.</a:t>
            </a:r>
            <a:endParaRPr lang="en-US" dirty="0" smtClean="0"/>
          </a:p>
          <a:p>
            <a:pPr marL="171450" indent="-171450">
              <a:buFontTx/>
              <a:buChar char="-"/>
            </a:pPr>
            <a:endParaRPr lang="en-US" dirty="0" smtClean="0"/>
          </a:p>
          <a:p>
            <a:pPr marL="171450" indent="-171450">
              <a:buFontTx/>
              <a:buChar char="-"/>
            </a:pPr>
            <a:r>
              <a:rPr lang="en-US" dirty="0" smtClean="0"/>
              <a:t>Can view as intermediate language of the tool</a:t>
            </a:r>
          </a:p>
          <a:p>
            <a:pPr marL="171450" indent="-171450">
              <a:buFontTx/>
              <a:buChar char="-"/>
            </a:pPr>
            <a:r>
              <a:rPr lang="en-US" dirty="0" smtClean="0"/>
              <a:t>Allows to systematically incorporate use feedback and writer approximations</a:t>
            </a:r>
            <a:endParaRPr lang="en-US" dirty="0"/>
          </a:p>
        </p:txBody>
      </p:sp>
      <p:sp>
        <p:nvSpPr>
          <p:cNvPr id="4" name="Slide Number Placeholder 3"/>
          <p:cNvSpPr>
            <a:spLocks noGrp="1"/>
          </p:cNvSpPr>
          <p:nvPr>
            <p:ph type="sldNum" sz="quarter" idx="10"/>
          </p:nvPr>
        </p:nvSpPr>
        <p:spPr/>
        <p:txBody>
          <a:bodyPr/>
          <a:lstStyle/>
          <a:p>
            <a:fld id="{2D58669D-B7D0-4298-8AB5-F27BD80793BB}" type="slidenum">
              <a:rPr lang="en-US" smtClean="0"/>
              <a:pPr/>
              <a:t>13</a:t>
            </a:fld>
            <a:endParaRPr lang="en-US"/>
          </a:p>
        </p:txBody>
      </p:sp>
    </p:spTree>
    <p:extLst>
      <p:ext uri="{BB962C8B-B14F-4D97-AF65-F5344CB8AC3E}">
        <p14:creationId xmlns:p14="http://schemas.microsoft.com/office/powerpoint/2010/main" val="424565078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pPr>
            <a:r>
              <a:rPr lang="en-US" baseline="0" dirty="0" smtClean="0"/>
              <a:t>Similar </a:t>
            </a:r>
            <a:r>
              <a:rPr lang="en-US" baseline="0" dirty="0" smtClean="0"/>
              <a:t>to </a:t>
            </a:r>
            <a:r>
              <a:rPr lang="en-US" baseline="0" dirty="0" err="1" smtClean="0"/>
              <a:t>Datalog</a:t>
            </a:r>
            <a:r>
              <a:rPr lang="en-US" baseline="0" dirty="0" smtClean="0"/>
              <a:t> but rules have weights </a:t>
            </a:r>
            <a:r>
              <a:rPr lang="en-US" baseline="0" dirty="0" smtClean="0"/>
              <a:t>now</a:t>
            </a:r>
          </a:p>
          <a:p>
            <a:pPr marL="171450" indent="-171450">
              <a:buFontTx/>
              <a:buChar char="-"/>
            </a:pPr>
            <a:r>
              <a:rPr lang="en-US" baseline="0" dirty="0" smtClean="0"/>
              <a:t>Rules with weights are soft rules that can be violated</a:t>
            </a:r>
            <a:endParaRPr lang="en-US" baseline="0" dirty="0" smtClean="0"/>
          </a:p>
          <a:p>
            <a:pPr marL="171450" indent="-171450">
              <a:buFontTx/>
              <a:buChar char="-"/>
            </a:pPr>
            <a:r>
              <a:rPr lang="en-US" baseline="0" dirty="0" smtClean="0"/>
              <a:t>Hard rules without weights cannot be violated.</a:t>
            </a:r>
          </a:p>
          <a:p>
            <a:pPr marL="171450" indent="-171450">
              <a:buFontTx/>
              <a:buChar char="-"/>
            </a:pPr>
            <a:r>
              <a:rPr lang="en-US" baseline="0" dirty="0" smtClean="0"/>
              <a:t>Intuitively</a:t>
            </a:r>
            <a:r>
              <a:rPr lang="en-US" baseline="0" dirty="0" smtClean="0"/>
              <a:t>, weights convey confidence in the validity of the rule.</a:t>
            </a:r>
          </a:p>
          <a:p>
            <a:pPr marL="171450" indent="-171450">
              <a:buFontTx/>
              <a:buChar char="-"/>
            </a:pPr>
            <a:r>
              <a:rPr lang="en-US" baseline="0" dirty="0" smtClean="0"/>
              <a:t>High weight conveys high confidence in a rule and low weight, low confidence.</a:t>
            </a:r>
          </a:p>
          <a:p>
            <a:pPr marL="171450" indent="-171450">
              <a:buFontTx/>
              <a:buChar char="-"/>
            </a:pPr>
            <a:r>
              <a:rPr lang="en-US" baseline="0" dirty="0" smtClean="0"/>
              <a:t>Typically, a role is made soft if it represents some </a:t>
            </a:r>
            <a:r>
              <a:rPr lang="en-US" baseline="0" dirty="0" err="1" smtClean="0"/>
              <a:t>approx</a:t>
            </a:r>
            <a:r>
              <a:rPr lang="en-US" baseline="0" dirty="0" smtClean="0"/>
              <a:t> included by the writer.</a:t>
            </a:r>
          </a:p>
          <a:p>
            <a:pPr marL="171450" indent="-171450">
              <a:buFontTx/>
              <a:buChar char="-"/>
            </a:pPr>
            <a:r>
              <a:rPr lang="en-US" baseline="0" dirty="0" smtClean="0"/>
              <a:t>In this example, in the 1</a:t>
            </a:r>
            <a:r>
              <a:rPr lang="en-US" baseline="30000" dirty="0" smtClean="0"/>
              <a:t>st</a:t>
            </a:r>
            <a:r>
              <a:rPr lang="en-US" baseline="0" dirty="0" smtClean="0"/>
              <a:t> rule, it seems overly conservative to say that if p1,p2 parallel then successor also parallel.</a:t>
            </a:r>
          </a:p>
          <a:p>
            <a:pPr marL="171450" indent="-171450">
              <a:buFontTx/>
              <a:buChar char="-"/>
            </a:pPr>
            <a:r>
              <a:rPr lang="en-US" baseline="0" dirty="0" smtClean="0"/>
              <a:t>However, hard rules here fairly accurately capture notion of </a:t>
            </a:r>
            <a:r>
              <a:rPr lang="en-US" baseline="0" dirty="0" err="1" smtClean="0"/>
              <a:t>datarace</a:t>
            </a:r>
            <a:r>
              <a:rPr lang="en-US" baseline="0" dirty="0" smtClean="0"/>
              <a:t>.</a:t>
            </a:r>
          </a:p>
          <a:p>
            <a:pPr marL="171450" indent="-171450">
              <a:buFontTx/>
              <a:buChar char="-"/>
            </a:pPr>
            <a:r>
              <a:rPr lang="en-US" baseline="0" dirty="0" smtClean="0"/>
              <a:t>Finally, user feedback also included as a soft rule with relatively high weight</a:t>
            </a:r>
          </a:p>
          <a:p>
            <a:pPr marL="171450" indent="-171450">
              <a:buFontTx/>
              <a:buChar char="-"/>
            </a:pPr>
            <a:r>
              <a:rPr lang="en-US" baseline="0" dirty="0" smtClean="0"/>
              <a:t>For example, </a:t>
            </a:r>
          </a:p>
          <a:p>
            <a:pPr marL="171450" indent="-171450">
              <a:buFontTx/>
              <a:buChar char="-"/>
            </a:pPr>
            <a:r>
              <a:rPr lang="en-US" baseline="0" dirty="0" smtClean="0"/>
              <a:t>Basically, we have a bunch of soft rules and hard rules, where soft rules express approximations or feedback.</a:t>
            </a:r>
          </a:p>
          <a:p>
            <a:pPr marL="171450" indent="-171450">
              <a:buFontTx/>
              <a:buChar char="-"/>
            </a:pPr>
            <a:r>
              <a:rPr lang="en-US" baseline="0" dirty="0" smtClean="0"/>
              <a:t>Typically, all rules cannot be satisfied.</a:t>
            </a:r>
          </a:p>
          <a:p>
            <a:pPr marL="171450" indent="-171450">
              <a:buFontTx/>
              <a:buChar char="-"/>
            </a:pPr>
            <a:r>
              <a:rPr lang="en-US" baseline="0" dirty="0" err="1" smtClean="0"/>
              <a:t>Inuitively</a:t>
            </a:r>
            <a:r>
              <a:rPr lang="en-US" baseline="0" dirty="0" smtClean="0"/>
              <a:t>, we want analysis to pick output that satisfies most rules or violates least rules.</a:t>
            </a:r>
          </a:p>
        </p:txBody>
      </p:sp>
      <p:sp>
        <p:nvSpPr>
          <p:cNvPr id="4" name="Slide Number Placeholder 3"/>
          <p:cNvSpPr>
            <a:spLocks noGrp="1"/>
          </p:cNvSpPr>
          <p:nvPr>
            <p:ph type="sldNum" sz="quarter" idx="10"/>
          </p:nvPr>
        </p:nvSpPr>
        <p:spPr/>
        <p:txBody>
          <a:bodyPr/>
          <a:lstStyle/>
          <a:p>
            <a:fld id="{2D58669D-B7D0-4298-8AB5-F27BD80793BB}" type="slidenum">
              <a:rPr lang="en-US" smtClean="0"/>
              <a:pPr/>
              <a:t>14</a:t>
            </a:fld>
            <a:endParaRPr lang="en-US"/>
          </a:p>
        </p:txBody>
      </p:sp>
    </p:spTree>
    <p:extLst>
      <p:ext uri="{BB962C8B-B14F-4D97-AF65-F5344CB8AC3E}">
        <p14:creationId xmlns:p14="http://schemas.microsoft.com/office/powerpoint/2010/main" val="334578131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pPr>
            <a:r>
              <a:rPr lang="en-US" dirty="0" smtClean="0"/>
              <a:t>Formally, we</a:t>
            </a:r>
            <a:r>
              <a:rPr lang="en-US" baseline="0" dirty="0" smtClean="0"/>
              <a:t> noticed that our intuitive semantics of probabilistic analysis are formally captured by </a:t>
            </a:r>
            <a:r>
              <a:rPr lang="en-US" baseline="0" dirty="0" err="1" smtClean="0"/>
              <a:t>prob</a:t>
            </a:r>
            <a:r>
              <a:rPr lang="en-US" baseline="0" dirty="0" smtClean="0"/>
              <a:t> model called MLN.</a:t>
            </a:r>
          </a:p>
          <a:p>
            <a:pPr marL="171450" indent="-171450">
              <a:buFontTx/>
              <a:buChar char="-"/>
            </a:pPr>
            <a:r>
              <a:rPr lang="en-US" baseline="0" dirty="0" smtClean="0"/>
              <a:t>MLNs are blah blah.</a:t>
            </a:r>
          </a:p>
          <a:p>
            <a:pPr marL="171450" marR="0" indent="-171450" algn="l" defTabSz="914400" rtl="0" eaLnBrk="1" fontAlgn="auto" latinLnBrk="0" hangingPunct="1">
              <a:lnSpc>
                <a:spcPct val="100000"/>
              </a:lnSpc>
              <a:spcBef>
                <a:spcPts val="0"/>
              </a:spcBef>
              <a:spcAft>
                <a:spcPts val="0"/>
              </a:spcAft>
              <a:buClrTx/>
              <a:buSzTx/>
              <a:buFontTx/>
              <a:buChar char="-"/>
              <a:tabLst/>
              <a:defRPr/>
            </a:pPr>
            <a:r>
              <a:rPr lang="en-US" baseline="0" dirty="0" smtClean="0"/>
              <a:t>Our probabilistic analysis can be seen as defining a probability distribution over all possible outputs.</a:t>
            </a:r>
            <a:endParaRPr lang="en-US" dirty="0" smtClean="0"/>
          </a:p>
          <a:p>
            <a:pPr marL="171450" indent="-171450">
              <a:buFontTx/>
              <a:buChar char="-"/>
            </a:pPr>
            <a:r>
              <a:rPr lang="en-US" dirty="0" smtClean="0"/>
              <a:t>Analysis does</a:t>
            </a:r>
            <a:r>
              <a:rPr lang="en-US" baseline="0" dirty="0" smtClean="0"/>
              <a:t> not have just a unique output as in the case of </a:t>
            </a:r>
            <a:r>
              <a:rPr lang="en-US" baseline="0" dirty="0" err="1" smtClean="0"/>
              <a:t>Datalog</a:t>
            </a:r>
            <a:r>
              <a:rPr lang="en-US" baseline="0" dirty="0" smtClean="0"/>
              <a:t> analyses</a:t>
            </a:r>
            <a:r>
              <a:rPr lang="en-US" baseline="0" dirty="0" smtClean="0"/>
              <a:t>.</a:t>
            </a:r>
            <a:endParaRPr lang="en-US" baseline="0" dirty="0" smtClean="0"/>
          </a:p>
        </p:txBody>
      </p:sp>
      <p:sp>
        <p:nvSpPr>
          <p:cNvPr id="4" name="Slide Number Placeholder 3"/>
          <p:cNvSpPr>
            <a:spLocks noGrp="1"/>
          </p:cNvSpPr>
          <p:nvPr>
            <p:ph type="sldNum" sz="quarter" idx="10"/>
          </p:nvPr>
        </p:nvSpPr>
        <p:spPr/>
        <p:txBody>
          <a:bodyPr/>
          <a:lstStyle/>
          <a:p>
            <a:fld id="{2D58669D-B7D0-4298-8AB5-F27BD80793BB}" type="slidenum">
              <a:rPr lang="en-US" smtClean="0"/>
              <a:pPr/>
              <a:t>15</a:t>
            </a:fld>
            <a:endParaRPr lang="en-US"/>
          </a:p>
        </p:txBody>
      </p:sp>
    </p:spTree>
    <p:extLst>
      <p:ext uri="{BB962C8B-B14F-4D97-AF65-F5344CB8AC3E}">
        <p14:creationId xmlns:p14="http://schemas.microsoft.com/office/powerpoint/2010/main" val="50704304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 Use same term i.e. rules </a:t>
            </a:r>
            <a:r>
              <a:rPr lang="en-US" dirty="0" err="1" smtClean="0"/>
              <a:t>througout</a:t>
            </a:r>
            <a:endParaRPr lang="en-US" dirty="0"/>
          </a:p>
        </p:txBody>
      </p:sp>
      <p:sp>
        <p:nvSpPr>
          <p:cNvPr id="4" name="Slide Number Placeholder 3"/>
          <p:cNvSpPr>
            <a:spLocks noGrp="1"/>
          </p:cNvSpPr>
          <p:nvPr>
            <p:ph type="sldNum" sz="quarter" idx="10"/>
          </p:nvPr>
        </p:nvSpPr>
        <p:spPr/>
        <p:txBody>
          <a:bodyPr/>
          <a:lstStyle/>
          <a:p>
            <a:fld id="{2D58669D-B7D0-4298-8AB5-F27BD80793BB}" type="slidenum">
              <a:rPr lang="en-US" smtClean="0"/>
              <a:pPr/>
              <a:t>16</a:t>
            </a:fld>
            <a:endParaRPr lang="en-US"/>
          </a:p>
        </p:txBody>
      </p:sp>
    </p:spTree>
    <p:extLst>
      <p:ext uri="{BB962C8B-B14F-4D97-AF65-F5344CB8AC3E}">
        <p14:creationId xmlns:p14="http://schemas.microsoft.com/office/powerpoint/2010/main" val="424565078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171450" indent="-171450">
              <a:buFontTx/>
              <a:buChar char="-"/>
            </a:pPr>
            <a:r>
              <a:rPr lang="en-US" dirty="0" smtClean="0"/>
              <a:t>Argument </a:t>
            </a:r>
            <a:r>
              <a:rPr lang="en-US" dirty="0" smtClean="0"/>
              <a:t>which maximizes x, also maximizes </a:t>
            </a:r>
            <a:r>
              <a:rPr lang="en-US" dirty="0" err="1" smtClean="0"/>
              <a:t>e^x</a:t>
            </a:r>
            <a:endParaRPr lang="en-US" dirty="0" smtClean="0"/>
          </a:p>
          <a:p>
            <a:pPr marL="171450" indent="-171450">
              <a:buFontTx/>
              <a:buChar char="-"/>
            </a:pPr>
            <a:endParaRPr lang="en-US" dirty="0" smtClean="0"/>
          </a:p>
          <a:p>
            <a:pPr marL="171450" indent="-171450">
              <a:buFontTx/>
              <a:buChar char="-"/>
            </a:pPr>
            <a:endParaRPr lang="en-US" dirty="0" smtClean="0"/>
          </a:p>
          <a:p>
            <a:pPr marL="171450" indent="-171450">
              <a:buFontTx/>
              <a:buChar char="-"/>
            </a:pPr>
            <a:r>
              <a:rPr lang="en-US" dirty="0" smtClean="0"/>
              <a:t>Most likely output means</a:t>
            </a:r>
            <a:r>
              <a:rPr lang="en-US" baseline="0" dirty="0" smtClean="0"/>
              <a:t> output with highest probability.</a:t>
            </a:r>
          </a:p>
          <a:p>
            <a:pPr marL="171450" indent="-171450">
              <a:buFontTx/>
              <a:buChar char="-"/>
            </a:pPr>
            <a:r>
              <a:rPr lang="en-US" baseline="0" dirty="0" smtClean="0"/>
              <a:t>Find output y such that probability of y given input program x is maximum.</a:t>
            </a:r>
          </a:p>
          <a:p>
            <a:pPr marL="171450" indent="-171450">
              <a:buFontTx/>
              <a:buChar char="-"/>
            </a:pPr>
            <a:r>
              <a:rPr lang="en-US" baseline="0" dirty="0" smtClean="0"/>
              <a:t>We can only care about the output y and not the actual probability.</a:t>
            </a:r>
          </a:p>
          <a:p>
            <a:pPr marL="171450" indent="-171450">
              <a:buFontTx/>
              <a:buChar char="-"/>
            </a:pPr>
            <a:r>
              <a:rPr lang="en-US" baseline="0" dirty="0" smtClean="0"/>
              <a:t>Can drop </a:t>
            </a:r>
            <a:r>
              <a:rPr lang="en-US" baseline="0" dirty="0" err="1" smtClean="0"/>
              <a:t>Zx</a:t>
            </a:r>
            <a:r>
              <a:rPr lang="en-US" baseline="0" dirty="0" smtClean="0"/>
              <a:t> since it</a:t>
            </a:r>
            <a:r>
              <a:rPr lang="fr-FR" baseline="0" dirty="0" smtClean="0"/>
              <a:t>’</a:t>
            </a:r>
            <a:r>
              <a:rPr lang="en-US" baseline="0" dirty="0" smtClean="0"/>
              <a:t>s a constant</a:t>
            </a:r>
          </a:p>
          <a:p>
            <a:pPr marL="171450" indent="-171450">
              <a:buFontTx/>
              <a:buChar char="-"/>
            </a:pPr>
            <a:r>
              <a:rPr lang="en-US" baseline="0" dirty="0" smtClean="0"/>
              <a:t>Can also reduce the exponential term to just a summation since exponentiation is monotonic function.</a:t>
            </a:r>
          </a:p>
          <a:p>
            <a:pPr marL="171450" indent="-171450">
              <a:buFontTx/>
              <a:buChar char="-"/>
            </a:pPr>
            <a:r>
              <a:rPr lang="en-US" baseline="0" dirty="0" smtClean="0"/>
              <a:t>Reduced to finding the assignment y such that the sum of the weights of the satisfied rules is maximized.</a:t>
            </a:r>
          </a:p>
          <a:p>
            <a:pPr marL="171450" indent="-171450">
              <a:buFontTx/>
              <a:buChar char="-"/>
            </a:pPr>
            <a:endParaRPr lang="en-US" dirty="0"/>
          </a:p>
        </p:txBody>
      </p:sp>
      <p:sp>
        <p:nvSpPr>
          <p:cNvPr id="4" name="Slide Number Placeholder 3"/>
          <p:cNvSpPr>
            <a:spLocks noGrp="1"/>
          </p:cNvSpPr>
          <p:nvPr>
            <p:ph type="sldNum" sz="quarter" idx="10"/>
          </p:nvPr>
        </p:nvSpPr>
        <p:spPr/>
        <p:txBody>
          <a:bodyPr/>
          <a:lstStyle/>
          <a:p>
            <a:fld id="{2D58669D-B7D0-4298-8AB5-F27BD80793BB}" type="slidenum">
              <a:rPr lang="en-US" smtClean="0"/>
              <a:pPr/>
              <a:t>17</a:t>
            </a:fld>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2D58669D-B7D0-4298-8AB5-F27BD80793BB}" type="slidenum">
              <a:rPr lang="en-US" smtClean="0"/>
              <a:pPr/>
              <a:t>18</a:t>
            </a:fld>
            <a:endParaRPr 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171450" indent="-171450">
              <a:buFontTx/>
              <a:buChar char="-"/>
            </a:pPr>
            <a:endParaRPr lang="en-US" dirty="0" smtClean="0"/>
          </a:p>
          <a:p>
            <a:pPr marL="171450" indent="-171450">
              <a:buFontTx/>
              <a:buChar char="-"/>
            </a:pPr>
            <a:endParaRPr lang="en-US" dirty="0" smtClean="0"/>
          </a:p>
          <a:p>
            <a:pPr marL="171450" indent="-171450">
              <a:buFontTx/>
              <a:buChar char="-"/>
            </a:pPr>
            <a:r>
              <a:rPr lang="en-US" dirty="0" smtClean="0"/>
              <a:t>Most likely output means</a:t>
            </a:r>
            <a:r>
              <a:rPr lang="en-US" baseline="0" dirty="0" smtClean="0"/>
              <a:t> output with highest probability.</a:t>
            </a:r>
          </a:p>
          <a:p>
            <a:pPr marL="171450" indent="-171450">
              <a:buFontTx/>
              <a:buChar char="-"/>
            </a:pPr>
            <a:r>
              <a:rPr lang="en-US" baseline="0" dirty="0" smtClean="0"/>
              <a:t>Find output y such that probability of y given input program x is maximum.</a:t>
            </a:r>
          </a:p>
          <a:p>
            <a:pPr marL="171450" indent="-171450">
              <a:buFontTx/>
              <a:buChar char="-"/>
            </a:pPr>
            <a:r>
              <a:rPr lang="en-US" baseline="0" dirty="0" smtClean="0"/>
              <a:t>We can only care about the output y and not the actual probability.</a:t>
            </a:r>
          </a:p>
          <a:p>
            <a:pPr marL="171450" indent="-171450">
              <a:buFontTx/>
              <a:buChar char="-"/>
            </a:pPr>
            <a:r>
              <a:rPr lang="en-US" baseline="0" dirty="0" smtClean="0"/>
              <a:t>Can drop </a:t>
            </a:r>
            <a:r>
              <a:rPr lang="en-US" baseline="0" dirty="0" err="1" smtClean="0"/>
              <a:t>Zx</a:t>
            </a:r>
            <a:r>
              <a:rPr lang="en-US" baseline="0" dirty="0" smtClean="0"/>
              <a:t> since it</a:t>
            </a:r>
            <a:r>
              <a:rPr lang="fr-FR" baseline="0" dirty="0" smtClean="0"/>
              <a:t>’</a:t>
            </a:r>
            <a:r>
              <a:rPr lang="en-US" baseline="0" dirty="0" smtClean="0"/>
              <a:t>s a constant</a:t>
            </a:r>
          </a:p>
          <a:p>
            <a:pPr marL="171450" indent="-171450">
              <a:buFontTx/>
              <a:buChar char="-"/>
            </a:pPr>
            <a:r>
              <a:rPr lang="en-US" baseline="0" dirty="0" smtClean="0"/>
              <a:t>Can also reduce the exponential term to just a summation since exponentiation is monotonic function.</a:t>
            </a:r>
          </a:p>
          <a:p>
            <a:pPr marL="171450" indent="-171450">
              <a:buFontTx/>
              <a:buChar char="-"/>
            </a:pPr>
            <a:r>
              <a:rPr lang="en-US" baseline="0" dirty="0" smtClean="0"/>
              <a:t>Reduced to finding the assignment y such that the sum of the weights of the satisfied rules is maximized.</a:t>
            </a:r>
          </a:p>
          <a:p>
            <a:pPr marL="171450" indent="-171450">
              <a:buFontTx/>
              <a:buChar char="-"/>
            </a:pPr>
            <a:endParaRPr lang="en-US" dirty="0"/>
          </a:p>
        </p:txBody>
      </p:sp>
      <p:sp>
        <p:nvSpPr>
          <p:cNvPr id="4" name="Slide Number Placeholder 3"/>
          <p:cNvSpPr>
            <a:spLocks noGrp="1"/>
          </p:cNvSpPr>
          <p:nvPr>
            <p:ph type="sldNum" sz="quarter" idx="10"/>
          </p:nvPr>
        </p:nvSpPr>
        <p:spPr/>
        <p:txBody>
          <a:bodyPr/>
          <a:lstStyle/>
          <a:p>
            <a:fld id="{2D58669D-B7D0-4298-8AB5-F27BD80793BB}" type="slidenum">
              <a:rPr lang="en-US" smtClean="0"/>
              <a:pPr/>
              <a:t>19</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Tx/>
              <a:buNone/>
            </a:pPr>
            <a:endParaRPr lang="en-US" dirty="0" smtClean="0"/>
          </a:p>
          <a:p>
            <a:pPr marL="171450" indent="-171450">
              <a:buFontTx/>
              <a:buChar char="-"/>
            </a:pPr>
            <a:r>
              <a:rPr lang="en-US" dirty="0" smtClean="0"/>
              <a:t>Designing program analyses that work in practice</a:t>
            </a:r>
            <a:r>
              <a:rPr lang="en-US" baseline="0" dirty="0" smtClean="0"/>
              <a:t> remains as much as art as its science</a:t>
            </a:r>
            <a:r>
              <a:rPr lang="en-US" dirty="0" smtClean="0"/>
              <a:t> </a:t>
            </a:r>
          </a:p>
          <a:p>
            <a:pPr marL="171450" indent="-171450">
              <a:buFontTx/>
              <a:buChar char="-"/>
            </a:pPr>
            <a:r>
              <a:rPr lang="en-US" dirty="0" smtClean="0"/>
              <a:t>Current approach: Knowledgeable</a:t>
            </a:r>
            <a:r>
              <a:rPr lang="en-US" baseline="0" dirty="0" smtClean="0"/>
              <a:t> writer designs analyses</a:t>
            </a:r>
          </a:p>
          <a:p>
            <a:pPr marL="171450" indent="-171450">
              <a:buFontTx/>
              <a:buChar char="-"/>
            </a:pPr>
            <a:r>
              <a:rPr lang="en-US" baseline="0" dirty="0" smtClean="0"/>
              <a:t>Also, needs experience. Uses experience to decide what approximations to incorporate.</a:t>
            </a:r>
          </a:p>
          <a:p>
            <a:pPr marL="171450" indent="-171450">
              <a:buFontTx/>
              <a:buChar char="-"/>
            </a:pPr>
            <a:r>
              <a:rPr lang="en-US" baseline="0" dirty="0" smtClean="0"/>
              <a:t>Why approximations?</a:t>
            </a:r>
          </a:p>
          <a:p>
            <a:pPr marL="171450" indent="-171450">
              <a:buFontTx/>
              <a:buChar char="-"/>
            </a:pPr>
            <a:r>
              <a:rPr lang="en-US" baseline="0" dirty="0" err="1" smtClean="0"/>
              <a:t>Undecidable</a:t>
            </a:r>
            <a:r>
              <a:rPr lang="en-US" baseline="0" dirty="0" smtClean="0"/>
              <a:t> problems</a:t>
            </a:r>
          </a:p>
          <a:p>
            <a:pPr marL="171450" indent="-171450">
              <a:buFontTx/>
              <a:buChar char="-"/>
            </a:pPr>
            <a:r>
              <a:rPr lang="en-US" baseline="0" dirty="0" smtClean="0"/>
              <a:t>Properties ill-defined, For example, consider an analysis trying to find races in the program. Many data races are benign and programmers do want them to be reported. Notion of benign is subjective and not well-defined.</a:t>
            </a:r>
          </a:p>
          <a:p>
            <a:pPr marL="171450" indent="-171450">
              <a:buFontTx/>
              <a:buChar char="-"/>
            </a:pPr>
            <a:r>
              <a:rPr lang="en-US" baseline="0" dirty="0" smtClean="0"/>
              <a:t>Most large programs call native code </a:t>
            </a:r>
            <a:r>
              <a:rPr lang="en-US" baseline="0" dirty="0" err="1" smtClean="0"/>
              <a:t>i.e</a:t>
            </a:r>
            <a:r>
              <a:rPr lang="en-US" baseline="0" dirty="0" smtClean="0"/>
              <a:t> code for which we don</a:t>
            </a:r>
            <a:r>
              <a:rPr lang="fr-FR" baseline="0" dirty="0" smtClean="0"/>
              <a:t>’</a:t>
            </a:r>
            <a:r>
              <a:rPr lang="en-US" baseline="0" dirty="0" smtClean="0"/>
              <a:t>t have source code but only the binaries. These are invisible to analysis tools that operate on source/assembly code.</a:t>
            </a:r>
          </a:p>
          <a:p>
            <a:pPr marL="171450" indent="-171450">
              <a:buFontTx/>
              <a:buChar char="-"/>
            </a:pPr>
            <a:r>
              <a:rPr lang="en-US" baseline="0" dirty="0" smtClean="0"/>
              <a:t>No well defined recipe for choosing approximations. And the guiding principle employed is to choose approximations such that analysis still produces useful results </a:t>
            </a:r>
            <a:r>
              <a:rPr lang="en-US" baseline="0" dirty="0" err="1" smtClean="0"/>
              <a:t>inspite</a:t>
            </a:r>
            <a:r>
              <a:rPr lang="en-US" baseline="0" dirty="0" smtClean="0"/>
              <a:t> of the inherent imprecision due to the approximations.</a:t>
            </a:r>
            <a:endParaRPr lang="en-US" dirty="0"/>
          </a:p>
        </p:txBody>
      </p:sp>
      <p:sp>
        <p:nvSpPr>
          <p:cNvPr id="4" name="Slide Number Placeholder 3"/>
          <p:cNvSpPr>
            <a:spLocks noGrp="1"/>
          </p:cNvSpPr>
          <p:nvPr>
            <p:ph type="sldNum" sz="quarter" idx="10"/>
          </p:nvPr>
        </p:nvSpPr>
        <p:spPr/>
        <p:txBody>
          <a:bodyPr/>
          <a:lstStyle/>
          <a:p>
            <a:fld id="{2D58669D-B7D0-4298-8AB5-F27BD80793BB}" type="slidenum">
              <a:rPr lang="en-US" smtClean="0"/>
              <a:pPr/>
              <a:t>2</a:t>
            </a:fld>
            <a:endParaRPr lang="en-US"/>
          </a:p>
        </p:txBody>
      </p:sp>
    </p:spTree>
    <p:extLst>
      <p:ext uri="{BB962C8B-B14F-4D97-AF65-F5344CB8AC3E}">
        <p14:creationId xmlns:p14="http://schemas.microsoft.com/office/powerpoint/2010/main" val="186311090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pPr>
            <a:endParaRPr lang="en-US" dirty="0"/>
          </a:p>
        </p:txBody>
      </p:sp>
      <p:sp>
        <p:nvSpPr>
          <p:cNvPr id="4" name="Slide Number Placeholder 3"/>
          <p:cNvSpPr>
            <a:spLocks noGrp="1"/>
          </p:cNvSpPr>
          <p:nvPr>
            <p:ph type="sldNum" sz="quarter" idx="10"/>
          </p:nvPr>
        </p:nvSpPr>
        <p:spPr/>
        <p:txBody>
          <a:bodyPr/>
          <a:lstStyle/>
          <a:p>
            <a:fld id="{2D58669D-B7D0-4298-8AB5-F27BD80793BB}" type="slidenum">
              <a:rPr lang="en-US" smtClean="0"/>
              <a:pPr/>
              <a:t>20</a:t>
            </a:fld>
            <a:endParaRPr lang="en-US"/>
          </a:p>
        </p:txBody>
      </p:sp>
    </p:spTree>
    <p:extLst>
      <p:ext uri="{BB962C8B-B14F-4D97-AF65-F5344CB8AC3E}">
        <p14:creationId xmlns:p14="http://schemas.microsoft.com/office/powerpoint/2010/main" val="114095910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171450" indent="-171450">
              <a:buFontTx/>
              <a:buChar char="-"/>
            </a:pPr>
            <a:endParaRPr lang="en-US" baseline="0" dirty="0" smtClean="0"/>
          </a:p>
          <a:p>
            <a:pPr marL="171450" indent="-171450">
              <a:buFontTx/>
              <a:buChar char="-"/>
            </a:pPr>
            <a:endParaRPr lang="en-US" baseline="0" dirty="0" smtClean="0"/>
          </a:p>
        </p:txBody>
      </p:sp>
      <p:sp>
        <p:nvSpPr>
          <p:cNvPr id="4" name="Slide Number Placeholder 3"/>
          <p:cNvSpPr>
            <a:spLocks noGrp="1"/>
          </p:cNvSpPr>
          <p:nvPr>
            <p:ph type="sldNum" sz="quarter" idx="10"/>
          </p:nvPr>
        </p:nvSpPr>
        <p:spPr/>
        <p:txBody>
          <a:bodyPr/>
          <a:lstStyle/>
          <a:p>
            <a:fld id="{2D58669D-B7D0-4298-8AB5-F27BD80793BB}" type="slidenum">
              <a:rPr lang="en-US" smtClean="0"/>
              <a:pPr/>
              <a:t>21</a:t>
            </a:fld>
            <a:endParaRPr 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D58669D-B7D0-4298-8AB5-F27BD80793BB}" type="slidenum">
              <a:rPr lang="en-US" smtClean="0"/>
              <a:pPr/>
              <a:t>22</a:t>
            </a:fld>
            <a:endParaRPr lang="en-US"/>
          </a:p>
        </p:txBody>
      </p:sp>
    </p:spTree>
    <p:extLst>
      <p:ext uri="{BB962C8B-B14F-4D97-AF65-F5344CB8AC3E}">
        <p14:creationId xmlns:p14="http://schemas.microsoft.com/office/powerpoint/2010/main" val="424565078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171450" indent="-171450">
              <a:buFontTx/>
              <a:buChar char="-"/>
            </a:pPr>
            <a:endParaRPr lang="en-US" dirty="0"/>
          </a:p>
        </p:txBody>
      </p:sp>
      <p:sp>
        <p:nvSpPr>
          <p:cNvPr id="4" name="Slide Number Placeholder 3"/>
          <p:cNvSpPr>
            <a:spLocks noGrp="1"/>
          </p:cNvSpPr>
          <p:nvPr>
            <p:ph type="sldNum" sz="quarter" idx="10"/>
          </p:nvPr>
        </p:nvSpPr>
        <p:spPr/>
        <p:txBody>
          <a:bodyPr/>
          <a:lstStyle/>
          <a:p>
            <a:fld id="{2D58669D-B7D0-4298-8AB5-F27BD80793BB}" type="slidenum">
              <a:rPr lang="en-US" smtClean="0"/>
              <a:pPr/>
              <a:t>23</a:t>
            </a:fld>
            <a:endParaRPr 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D58669D-B7D0-4298-8AB5-F27BD80793BB}" type="slidenum">
              <a:rPr lang="en-US" smtClean="0"/>
              <a:pPr/>
              <a:t>24</a:t>
            </a:fld>
            <a:endParaRPr lang="en-US"/>
          </a:p>
        </p:txBody>
      </p:sp>
    </p:spTree>
    <p:extLst>
      <p:ext uri="{BB962C8B-B14F-4D97-AF65-F5344CB8AC3E}">
        <p14:creationId xmlns:p14="http://schemas.microsoft.com/office/powerpoint/2010/main" val="113159436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Tx/>
              <a:buNone/>
            </a:pPr>
            <a:endParaRPr lang="en-US" dirty="0" smtClean="0"/>
          </a:p>
        </p:txBody>
      </p:sp>
      <p:sp>
        <p:nvSpPr>
          <p:cNvPr id="4" name="Slide Number Placeholder 3"/>
          <p:cNvSpPr>
            <a:spLocks noGrp="1"/>
          </p:cNvSpPr>
          <p:nvPr>
            <p:ph type="sldNum" sz="quarter" idx="10"/>
          </p:nvPr>
        </p:nvSpPr>
        <p:spPr/>
        <p:txBody>
          <a:bodyPr/>
          <a:lstStyle/>
          <a:p>
            <a:fld id="{2D58669D-B7D0-4298-8AB5-F27BD80793BB}" type="slidenum">
              <a:rPr lang="en-US" smtClean="0"/>
              <a:pPr/>
              <a:t>25</a:t>
            </a:fld>
            <a:endParaRPr lang="en-US"/>
          </a:p>
        </p:txBody>
      </p:sp>
    </p:spTree>
    <p:extLst>
      <p:ext uri="{BB962C8B-B14F-4D97-AF65-F5344CB8AC3E}">
        <p14:creationId xmlns:p14="http://schemas.microsoft.com/office/powerpoint/2010/main" val="2510713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 </a:t>
            </a:r>
            <a:r>
              <a:rPr lang="en-US" dirty="0" smtClean="0"/>
              <a:t>Setting in</a:t>
            </a:r>
            <a:r>
              <a:rPr lang="en-US" baseline="0" dirty="0" smtClean="0"/>
              <a:t> detail</a:t>
            </a:r>
            <a:endParaRPr lang="en-US" dirty="0"/>
          </a:p>
        </p:txBody>
      </p:sp>
      <p:sp>
        <p:nvSpPr>
          <p:cNvPr id="4" name="Slide Number Placeholder 3"/>
          <p:cNvSpPr>
            <a:spLocks noGrp="1"/>
          </p:cNvSpPr>
          <p:nvPr>
            <p:ph type="sldNum" sz="quarter" idx="10"/>
          </p:nvPr>
        </p:nvSpPr>
        <p:spPr/>
        <p:txBody>
          <a:bodyPr/>
          <a:lstStyle/>
          <a:p>
            <a:fld id="{2D58669D-B7D0-4298-8AB5-F27BD80793BB}" type="slidenum">
              <a:rPr lang="en-US" smtClean="0"/>
              <a:pPr/>
              <a:t>26</a:t>
            </a:fld>
            <a:endParaRPr lang="en-US"/>
          </a:p>
        </p:txBody>
      </p:sp>
    </p:spTree>
    <p:extLst>
      <p:ext uri="{BB962C8B-B14F-4D97-AF65-F5344CB8AC3E}">
        <p14:creationId xmlns:p14="http://schemas.microsoft.com/office/powerpoint/2010/main" val="2510713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D58669D-B7D0-4298-8AB5-F27BD80793BB}" type="slidenum">
              <a:rPr lang="en-US" smtClean="0"/>
              <a:pPr/>
              <a:t>27</a:t>
            </a:fld>
            <a:endParaRPr lang="en-US"/>
          </a:p>
        </p:txBody>
      </p:sp>
    </p:spTree>
    <p:extLst>
      <p:ext uri="{BB962C8B-B14F-4D97-AF65-F5344CB8AC3E}">
        <p14:creationId xmlns:p14="http://schemas.microsoft.com/office/powerpoint/2010/main" val="1755668282"/>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pPr>
            <a:r>
              <a:rPr lang="en-US" baseline="0" dirty="0" smtClean="0"/>
              <a:t>Focus on 1 benchmark to explain graph</a:t>
            </a:r>
          </a:p>
          <a:p>
            <a:pPr marL="171450" indent="-171450">
              <a:buFontTx/>
              <a:buChar char="-"/>
            </a:pPr>
            <a:r>
              <a:rPr lang="en-US" baseline="0" dirty="0" smtClean="0"/>
              <a:t>Imprecise analysis on </a:t>
            </a:r>
            <a:r>
              <a:rPr lang="en-US" baseline="0" dirty="0" err="1" smtClean="0"/>
              <a:t>avrora</a:t>
            </a:r>
            <a:r>
              <a:rPr lang="en-US" baseline="0" dirty="0" smtClean="0"/>
              <a:t> produces 119 + 75 i.e. 194 reports</a:t>
            </a:r>
          </a:p>
          <a:p>
            <a:pPr marL="171450" indent="-171450">
              <a:buFontTx/>
              <a:buChar char="-"/>
            </a:pPr>
            <a:r>
              <a:rPr lang="en-US" baseline="0" dirty="0" smtClean="0"/>
              <a:t>By consulting the precise analysis, we can classify as 119 true and 75 false.</a:t>
            </a:r>
          </a:p>
          <a:p>
            <a:pPr marL="171450" indent="-171450">
              <a:buFontTx/>
              <a:buChar char="-"/>
            </a:pPr>
            <a:r>
              <a:rPr lang="en-US" baseline="0" dirty="0" smtClean="0"/>
              <a:t>We want to check if by providing feedback we can eliminate the false positives while retaining the true positives.</a:t>
            </a:r>
          </a:p>
          <a:p>
            <a:pPr marL="171450" indent="-171450">
              <a:buFontTx/>
              <a:buChar char="-"/>
            </a:pPr>
            <a:r>
              <a:rPr lang="en-US" baseline="0" dirty="0" smtClean="0"/>
              <a:t>For this methodology is to randomly pick a subset of reports produced, and correctly label these reports by querying the precise analysis.</a:t>
            </a:r>
          </a:p>
          <a:p>
            <a:pPr marL="171450" indent="-171450">
              <a:buFontTx/>
              <a:buChar char="-"/>
            </a:pPr>
            <a:r>
              <a:rPr lang="en-US" baseline="0" dirty="0" smtClean="0"/>
              <a:t>A report produced by both gets “like” feedback and report produced by only the imprecise analysis get “dislike” feedback.</a:t>
            </a:r>
          </a:p>
          <a:p>
            <a:pPr marL="171450" indent="-171450">
              <a:buFontTx/>
              <a:buChar char="-"/>
            </a:pPr>
            <a:r>
              <a:rPr lang="en-US" baseline="0" dirty="0" smtClean="0"/>
              <a:t>Rerun the </a:t>
            </a:r>
            <a:r>
              <a:rPr lang="en-US" baseline="0" dirty="0" err="1" smtClean="0"/>
              <a:t>expt</a:t>
            </a:r>
            <a:r>
              <a:rPr lang="en-US" baseline="0" dirty="0" smtClean="0"/>
              <a:t> and check percentage of false +</a:t>
            </a:r>
            <a:r>
              <a:rPr lang="en-US" baseline="0" dirty="0" err="1" smtClean="0"/>
              <a:t>ve</a:t>
            </a:r>
            <a:r>
              <a:rPr lang="en-US" baseline="0" dirty="0" smtClean="0"/>
              <a:t> eliminated and true +</a:t>
            </a:r>
            <a:r>
              <a:rPr lang="en-US" baseline="0" dirty="0" err="1" smtClean="0"/>
              <a:t>ve</a:t>
            </a:r>
            <a:r>
              <a:rPr lang="en-US" baseline="0" dirty="0" smtClean="0"/>
              <a:t> retained.</a:t>
            </a:r>
          </a:p>
          <a:p>
            <a:pPr marL="171450" indent="-171450">
              <a:buFontTx/>
              <a:buChar char="-"/>
            </a:pPr>
            <a:r>
              <a:rPr lang="en-US" baseline="0" dirty="0" smtClean="0"/>
              <a:t>Perform 4 </a:t>
            </a:r>
            <a:r>
              <a:rPr lang="en-US" baseline="0" dirty="0" err="1" smtClean="0"/>
              <a:t>expts</a:t>
            </a:r>
            <a:r>
              <a:rPr lang="en-US" baseline="0" dirty="0" smtClean="0"/>
              <a:t> with different amount of feedback.</a:t>
            </a:r>
          </a:p>
          <a:p>
            <a:pPr marL="171450" indent="-171450">
              <a:buFontTx/>
              <a:buChar char="-"/>
            </a:pPr>
            <a:r>
              <a:rPr lang="en-US" baseline="0" dirty="0" smtClean="0"/>
              <a:t>In 1</a:t>
            </a:r>
            <a:r>
              <a:rPr lang="en-US" baseline="30000" dirty="0" smtClean="0"/>
              <a:t>st</a:t>
            </a:r>
            <a:r>
              <a:rPr lang="en-US" baseline="0" dirty="0" smtClean="0"/>
              <a:t> </a:t>
            </a:r>
            <a:r>
              <a:rPr lang="en-US" baseline="0" dirty="0" err="1" smtClean="0"/>
              <a:t>expt</a:t>
            </a:r>
            <a:r>
              <a:rPr lang="en-US" baseline="0" dirty="0" smtClean="0"/>
              <a:t>, provide feedback on 5% of the produced reports.</a:t>
            </a:r>
          </a:p>
          <a:p>
            <a:pPr marL="171450" indent="-171450">
              <a:buFontTx/>
              <a:buChar char="-"/>
            </a:pPr>
            <a:r>
              <a:rPr lang="en-US" baseline="0" dirty="0" smtClean="0"/>
              <a:t>Amount of feedback indicated by dark grey section.</a:t>
            </a:r>
          </a:p>
          <a:p>
            <a:pPr marL="171450" indent="-171450">
              <a:buFontTx/>
              <a:buChar char="-"/>
            </a:pPr>
            <a:r>
              <a:rPr lang="en-US" baseline="0" dirty="0" smtClean="0"/>
              <a:t>Bar above x axis indicates % false positives eliminated; 60% in this case. Ideally want to be 100%</a:t>
            </a:r>
          </a:p>
          <a:p>
            <a:pPr marL="171450" indent="-171450">
              <a:buFontTx/>
              <a:buChar char="-"/>
            </a:pPr>
            <a:r>
              <a:rPr lang="en-US" baseline="0" dirty="0" smtClean="0"/>
              <a:t>Bar below y axis indicates % true positives retained, 100% in this case which is the ideal case.</a:t>
            </a:r>
            <a:endParaRPr lang="en-US" dirty="0"/>
          </a:p>
        </p:txBody>
      </p:sp>
      <p:sp>
        <p:nvSpPr>
          <p:cNvPr id="4" name="Slide Number Placeholder 3"/>
          <p:cNvSpPr>
            <a:spLocks noGrp="1"/>
          </p:cNvSpPr>
          <p:nvPr>
            <p:ph type="sldNum" sz="quarter" idx="10"/>
          </p:nvPr>
        </p:nvSpPr>
        <p:spPr/>
        <p:txBody>
          <a:bodyPr/>
          <a:lstStyle/>
          <a:p>
            <a:fld id="{2D58669D-B7D0-4298-8AB5-F27BD80793BB}" type="slidenum">
              <a:rPr lang="en-US" smtClean="0"/>
              <a:pPr/>
              <a:t>28</a:t>
            </a:fld>
            <a:endParaRPr lang="en-US"/>
          </a:p>
        </p:txBody>
      </p:sp>
    </p:spTree>
    <p:extLst>
      <p:ext uri="{BB962C8B-B14F-4D97-AF65-F5344CB8AC3E}">
        <p14:creationId xmlns:p14="http://schemas.microsoft.com/office/powerpoint/2010/main" val="1347984331"/>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pPr>
            <a:endParaRPr lang="en-US" dirty="0"/>
          </a:p>
        </p:txBody>
      </p:sp>
      <p:sp>
        <p:nvSpPr>
          <p:cNvPr id="4" name="Slide Number Placeholder 3"/>
          <p:cNvSpPr>
            <a:spLocks noGrp="1"/>
          </p:cNvSpPr>
          <p:nvPr>
            <p:ph type="sldNum" sz="quarter" idx="10"/>
          </p:nvPr>
        </p:nvSpPr>
        <p:spPr/>
        <p:txBody>
          <a:bodyPr/>
          <a:lstStyle/>
          <a:p>
            <a:fld id="{2D58669D-B7D0-4298-8AB5-F27BD80793BB}" type="slidenum">
              <a:rPr lang="en-US" smtClean="0"/>
              <a:pPr/>
              <a:t>29</a:t>
            </a:fld>
            <a:endParaRPr lang="en-US"/>
          </a:p>
        </p:txBody>
      </p:sp>
    </p:spTree>
    <p:extLst>
      <p:ext uri="{BB962C8B-B14F-4D97-AF65-F5344CB8AC3E}">
        <p14:creationId xmlns:p14="http://schemas.microsoft.com/office/powerpoint/2010/main" val="296497548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Tx/>
              <a:buNone/>
            </a:pPr>
            <a:r>
              <a:rPr lang="en-US" dirty="0" smtClean="0"/>
              <a:t>-</a:t>
            </a:r>
            <a:r>
              <a:rPr lang="en-US" baseline="0" dirty="0" smtClean="0"/>
              <a:t> </a:t>
            </a:r>
            <a:r>
              <a:rPr lang="en-US" dirty="0" smtClean="0"/>
              <a:t>On </a:t>
            </a:r>
            <a:r>
              <a:rPr lang="en-US" dirty="0" smtClean="0"/>
              <a:t>the</a:t>
            </a:r>
            <a:r>
              <a:rPr lang="en-US" baseline="0" dirty="0" smtClean="0"/>
              <a:t> other side of current picture,</a:t>
            </a:r>
          </a:p>
          <a:p>
            <a:pPr marL="171450" indent="-171450">
              <a:buFontTx/>
              <a:buChar char="-"/>
            </a:pPr>
            <a:r>
              <a:rPr lang="en-US" baseline="0" dirty="0" smtClean="0"/>
              <a:t>User runs analysis on programs.</a:t>
            </a:r>
          </a:p>
          <a:p>
            <a:pPr marL="171450" indent="-171450">
              <a:buFontTx/>
              <a:buChar char="-"/>
            </a:pPr>
            <a:r>
              <a:rPr lang="en-US" baseline="0" dirty="0" smtClean="0"/>
              <a:t>For large programs, analysis might produce many reports.</a:t>
            </a:r>
          </a:p>
          <a:p>
            <a:pPr marL="171450" indent="-171450">
              <a:buFontTx/>
              <a:buChar char="-"/>
            </a:pPr>
            <a:r>
              <a:rPr lang="en-US" baseline="0" dirty="0" smtClean="0"/>
              <a:t>User needs to analyze the reports and fix the bugs.</a:t>
            </a:r>
          </a:p>
          <a:p>
            <a:pPr marL="171450" indent="-171450">
              <a:buFontTx/>
              <a:buChar char="-"/>
            </a:pPr>
            <a:r>
              <a:rPr lang="en-US" baseline="0" dirty="0" smtClean="0"/>
              <a:t>Problem! Many reports are false alarms</a:t>
            </a:r>
            <a:r>
              <a:rPr lang="en-US" baseline="0" dirty="0" smtClean="0"/>
              <a:t>.</a:t>
            </a:r>
          </a:p>
          <a:p>
            <a:pPr marL="171450" indent="-171450">
              <a:buFontTx/>
              <a:buChar char="-"/>
            </a:pPr>
            <a:r>
              <a:rPr lang="en-US" dirty="0" smtClean="0"/>
              <a:t>False alarms</a:t>
            </a:r>
            <a:r>
              <a:rPr lang="en-US" baseline="0" dirty="0" smtClean="0"/>
              <a:t> because approximations.</a:t>
            </a:r>
          </a:p>
          <a:p>
            <a:pPr marL="171450" indent="-171450">
              <a:buFontTx/>
              <a:buChar char="-"/>
            </a:pPr>
            <a:r>
              <a:rPr lang="en-US" baseline="0" dirty="0" smtClean="0"/>
              <a:t>Approximations are necessary but guide the approximations.</a:t>
            </a:r>
            <a:endParaRPr lang="en-US" baseline="0" dirty="0" smtClean="0"/>
          </a:p>
          <a:p>
            <a:pPr marL="171450" indent="-171450">
              <a:buFontTx/>
              <a:buChar char="-"/>
            </a:pPr>
            <a:r>
              <a:rPr lang="en-US" baseline="0" dirty="0" smtClean="0"/>
              <a:t>Much effort wasted leading to user frustration.</a:t>
            </a:r>
          </a:p>
          <a:p>
            <a:pPr marL="171450" indent="-171450">
              <a:buFontTx/>
              <a:buChar char="-"/>
            </a:pPr>
            <a:r>
              <a:rPr lang="en-US" baseline="0" dirty="0" smtClean="0"/>
              <a:t>Stop using tool.</a:t>
            </a:r>
          </a:p>
          <a:p>
            <a:pPr marL="171450" indent="-171450">
              <a:buFontTx/>
              <a:buChar char="-"/>
            </a:pPr>
            <a:r>
              <a:rPr lang="en-US" baseline="0" dirty="0" smtClean="0"/>
              <a:t>Key issue: the writer’s notion of usefulness when choosing approximations did not match the user’s notion</a:t>
            </a:r>
            <a:endParaRPr lang="en-US" dirty="0"/>
          </a:p>
        </p:txBody>
      </p:sp>
      <p:sp>
        <p:nvSpPr>
          <p:cNvPr id="4" name="Slide Number Placeholder 3"/>
          <p:cNvSpPr>
            <a:spLocks noGrp="1"/>
          </p:cNvSpPr>
          <p:nvPr>
            <p:ph type="sldNum" sz="quarter" idx="10"/>
          </p:nvPr>
        </p:nvSpPr>
        <p:spPr/>
        <p:txBody>
          <a:bodyPr/>
          <a:lstStyle/>
          <a:p>
            <a:fld id="{2D58669D-B7D0-4298-8AB5-F27BD80793BB}" type="slidenum">
              <a:rPr lang="en-US" smtClean="0"/>
              <a:pPr/>
              <a:t>3</a:t>
            </a:fld>
            <a:endParaRPr lang="en-US"/>
          </a:p>
        </p:txBody>
      </p:sp>
    </p:spTree>
    <p:extLst>
      <p:ext uri="{BB962C8B-B14F-4D97-AF65-F5344CB8AC3E}">
        <p14:creationId xmlns:p14="http://schemas.microsoft.com/office/powerpoint/2010/main" val="1418481853"/>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t>
            </a:r>
            <a:r>
              <a:rPr lang="en-US" baseline="0" dirty="0" smtClean="0"/>
              <a:t> </a:t>
            </a:r>
            <a:r>
              <a:rPr lang="en-US" baseline="0" dirty="0" smtClean="0"/>
              <a:t>Usability of the system. Talk about time needed by users to give feedback.</a:t>
            </a:r>
            <a:endParaRPr lang="en-US" dirty="0"/>
          </a:p>
        </p:txBody>
      </p:sp>
      <p:sp>
        <p:nvSpPr>
          <p:cNvPr id="4" name="Slide Number Placeholder 3"/>
          <p:cNvSpPr>
            <a:spLocks noGrp="1"/>
          </p:cNvSpPr>
          <p:nvPr>
            <p:ph type="sldNum" sz="quarter" idx="10"/>
          </p:nvPr>
        </p:nvSpPr>
        <p:spPr/>
        <p:txBody>
          <a:bodyPr/>
          <a:lstStyle/>
          <a:p>
            <a:fld id="{2D58669D-B7D0-4298-8AB5-F27BD80793BB}" type="slidenum">
              <a:rPr lang="en-US" smtClean="0"/>
              <a:pPr/>
              <a:t>30</a:t>
            </a:fld>
            <a:endParaRPr lang="en-US"/>
          </a:p>
        </p:txBody>
      </p:sp>
    </p:spTree>
    <p:extLst>
      <p:ext uri="{BB962C8B-B14F-4D97-AF65-F5344CB8AC3E}">
        <p14:creationId xmlns:p14="http://schemas.microsoft.com/office/powerpoint/2010/main" val="528377637"/>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D58669D-B7D0-4298-8AB5-F27BD80793BB}" type="slidenum">
              <a:rPr lang="en-US" smtClean="0"/>
              <a:pPr/>
              <a:t>31</a:t>
            </a:fld>
            <a:endParaRPr lang="en-US"/>
          </a:p>
        </p:txBody>
      </p:sp>
    </p:spTree>
    <p:extLst>
      <p:ext uri="{BB962C8B-B14F-4D97-AF65-F5344CB8AC3E}">
        <p14:creationId xmlns:p14="http://schemas.microsoft.com/office/powerpoint/2010/main" val="2848035573"/>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Tx/>
              <a:buNone/>
            </a:pPr>
            <a:endParaRPr lang="en-US" dirty="0" smtClean="0"/>
          </a:p>
          <a:p>
            <a:r>
              <a:rPr lang="en-US" dirty="0" smtClean="0"/>
              <a:t>-</a:t>
            </a:r>
            <a:r>
              <a:rPr lang="en-US" baseline="0" dirty="0" smtClean="0"/>
              <a:t> Usability of the system. Talk about time needed by users to give feedback.</a:t>
            </a:r>
            <a:endParaRPr lang="en-US" dirty="0"/>
          </a:p>
        </p:txBody>
      </p:sp>
      <p:sp>
        <p:nvSpPr>
          <p:cNvPr id="4" name="Slide Number Placeholder 3"/>
          <p:cNvSpPr>
            <a:spLocks noGrp="1"/>
          </p:cNvSpPr>
          <p:nvPr>
            <p:ph type="sldNum" sz="quarter" idx="10"/>
          </p:nvPr>
        </p:nvSpPr>
        <p:spPr/>
        <p:txBody>
          <a:bodyPr/>
          <a:lstStyle/>
          <a:p>
            <a:fld id="{2D58669D-B7D0-4298-8AB5-F27BD80793BB}" type="slidenum">
              <a:rPr lang="en-US" smtClean="0"/>
              <a:pPr/>
              <a:t>32</a:t>
            </a:fld>
            <a:endParaRPr lang="en-US"/>
          </a:p>
        </p:txBody>
      </p:sp>
    </p:spTree>
    <p:extLst>
      <p:ext uri="{BB962C8B-B14F-4D97-AF65-F5344CB8AC3E}">
        <p14:creationId xmlns:p14="http://schemas.microsoft.com/office/powerpoint/2010/main" val="52837763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Tx/>
              <a:buNone/>
            </a:pPr>
            <a:endParaRPr lang="en-US" baseline="0" dirty="0" smtClean="0"/>
          </a:p>
          <a:p>
            <a:pPr marL="0" indent="0">
              <a:buFontTx/>
              <a:buNone/>
            </a:pPr>
            <a:r>
              <a:rPr lang="en-US" baseline="0" dirty="0" smtClean="0"/>
              <a:t>- Writer still makes decisions about approximations.</a:t>
            </a:r>
          </a:p>
          <a:p>
            <a:pPr marL="171450" indent="-171450">
              <a:buFontTx/>
              <a:buChar char="-"/>
            </a:pPr>
            <a:r>
              <a:rPr lang="en-US" baseline="0" dirty="0" smtClean="0"/>
              <a:t>User can also give feedback to the analysis tool and guide it towards more acceptable results</a:t>
            </a:r>
            <a:r>
              <a:rPr lang="en-US" baseline="0" dirty="0" smtClean="0"/>
              <a:t>.</a:t>
            </a:r>
          </a:p>
          <a:p>
            <a:pPr marL="171450" indent="-171450">
              <a:buFontTx/>
              <a:buChar char="-"/>
            </a:pPr>
            <a:endParaRPr lang="en-US" baseline="0" dirty="0" smtClean="0"/>
          </a:p>
          <a:p>
            <a:pPr marL="171450" indent="-171450">
              <a:buFontTx/>
              <a:buChar char="-"/>
            </a:pPr>
            <a:endParaRPr lang="en-US" baseline="0" dirty="0" smtClean="0"/>
          </a:p>
          <a:p>
            <a:pPr marL="171450" indent="-171450">
              <a:buFontTx/>
              <a:buChar char="-"/>
            </a:pPr>
            <a:r>
              <a:rPr lang="en-US" baseline="0" dirty="0" smtClean="0"/>
              <a:t>Key technical challenges: </a:t>
            </a:r>
          </a:p>
          <a:p>
            <a:pPr marL="171450" indent="-171450">
              <a:buFontTx/>
              <a:buChar char="-"/>
            </a:pPr>
            <a:r>
              <a:rPr lang="en-US" baseline="0" dirty="0" smtClean="0"/>
              <a:t>Allow both writer and user to systematically interact with the system </a:t>
            </a:r>
          </a:p>
          <a:p>
            <a:pPr marL="171450" indent="-171450">
              <a:buFontTx/>
              <a:buChar char="-"/>
            </a:pPr>
            <a:r>
              <a:rPr lang="en-US" baseline="0" dirty="0" smtClean="0"/>
              <a:t>Approach should be smart enough to learn from limited user feedback</a:t>
            </a:r>
            <a:endParaRPr lang="en-US" dirty="0"/>
          </a:p>
        </p:txBody>
      </p:sp>
      <p:sp>
        <p:nvSpPr>
          <p:cNvPr id="4" name="Slide Number Placeholder 3"/>
          <p:cNvSpPr>
            <a:spLocks noGrp="1"/>
          </p:cNvSpPr>
          <p:nvPr>
            <p:ph type="sldNum" sz="quarter" idx="10"/>
          </p:nvPr>
        </p:nvSpPr>
        <p:spPr/>
        <p:txBody>
          <a:bodyPr/>
          <a:lstStyle/>
          <a:p>
            <a:fld id="{2D58669D-B7D0-4298-8AB5-F27BD80793BB}" type="slidenum">
              <a:rPr lang="en-US" smtClean="0"/>
              <a:pPr/>
              <a:t>4</a:t>
            </a:fld>
            <a:endParaRPr lang="en-US"/>
          </a:p>
        </p:txBody>
      </p:sp>
    </p:spTree>
    <p:extLst>
      <p:ext uri="{BB962C8B-B14F-4D97-AF65-F5344CB8AC3E}">
        <p14:creationId xmlns:p14="http://schemas.microsoft.com/office/powerpoint/2010/main" val="202928293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pPr>
            <a:endParaRPr lang="en-US" dirty="0" smtClean="0"/>
          </a:p>
          <a:p>
            <a:pPr marL="171450" indent="-171450">
              <a:buFontTx/>
              <a:buChar char="-"/>
            </a:pPr>
            <a:r>
              <a:rPr lang="en-US" dirty="0" smtClean="0"/>
              <a:t>Example to demonstrate how our tool improve</a:t>
            </a:r>
            <a:r>
              <a:rPr lang="en-US" baseline="0" dirty="0" smtClean="0"/>
              <a:t>s results with user feedback.</a:t>
            </a:r>
          </a:p>
          <a:p>
            <a:pPr marL="171450" indent="-171450">
              <a:buFontTx/>
              <a:buChar char="-"/>
            </a:pPr>
            <a:r>
              <a:rPr lang="en-US" baseline="0" dirty="0" smtClean="0"/>
              <a:t>Snippet from concurrent program</a:t>
            </a:r>
          </a:p>
          <a:p>
            <a:pPr marL="171450" indent="-171450">
              <a:buFontTx/>
              <a:buChar char="-"/>
            </a:pPr>
            <a:r>
              <a:rPr lang="en-US" baseline="0" dirty="0" err="1" smtClean="0"/>
              <a:t>RequestHandler</a:t>
            </a:r>
            <a:r>
              <a:rPr lang="en-US" baseline="0" dirty="0" smtClean="0"/>
              <a:t> object handles incoming client requests.</a:t>
            </a:r>
          </a:p>
          <a:p>
            <a:pPr marL="171450" indent="-171450">
              <a:buFontTx/>
              <a:buChar char="-"/>
            </a:pPr>
            <a:r>
              <a:rPr lang="en-US" baseline="0" dirty="0" smtClean="0"/>
              <a:t>New </a:t>
            </a:r>
            <a:r>
              <a:rPr lang="en-US" baseline="0" dirty="0" err="1" smtClean="0"/>
              <a:t>RequestHandler</a:t>
            </a:r>
            <a:r>
              <a:rPr lang="en-US" baseline="0" dirty="0" smtClean="0"/>
              <a:t> object created for every new request.</a:t>
            </a:r>
          </a:p>
          <a:p>
            <a:pPr marL="171450" indent="-171450">
              <a:buFontTx/>
              <a:buChar char="-"/>
            </a:pPr>
            <a:r>
              <a:rPr lang="en-US" baseline="0" dirty="0" smtClean="0"/>
              <a:t>Lot of state stored in each object and multiple threads can access and manipulate an object leading to potential </a:t>
            </a:r>
            <a:r>
              <a:rPr lang="en-US" baseline="0" dirty="0" err="1" smtClean="0"/>
              <a:t>dataraces</a:t>
            </a:r>
            <a:r>
              <a:rPr lang="en-US" baseline="0" dirty="0" smtClean="0"/>
              <a:t>.</a:t>
            </a:r>
          </a:p>
          <a:p>
            <a:pPr marL="171450" indent="-171450">
              <a:buFontTx/>
              <a:buChar char="-"/>
            </a:pPr>
            <a:r>
              <a:rPr lang="en-US" baseline="0" dirty="0" smtClean="0"/>
              <a:t>Close() method responsible for clearing state before closing a request connection.</a:t>
            </a:r>
          </a:p>
          <a:p>
            <a:pPr marL="171450" indent="-171450">
              <a:buFontTx/>
              <a:buChar char="-"/>
            </a:pPr>
            <a:r>
              <a:rPr lang="en-US" baseline="0" dirty="0" smtClean="0"/>
              <a:t>Multiple threads might try to close the connection on the same object.</a:t>
            </a:r>
          </a:p>
          <a:p>
            <a:pPr marL="171450" indent="-171450">
              <a:buFontTx/>
              <a:buChar char="-"/>
            </a:pPr>
            <a:r>
              <a:rPr lang="en-US" baseline="0" dirty="0" smtClean="0"/>
              <a:t>To ensure no </a:t>
            </a:r>
            <a:r>
              <a:rPr lang="en-US" baseline="0" dirty="0" err="1" smtClean="0"/>
              <a:t>dataraces</a:t>
            </a:r>
            <a:r>
              <a:rPr lang="en-US" baseline="0" dirty="0" smtClean="0"/>
              <a:t> in close(), </a:t>
            </a:r>
            <a:r>
              <a:rPr lang="en-US" baseline="0" dirty="0" err="1" smtClean="0"/>
              <a:t>isConnectionClosed</a:t>
            </a:r>
            <a:r>
              <a:rPr lang="en-US" baseline="0" dirty="0" smtClean="0"/>
              <a:t> flag is defined.</a:t>
            </a:r>
          </a:p>
          <a:p>
            <a:pPr marL="171450" indent="-171450">
              <a:buFontTx/>
              <a:buChar char="-"/>
            </a:pPr>
            <a:r>
              <a:rPr lang="en-US" baseline="0" dirty="0" smtClean="0"/>
              <a:t>Only if not set, state is cleared. </a:t>
            </a:r>
          </a:p>
          <a:p>
            <a:pPr marL="171450" indent="-171450">
              <a:buFontTx/>
              <a:buChar char="-"/>
            </a:pPr>
            <a:r>
              <a:rPr lang="en-US" baseline="0" dirty="0" smtClean="0"/>
              <a:t>1</a:t>
            </a:r>
            <a:r>
              <a:rPr lang="en-US" baseline="30000" dirty="0" smtClean="0"/>
              <a:t>st</a:t>
            </a:r>
            <a:r>
              <a:rPr lang="en-US" baseline="0" dirty="0" smtClean="0"/>
              <a:t> thread to call close() sets it, and all subsequent threads return from close() without any action.</a:t>
            </a:r>
          </a:p>
          <a:p>
            <a:pPr marL="171450" indent="-171450">
              <a:buFontTx/>
              <a:buChar char="-"/>
            </a:pPr>
            <a:r>
              <a:rPr lang="en-US" baseline="0" dirty="0" smtClean="0"/>
              <a:t>Basically, one real race.</a:t>
            </a:r>
          </a:p>
          <a:p>
            <a:pPr marL="171450" indent="-171450">
              <a:buFontTx/>
              <a:buChar char="-"/>
            </a:pPr>
            <a:r>
              <a:rPr lang="en-US" baseline="0" dirty="0" smtClean="0"/>
              <a:t>Many accesses that look like races but are not because of the </a:t>
            </a:r>
            <a:r>
              <a:rPr lang="en-US" baseline="0" dirty="0" err="1" smtClean="0"/>
              <a:t>isConnectionClosed</a:t>
            </a:r>
            <a:r>
              <a:rPr lang="en-US" baseline="0" dirty="0" smtClean="0"/>
              <a:t> flag.</a:t>
            </a:r>
            <a:endParaRPr lang="en-US" dirty="0"/>
          </a:p>
        </p:txBody>
      </p:sp>
      <p:sp>
        <p:nvSpPr>
          <p:cNvPr id="4" name="Slide Number Placeholder 3"/>
          <p:cNvSpPr>
            <a:spLocks noGrp="1"/>
          </p:cNvSpPr>
          <p:nvPr>
            <p:ph type="sldNum" sz="quarter" idx="10"/>
          </p:nvPr>
        </p:nvSpPr>
        <p:spPr/>
        <p:txBody>
          <a:bodyPr/>
          <a:lstStyle/>
          <a:p>
            <a:fld id="{2D58669D-B7D0-4298-8AB5-F27BD80793BB}" type="slidenum">
              <a:rPr lang="en-US" smtClean="0"/>
              <a:pPr/>
              <a:t>5</a:t>
            </a:fld>
            <a:endParaRPr lang="en-US"/>
          </a:p>
        </p:txBody>
      </p:sp>
    </p:spTree>
    <p:extLst>
      <p:ext uri="{BB962C8B-B14F-4D97-AF65-F5344CB8AC3E}">
        <p14:creationId xmlns:p14="http://schemas.microsoft.com/office/powerpoint/2010/main" val="114095910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pPr>
            <a:endParaRPr lang="en-US" dirty="0" smtClean="0"/>
          </a:p>
          <a:p>
            <a:pPr marL="171450" indent="-171450">
              <a:buFontTx/>
              <a:buChar char="-"/>
            </a:pPr>
            <a:r>
              <a:rPr lang="en-US" dirty="0" smtClean="0"/>
              <a:t>When</a:t>
            </a:r>
            <a:r>
              <a:rPr lang="en-US" baseline="0" dirty="0" smtClean="0"/>
              <a:t> tool is first run, reports the real race + all pairs of accesses in close()</a:t>
            </a:r>
          </a:p>
          <a:p>
            <a:pPr marL="171450" indent="-171450">
              <a:buFontTx/>
              <a:buChar char="-"/>
            </a:pPr>
            <a:r>
              <a:rPr lang="en-US" baseline="0" dirty="0" smtClean="0"/>
              <a:t>Reason for all spurious reports is the same: The analysis is unable to reason about the effect of the </a:t>
            </a:r>
            <a:r>
              <a:rPr lang="en-US" baseline="0" dirty="0" err="1" smtClean="0"/>
              <a:t>isConnectionClosed</a:t>
            </a:r>
            <a:r>
              <a:rPr lang="en-US" baseline="0" dirty="0" smtClean="0"/>
              <a:t> flag.</a:t>
            </a:r>
          </a:p>
          <a:p>
            <a:pPr marL="171450" indent="-171450">
              <a:buFontTx/>
              <a:buChar char="-"/>
            </a:pPr>
            <a:r>
              <a:rPr lang="en-US" baseline="0" dirty="0" smtClean="0"/>
              <a:t>Not a trivial analysis either,</a:t>
            </a:r>
            <a:endParaRPr lang="en-US" dirty="0"/>
          </a:p>
        </p:txBody>
      </p:sp>
      <p:sp>
        <p:nvSpPr>
          <p:cNvPr id="4" name="Slide Number Placeholder 3"/>
          <p:cNvSpPr>
            <a:spLocks noGrp="1"/>
          </p:cNvSpPr>
          <p:nvPr>
            <p:ph type="sldNum" sz="quarter" idx="10"/>
          </p:nvPr>
        </p:nvSpPr>
        <p:spPr/>
        <p:txBody>
          <a:bodyPr/>
          <a:lstStyle/>
          <a:p>
            <a:fld id="{2D58669D-B7D0-4298-8AB5-F27BD80793BB}" type="slidenum">
              <a:rPr lang="en-US" smtClean="0"/>
              <a:pPr/>
              <a:t>6</a:t>
            </a:fld>
            <a:endParaRPr lang="en-US"/>
          </a:p>
        </p:txBody>
      </p:sp>
    </p:spTree>
    <p:extLst>
      <p:ext uri="{BB962C8B-B14F-4D97-AF65-F5344CB8AC3E}">
        <p14:creationId xmlns:p14="http://schemas.microsoft.com/office/powerpoint/2010/main" val="163627204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pPr>
            <a:endParaRPr lang="en-US" dirty="0"/>
          </a:p>
        </p:txBody>
      </p:sp>
      <p:sp>
        <p:nvSpPr>
          <p:cNvPr id="4" name="Slide Number Placeholder 3"/>
          <p:cNvSpPr>
            <a:spLocks noGrp="1"/>
          </p:cNvSpPr>
          <p:nvPr>
            <p:ph type="sldNum" sz="quarter" idx="10"/>
          </p:nvPr>
        </p:nvSpPr>
        <p:spPr/>
        <p:txBody>
          <a:bodyPr/>
          <a:lstStyle/>
          <a:p>
            <a:fld id="{2D58669D-B7D0-4298-8AB5-F27BD80793BB}" type="slidenum">
              <a:rPr lang="en-US" smtClean="0"/>
              <a:pPr/>
              <a:t>7</a:t>
            </a:fld>
            <a:endParaRPr lang="en-US"/>
          </a:p>
        </p:txBody>
      </p:sp>
    </p:spTree>
    <p:extLst>
      <p:ext uri="{BB962C8B-B14F-4D97-AF65-F5344CB8AC3E}">
        <p14:creationId xmlns:p14="http://schemas.microsoft.com/office/powerpoint/2010/main" val="281222665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Tx/>
              <a:buNone/>
            </a:pPr>
            <a:endParaRPr lang="en-US" dirty="0" smtClean="0"/>
          </a:p>
          <a:p>
            <a:pPr marL="171450" indent="-171450">
              <a:buFontTx/>
              <a:buChar char="-"/>
            </a:pPr>
            <a:r>
              <a:rPr lang="en-US" dirty="0" smtClean="0"/>
              <a:t>What is offline and online?</a:t>
            </a:r>
          </a:p>
          <a:p>
            <a:pPr marL="171450" indent="-171450">
              <a:buFontTx/>
              <a:buChar char="-"/>
            </a:pPr>
            <a:r>
              <a:rPr lang="en-US" dirty="0" smtClean="0"/>
              <a:t>Just talked</a:t>
            </a:r>
            <a:r>
              <a:rPr lang="en-US" baseline="0" dirty="0" smtClean="0"/>
              <a:t> about the user interaction in previous slides. Remind.</a:t>
            </a:r>
            <a:endParaRPr lang="en-US" dirty="0" smtClean="0"/>
          </a:p>
          <a:p>
            <a:pPr marL="171450" indent="-171450">
              <a:buFontTx/>
              <a:buChar char="-"/>
            </a:pPr>
            <a:endParaRPr lang="en-US" dirty="0" smtClean="0"/>
          </a:p>
          <a:p>
            <a:pPr marL="171450" indent="-171450">
              <a:buFontTx/>
              <a:buChar char="-"/>
            </a:pPr>
            <a:r>
              <a:rPr lang="en-US" dirty="0" smtClean="0"/>
              <a:t>High level picture, each component in detail later</a:t>
            </a:r>
          </a:p>
          <a:p>
            <a:pPr marL="171450" indent="-171450">
              <a:buFontTx/>
              <a:buChar char="-"/>
            </a:pPr>
            <a:r>
              <a:rPr lang="en-US" dirty="0" smtClean="0"/>
              <a:t>2</a:t>
            </a:r>
            <a:r>
              <a:rPr lang="en-US" baseline="0" dirty="0" smtClean="0"/>
              <a:t> components</a:t>
            </a:r>
          </a:p>
          <a:p>
            <a:pPr marL="171450" indent="-171450">
              <a:buFontTx/>
              <a:buChar char="-"/>
            </a:pPr>
            <a:r>
              <a:rPr lang="en-US" baseline="0" dirty="0" smtClean="0"/>
              <a:t>Offline component: Learning engine</a:t>
            </a:r>
          </a:p>
          <a:p>
            <a:pPr marL="171450" indent="-171450">
              <a:buFontTx/>
              <a:buChar char="-"/>
            </a:pPr>
            <a:r>
              <a:rPr lang="en-US" baseline="0" dirty="0" smtClean="0"/>
              <a:t>Takes in analysis written by analysis writer</a:t>
            </a:r>
          </a:p>
          <a:p>
            <a:pPr marL="171450" indent="-171450">
              <a:buFontTx/>
              <a:buChar char="-"/>
            </a:pPr>
            <a:r>
              <a:rPr lang="en-US" baseline="0" dirty="0" smtClean="0"/>
              <a:t>And training data in form of programs and the actual bugs in those programs</a:t>
            </a:r>
          </a:p>
          <a:p>
            <a:pPr marL="171450" indent="-171450">
              <a:buFontTx/>
              <a:buChar char="-"/>
            </a:pPr>
            <a:r>
              <a:rPr lang="en-US" baseline="0" dirty="0" smtClean="0"/>
              <a:t>Produces a probabilistic analysis</a:t>
            </a:r>
          </a:p>
          <a:p>
            <a:pPr marL="171450" indent="-171450">
              <a:buFontTx/>
              <a:buChar char="-"/>
            </a:pPr>
            <a:endParaRPr lang="en-US" baseline="0" dirty="0" smtClean="0"/>
          </a:p>
          <a:p>
            <a:pPr marL="171450" indent="-171450">
              <a:buFontTx/>
              <a:buChar char="-"/>
            </a:pPr>
            <a:r>
              <a:rPr lang="en-US" baseline="0" dirty="0" smtClean="0"/>
              <a:t>Online phase: inference engine</a:t>
            </a:r>
          </a:p>
          <a:p>
            <a:pPr marL="171450" indent="-171450">
              <a:buFontTx/>
              <a:buChar char="-"/>
            </a:pPr>
            <a:r>
              <a:rPr lang="en-US" baseline="0" dirty="0" smtClean="0"/>
              <a:t>Takes in learned probabilistic analysis and new program to analyze</a:t>
            </a:r>
          </a:p>
          <a:p>
            <a:pPr marL="171450" indent="-171450">
              <a:buFontTx/>
              <a:buChar char="-"/>
            </a:pPr>
            <a:r>
              <a:rPr lang="en-US" baseline="0" dirty="0" smtClean="0"/>
              <a:t>Also takes user feedback in the form of likes and dislikes</a:t>
            </a:r>
          </a:p>
          <a:p>
            <a:pPr marL="171450" indent="-171450">
              <a:buFontTx/>
              <a:buChar char="-"/>
            </a:pPr>
            <a:r>
              <a:rPr lang="en-US" baseline="0" dirty="0" smtClean="0"/>
              <a:t>Uses these to produce results</a:t>
            </a:r>
          </a:p>
          <a:p>
            <a:pPr marL="171450" indent="-171450">
              <a:buFontTx/>
              <a:buChar char="-"/>
            </a:pPr>
            <a:r>
              <a:rPr lang="en-US" baseline="0" dirty="0" smtClean="0"/>
              <a:t>Interaction can continue till user satisfied</a:t>
            </a:r>
            <a:endParaRPr lang="en-US" dirty="0" smtClean="0"/>
          </a:p>
        </p:txBody>
      </p:sp>
      <p:sp>
        <p:nvSpPr>
          <p:cNvPr id="4" name="Slide Number Placeholder 3"/>
          <p:cNvSpPr>
            <a:spLocks noGrp="1"/>
          </p:cNvSpPr>
          <p:nvPr>
            <p:ph type="sldNum" sz="quarter" idx="10"/>
          </p:nvPr>
        </p:nvSpPr>
        <p:spPr/>
        <p:txBody>
          <a:bodyPr/>
          <a:lstStyle/>
          <a:p>
            <a:fld id="{2D58669D-B7D0-4298-8AB5-F27BD80793BB}" type="slidenum">
              <a:rPr lang="en-US" smtClean="0"/>
              <a:pPr/>
              <a:t>8</a:t>
            </a:fld>
            <a:endParaRPr lang="en-US"/>
          </a:p>
        </p:txBody>
      </p:sp>
    </p:spTree>
    <p:extLst>
      <p:ext uri="{BB962C8B-B14F-4D97-AF65-F5344CB8AC3E}">
        <p14:creationId xmlns:p14="http://schemas.microsoft.com/office/powerpoint/2010/main" val="424565078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What kind of analyses are accepted by our</a:t>
            </a:r>
            <a:r>
              <a:rPr lang="en-US" baseline="0" dirty="0" smtClean="0"/>
              <a:t> system?</a:t>
            </a:r>
          </a:p>
          <a:p>
            <a:r>
              <a:rPr lang="en-US" baseline="0" dirty="0" smtClean="0"/>
              <a:t>Syntax and semantics of input analyses?</a:t>
            </a:r>
            <a:endParaRPr lang="en-US" dirty="0"/>
          </a:p>
        </p:txBody>
      </p:sp>
      <p:sp>
        <p:nvSpPr>
          <p:cNvPr id="4" name="Slide Number Placeholder 3"/>
          <p:cNvSpPr>
            <a:spLocks noGrp="1"/>
          </p:cNvSpPr>
          <p:nvPr>
            <p:ph type="sldNum" sz="quarter" idx="10"/>
          </p:nvPr>
        </p:nvSpPr>
        <p:spPr/>
        <p:txBody>
          <a:bodyPr/>
          <a:lstStyle/>
          <a:p>
            <a:fld id="{2D58669D-B7D0-4298-8AB5-F27BD80793BB}" type="slidenum">
              <a:rPr lang="en-US" smtClean="0"/>
              <a:pPr/>
              <a:t>9</a:t>
            </a:fld>
            <a:endParaRPr lang="en-US"/>
          </a:p>
        </p:txBody>
      </p:sp>
    </p:spTree>
    <p:extLst>
      <p:ext uri="{BB962C8B-B14F-4D97-AF65-F5344CB8AC3E}">
        <p14:creationId xmlns:p14="http://schemas.microsoft.com/office/powerpoint/2010/main" val="424565078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8" name="Title 7"/>
          <p:cNvSpPr>
            <a:spLocks noGrp="1"/>
          </p:cNvSpPr>
          <p:nvPr>
            <p:ph type="ctrTitle"/>
          </p:nvPr>
        </p:nvSpPr>
        <p:spPr>
          <a:xfrm>
            <a:off x="1219200" y="1396986"/>
            <a:ext cx="6858000" cy="990600"/>
          </a:xfrm>
        </p:spPr>
        <p:txBody>
          <a:bodyPr anchor="t" anchorCtr="0"/>
          <a:lstStyle>
            <a:lvl1pPr algn="ctr">
              <a:defRPr sz="3200">
                <a:solidFill>
                  <a:schemeClr val="tx1"/>
                </a:solidFill>
                <a:latin typeface="+mj-lt"/>
              </a:defRPr>
            </a:lvl1pPr>
          </a:lstStyle>
          <a:p>
            <a:r>
              <a:rPr kumimoji="0" lang="en-US" smtClean="0"/>
              <a:t>Click to edit Master title style</a:t>
            </a:r>
            <a:endParaRPr kumimoji="0" lang="en-US" dirty="0"/>
          </a:p>
        </p:txBody>
      </p:sp>
      <p:sp>
        <p:nvSpPr>
          <p:cNvPr id="9" name="Subtitle 8"/>
          <p:cNvSpPr>
            <a:spLocks noGrp="1"/>
          </p:cNvSpPr>
          <p:nvPr>
            <p:ph type="subTitle" idx="1"/>
          </p:nvPr>
        </p:nvSpPr>
        <p:spPr>
          <a:xfrm>
            <a:off x="1219200" y="2999316"/>
            <a:ext cx="6858000" cy="533400"/>
          </a:xfrm>
        </p:spPr>
        <p:txBody>
          <a:bodyPr/>
          <a:lstStyle>
            <a:lvl1pPr marL="0" indent="0" algn="r">
              <a:buNone/>
              <a:defRPr sz="2000">
                <a:solidFill>
                  <a:schemeClr val="tx2"/>
                </a:solidFill>
                <a:latin typeface="Garamond" panose="02020404030301010803" pitchFamily="18" charset="0"/>
                <a:ea typeface="+mj-ea"/>
                <a:cs typeface="+mj-cs"/>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dirty="0"/>
          </a:p>
        </p:txBody>
      </p:sp>
      <p:sp>
        <p:nvSpPr>
          <p:cNvPr id="28" name="Date Placeholder 27"/>
          <p:cNvSpPr>
            <a:spLocks noGrp="1"/>
          </p:cNvSpPr>
          <p:nvPr>
            <p:ph type="dt" sz="half" idx="10"/>
          </p:nvPr>
        </p:nvSpPr>
        <p:spPr>
          <a:xfrm>
            <a:off x="6400800" y="6355080"/>
            <a:ext cx="2286000" cy="365760"/>
          </a:xfrm>
        </p:spPr>
        <p:txBody>
          <a:bodyPr/>
          <a:lstStyle>
            <a:lvl1pPr>
              <a:defRPr sz="1400"/>
            </a:lvl1pPr>
          </a:lstStyle>
          <a:p>
            <a:fld id="{CBAFFC16-27F6-3C46-84DE-482B57D49B1E}" type="datetime1">
              <a:rPr lang="en-US" smtClean="0"/>
              <a:t>9/1/15</a:t>
            </a:fld>
            <a:endParaRPr lang="en-US" dirty="0"/>
          </a:p>
        </p:txBody>
      </p:sp>
      <p:sp>
        <p:nvSpPr>
          <p:cNvPr id="17" name="Footer Placeholder 16"/>
          <p:cNvSpPr>
            <a:spLocks noGrp="1"/>
          </p:cNvSpPr>
          <p:nvPr>
            <p:ph type="ftr" sz="quarter" idx="11"/>
          </p:nvPr>
        </p:nvSpPr>
        <p:spPr>
          <a:xfrm>
            <a:off x="2898648" y="6355080"/>
            <a:ext cx="3474720" cy="365760"/>
          </a:xfrm>
        </p:spPr>
        <p:txBody>
          <a:bodyPr/>
          <a:lstStyle/>
          <a:p>
            <a:r>
              <a:rPr lang="en-US" smtClean="0"/>
              <a:t>ESEC/FSE 2015</a:t>
            </a:r>
            <a:endParaRPr lang="en-US" dirty="0"/>
          </a:p>
        </p:txBody>
      </p:sp>
      <p:sp>
        <p:nvSpPr>
          <p:cNvPr id="29" name="Slide Number Placeholder 28"/>
          <p:cNvSpPr>
            <a:spLocks noGrp="1"/>
          </p:cNvSpPr>
          <p:nvPr>
            <p:ph type="sldNum" sz="quarter" idx="12"/>
          </p:nvPr>
        </p:nvSpPr>
        <p:spPr>
          <a:xfrm>
            <a:off x="1216152" y="6355080"/>
            <a:ext cx="1219200" cy="365760"/>
          </a:xfrm>
        </p:spPr>
        <p:txBody>
          <a:bodyPr/>
          <a:lstStyle/>
          <a:p>
            <a:fld id="{1F7DF5D7-FF41-4BF6-8958-28DFF1DB182D}" type="slidenum">
              <a:rPr lang="en-US" smtClean="0"/>
              <a:pPr/>
              <a:t>‹#›</a:t>
            </a:fld>
            <a:endParaRPr lang="en-US"/>
          </a:p>
        </p:txBody>
      </p:sp>
    </p:spTree>
  </p:cSld>
  <p:clrMapOvr>
    <a:masterClrMapping/>
  </p:clrMapOvr>
  <p:timing>
    <p:tnLst>
      <p:par>
        <p:cTn xmlns:p14="http://schemas.microsoft.com/office/powerpoint/2010/mai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sp>
        <p:nvSpPr>
          <p:cNvPr id="8" name="Content Placeholder 7"/>
          <p:cNvSpPr>
            <a:spLocks noGrp="1"/>
          </p:cNvSpPr>
          <p:nvPr>
            <p:ph sz="quarter" idx="1"/>
          </p:nvPr>
        </p:nvSpPr>
        <p:spPr>
          <a:xfrm>
            <a:off x="457200" y="1321824"/>
            <a:ext cx="8229600" cy="4937760"/>
          </a:xfrm>
        </p:spPr>
        <p:txBody>
          <a:bodyPr/>
          <a:lstStyle>
            <a:lvl1pPr>
              <a:defRPr>
                <a:latin typeface="Garamond" panose="02020404030301010803" pitchFamily="18" charset="0"/>
              </a:defRPr>
            </a:lvl1pPr>
            <a:lvl2pPr>
              <a:defRPr>
                <a:latin typeface="Garamond" panose="02020404030301010803" pitchFamily="18" charset="0"/>
              </a:defRPr>
            </a:lvl2pPr>
            <a:lvl3pPr>
              <a:defRPr>
                <a:latin typeface="Garamond" panose="02020404030301010803" pitchFamily="18" charset="0"/>
              </a:defRPr>
            </a:lvl3pPr>
            <a:lvl4pPr>
              <a:defRPr>
                <a:latin typeface="Garamond" panose="02020404030301010803" pitchFamily="18" charset="0"/>
              </a:defRPr>
            </a:lvl4pPr>
            <a:lvl5pPr>
              <a:defRPr>
                <a:latin typeface="Garamond" panose="02020404030301010803" pitchFamily="18" charset="0"/>
              </a:defRPr>
            </a:lvl5pPr>
          </a:lstStyle>
          <a:p>
            <a:pPr lvl="0" eaLnBrk="1" latinLnBrk="0" hangingPunct="1"/>
            <a:r>
              <a:rPr lang="en-US" dirty="0" smtClean="0"/>
              <a:t>Click to edit Master text styles</a:t>
            </a:r>
          </a:p>
          <a:p>
            <a:pPr lvl="1" eaLnBrk="1" latinLnBrk="0" hangingPunct="1"/>
            <a:r>
              <a:rPr lang="en-US" dirty="0" smtClean="0"/>
              <a:t>Second level</a:t>
            </a:r>
          </a:p>
          <a:p>
            <a:pPr lvl="2" eaLnBrk="1" latinLnBrk="0" hangingPunct="1"/>
            <a:r>
              <a:rPr lang="en-US" dirty="0" smtClean="0"/>
              <a:t>Third level</a:t>
            </a:r>
          </a:p>
          <a:p>
            <a:pPr lvl="3" eaLnBrk="1" latinLnBrk="0" hangingPunct="1"/>
            <a:r>
              <a:rPr lang="en-US" dirty="0" smtClean="0"/>
              <a:t>Fourth level</a:t>
            </a:r>
          </a:p>
          <a:p>
            <a:pPr lvl="4" eaLnBrk="1" latinLnBrk="0" hangingPunct="1"/>
            <a:r>
              <a:rPr lang="en-US" dirty="0" smtClean="0"/>
              <a:t>Fifth level</a:t>
            </a:r>
            <a:endParaRPr kumimoji="0" lang="en-US" dirty="0"/>
          </a:p>
        </p:txBody>
      </p:sp>
      <p:sp>
        <p:nvSpPr>
          <p:cNvPr id="10" name="Date Placeholder 9"/>
          <p:cNvSpPr>
            <a:spLocks noGrp="1"/>
          </p:cNvSpPr>
          <p:nvPr>
            <p:ph type="dt" sz="half" idx="10"/>
          </p:nvPr>
        </p:nvSpPr>
        <p:spPr/>
        <p:txBody>
          <a:bodyPr/>
          <a:lstStyle>
            <a:lvl1pPr algn="r">
              <a:defRPr/>
            </a:lvl1pPr>
          </a:lstStyle>
          <a:p>
            <a:fld id="{3CA13436-50D2-DD4F-8681-CE92069C1DF5}" type="datetime1">
              <a:rPr lang="en-US" smtClean="0"/>
              <a:t>9/1/15</a:t>
            </a:fld>
            <a:endParaRPr lang="en-US" dirty="0"/>
          </a:p>
        </p:txBody>
      </p:sp>
      <p:sp>
        <p:nvSpPr>
          <p:cNvPr id="12" name="Slide Number Placeholder 11"/>
          <p:cNvSpPr>
            <a:spLocks noGrp="1"/>
          </p:cNvSpPr>
          <p:nvPr>
            <p:ph type="sldNum" sz="quarter" idx="12"/>
          </p:nvPr>
        </p:nvSpPr>
        <p:spPr>
          <a:xfrm>
            <a:off x="612648" y="6356350"/>
            <a:ext cx="818219" cy="365760"/>
          </a:xfrm>
        </p:spPr>
        <p:txBody>
          <a:bodyPr/>
          <a:lstStyle/>
          <a:p>
            <a:fld id="{1F7DF5D7-FF41-4BF6-8958-28DFF1DB182D}" type="slidenum">
              <a:rPr lang="en-US" smtClean="0"/>
              <a:pPr/>
              <a:t>‹#›</a:t>
            </a:fld>
            <a:endParaRPr lang="en-US" dirty="0"/>
          </a:p>
        </p:txBody>
      </p:sp>
      <p:sp>
        <p:nvSpPr>
          <p:cNvPr id="3" name="Title 2"/>
          <p:cNvSpPr>
            <a:spLocks noGrp="1"/>
          </p:cNvSpPr>
          <p:nvPr>
            <p:ph type="title"/>
          </p:nvPr>
        </p:nvSpPr>
        <p:spPr/>
        <p:txBody>
          <a:bodyPr/>
          <a:lstStyle>
            <a:lvl1pPr>
              <a:defRPr>
                <a:latin typeface="Helvetica"/>
                <a:cs typeface="Helvetica"/>
              </a:defRPr>
            </a:lvl1pPr>
          </a:lstStyle>
          <a:p>
            <a:r>
              <a:rPr lang="en-US" dirty="0" smtClean="0"/>
              <a:t>Click to edit Master title style</a:t>
            </a:r>
            <a:endParaRPr lang="en-US" dirty="0"/>
          </a:p>
        </p:txBody>
      </p:sp>
      <p:sp>
        <p:nvSpPr>
          <p:cNvPr id="7" name="Footer Placeholder 10"/>
          <p:cNvSpPr>
            <a:spLocks noGrp="1"/>
          </p:cNvSpPr>
          <p:nvPr>
            <p:ph type="ftr" sz="quarter" idx="11"/>
          </p:nvPr>
        </p:nvSpPr>
        <p:spPr>
          <a:xfrm>
            <a:off x="1430867" y="6356350"/>
            <a:ext cx="5791200" cy="365760"/>
          </a:xfrm>
        </p:spPr>
        <p:txBody>
          <a:bodyPr/>
          <a:lstStyle>
            <a:lvl1pPr algn="r">
              <a:defRPr/>
            </a:lvl1pPr>
          </a:lstStyle>
          <a:p>
            <a:pPr algn="ctr"/>
            <a:r>
              <a:rPr lang="en-US" smtClean="0"/>
              <a:t>ESEC/FSE 2015</a:t>
            </a:r>
            <a:endParaRPr lang="en-US" dirty="0"/>
          </a:p>
        </p:txBody>
      </p:sp>
    </p:spTree>
  </p:cSld>
  <p:clrMapOvr>
    <a:masterClrMapping/>
  </p:clrMapOvr>
  <p:timing>
    <p:tnLst>
      <p:par>
        <p:cTn xmlns:p14="http://schemas.microsoft.com/office/powerpoint/2010/main" id="1" dur="indefinite" restart="never" nodeType="tmRoot"/>
      </p:par>
    </p:tnLst>
  </p:timing>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2" name="Title Placeholder 21"/>
          <p:cNvSpPr>
            <a:spLocks noGrp="1"/>
          </p:cNvSpPr>
          <p:nvPr>
            <p:ph type="title"/>
          </p:nvPr>
        </p:nvSpPr>
        <p:spPr>
          <a:xfrm>
            <a:off x="457200" y="152400"/>
            <a:ext cx="8229600" cy="886642"/>
          </a:xfrm>
          <a:prstGeom prst="rect">
            <a:avLst/>
          </a:prstGeom>
        </p:spPr>
        <p:txBody>
          <a:bodyPr vert="horz" anchor="ctr" anchorCtr="0">
            <a:normAutofit/>
          </a:bodyPr>
          <a:lstStyle/>
          <a:p>
            <a:r>
              <a:rPr kumimoji="0" lang="en-US" dirty="0" smtClean="0"/>
              <a:t>Click to edit Master title style</a:t>
            </a:r>
            <a:endParaRPr kumimoji="0" lang="en-US" dirty="0"/>
          </a:p>
        </p:txBody>
      </p:sp>
      <p:sp>
        <p:nvSpPr>
          <p:cNvPr id="13" name="Text Placeholder 12"/>
          <p:cNvSpPr>
            <a:spLocks noGrp="1"/>
          </p:cNvSpPr>
          <p:nvPr>
            <p:ph type="body" idx="1"/>
          </p:nvPr>
        </p:nvSpPr>
        <p:spPr>
          <a:xfrm>
            <a:off x="457200" y="1334652"/>
            <a:ext cx="8229600" cy="4910328"/>
          </a:xfrm>
          <a:prstGeom prst="rect">
            <a:avLst/>
          </a:prstGeom>
        </p:spPr>
        <p:txBody>
          <a:bodyPr vert="horz">
            <a:normAutofit/>
          </a:bodyPr>
          <a:lstStyle/>
          <a:p>
            <a:pPr lvl="0" eaLnBrk="1" latinLnBrk="0" hangingPunct="1"/>
            <a:r>
              <a:rPr kumimoji="0" lang="en-US" dirty="0" smtClean="0"/>
              <a:t>Click to edit Master text styles</a:t>
            </a:r>
          </a:p>
          <a:p>
            <a:pPr lvl="1" eaLnBrk="1" latinLnBrk="0" hangingPunct="1"/>
            <a:r>
              <a:rPr kumimoji="0" lang="en-US" dirty="0" smtClean="0"/>
              <a:t>Second level</a:t>
            </a:r>
          </a:p>
          <a:p>
            <a:pPr lvl="2" eaLnBrk="1" latinLnBrk="0" hangingPunct="1"/>
            <a:r>
              <a:rPr kumimoji="0" lang="en-US" dirty="0" smtClean="0"/>
              <a:t>Third level</a:t>
            </a:r>
          </a:p>
          <a:p>
            <a:pPr lvl="3" eaLnBrk="1" latinLnBrk="0" hangingPunct="1"/>
            <a:r>
              <a:rPr kumimoji="0" lang="en-US" dirty="0" smtClean="0"/>
              <a:t>Fourth level</a:t>
            </a:r>
          </a:p>
          <a:p>
            <a:pPr lvl="4" eaLnBrk="1" latinLnBrk="0" hangingPunct="1"/>
            <a:r>
              <a:rPr kumimoji="0" lang="en-US" dirty="0" smtClean="0"/>
              <a:t>Fifth level</a:t>
            </a:r>
            <a:endParaRPr kumimoji="0" lang="en-US" dirty="0"/>
          </a:p>
        </p:txBody>
      </p:sp>
      <p:sp>
        <p:nvSpPr>
          <p:cNvPr id="14" name="Date Placeholder 13"/>
          <p:cNvSpPr>
            <a:spLocks noGrp="1"/>
          </p:cNvSpPr>
          <p:nvPr>
            <p:ph type="dt" sz="half" idx="2"/>
          </p:nvPr>
        </p:nvSpPr>
        <p:spPr>
          <a:xfrm>
            <a:off x="6400800" y="6356350"/>
            <a:ext cx="2289048" cy="365760"/>
          </a:xfrm>
          <a:prstGeom prst="rect">
            <a:avLst/>
          </a:prstGeom>
        </p:spPr>
        <p:txBody>
          <a:bodyPr vert="horz"/>
          <a:lstStyle>
            <a:lvl1pPr algn="r" eaLnBrk="1" latinLnBrk="0" hangingPunct="1">
              <a:defRPr kumimoji="0" sz="1400">
                <a:solidFill>
                  <a:schemeClr val="tx2"/>
                </a:solidFill>
                <a:latin typeface="Garamond"/>
              </a:defRPr>
            </a:lvl1pPr>
          </a:lstStyle>
          <a:p>
            <a:fld id="{4EB179CB-7F56-8443-A981-5A1A3491FA4B}" type="datetime1">
              <a:rPr lang="en-US" smtClean="0"/>
              <a:t>9/1/15</a:t>
            </a:fld>
            <a:endParaRPr lang="en-US" dirty="0"/>
          </a:p>
        </p:txBody>
      </p:sp>
      <p:sp>
        <p:nvSpPr>
          <p:cNvPr id="3" name="Footer Placeholder 2"/>
          <p:cNvSpPr>
            <a:spLocks noGrp="1"/>
          </p:cNvSpPr>
          <p:nvPr>
            <p:ph type="ftr" sz="quarter" idx="3"/>
          </p:nvPr>
        </p:nvSpPr>
        <p:spPr>
          <a:xfrm>
            <a:off x="2898648" y="6356350"/>
            <a:ext cx="3505200" cy="365760"/>
          </a:xfrm>
          <a:prstGeom prst="rect">
            <a:avLst/>
          </a:prstGeom>
        </p:spPr>
        <p:txBody>
          <a:bodyPr vert="horz"/>
          <a:lstStyle>
            <a:lvl1pPr algn="r" eaLnBrk="1" latinLnBrk="0" hangingPunct="1">
              <a:defRPr kumimoji="0" sz="1400">
                <a:solidFill>
                  <a:schemeClr val="tx2"/>
                </a:solidFill>
              </a:defRPr>
            </a:lvl1pPr>
          </a:lstStyle>
          <a:p>
            <a:r>
              <a:rPr lang="en-US" smtClean="0"/>
              <a:t>ESEC/FSE 2015</a:t>
            </a:r>
            <a:endParaRPr lang="en-US" dirty="0"/>
          </a:p>
        </p:txBody>
      </p:sp>
      <p:sp>
        <p:nvSpPr>
          <p:cNvPr id="23" name="Slide Number Placeholder 22"/>
          <p:cNvSpPr>
            <a:spLocks noGrp="1"/>
          </p:cNvSpPr>
          <p:nvPr>
            <p:ph type="sldNum" sz="quarter" idx="4"/>
          </p:nvPr>
        </p:nvSpPr>
        <p:spPr>
          <a:xfrm>
            <a:off x="612648" y="6356350"/>
            <a:ext cx="1981200" cy="365760"/>
          </a:xfrm>
          <a:prstGeom prst="rect">
            <a:avLst/>
          </a:prstGeom>
        </p:spPr>
        <p:txBody>
          <a:bodyPr vert="horz"/>
          <a:lstStyle>
            <a:lvl1pPr algn="l" eaLnBrk="1" latinLnBrk="0" hangingPunct="1">
              <a:defRPr kumimoji="0" sz="1400">
                <a:solidFill>
                  <a:schemeClr val="tx2"/>
                </a:solidFill>
                <a:latin typeface="Garamond"/>
              </a:defRPr>
            </a:lvl1pPr>
          </a:lstStyle>
          <a:p>
            <a:fld id="{1F7DF5D7-FF41-4BF6-8958-28DFF1DB182D}" type="slidenum">
              <a:rPr lang="en-US" smtClean="0"/>
              <a:pPr/>
              <a:t>‹#›</a:t>
            </a:fld>
            <a:endParaRPr lang="en-US" dirty="0"/>
          </a:p>
        </p:txBody>
      </p:sp>
      <p:sp>
        <p:nvSpPr>
          <p:cNvPr id="10" name="Isosceles Triangle 9"/>
          <p:cNvSpPr>
            <a:spLocks noChangeAspect="1"/>
          </p:cNvSpPr>
          <p:nvPr/>
        </p:nvSpPr>
        <p:spPr>
          <a:xfrm rot="5400000">
            <a:off x="419100" y="6467475"/>
            <a:ext cx="190849" cy="120314"/>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cxnSp>
        <p:nvCxnSpPr>
          <p:cNvPr id="11" name="Straight Connector 10"/>
          <p:cNvCxnSpPr>
            <a:cxnSpLocks noChangeShapeType="1"/>
          </p:cNvCxnSpPr>
          <p:nvPr userDrawn="1"/>
        </p:nvCxnSpPr>
        <p:spPr bwMode="auto">
          <a:xfrm>
            <a:off x="381000" y="1080697"/>
            <a:ext cx="8382000" cy="1587"/>
          </a:xfrm>
          <a:prstGeom prst="line">
            <a:avLst/>
          </a:prstGeom>
          <a:noFill/>
          <a:ln w="22225">
            <a:solidFill>
              <a:srgbClr val="0F5E90"/>
            </a:solidFill>
            <a:round/>
            <a:headEnd/>
            <a:tailEnd/>
          </a:ln>
          <a:extLst>
            <a:ext uri="{909E8E84-426E-40dd-AFC4-6F175D3DCCD1}">
              <a14:hiddenFill xmlns:a14="http://schemas.microsoft.com/office/drawing/2010/main">
                <a:noFill/>
              </a14:hiddenFill>
            </a:ext>
          </a:extLst>
        </p:spPr>
      </p:cxnSp>
      <p:cxnSp>
        <p:nvCxnSpPr>
          <p:cNvPr id="12" name="Straight Connector 11"/>
          <p:cNvCxnSpPr>
            <a:cxnSpLocks noChangeShapeType="1"/>
          </p:cNvCxnSpPr>
          <p:nvPr userDrawn="1"/>
        </p:nvCxnSpPr>
        <p:spPr bwMode="auto">
          <a:xfrm>
            <a:off x="381000" y="6263005"/>
            <a:ext cx="8382000" cy="1587"/>
          </a:xfrm>
          <a:prstGeom prst="line">
            <a:avLst/>
          </a:prstGeom>
          <a:noFill/>
          <a:ln w="22225">
            <a:solidFill>
              <a:srgbClr val="0F5E90"/>
            </a:solidFill>
            <a:round/>
            <a:headEnd/>
            <a:tailEnd/>
          </a:ln>
          <a:extLst>
            <a:ext uri="{909E8E84-426E-40dd-AFC4-6F175D3DCCD1}">
              <a14:hiddenFill xmlns:a14="http://schemas.microsoft.com/office/drawing/2010/main">
                <a:noFill/>
              </a14:hiddenFill>
            </a:ext>
          </a:extLst>
        </p:spPr>
      </p:cxnSp>
    </p:spTree>
  </p:cSld>
  <p:clrMap bg1="lt1" tx1="dk1" bg2="lt2" tx2="dk2" accent1="accent1" accent2="accent2" accent3="accent3" accent4="accent4" accent5="accent5" accent6="accent6" hlink="hlink" folHlink="folHlink"/>
  <p:sldLayoutIdLst>
    <p:sldLayoutId id="2147483685" r:id="rId1"/>
    <p:sldLayoutId id="2147483686" r:id="rId2"/>
  </p:sldLayoutIdLst>
  <p:hf hdr="0" dt="0"/>
  <p:txStyles>
    <p:titleStyle>
      <a:lvl1pPr algn="ctr" rtl="0" eaLnBrk="1" latinLnBrk="0" hangingPunct="1">
        <a:spcBef>
          <a:spcPct val="0"/>
        </a:spcBef>
        <a:buNone/>
        <a:defRPr kumimoji="0" sz="3200" kern="1200">
          <a:solidFill>
            <a:schemeClr val="tx2"/>
          </a:solidFill>
          <a:latin typeface="Helvetica"/>
          <a:ea typeface="+mj-ea"/>
          <a:cs typeface="Helvetica"/>
        </a:defRPr>
      </a:lvl1pPr>
    </p:titleStyle>
    <p:bodyStyle>
      <a:lvl1pPr marL="274320" indent="-274320" algn="l" rtl="0" eaLnBrk="1" latinLnBrk="0" hangingPunct="1">
        <a:spcBef>
          <a:spcPts val="600"/>
        </a:spcBef>
        <a:buClr>
          <a:schemeClr val="accent1"/>
        </a:buClr>
        <a:buSzPct val="76000"/>
        <a:buFont typeface="Wingdings 3"/>
        <a:buChar char=""/>
        <a:defRPr kumimoji="0" sz="2600" kern="1200">
          <a:solidFill>
            <a:schemeClr val="tx1"/>
          </a:solidFill>
          <a:latin typeface="Garamond" panose="02020404030301010803" pitchFamily="18" charset="0"/>
          <a:ea typeface="+mn-ea"/>
          <a:cs typeface="+mn-cs"/>
        </a:defRPr>
      </a:lvl1pPr>
      <a:lvl2pPr marL="548640" indent="-274320" algn="l" rtl="0" eaLnBrk="1" latinLnBrk="0" hangingPunct="1">
        <a:spcBef>
          <a:spcPts val="500"/>
        </a:spcBef>
        <a:buClr>
          <a:schemeClr val="accent2"/>
        </a:buClr>
        <a:buSzPct val="76000"/>
        <a:buFont typeface="Wingdings 3"/>
        <a:buChar char=""/>
        <a:defRPr kumimoji="0" sz="2300" kern="1200">
          <a:solidFill>
            <a:schemeClr val="tx2"/>
          </a:solidFill>
          <a:latin typeface="Garamond" panose="02020404030301010803" pitchFamily="18" charset="0"/>
          <a:ea typeface="+mn-ea"/>
          <a:cs typeface="+mn-cs"/>
        </a:defRPr>
      </a:lvl2pPr>
      <a:lvl3pPr marL="822960" indent="-228600" algn="l" rtl="0" eaLnBrk="1" latinLnBrk="0" hangingPunct="1">
        <a:spcBef>
          <a:spcPts val="500"/>
        </a:spcBef>
        <a:buClr>
          <a:schemeClr val="bg1">
            <a:shade val="50000"/>
          </a:schemeClr>
        </a:buClr>
        <a:buSzPct val="76000"/>
        <a:buFont typeface="Wingdings 3"/>
        <a:buChar char=""/>
        <a:defRPr kumimoji="0" sz="2000" kern="1200">
          <a:solidFill>
            <a:schemeClr val="tx1"/>
          </a:solidFill>
          <a:latin typeface="Garamond" panose="02020404030301010803" pitchFamily="18" charset="0"/>
          <a:ea typeface="+mn-ea"/>
          <a:cs typeface="+mn-cs"/>
        </a:defRPr>
      </a:lvl3pPr>
      <a:lvl4pPr marL="1097280" indent="-228600" algn="l" rtl="0" eaLnBrk="1" latinLnBrk="0" hangingPunct="1">
        <a:spcBef>
          <a:spcPts val="400"/>
        </a:spcBef>
        <a:buClr>
          <a:schemeClr val="accent2">
            <a:shade val="75000"/>
          </a:schemeClr>
        </a:buClr>
        <a:buSzPct val="70000"/>
        <a:buFont typeface="Wingdings"/>
        <a:buChar char=""/>
        <a:defRPr kumimoji="0" sz="1800" kern="1200">
          <a:solidFill>
            <a:schemeClr val="tx1"/>
          </a:solidFill>
          <a:latin typeface="Garamond" panose="02020404030301010803" pitchFamily="18" charset="0"/>
          <a:ea typeface="+mn-ea"/>
          <a:cs typeface="+mn-cs"/>
        </a:defRPr>
      </a:lvl4pPr>
      <a:lvl5pPr marL="1371600" indent="-228600" algn="l" rtl="0" eaLnBrk="1" latinLnBrk="0" hangingPunct="1">
        <a:spcBef>
          <a:spcPts val="300"/>
        </a:spcBef>
        <a:buClr>
          <a:schemeClr val="accent2"/>
        </a:buClr>
        <a:buSzPct val="70000"/>
        <a:buFont typeface="Wingdings"/>
        <a:buChar char=""/>
        <a:defRPr kumimoji="0" sz="1600" kern="1200">
          <a:solidFill>
            <a:schemeClr val="tx1"/>
          </a:solidFill>
          <a:latin typeface="Garamond" panose="02020404030301010803" pitchFamily="18" charset="0"/>
          <a:ea typeface="+mn-ea"/>
          <a:cs typeface="+mn-cs"/>
        </a:defRPr>
      </a:lvl5pPr>
      <a:lvl6pPr marL="1645920" indent="-182880" algn="l" rtl="0" eaLnBrk="1" latinLnBrk="0" hangingPunct="1">
        <a:spcBef>
          <a:spcPts val="300"/>
        </a:spcBef>
        <a:buClr>
          <a:srgbClr val="9FB8CD">
            <a:shade val="75000"/>
          </a:srgbClr>
        </a:buClr>
        <a:buSzPct val="75000"/>
        <a:buFont typeface="Wingdings 3"/>
        <a:buChar char=""/>
        <a:defRPr kumimoji="0" lang="en-US" sz="1600" kern="1200" smtClean="0">
          <a:solidFill>
            <a:schemeClr val="tx1"/>
          </a:solidFill>
          <a:latin typeface="+mn-lt"/>
          <a:ea typeface="+mn-ea"/>
          <a:cs typeface="+mn-cs"/>
        </a:defRPr>
      </a:lvl6pPr>
      <a:lvl7pPr marL="1828800" indent="-182880" algn="l" rtl="0" eaLnBrk="1" latinLnBrk="0" hangingPunct="1">
        <a:spcBef>
          <a:spcPts val="300"/>
        </a:spcBef>
        <a:buClr>
          <a:srgbClr val="727CA3">
            <a:shade val="75000"/>
          </a:srgbClr>
        </a:buClr>
        <a:buSzPct val="75000"/>
        <a:buFont typeface="Wingdings 3"/>
        <a:buChar char=""/>
        <a:defRPr kumimoji="0" lang="en-US" sz="1400" kern="1200" smtClean="0">
          <a:solidFill>
            <a:schemeClr val="tx1"/>
          </a:solidFill>
          <a:latin typeface="+mn-lt"/>
          <a:ea typeface="+mn-ea"/>
          <a:cs typeface="+mn-cs"/>
        </a:defRPr>
      </a:lvl7pPr>
      <a:lvl8pPr marL="2011680" indent="-182880" algn="l" rtl="0" eaLnBrk="1" latinLnBrk="0" hangingPunct="1">
        <a:spcBef>
          <a:spcPts val="300"/>
        </a:spcBef>
        <a:buClr>
          <a:prstClr val="white">
            <a:shade val="50000"/>
          </a:prstClr>
        </a:buClr>
        <a:buSzPct val="75000"/>
        <a:buFont typeface="Wingdings 3"/>
        <a:buChar char=""/>
        <a:defRPr kumimoji="0" lang="en-US" sz="1400" kern="1200" smtClean="0">
          <a:solidFill>
            <a:schemeClr val="tx1"/>
          </a:solidFill>
          <a:latin typeface="+mn-lt"/>
          <a:ea typeface="+mn-ea"/>
          <a:cs typeface="+mn-cs"/>
        </a:defRPr>
      </a:lvl8pPr>
      <a:lvl9pPr marL="2194560" indent="-182880" algn="l" rtl="0" eaLnBrk="1" latinLnBrk="0" hangingPunct="1">
        <a:spcBef>
          <a:spcPts val="300"/>
        </a:spcBef>
        <a:buClr>
          <a:srgbClr val="9FB8CD"/>
        </a:buClr>
        <a:buSzPct val="75000"/>
        <a:buFont typeface="Wingdings 3"/>
        <a:buChar char=""/>
        <a:defRPr kumimoji="0" lang="en-US" sz="1200" kern="1200" smtClean="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tags" Target="../tags/tag7.xml"/><Relationship Id="rId2" Type="http://schemas.openxmlformats.org/officeDocument/2006/relationships/slideLayout" Target="../slideLayouts/slideLayout2.xml"/><Relationship Id="rId3"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1" Type="http://schemas.openxmlformats.org/officeDocument/2006/relationships/image" Target="../media/image13.png"/><Relationship Id="rId12" Type="http://schemas.openxmlformats.org/officeDocument/2006/relationships/image" Target="../media/image14.png"/><Relationship Id="rId13" Type="http://schemas.openxmlformats.org/officeDocument/2006/relationships/image" Target="../media/image15.png"/><Relationship Id="rId14" Type="http://schemas.openxmlformats.org/officeDocument/2006/relationships/image" Target="../media/image16.png"/><Relationship Id="rId15" Type="http://schemas.openxmlformats.org/officeDocument/2006/relationships/image" Target="../media/image31.png"/><Relationship Id="rId1" Type="http://schemas.openxmlformats.org/officeDocument/2006/relationships/tags" Target="../tags/tag8.xml"/><Relationship Id="rId2" Type="http://schemas.openxmlformats.org/officeDocument/2006/relationships/slideLayout" Target="../slideLayouts/slideLayout2.xml"/><Relationship Id="rId3" Type="http://schemas.openxmlformats.org/officeDocument/2006/relationships/notesSlide" Target="../notesSlides/notesSlide11.xml"/><Relationship Id="rId4" Type="http://schemas.openxmlformats.org/officeDocument/2006/relationships/image" Target="../media/image6.png"/><Relationship Id="rId5" Type="http://schemas.openxmlformats.org/officeDocument/2006/relationships/image" Target="../media/image7.png"/><Relationship Id="rId6" Type="http://schemas.openxmlformats.org/officeDocument/2006/relationships/image" Target="../media/image8.png"/><Relationship Id="rId7" Type="http://schemas.openxmlformats.org/officeDocument/2006/relationships/image" Target="../media/image9.png"/><Relationship Id="rId8" Type="http://schemas.openxmlformats.org/officeDocument/2006/relationships/image" Target="../media/image10.png"/><Relationship Id="rId9" Type="http://schemas.openxmlformats.org/officeDocument/2006/relationships/image" Target="../media/image11.png"/><Relationship Id="rId10" Type="http://schemas.openxmlformats.org/officeDocument/2006/relationships/image" Target="../media/image12.png"/></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2.xml"/><Relationship Id="rId4" Type="http://schemas.openxmlformats.org/officeDocument/2006/relationships/image" Target="../media/image32.png"/><Relationship Id="rId5" Type="http://schemas.openxmlformats.org/officeDocument/2006/relationships/image" Target="../media/image33.png"/><Relationship Id="rId6" Type="http://schemas.openxmlformats.org/officeDocument/2006/relationships/image" Target="../media/image34.png"/><Relationship Id="rId7" Type="http://schemas.openxmlformats.org/officeDocument/2006/relationships/image" Target="../media/image35.png"/><Relationship Id="rId8" Type="http://schemas.openxmlformats.org/officeDocument/2006/relationships/image" Target="../media/image36.png"/><Relationship Id="rId9" Type="http://schemas.openxmlformats.org/officeDocument/2006/relationships/image" Target="../media/image37.png"/><Relationship Id="rId10" Type="http://schemas.openxmlformats.org/officeDocument/2006/relationships/image" Target="../media/image38.png"/><Relationship Id="rId11" Type="http://schemas.openxmlformats.org/officeDocument/2006/relationships/image" Target="../media/image39.png"/><Relationship Id="rId1" Type="http://schemas.openxmlformats.org/officeDocument/2006/relationships/tags" Target="../tags/tag9.xml"/><Relationship Id="rId2"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 Id="rId3" Type="http://schemas.openxmlformats.org/officeDocument/2006/relationships/image" Target="../media/image40.emf"/></Relationships>
</file>

<file path=ppt/slides/_rels/slide14.xml.rels><?xml version="1.0" encoding="UTF-8" standalone="yes"?>
<Relationships xmlns="http://schemas.openxmlformats.org/package/2006/relationships"><Relationship Id="rId1" Type="http://schemas.openxmlformats.org/officeDocument/2006/relationships/tags" Target="../tags/tag10.xml"/><Relationship Id="rId2" Type="http://schemas.openxmlformats.org/officeDocument/2006/relationships/slideLayout" Target="../slideLayouts/slideLayout2.xml"/><Relationship Id="rId3"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5.xml"/><Relationship Id="rId4" Type="http://schemas.openxmlformats.org/officeDocument/2006/relationships/image" Target="../media/image41.emf"/><Relationship Id="rId1" Type="http://schemas.openxmlformats.org/officeDocument/2006/relationships/tags" Target="../tags/tag11.xml"/><Relationship Id="rId2"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 Id="rId3" Type="http://schemas.openxmlformats.org/officeDocument/2006/relationships/image" Target="../media/image42.emf"/></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17.xml"/><Relationship Id="rId4" Type="http://schemas.openxmlformats.org/officeDocument/2006/relationships/image" Target="../media/image43.emf"/><Relationship Id="rId5" Type="http://schemas.openxmlformats.org/officeDocument/2006/relationships/image" Target="../media/image44.emf"/><Relationship Id="rId6" Type="http://schemas.openxmlformats.org/officeDocument/2006/relationships/image" Target="../media/image45.emf"/><Relationship Id="rId1" Type="http://schemas.openxmlformats.org/officeDocument/2006/relationships/tags" Target="../tags/tag12.xml"/><Relationship Id="rId2"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18.xml"/><Relationship Id="rId4" Type="http://schemas.openxmlformats.org/officeDocument/2006/relationships/image" Target="../media/image46.emf"/><Relationship Id="rId1" Type="http://schemas.openxmlformats.org/officeDocument/2006/relationships/tags" Target="../tags/tag13.xml"/><Relationship Id="rId2"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19.xml"/><Relationship Id="rId4" Type="http://schemas.openxmlformats.org/officeDocument/2006/relationships/image" Target="../media/image43.emf"/><Relationship Id="rId5" Type="http://schemas.openxmlformats.org/officeDocument/2006/relationships/image" Target="../media/image44.emf"/><Relationship Id="rId6" Type="http://schemas.openxmlformats.org/officeDocument/2006/relationships/image" Target="../media/image45.emf"/><Relationship Id="rId1" Type="http://schemas.openxmlformats.org/officeDocument/2006/relationships/tags" Target="../tags/tag14.xml"/><Relationship Id="rId2"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4" Type="http://schemas.openxmlformats.org/officeDocument/2006/relationships/image" Target="../media/image2.jpg"/><Relationship Id="rId5" Type="http://schemas.openxmlformats.org/officeDocument/2006/relationships/image" Target="../media/image3.png"/><Relationship Id="rId1" Type="http://schemas.openxmlformats.org/officeDocument/2006/relationships/tags" Target="../tags/tag1.xml"/><Relationship Id="rId2"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tags" Target="../tags/tag15.xml"/><Relationship Id="rId2" Type="http://schemas.openxmlformats.org/officeDocument/2006/relationships/slideLayout" Target="../slideLayouts/slideLayout2.xml"/><Relationship Id="rId3" Type="http://schemas.openxmlformats.org/officeDocument/2006/relationships/notesSlide" Target="../notesSlides/notesSlide20.xml"/></Relationships>
</file>

<file path=ppt/slides/_rels/slide21.xml.rels><?xml version="1.0" encoding="UTF-8" standalone="yes"?>
<Relationships xmlns="http://schemas.openxmlformats.org/package/2006/relationships"><Relationship Id="rId1" Type="http://schemas.openxmlformats.org/officeDocument/2006/relationships/tags" Target="../tags/tag16.xml"/><Relationship Id="rId2" Type="http://schemas.openxmlformats.org/officeDocument/2006/relationships/slideLayout" Target="../slideLayouts/slideLayout2.xml"/><Relationship Id="rId3" Type="http://schemas.openxmlformats.org/officeDocument/2006/relationships/notesSlide" Target="../notesSlides/notesSlide2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2.xml"/><Relationship Id="rId3" Type="http://schemas.openxmlformats.org/officeDocument/2006/relationships/image" Target="../media/image47.emf"/></Relationships>
</file>

<file path=ppt/slides/_rels/slide23.xml.rels><?xml version="1.0" encoding="UTF-8" standalone="yes"?>
<Relationships xmlns="http://schemas.openxmlformats.org/package/2006/relationships"><Relationship Id="rId1" Type="http://schemas.openxmlformats.org/officeDocument/2006/relationships/tags" Target="../tags/tag17.xml"/><Relationship Id="rId2" Type="http://schemas.openxmlformats.org/officeDocument/2006/relationships/slideLayout" Target="../slideLayouts/slideLayout2.xml"/><Relationship Id="rId3" Type="http://schemas.openxmlformats.org/officeDocument/2006/relationships/notesSlide" Target="../notesSlides/notesSlide23.xml"/></Relationships>
</file>

<file path=ppt/slides/_rels/slide24.xml.rels><?xml version="1.0" encoding="UTF-8" standalone="yes"?>
<Relationships xmlns="http://schemas.openxmlformats.org/package/2006/relationships"><Relationship Id="rId3" Type="http://schemas.openxmlformats.org/officeDocument/2006/relationships/notesSlide" Target="../notesSlides/notesSlide24.xml"/><Relationship Id="rId4" Type="http://schemas.openxmlformats.org/officeDocument/2006/relationships/image" Target="../media/image48.emf"/><Relationship Id="rId5" Type="http://schemas.openxmlformats.org/officeDocument/2006/relationships/image" Target="../media/image49.emf"/><Relationship Id="rId6" Type="http://schemas.openxmlformats.org/officeDocument/2006/relationships/image" Target="../media/image50.emf"/><Relationship Id="rId7" Type="http://schemas.openxmlformats.org/officeDocument/2006/relationships/image" Target="../media/image51.emf"/><Relationship Id="rId8" Type="http://schemas.openxmlformats.org/officeDocument/2006/relationships/image" Target="../media/image52.emf"/><Relationship Id="rId1" Type="http://schemas.openxmlformats.org/officeDocument/2006/relationships/tags" Target="../tags/tag18.xml"/><Relationship Id="rId2"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tags" Target="../tags/tag19.xml"/><Relationship Id="rId2" Type="http://schemas.openxmlformats.org/officeDocument/2006/relationships/slideLayout" Target="../slideLayouts/slideLayout2.xml"/><Relationship Id="rId3" Type="http://schemas.openxmlformats.org/officeDocument/2006/relationships/notesSlide" Target="../notesSlides/notesSlide25.xml"/></Relationships>
</file>

<file path=ppt/slides/_rels/slide26.xml.rels><?xml version="1.0" encoding="UTF-8" standalone="yes"?>
<Relationships xmlns="http://schemas.openxmlformats.org/package/2006/relationships"><Relationship Id="rId1" Type="http://schemas.openxmlformats.org/officeDocument/2006/relationships/tags" Target="../tags/tag20.xml"/><Relationship Id="rId2" Type="http://schemas.openxmlformats.org/officeDocument/2006/relationships/slideLayout" Target="../slideLayouts/slideLayout2.xml"/><Relationship Id="rId3" Type="http://schemas.openxmlformats.org/officeDocument/2006/relationships/notesSlide" Target="../notesSlides/notesSlide2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7.xml"/></Relationships>
</file>

<file path=ppt/slides/_rels/slide28.xml.rels><?xml version="1.0" encoding="UTF-8" standalone="yes"?>
<Relationships xmlns="http://schemas.openxmlformats.org/package/2006/relationships"><Relationship Id="rId3" Type="http://schemas.openxmlformats.org/officeDocument/2006/relationships/notesSlide" Target="../notesSlides/notesSlide28.xml"/><Relationship Id="rId4" Type="http://schemas.openxmlformats.org/officeDocument/2006/relationships/image" Target="../media/image53.emf"/><Relationship Id="rId1" Type="http://schemas.openxmlformats.org/officeDocument/2006/relationships/tags" Target="../tags/tag21.xml"/><Relationship Id="rId2"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notesSlide" Target="../notesSlides/notesSlide29.xml"/><Relationship Id="rId4" Type="http://schemas.openxmlformats.org/officeDocument/2006/relationships/image" Target="../media/image54.emf"/><Relationship Id="rId1" Type="http://schemas.openxmlformats.org/officeDocument/2006/relationships/tags" Target="../tags/tag22.xml"/><Relationship Id="rId2"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1" Type="http://schemas.openxmlformats.org/officeDocument/2006/relationships/image" Target="../media/image11.png"/><Relationship Id="rId12" Type="http://schemas.openxmlformats.org/officeDocument/2006/relationships/image" Target="../media/image12.png"/><Relationship Id="rId13" Type="http://schemas.openxmlformats.org/officeDocument/2006/relationships/image" Target="../media/image13.png"/><Relationship Id="rId14" Type="http://schemas.openxmlformats.org/officeDocument/2006/relationships/image" Target="../media/image14.png"/><Relationship Id="rId15" Type="http://schemas.openxmlformats.org/officeDocument/2006/relationships/image" Target="../media/image15.png"/><Relationship Id="rId16" Type="http://schemas.openxmlformats.org/officeDocument/2006/relationships/image" Target="../media/image16.png"/><Relationship Id="rId17" Type="http://schemas.openxmlformats.org/officeDocument/2006/relationships/image" Target="../media/image17.jpeg"/><Relationship Id="rId1" Type="http://schemas.openxmlformats.org/officeDocument/2006/relationships/tags" Target="../tags/tag2.xml"/><Relationship Id="rId2" Type="http://schemas.openxmlformats.org/officeDocument/2006/relationships/slideLayout" Target="../slideLayouts/slideLayout2.xml"/><Relationship Id="rId3" Type="http://schemas.openxmlformats.org/officeDocument/2006/relationships/notesSlide" Target="../notesSlides/notesSlide3.xml"/><Relationship Id="rId4" Type="http://schemas.openxmlformats.org/officeDocument/2006/relationships/image" Target="../media/image4.png"/><Relationship Id="rId5" Type="http://schemas.openxmlformats.org/officeDocument/2006/relationships/image" Target="../media/image5.png"/><Relationship Id="rId6" Type="http://schemas.openxmlformats.org/officeDocument/2006/relationships/image" Target="../media/image6.png"/><Relationship Id="rId7" Type="http://schemas.openxmlformats.org/officeDocument/2006/relationships/image" Target="../media/image7.png"/><Relationship Id="rId8" Type="http://schemas.openxmlformats.org/officeDocument/2006/relationships/image" Target="../media/image8.png"/><Relationship Id="rId9" Type="http://schemas.openxmlformats.org/officeDocument/2006/relationships/image" Target="../media/image9.png"/><Relationship Id="rId10" Type="http://schemas.openxmlformats.org/officeDocument/2006/relationships/image" Target="../media/image10.png"/></Relationships>
</file>

<file path=ppt/slides/_rels/slide30.xml.rels><?xml version="1.0" encoding="UTF-8" standalone="yes"?>
<Relationships xmlns="http://schemas.openxmlformats.org/package/2006/relationships"><Relationship Id="rId3" Type="http://schemas.openxmlformats.org/officeDocument/2006/relationships/notesSlide" Target="../notesSlides/notesSlide30.xml"/><Relationship Id="rId4" Type="http://schemas.openxmlformats.org/officeDocument/2006/relationships/image" Target="../media/image55.emf"/><Relationship Id="rId1" Type="http://schemas.openxmlformats.org/officeDocument/2006/relationships/tags" Target="../tags/tag23.xml"/><Relationship Id="rId2"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tags" Target="../tags/tag24.xml"/><Relationship Id="rId2" Type="http://schemas.openxmlformats.org/officeDocument/2006/relationships/slideLayout" Target="../slideLayouts/slideLayout2.xml"/><Relationship Id="rId3" Type="http://schemas.openxmlformats.org/officeDocument/2006/relationships/notesSlide" Target="../notesSlides/notesSlide31.xml"/></Relationships>
</file>

<file path=ppt/slides/_rels/slide32.xml.rels><?xml version="1.0" encoding="UTF-8" standalone="yes"?>
<Relationships xmlns="http://schemas.openxmlformats.org/package/2006/relationships"><Relationship Id="rId3" Type="http://schemas.openxmlformats.org/officeDocument/2006/relationships/notesSlide" Target="../notesSlides/notesSlide32.xml"/><Relationship Id="rId4" Type="http://schemas.openxmlformats.org/officeDocument/2006/relationships/image" Target="../media/image56.emf"/><Relationship Id="rId1" Type="http://schemas.openxmlformats.org/officeDocument/2006/relationships/tags" Target="../tags/tag25.xml"/><Relationship Id="rId2"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4.xml"/><Relationship Id="rId4" Type="http://schemas.openxmlformats.org/officeDocument/2006/relationships/image" Target="../media/image5.png"/><Relationship Id="rId5" Type="http://schemas.openxmlformats.org/officeDocument/2006/relationships/image" Target="../media/image3.png"/><Relationship Id="rId1" Type="http://schemas.openxmlformats.org/officeDocument/2006/relationships/tags" Target="../tags/tag3.xml"/><Relationship Id="rId2"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tags" Target="../tags/tag4.xml"/><Relationship Id="rId2" Type="http://schemas.openxmlformats.org/officeDocument/2006/relationships/slideLayout" Target="../slideLayouts/slideLayout2.xml"/><Relationship Id="rId3"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6.xml"/><Relationship Id="rId4" Type="http://schemas.openxmlformats.org/officeDocument/2006/relationships/image" Target="../media/image18.emf"/><Relationship Id="rId5" Type="http://schemas.openxmlformats.org/officeDocument/2006/relationships/image" Target="../media/image19.emf"/><Relationship Id="rId6" Type="http://schemas.openxmlformats.org/officeDocument/2006/relationships/image" Target="../media/image20.png"/><Relationship Id="rId1" Type="http://schemas.openxmlformats.org/officeDocument/2006/relationships/tags" Target="../tags/tag5.xml"/><Relationship Id="rId2"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 Id="rId3" Type="http://schemas.openxmlformats.org/officeDocument/2006/relationships/image" Target="../media/image21.emf"/></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8.xml"/><Relationship Id="rId4" Type="http://schemas.openxmlformats.org/officeDocument/2006/relationships/image" Target="../media/image22.emf"/><Relationship Id="rId5" Type="http://schemas.openxmlformats.org/officeDocument/2006/relationships/image" Target="../media/image23.emf"/><Relationship Id="rId6" Type="http://schemas.openxmlformats.org/officeDocument/2006/relationships/image" Target="../media/image24.emf"/><Relationship Id="rId7" Type="http://schemas.openxmlformats.org/officeDocument/2006/relationships/image" Target="../media/image25.emf"/><Relationship Id="rId8" Type="http://schemas.openxmlformats.org/officeDocument/2006/relationships/image" Target="../media/image26.emf"/><Relationship Id="rId9" Type="http://schemas.openxmlformats.org/officeDocument/2006/relationships/image" Target="../media/image27.emf"/><Relationship Id="rId10" Type="http://schemas.openxmlformats.org/officeDocument/2006/relationships/image" Target="../media/image28.emf"/><Relationship Id="rId11" Type="http://schemas.openxmlformats.org/officeDocument/2006/relationships/image" Target="../media/image29.emf"/><Relationship Id="rId1" Type="http://schemas.openxmlformats.org/officeDocument/2006/relationships/tags" Target="../tags/tag6.xml"/><Relationship Id="rId2"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 Id="rId3" Type="http://schemas.openxmlformats.org/officeDocument/2006/relationships/image" Target="../media/image30.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p:nvPr>
        </p:nvSpPr>
        <p:spPr>
          <a:xfrm>
            <a:off x="0" y="1602554"/>
            <a:ext cx="9144000" cy="1288083"/>
          </a:xfrm>
        </p:spPr>
        <p:txBody>
          <a:bodyPr>
            <a:noAutofit/>
          </a:bodyPr>
          <a:lstStyle/>
          <a:p>
            <a:r>
              <a:rPr lang="en-US" sz="4000" dirty="0" smtClean="0">
                <a:latin typeface="Arial"/>
                <a:cs typeface="Arial"/>
              </a:rPr>
              <a:t>A User</a:t>
            </a:r>
            <a:r>
              <a:rPr lang="en-US" sz="4000" dirty="0">
                <a:latin typeface="Arial"/>
                <a:cs typeface="Arial"/>
              </a:rPr>
              <a:t>-Guided Approach to </a:t>
            </a:r>
            <a:r>
              <a:rPr lang="en-US" sz="4000" dirty="0" smtClean="0">
                <a:latin typeface="Arial"/>
                <a:cs typeface="Arial"/>
              </a:rPr>
              <a:t/>
            </a:r>
            <a:br>
              <a:rPr lang="en-US" sz="4000" dirty="0" smtClean="0">
                <a:latin typeface="Arial"/>
                <a:cs typeface="Arial"/>
              </a:rPr>
            </a:br>
            <a:r>
              <a:rPr lang="en-US" sz="4000" dirty="0" smtClean="0">
                <a:latin typeface="Arial"/>
                <a:cs typeface="Arial"/>
              </a:rPr>
              <a:t>Program </a:t>
            </a:r>
            <a:r>
              <a:rPr lang="en-US" sz="4000" dirty="0">
                <a:latin typeface="Arial"/>
                <a:cs typeface="Arial"/>
              </a:rPr>
              <a:t>Analysis</a:t>
            </a:r>
          </a:p>
        </p:txBody>
      </p:sp>
      <p:sp>
        <p:nvSpPr>
          <p:cNvPr id="11" name="Title 2"/>
          <p:cNvSpPr txBox="1">
            <a:spLocks/>
          </p:cNvSpPr>
          <p:nvPr/>
        </p:nvSpPr>
        <p:spPr>
          <a:xfrm>
            <a:off x="1" y="3412955"/>
            <a:ext cx="9144000" cy="1019205"/>
          </a:xfrm>
          <a:prstGeom prst="rect">
            <a:avLst/>
          </a:prstGeom>
        </p:spPr>
        <p:txBody>
          <a:bodyPr vert="horz" anchor="t" anchorCtr="0">
            <a:noAutofit/>
          </a:bodyPr>
          <a:lstStyle>
            <a:lvl1pPr algn="ctr" rtl="0" eaLnBrk="1" latinLnBrk="0" hangingPunct="1">
              <a:spcBef>
                <a:spcPct val="0"/>
              </a:spcBef>
              <a:buNone/>
              <a:defRPr kumimoji="0" sz="3200" kern="1200">
                <a:solidFill>
                  <a:schemeClr val="tx1"/>
                </a:solidFill>
                <a:latin typeface="+mj-lt"/>
                <a:ea typeface="+mj-ea"/>
                <a:cs typeface="+mj-cs"/>
              </a:defRPr>
            </a:lvl1pPr>
          </a:lstStyle>
          <a:p>
            <a:r>
              <a:rPr lang="en-US" sz="2400" b="1" dirty="0" smtClean="0"/>
              <a:t>Ravi </a:t>
            </a:r>
            <a:r>
              <a:rPr lang="en-US" sz="2400" b="1" dirty="0" err="1" smtClean="0"/>
              <a:t>Mangal</a:t>
            </a:r>
            <a:r>
              <a:rPr lang="en-US" sz="2400" dirty="0" smtClean="0"/>
              <a:t>, </a:t>
            </a:r>
            <a:r>
              <a:rPr lang="en-US" sz="2400" dirty="0" err="1" smtClean="0"/>
              <a:t>Xin</a:t>
            </a:r>
            <a:r>
              <a:rPr lang="en-US" sz="2400" dirty="0" smtClean="0"/>
              <a:t> Zhang, </a:t>
            </a:r>
            <a:r>
              <a:rPr lang="en-US" sz="2400" dirty="0" err="1" smtClean="0"/>
              <a:t>Mayur</a:t>
            </a:r>
            <a:r>
              <a:rPr lang="en-US" sz="2400" dirty="0" smtClean="0"/>
              <a:t> </a:t>
            </a:r>
            <a:r>
              <a:rPr lang="en-US" sz="2400" dirty="0" err="1" smtClean="0"/>
              <a:t>Naik</a:t>
            </a:r>
            <a:endParaRPr lang="en-US" sz="2400" dirty="0"/>
          </a:p>
          <a:p>
            <a:r>
              <a:rPr lang="en-US" sz="2400" dirty="0" smtClean="0"/>
              <a:t>Georgia Tech	</a:t>
            </a:r>
            <a:endParaRPr lang="en-US" sz="2400" dirty="0"/>
          </a:p>
        </p:txBody>
      </p:sp>
      <p:sp>
        <p:nvSpPr>
          <p:cNvPr id="6" name="Title 2"/>
          <p:cNvSpPr txBox="1">
            <a:spLocks/>
          </p:cNvSpPr>
          <p:nvPr/>
        </p:nvSpPr>
        <p:spPr>
          <a:xfrm>
            <a:off x="0" y="4533024"/>
            <a:ext cx="9143999" cy="1019205"/>
          </a:xfrm>
          <a:prstGeom prst="rect">
            <a:avLst/>
          </a:prstGeom>
        </p:spPr>
        <p:txBody>
          <a:bodyPr vert="horz" anchor="t" anchorCtr="0">
            <a:noAutofit/>
          </a:bodyPr>
          <a:lstStyle>
            <a:lvl1pPr algn="ctr" rtl="0" eaLnBrk="1" latinLnBrk="0" hangingPunct="1">
              <a:spcBef>
                <a:spcPct val="0"/>
              </a:spcBef>
              <a:buNone/>
              <a:defRPr kumimoji="0" sz="3200" kern="1200">
                <a:solidFill>
                  <a:schemeClr val="tx1"/>
                </a:solidFill>
                <a:latin typeface="+mj-lt"/>
                <a:ea typeface="+mj-ea"/>
                <a:cs typeface="+mj-cs"/>
              </a:defRPr>
            </a:lvl1pPr>
          </a:lstStyle>
          <a:p>
            <a:r>
              <a:rPr lang="en-US" sz="2400" dirty="0" err="1" smtClean="0"/>
              <a:t>Aditya</a:t>
            </a:r>
            <a:r>
              <a:rPr lang="en-US" sz="2400" dirty="0" smtClean="0"/>
              <a:t> </a:t>
            </a:r>
            <a:r>
              <a:rPr lang="en-US" sz="2400" dirty="0" err="1" smtClean="0"/>
              <a:t>Nori</a:t>
            </a:r>
            <a:endParaRPr lang="en-US" sz="2400" dirty="0" smtClean="0"/>
          </a:p>
          <a:p>
            <a:r>
              <a:rPr lang="en-US" sz="2400" dirty="0" smtClean="0"/>
              <a:t>Microsoft Research</a:t>
            </a:r>
            <a:endParaRPr lang="en-US" sz="2400" dirty="0"/>
          </a:p>
        </p:txBody>
      </p:sp>
    </p:spTree>
    <p:extLst>
      <p:ext uri="{BB962C8B-B14F-4D97-AF65-F5344CB8AC3E}">
        <p14:creationId xmlns:p14="http://schemas.microsoft.com/office/powerpoint/2010/main" val="2607206628"/>
      </p:ext>
    </p:extLst>
  </p:cSld>
  <p:clrMapOvr>
    <a:masterClrMapping/>
  </p:clrMapOvr>
  <mc:AlternateContent xmlns:mc="http://schemas.openxmlformats.org/markup-compatibility/2006">
    <mc:Choice xmlns:p14="http://schemas.microsoft.com/office/powerpoint/2010/main" Requires="p14">
      <p:transition spd="slow" p14:dur="2000" advTm="2705"/>
    </mc:Choice>
    <mc:Fallback>
      <p:transition xmlns:p14="http://schemas.microsoft.com/office/powerpoint/2010/main" spd="slow" advTm="2705"/>
    </mc:Fallback>
  </mc:AlternateContent>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a:bodyPr>
          <a:lstStyle/>
          <a:p>
            <a:r>
              <a:rPr lang="en-US" dirty="0" smtClean="0"/>
              <a:t>Logical </a:t>
            </a:r>
            <a:r>
              <a:rPr lang="en-US" dirty="0" err="1" smtClean="0"/>
              <a:t>Datarace</a:t>
            </a:r>
            <a:r>
              <a:rPr lang="en-US" dirty="0" smtClean="0"/>
              <a:t> Analysis Using </a:t>
            </a:r>
            <a:r>
              <a:rPr lang="en-US" dirty="0" err="1" smtClean="0"/>
              <a:t>Datalog</a:t>
            </a:r>
            <a:endParaRPr lang="en-US" dirty="0"/>
          </a:p>
        </p:txBody>
      </p:sp>
      <p:sp>
        <p:nvSpPr>
          <p:cNvPr id="7" name="Footer Placeholder 6"/>
          <p:cNvSpPr>
            <a:spLocks noGrp="1"/>
          </p:cNvSpPr>
          <p:nvPr>
            <p:ph type="ftr" sz="quarter" idx="11"/>
          </p:nvPr>
        </p:nvSpPr>
        <p:spPr/>
        <p:txBody>
          <a:bodyPr/>
          <a:lstStyle/>
          <a:p>
            <a:pPr algn="ctr"/>
            <a:r>
              <a:rPr lang="en-US" smtClean="0"/>
              <a:t>ESEC/FSE 2015</a:t>
            </a:r>
            <a:endParaRPr lang="en-US" dirty="0"/>
          </a:p>
        </p:txBody>
      </p:sp>
      <p:sp>
        <p:nvSpPr>
          <p:cNvPr id="8" name="Slide Number Placeholder 7"/>
          <p:cNvSpPr>
            <a:spLocks noGrp="1"/>
          </p:cNvSpPr>
          <p:nvPr>
            <p:ph type="sldNum" sz="quarter" idx="12"/>
          </p:nvPr>
        </p:nvSpPr>
        <p:spPr/>
        <p:txBody>
          <a:bodyPr/>
          <a:lstStyle/>
          <a:p>
            <a:fld id="{1F7DF5D7-FF41-4BF6-8958-28DFF1DB182D}" type="slidenum">
              <a:rPr lang="en-US" smtClean="0"/>
              <a:pPr/>
              <a:t>10</a:t>
            </a:fld>
            <a:endParaRPr lang="en-US" dirty="0"/>
          </a:p>
        </p:txBody>
      </p:sp>
      <p:sp>
        <p:nvSpPr>
          <p:cNvPr id="2" name="TextBox 1"/>
          <p:cNvSpPr txBox="1"/>
          <p:nvPr/>
        </p:nvSpPr>
        <p:spPr>
          <a:xfrm>
            <a:off x="396826" y="1510258"/>
            <a:ext cx="8306015" cy="4647426"/>
          </a:xfrm>
          <a:prstGeom prst="rect">
            <a:avLst/>
          </a:prstGeom>
          <a:noFill/>
          <a:ln>
            <a:solidFill>
              <a:schemeClr val="tx1"/>
            </a:solidFill>
          </a:ln>
        </p:spPr>
        <p:txBody>
          <a:bodyPr wrap="square" rtlCol="0">
            <a:spAutoFit/>
          </a:bodyPr>
          <a:lstStyle/>
          <a:p>
            <a:r>
              <a:rPr lang="en-US" sz="2000" b="1" dirty="0" smtClean="0"/>
              <a:t>Input relations:</a:t>
            </a:r>
          </a:p>
          <a:p>
            <a:r>
              <a:rPr lang="en-US" sz="2000" dirty="0" smtClean="0"/>
              <a:t>    next(p1, p2),  mayAlias(p1, p2),  guarded(p1, p2)</a:t>
            </a:r>
            <a:br>
              <a:rPr lang="en-US" sz="2000" dirty="0" smtClean="0"/>
            </a:br>
            <a:endParaRPr lang="en-US" sz="2000" dirty="0"/>
          </a:p>
          <a:p>
            <a:r>
              <a:rPr lang="en-US" sz="2000" b="1" dirty="0" smtClean="0"/>
              <a:t>Output relations:</a:t>
            </a:r>
          </a:p>
          <a:p>
            <a:r>
              <a:rPr lang="en-US" sz="2000" dirty="0" smtClean="0"/>
              <a:t>    parallel(p1, p2),  race(p1, p2)</a:t>
            </a:r>
          </a:p>
          <a:p>
            <a:r>
              <a:rPr lang="en-US" sz="2200" dirty="0" smtClean="0"/>
              <a:t> </a:t>
            </a:r>
          </a:p>
          <a:p>
            <a:r>
              <a:rPr lang="en-US" sz="2200" b="1" dirty="0" smtClean="0"/>
              <a:t>Rules:</a:t>
            </a:r>
          </a:p>
          <a:p>
            <a:r>
              <a:rPr lang="en-US" sz="2200" dirty="0" smtClean="0"/>
              <a:t>      parallel</a:t>
            </a:r>
            <a:r>
              <a:rPr lang="en-US" sz="2200" dirty="0"/>
              <a:t>(p3, p2) :- parallel(p1, p2), next (p3, p1)</a:t>
            </a:r>
            <a:r>
              <a:rPr lang="en-US" sz="2200" dirty="0" smtClean="0"/>
              <a:t>. </a:t>
            </a:r>
            <a:br>
              <a:rPr lang="en-US" sz="2200" dirty="0" smtClean="0"/>
            </a:br>
            <a:endParaRPr lang="en-US" sz="1000" dirty="0">
              <a:solidFill>
                <a:schemeClr val="bg1"/>
              </a:solidFill>
            </a:endParaRPr>
          </a:p>
          <a:p>
            <a:r>
              <a:rPr lang="en-US" sz="2200" dirty="0" smtClean="0">
                <a:solidFill>
                  <a:schemeClr val="bg1"/>
                </a:solidFill>
              </a:rPr>
              <a:t> (</a:t>
            </a:r>
            <a:r>
              <a:rPr lang="en-US" sz="2200" dirty="0">
                <a:solidFill>
                  <a:schemeClr val="bg1"/>
                </a:solidFill>
              </a:rPr>
              <a:t>2) </a:t>
            </a:r>
            <a:r>
              <a:rPr lang="en-US" sz="2200" dirty="0"/>
              <a:t>parallel(p1, p2) :- parallel(p2, p1)</a:t>
            </a:r>
            <a:r>
              <a:rPr lang="en-US" sz="2200" dirty="0" smtClean="0"/>
              <a:t>.</a:t>
            </a:r>
            <a:r>
              <a:rPr lang="en-US" sz="1000" dirty="0" smtClean="0"/>
              <a:t> </a:t>
            </a:r>
            <a:r>
              <a:rPr lang="en-US" sz="2200" dirty="0" smtClean="0"/>
              <a:t>  </a:t>
            </a:r>
            <a:endParaRPr lang="en-US" sz="2200" dirty="0"/>
          </a:p>
          <a:p>
            <a:pPr algn="r"/>
            <a:endParaRPr lang="en-US" sz="1000" dirty="0" smtClean="0"/>
          </a:p>
          <a:p>
            <a:r>
              <a:rPr lang="en-US" sz="2200" dirty="0" smtClean="0"/>
              <a:t>           race(p1, p2) :- parallel(p1, p2), mayAlias(p1, p2), </a:t>
            </a:r>
            <a:r>
              <a:rPr lang="es-ES_tradnl" sz="2200" dirty="0" smtClean="0"/>
              <a:t>¬</a:t>
            </a:r>
            <a:r>
              <a:rPr lang="en-US" sz="2200" dirty="0" smtClean="0"/>
              <a:t>guarded(p1, p2).</a:t>
            </a:r>
          </a:p>
          <a:p>
            <a:endParaRPr lang="en-US" sz="2200" dirty="0" smtClean="0"/>
          </a:p>
          <a:p>
            <a:endParaRPr lang="en-US" sz="2200" dirty="0" smtClean="0"/>
          </a:p>
          <a:p>
            <a:endParaRPr lang="en-US" sz="2200" dirty="0" smtClean="0"/>
          </a:p>
        </p:txBody>
      </p:sp>
      <p:sp>
        <p:nvSpPr>
          <p:cNvPr id="12" name="Rounded Rectangular Callout 11"/>
          <p:cNvSpPr/>
          <p:nvPr/>
        </p:nvSpPr>
        <p:spPr>
          <a:xfrm>
            <a:off x="2762405" y="3526561"/>
            <a:ext cx="2269465" cy="1046484"/>
          </a:xfrm>
          <a:prstGeom prst="wedgeRoundRectCallout">
            <a:avLst>
              <a:gd name="adj1" fmla="val -53203"/>
              <a:gd name="adj2" fmla="val -94290"/>
              <a:gd name="adj3" fmla="val 16667"/>
            </a:avLst>
          </a:prstGeom>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200" dirty="0" smtClean="0"/>
              <a:t>p1 &amp; p2 may</a:t>
            </a:r>
          </a:p>
          <a:p>
            <a:pPr algn="ctr"/>
            <a:r>
              <a:rPr lang="en-US" sz="2200" dirty="0" smtClean="0"/>
              <a:t>have a </a:t>
            </a:r>
            <a:r>
              <a:rPr lang="en-US" sz="2200" dirty="0" err="1" smtClean="0"/>
              <a:t>datarace</a:t>
            </a:r>
            <a:r>
              <a:rPr lang="en-US" sz="2200" dirty="0" smtClean="0"/>
              <a:t>.</a:t>
            </a:r>
            <a:endParaRPr lang="en-US" sz="2200" dirty="0"/>
          </a:p>
        </p:txBody>
      </p:sp>
      <p:sp>
        <p:nvSpPr>
          <p:cNvPr id="11" name="Rounded Rectangular Callout 10"/>
          <p:cNvSpPr/>
          <p:nvPr/>
        </p:nvSpPr>
        <p:spPr>
          <a:xfrm>
            <a:off x="1328287" y="3515260"/>
            <a:ext cx="2269465" cy="1046484"/>
          </a:xfrm>
          <a:prstGeom prst="wedgeRoundRectCallout">
            <a:avLst>
              <a:gd name="adj1" fmla="val -53203"/>
              <a:gd name="adj2" fmla="val -94290"/>
              <a:gd name="adj3" fmla="val 16667"/>
            </a:avLst>
          </a:prstGeom>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200" dirty="0" smtClean="0"/>
              <a:t>p1 &amp; p2 may happen in parallel.</a:t>
            </a:r>
            <a:endParaRPr lang="en-US" sz="2200" dirty="0"/>
          </a:p>
        </p:txBody>
      </p:sp>
      <p:sp>
        <p:nvSpPr>
          <p:cNvPr id="3" name="Rounded Rectangular Callout 2"/>
          <p:cNvSpPr/>
          <p:nvPr/>
        </p:nvSpPr>
        <p:spPr>
          <a:xfrm>
            <a:off x="1199406" y="2586816"/>
            <a:ext cx="2128357" cy="952418"/>
          </a:xfrm>
          <a:prstGeom prst="wedgeRoundRectCallout">
            <a:avLst>
              <a:gd name="adj1" fmla="val -53203"/>
              <a:gd name="adj2" fmla="val -94290"/>
              <a:gd name="adj3" fmla="val 16667"/>
            </a:avLst>
          </a:prstGeom>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200" dirty="0" smtClean="0"/>
              <a:t>p1 is immediate successor of p2. </a:t>
            </a:r>
            <a:endParaRPr lang="en-US" sz="2200" dirty="0"/>
          </a:p>
        </p:txBody>
      </p:sp>
      <p:sp>
        <p:nvSpPr>
          <p:cNvPr id="9" name="Rounded Rectangular Callout 8"/>
          <p:cNvSpPr/>
          <p:nvPr/>
        </p:nvSpPr>
        <p:spPr>
          <a:xfrm>
            <a:off x="2962772" y="2574599"/>
            <a:ext cx="2399278" cy="1046942"/>
          </a:xfrm>
          <a:prstGeom prst="wedgeRoundRectCallout">
            <a:avLst>
              <a:gd name="adj1" fmla="val -53203"/>
              <a:gd name="adj2" fmla="val -94290"/>
              <a:gd name="adj3" fmla="val 16667"/>
            </a:avLst>
          </a:prstGeom>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200" dirty="0" smtClean="0"/>
              <a:t>p1 &amp; p2 may access the same memory location. </a:t>
            </a:r>
            <a:endParaRPr lang="en-US" sz="2200" dirty="0"/>
          </a:p>
        </p:txBody>
      </p:sp>
      <p:sp>
        <p:nvSpPr>
          <p:cNvPr id="10" name="Rounded Rectangular Callout 9"/>
          <p:cNvSpPr/>
          <p:nvPr/>
        </p:nvSpPr>
        <p:spPr>
          <a:xfrm>
            <a:off x="4668275" y="2575057"/>
            <a:ext cx="2269465" cy="1046484"/>
          </a:xfrm>
          <a:prstGeom prst="wedgeRoundRectCallout">
            <a:avLst>
              <a:gd name="adj1" fmla="val -53721"/>
              <a:gd name="adj2" fmla="val -93167"/>
              <a:gd name="adj3" fmla="val 16667"/>
            </a:avLst>
          </a:prstGeom>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200" dirty="0" smtClean="0"/>
              <a:t>p1 &amp; p2 are guarded by the same lock.</a:t>
            </a:r>
            <a:endParaRPr lang="en-US" sz="2200" dirty="0"/>
          </a:p>
        </p:txBody>
      </p:sp>
      <p:sp>
        <p:nvSpPr>
          <p:cNvPr id="15" name="Rounded Rectangular Callout 14"/>
          <p:cNvSpPr/>
          <p:nvPr/>
        </p:nvSpPr>
        <p:spPr>
          <a:xfrm>
            <a:off x="2761473" y="2551541"/>
            <a:ext cx="5563816" cy="1846045"/>
          </a:xfrm>
          <a:prstGeom prst="wedgeRoundRectCallout">
            <a:avLst>
              <a:gd name="adj1" fmla="val -51883"/>
              <a:gd name="adj2" fmla="val 76904"/>
              <a:gd name="adj3" fmla="val 16667"/>
            </a:avLst>
          </a:prstGeom>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200" dirty="0" smtClean="0"/>
              <a:t>If p1 &amp; p2 may happen in parallel, </a:t>
            </a:r>
          </a:p>
          <a:p>
            <a:pPr algn="ctr"/>
            <a:r>
              <a:rPr lang="en-US" sz="2200" dirty="0" smtClean="0"/>
              <a:t>and</a:t>
            </a:r>
            <a:r>
              <a:rPr lang="en-US" sz="2200" dirty="0"/>
              <a:t> </a:t>
            </a:r>
            <a:r>
              <a:rPr lang="en-US" sz="2200" dirty="0" smtClean="0"/>
              <a:t>they may access the same memory location, and they are not guarded by the same lock, </a:t>
            </a:r>
          </a:p>
          <a:p>
            <a:pPr algn="ctr"/>
            <a:r>
              <a:rPr lang="en-US" sz="2200" dirty="0"/>
              <a:t>t</a:t>
            </a:r>
            <a:r>
              <a:rPr lang="en-US" sz="2200" dirty="0" smtClean="0"/>
              <a:t>hen p1 &amp; p2 may have a </a:t>
            </a:r>
            <a:r>
              <a:rPr lang="en-US" sz="2200" dirty="0" err="1" smtClean="0"/>
              <a:t>datarace</a:t>
            </a:r>
            <a:r>
              <a:rPr lang="en-US" sz="2200" dirty="0" smtClean="0"/>
              <a:t>. </a:t>
            </a:r>
            <a:endParaRPr lang="en-US" sz="2200" dirty="0"/>
          </a:p>
        </p:txBody>
      </p:sp>
      <p:sp>
        <p:nvSpPr>
          <p:cNvPr id="13" name="Rounded Rectangular Callout 12"/>
          <p:cNvSpPr/>
          <p:nvPr/>
        </p:nvSpPr>
        <p:spPr>
          <a:xfrm>
            <a:off x="2974995" y="2281101"/>
            <a:ext cx="4397824" cy="1375714"/>
          </a:xfrm>
          <a:prstGeom prst="wedgeRoundRectCallout">
            <a:avLst>
              <a:gd name="adj1" fmla="val -55484"/>
              <a:gd name="adj2" fmla="val 65355"/>
              <a:gd name="adj3" fmla="val 16667"/>
            </a:avLst>
          </a:prstGeom>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200" dirty="0" smtClean="0"/>
              <a:t>If p1 &amp; p2 may happen in parallel, </a:t>
            </a:r>
          </a:p>
          <a:p>
            <a:pPr algn="ctr"/>
            <a:r>
              <a:rPr lang="en-US" sz="2200" dirty="0" smtClean="0"/>
              <a:t>and  p3 is successor of p1,</a:t>
            </a:r>
          </a:p>
          <a:p>
            <a:pPr algn="ctr"/>
            <a:r>
              <a:rPr lang="en-US" sz="2200" dirty="0" smtClean="0"/>
              <a:t>then p3 &amp; p2 may happen in parallel. </a:t>
            </a:r>
            <a:endParaRPr lang="en-US" sz="2200" dirty="0"/>
          </a:p>
        </p:txBody>
      </p:sp>
      <p:sp>
        <p:nvSpPr>
          <p:cNvPr id="14" name="Rounded Rectangular Callout 13"/>
          <p:cNvSpPr/>
          <p:nvPr/>
        </p:nvSpPr>
        <p:spPr>
          <a:xfrm>
            <a:off x="3008410" y="2774949"/>
            <a:ext cx="4376167" cy="1198884"/>
          </a:xfrm>
          <a:prstGeom prst="wedgeRoundRectCallout">
            <a:avLst>
              <a:gd name="adj1" fmla="val -57300"/>
              <a:gd name="adj2" fmla="val 82850"/>
              <a:gd name="adj3" fmla="val 16667"/>
            </a:avLst>
          </a:prstGeom>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200" dirty="0" smtClean="0"/>
              <a:t>If p2 &amp; p1 may happen in parallel,</a:t>
            </a:r>
          </a:p>
          <a:p>
            <a:pPr algn="ctr"/>
            <a:r>
              <a:rPr lang="en-US" sz="2200" dirty="0" smtClean="0"/>
              <a:t>then p1 &amp; p2 may happen in parallel. </a:t>
            </a:r>
            <a:endParaRPr lang="en-US" sz="2200" dirty="0"/>
          </a:p>
        </p:txBody>
      </p:sp>
    </p:spTree>
    <p:custDataLst>
      <p:tags r:id="rId1"/>
    </p:custDataLst>
    <p:extLst>
      <p:ext uri="{BB962C8B-B14F-4D97-AF65-F5344CB8AC3E}">
        <p14:creationId xmlns:p14="http://schemas.microsoft.com/office/powerpoint/2010/main" val="3814498094"/>
      </p:ext>
    </p:extLst>
  </p:cSld>
  <p:clrMapOvr>
    <a:masterClrMapping/>
  </p:clrMapOvr>
  <mc:AlternateContent xmlns:mc="http://schemas.openxmlformats.org/markup-compatibility/2006">
    <mc:Choice xmlns:p14="http://schemas.microsoft.com/office/powerpoint/2010/main" Requires="p14">
      <p:transition spd="slow" p14:dur="2000" advTm="119205"/>
    </mc:Choice>
    <mc:Fallback>
      <p:transition xmlns:p14="http://schemas.microsoft.com/office/powerpoint/2010/main" spd="slow" advTm="119205"/>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grpId="1" nodeType="clickEffect">
                                  <p:stCondLst>
                                    <p:cond delay="0"/>
                                  </p:stCondLst>
                                  <p:childTnLst>
                                    <p:set>
                                      <p:cBhvr>
                                        <p:cTn id="10" dur="1" fill="hold">
                                          <p:stCondLst>
                                            <p:cond delay="0"/>
                                          </p:stCondLst>
                                        </p:cTn>
                                        <p:tgtEl>
                                          <p:spTgt spid="3"/>
                                        </p:tgtEl>
                                        <p:attrNameLst>
                                          <p:attrName>style.visibility</p:attrName>
                                        </p:attrNameLst>
                                      </p:cBhvr>
                                      <p:to>
                                        <p:strVal val="hidden"/>
                                      </p:to>
                                    </p:set>
                                  </p:childTnLst>
                                </p:cTn>
                              </p:par>
                              <p:par>
                                <p:cTn id="11" presetID="1" presetClass="entr" presetSubtype="0" fill="hold" grpId="0" nodeType="withEffect">
                                  <p:stCondLst>
                                    <p:cond delay="0"/>
                                  </p:stCondLst>
                                  <p:childTnLst>
                                    <p:set>
                                      <p:cBhvr>
                                        <p:cTn id="12" dur="1" fill="hold">
                                          <p:stCondLst>
                                            <p:cond delay="0"/>
                                          </p:stCondLst>
                                        </p:cTn>
                                        <p:tgtEl>
                                          <p:spTgt spid="9"/>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xit" presetSubtype="0" fill="hold" grpId="1" nodeType="clickEffect">
                                  <p:stCondLst>
                                    <p:cond delay="0"/>
                                  </p:stCondLst>
                                  <p:childTnLst>
                                    <p:set>
                                      <p:cBhvr>
                                        <p:cTn id="16" dur="1" fill="hold">
                                          <p:stCondLst>
                                            <p:cond delay="0"/>
                                          </p:stCondLst>
                                        </p:cTn>
                                        <p:tgtEl>
                                          <p:spTgt spid="9"/>
                                        </p:tgtEl>
                                        <p:attrNameLst>
                                          <p:attrName>style.visibility</p:attrName>
                                        </p:attrNameLst>
                                      </p:cBhvr>
                                      <p:to>
                                        <p:strVal val="hidden"/>
                                      </p:to>
                                    </p:set>
                                  </p:childTnLst>
                                </p:cTn>
                              </p:par>
                              <p:par>
                                <p:cTn id="17" presetID="1" presetClass="entr" presetSubtype="0" fill="hold" grpId="0" nodeType="withEffect">
                                  <p:stCondLst>
                                    <p:cond delay="0"/>
                                  </p:stCondLst>
                                  <p:childTnLst>
                                    <p:set>
                                      <p:cBhvr>
                                        <p:cTn id="18" dur="1" fill="hold">
                                          <p:stCondLst>
                                            <p:cond delay="0"/>
                                          </p:stCondLst>
                                        </p:cTn>
                                        <p:tgtEl>
                                          <p:spTgt spid="10"/>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xit" presetSubtype="0" fill="hold" grpId="1" nodeType="clickEffect">
                                  <p:stCondLst>
                                    <p:cond delay="0"/>
                                  </p:stCondLst>
                                  <p:childTnLst>
                                    <p:set>
                                      <p:cBhvr>
                                        <p:cTn id="22" dur="1" fill="hold">
                                          <p:stCondLst>
                                            <p:cond delay="0"/>
                                          </p:stCondLst>
                                        </p:cTn>
                                        <p:tgtEl>
                                          <p:spTgt spid="10"/>
                                        </p:tgtEl>
                                        <p:attrNameLst>
                                          <p:attrName>style.visibility</p:attrName>
                                        </p:attrNameLst>
                                      </p:cBhvr>
                                      <p:to>
                                        <p:strVal val="hidden"/>
                                      </p:to>
                                    </p:set>
                                  </p:childTnLst>
                                </p:cTn>
                              </p:par>
                              <p:par>
                                <p:cTn id="23" presetID="1" presetClass="entr" presetSubtype="0" fill="hold" grpId="0" nodeType="withEffect">
                                  <p:stCondLst>
                                    <p:cond delay="0"/>
                                  </p:stCondLst>
                                  <p:childTnLst>
                                    <p:set>
                                      <p:cBhvr>
                                        <p:cTn id="24" dur="1" fill="hold">
                                          <p:stCondLst>
                                            <p:cond delay="0"/>
                                          </p:stCondLst>
                                        </p:cTn>
                                        <p:tgtEl>
                                          <p:spTgt spid="11"/>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xit" presetSubtype="0" fill="hold" grpId="1" nodeType="clickEffect">
                                  <p:stCondLst>
                                    <p:cond delay="0"/>
                                  </p:stCondLst>
                                  <p:childTnLst>
                                    <p:set>
                                      <p:cBhvr>
                                        <p:cTn id="28" dur="1" fill="hold">
                                          <p:stCondLst>
                                            <p:cond delay="0"/>
                                          </p:stCondLst>
                                        </p:cTn>
                                        <p:tgtEl>
                                          <p:spTgt spid="11"/>
                                        </p:tgtEl>
                                        <p:attrNameLst>
                                          <p:attrName>style.visibility</p:attrName>
                                        </p:attrNameLst>
                                      </p:cBhvr>
                                      <p:to>
                                        <p:strVal val="hidden"/>
                                      </p:to>
                                    </p:set>
                                  </p:childTnLst>
                                </p:cTn>
                              </p:par>
                              <p:par>
                                <p:cTn id="29" presetID="1" presetClass="entr" presetSubtype="0" fill="hold" grpId="0" nodeType="withEffect">
                                  <p:stCondLst>
                                    <p:cond delay="0"/>
                                  </p:stCondLst>
                                  <p:childTnLst>
                                    <p:set>
                                      <p:cBhvr>
                                        <p:cTn id="30" dur="1" fill="hold">
                                          <p:stCondLst>
                                            <p:cond delay="0"/>
                                          </p:stCondLst>
                                        </p:cTn>
                                        <p:tgtEl>
                                          <p:spTgt spid="12"/>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xit" presetSubtype="0" fill="hold" grpId="1" nodeType="clickEffect">
                                  <p:stCondLst>
                                    <p:cond delay="0"/>
                                  </p:stCondLst>
                                  <p:childTnLst>
                                    <p:set>
                                      <p:cBhvr>
                                        <p:cTn id="34" dur="1" fill="hold">
                                          <p:stCondLst>
                                            <p:cond delay="0"/>
                                          </p:stCondLst>
                                        </p:cTn>
                                        <p:tgtEl>
                                          <p:spTgt spid="12"/>
                                        </p:tgtEl>
                                        <p:attrNameLst>
                                          <p:attrName>style.visibility</p:attrName>
                                        </p:attrNameLst>
                                      </p:cBhvr>
                                      <p:to>
                                        <p:strVal val="hidden"/>
                                      </p:to>
                                    </p:set>
                                  </p:childTnLst>
                                </p:cTn>
                              </p:par>
                              <p:par>
                                <p:cTn id="35" presetID="1" presetClass="entr" presetSubtype="0" fill="hold" grpId="0" nodeType="withEffect">
                                  <p:stCondLst>
                                    <p:cond delay="0"/>
                                  </p:stCondLst>
                                  <p:childTnLst>
                                    <p:set>
                                      <p:cBhvr>
                                        <p:cTn id="36" dur="1" fill="hold">
                                          <p:stCondLst>
                                            <p:cond delay="0"/>
                                          </p:stCondLst>
                                        </p:cTn>
                                        <p:tgtEl>
                                          <p:spTgt spid="13"/>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xit" presetSubtype="0" fill="hold" grpId="1" nodeType="clickEffect">
                                  <p:stCondLst>
                                    <p:cond delay="0"/>
                                  </p:stCondLst>
                                  <p:childTnLst>
                                    <p:set>
                                      <p:cBhvr>
                                        <p:cTn id="40" dur="1" fill="hold">
                                          <p:stCondLst>
                                            <p:cond delay="0"/>
                                          </p:stCondLst>
                                        </p:cTn>
                                        <p:tgtEl>
                                          <p:spTgt spid="13"/>
                                        </p:tgtEl>
                                        <p:attrNameLst>
                                          <p:attrName>style.visibility</p:attrName>
                                        </p:attrNameLst>
                                      </p:cBhvr>
                                      <p:to>
                                        <p:strVal val="hidden"/>
                                      </p:to>
                                    </p:set>
                                  </p:childTnLst>
                                </p:cTn>
                              </p:par>
                              <p:par>
                                <p:cTn id="41" presetID="1" presetClass="entr" presetSubtype="0" fill="hold" grpId="0" nodeType="withEffect">
                                  <p:stCondLst>
                                    <p:cond delay="0"/>
                                  </p:stCondLst>
                                  <p:childTnLst>
                                    <p:set>
                                      <p:cBhvr>
                                        <p:cTn id="42" dur="1" fill="hold">
                                          <p:stCondLst>
                                            <p:cond delay="0"/>
                                          </p:stCondLst>
                                        </p:cTn>
                                        <p:tgtEl>
                                          <p:spTgt spid="14"/>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xit" presetSubtype="0" fill="hold" grpId="1" nodeType="clickEffect">
                                  <p:stCondLst>
                                    <p:cond delay="0"/>
                                  </p:stCondLst>
                                  <p:childTnLst>
                                    <p:set>
                                      <p:cBhvr>
                                        <p:cTn id="46" dur="1" fill="hold">
                                          <p:stCondLst>
                                            <p:cond delay="0"/>
                                          </p:stCondLst>
                                        </p:cTn>
                                        <p:tgtEl>
                                          <p:spTgt spid="14"/>
                                        </p:tgtEl>
                                        <p:attrNameLst>
                                          <p:attrName>style.visibility</p:attrName>
                                        </p:attrNameLst>
                                      </p:cBhvr>
                                      <p:to>
                                        <p:strVal val="hidden"/>
                                      </p:to>
                                    </p:set>
                                  </p:childTnLst>
                                </p:cTn>
                              </p:par>
                              <p:par>
                                <p:cTn id="47" presetID="1" presetClass="entr" presetSubtype="0" fill="hold" grpId="0" nodeType="withEffect">
                                  <p:stCondLst>
                                    <p:cond delay="0"/>
                                  </p:stCondLst>
                                  <p:childTnLst>
                                    <p:set>
                                      <p:cBhvr>
                                        <p:cTn id="48"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2" grpId="1" animBg="1"/>
      <p:bldP spid="11" grpId="0" animBg="1"/>
      <p:bldP spid="11" grpId="1" animBg="1"/>
      <p:bldP spid="3" grpId="0" animBg="1"/>
      <p:bldP spid="3" grpId="1" animBg="1"/>
      <p:bldP spid="9" grpId="0" animBg="1"/>
      <p:bldP spid="9" grpId="1" animBg="1"/>
      <p:bldP spid="10" grpId="0" animBg="1"/>
      <p:bldP spid="10" grpId="1" animBg="1"/>
      <p:bldP spid="15" grpId="0" animBg="1"/>
      <p:bldP spid="13" grpId="0" animBg="1"/>
      <p:bldP spid="13" grpId="1" animBg="1"/>
      <p:bldP spid="14" grpId="0" animBg="1"/>
      <p:bldP spid="14" grpId="1"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Content Placeholder 1"/>
          <p:cNvSpPr>
            <a:spLocks noGrp="1"/>
          </p:cNvSpPr>
          <p:nvPr>
            <p:ph sz="quarter" idx="1"/>
          </p:nvPr>
        </p:nvSpPr>
        <p:spPr>
          <a:xfrm>
            <a:off x="291380" y="1362464"/>
            <a:ext cx="8273234" cy="4708136"/>
          </a:xfrm>
        </p:spPr>
        <p:txBody>
          <a:bodyPr>
            <a:normAutofit/>
          </a:bodyPr>
          <a:lstStyle/>
          <a:p>
            <a:r>
              <a:rPr lang="en-US" dirty="0" smtClean="0"/>
              <a:t>Easier to specify</a:t>
            </a:r>
          </a:p>
          <a:p>
            <a:pPr marL="0" indent="0">
              <a:buNone/>
            </a:pPr>
            <a:endParaRPr lang="en-US" sz="2000" dirty="0"/>
          </a:p>
          <a:p>
            <a:endParaRPr lang="en-US" sz="2000" dirty="0" smtClean="0"/>
          </a:p>
          <a:p>
            <a:endParaRPr lang="en-US" sz="2000" dirty="0" smtClean="0"/>
          </a:p>
          <a:p>
            <a:endParaRPr lang="en-US" sz="2000" dirty="0" smtClean="0"/>
          </a:p>
          <a:p>
            <a:endParaRPr lang="en-US" dirty="0" smtClean="0"/>
          </a:p>
          <a:p>
            <a:endParaRPr lang="en-US" dirty="0" smtClean="0"/>
          </a:p>
          <a:p>
            <a:pPr marL="0" indent="0">
              <a:buNone/>
            </a:pPr>
            <a:endParaRPr lang="en-US" dirty="0" smtClean="0"/>
          </a:p>
        </p:txBody>
      </p:sp>
      <p:sp>
        <p:nvSpPr>
          <p:cNvPr id="5" name="Title 4"/>
          <p:cNvSpPr>
            <a:spLocks noGrp="1"/>
          </p:cNvSpPr>
          <p:nvPr>
            <p:ph type="title"/>
          </p:nvPr>
        </p:nvSpPr>
        <p:spPr/>
        <p:txBody>
          <a:bodyPr>
            <a:normAutofit/>
          </a:bodyPr>
          <a:lstStyle/>
          <a:p>
            <a:r>
              <a:rPr lang="en-US" dirty="0" smtClean="0"/>
              <a:t>Why </a:t>
            </a:r>
            <a:r>
              <a:rPr lang="en-US" dirty="0" err="1" smtClean="0"/>
              <a:t>Datalog</a:t>
            </a:r>
            <a:r>
              <a:rPr lang="en-US" dirty="0" smtClean="0"/>
              <a:t>?</a:t>
            </a:r>
            <a:endParaRPr lang="en-US" dirty="0"/>
          </a:p>
        </p:txBody>
      </p:sp>
      <p:pic>
        <p:nvPicPr>
          <p:cNvPr id="7" name="Picture 8"/>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33429" y="2456170"/>
            <a:ext cx="2242950" cy="2902250"/>
          </a:xfrm>
          <a:prstGeom prst="rect">
            <a:avLst/>
          </a:prstGeom>
          <a:noFill/>
          <a:ln w="12700">
            <a:solidFill>
              <a:schemeClr val="tx1"/>
            </a:solidFill>
            <a:miter lim="800000"/>
            <a:headEnd/>
            <a:tailEnd/>
          </a:ln>
          <a:effectLst/>
          <a:extLst>
            <a:ext uri="{909E8E84-426E-40dd-AFC4-6F175D3DCCD1}">
              <a14:hiddenFill xmlns:a14="http://schemas.microsoft.com/office/drawing/2010/main">
                <a:solidFill>
                  <a:schemeClr val="accent2"/>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pic>
        <p:nvPicPr>
          <p:cNvPr id="8" name="Picture 10"/>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115252" y="2539781"/>
            <a:ext cx="2272252" cy="2940875"/>
          </a:xfrm>
          <a:prstGeom prst="rect">
            <a:avLst/>
          </a:prstGeom>
          <a:noFill/>
          <a:ln w="12700">
            <a:solidFill>
              <a:schemeClr val="tx1"/>
            </a:solidFill>
            <a:miter lim="800000"/>
            <a:headEnd/>
            <a:tailEnd/>
          </a:ln>
          <a:effectLst/>
          <a:extLst>
            <a:ext uri="{909E8E84-426E-40dd-AFC4-6F175D3DCCD1}">
              <a14:hiddenFill xmlns:a14="http://schemas.microsoft.com/office/drawing/2010/main">
                <a:solidFill>
                  <a:schemeClr val="accent2"/>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pic>
        <p:nvPicPr>
          <p:cNvPr id="9" name="Picture 11"/>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195285" y="2620838"/>
            <a:ext cx="2292231" cy="2966182"/>
          </a:xfrm>
          <a:prstGeom prst="rect">
            <a:avLst/>
          </a:prstGeom>
          <a:noFill/>
          <a:ln w="12700">
            <a:solidFill>
              <a:schemeClr val="tx1"/>
            </a:solidFill>
            <a:miter lim="800000"/>
            <a:headEnd/>
            <a:tailEnd/>
          </a:ln>
          <a:effectLst/>
          <a:extLst>
            <a:ext uri="{909E8E84-426E-40dd-AFC4-6F175D3DCCD1}">
              <a14:hiddenFill xmlns:a14="http://schemas.microsoft.com/office/drawing/2010/main">
                <a:solidFill>
                  <a:schemeClr val="accent2"/>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pic>
        <p:nvPicPr>
          <p:cNvPr id="10" name="Picture 12"/>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271485" y="2697038"/>
            <a:ext cx="2292231" cy="2966182"/>
          </a:xfrm>
          <a:prstGeom prst="rect">
            <a:avLst/>
          </a:prstGeom>
          <a:noFill/>
          <a:ln w="12700">
            <a:solidFill>
              <a:schemeClr val="tx1"/>
            </a:solidFill>
            <a:miter lim="800000"/>
            <a:headEnd/>
            <a:tailEnd/>
          </a:ln>
          <a:effectLst/>
          <a:extLst>
            <a:ext uri="{909E8E84-426E-40dd-AFC4-6F175D3DCCD1}">
              <a14:hiddenFill xmlns:a14="http://schemas.microsoft.com/office/drawing/2010/main">
                <a:solidFill>
                  <a:schemeClr val="accent2"/>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pic>
        <p:nvPicPr>
          <p:cNvPr id="11" name="Picture 13"/>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347685" y="2773238"/>
            <a:ext cx="2292231" cy="2966182"/>
          </a:xfrm>
          <a:prstGeom prst="rect">
            <a:avLst/>
          </a:prstGeom>
          <a:noFill/>
          <a:ln w="12700">
            <a:solidFill>
              <a:schemeClr val="tx1"/>
            </a:solidFill>
            <a:miter lim="800000"/>
            <a:headEnd/>
            <a:tailEnd/>
          </a:ln>
          <a:effectLst/>
          <a:extLst>
            <a:ext uri="{909E8E84-426E-40dd-AFC4-6F175D3DCCD1}">
              <a14:hiddenFill xmlns:a14="http://schemas.microsoft.com/office/drawing/2010/main">
                <a:solidFill>
                  <a:schemeClr val="accent2"/>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pic>
        <p:nvPicPr>
          <p:cNvPr id="12" name="Picture 14"/>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423885" y="2849438"/>
            <a:ext cx="2292231" cy="2966182"/>
          </a:xfrm>
          <a:prstGeom prst="rect">
            <a:avLst/>
          </a:prstGeom>
          <a:noFill/>
          <a:ln w="12700">
            <a:solidFill>
              <a:schemeClr val="tx1"/>
            </a:solidFill>
            <a:miter lim="800000"/>
            <a:headEnd/>
            <a:tailEnd/>
          </a:ln>
          <a:effectLst/>
          <a:extLst>
            <a:ext uri="{909E8E84-426E-40dd-AFC4-6F175D3DCCD1}">
              <a14:hiddenFill xmlns:a14="http://schemas.microsoft.com/office/drawing/2010/main">
                <a:solidFill>
                  <a:schemeClr val="accent2"/>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pic>
        <p:nvPicPr>
          <p:cNvPr id="13" name="Picture 15"/>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1500085" y="2925638"/>
            <a:ext cx="2292231" cy="2966182"/>
          </a:xfrm>
          <a:prstGeom prst="rect">
            <a:avLst/>
          </a:prstGeom>
          <a:noFill/>
          <a:ln w="12700">
            <a:solidFill>
              <a:schemeClr val="tx1"/>
            </a:solidFill>
            <a:miter lim="800000"/>
            <a:headEnd/>
            <a:tailEnd/>
          </a:ln>
          <a:effectLst/>
          <a:extLst>
            <a:ext uri="{909E8E84-426E-40dd-AFC4-6F175D3DCCD1}">
              <a14:hiddenFill xmlns:a14="http://schemas.microsoft.com/office/drawing/2010/main">
                <a:solidFill>
                  <a:schemeClr val="accent2"/>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pic>
        <p:nvPicPr>
          <p:cNvPr id="24" name="Picture 26"/>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1573605" y="2993428"/>
            <a:ext cx="2292231" cy="2966182"/>
          </a:xfrm>
          <a:prstGeom prst="rect">
            <a:avLst/>
          </a:prstGeom>
          <a:noFill/>
          <a:ln w="12700">
            <a:solidFill>
              <a:schemeClr val="tx1"/>
            </a:solidFill>
            <a:miter lim="800000"/>
            <a:headEnd/>
            <a:tailEnd/>
          </a:ln>
          <a:effectLst/>
          <a:extLst>
            <a:ext uri="{909E8E84-426E-40dd-AFC4-6F175D3DCCD1}">
              <a14:hiddenFill xmlns:a14="http://schemas.microsoft.com/office/drawing/2010/main">
                <a:solidFill>
                  <a:schemeClr val="accent2"/>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pic>
        <p:nvPicPr>
          <p:cNvPr id="25" name="Picture 27"/>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1663460" y="3069628"/>
            <a:ext cx="2292231" cy="2966182"/>
          </a:xfrm>
          <a:prstGeom prst="rect">
            <a:avLst/>
          </a:prstGeom>
          <a:noFill/>
          <a:ln w="12700">
            <a:solidFill>
              <a:schemeClr val="tx1"/>
            </a:solidFill>
            <a:miter lim="800000"/>
            <a:headEnd/>
            <a:tailEnd/>
          </a:ln>
          <a:effectLst/>
          <a:extLst>
            <a:ext uri="{909E8E84-426E-40dd-AFC4-6F175D3DCCD1}">
              <a14:hiddenFill xmlns:a14="http://schemas.microsoft.com/office/drawing/2010/main">
                <a:solidFill>
                  <a:schemeClr val="accent2"/>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pic>
        <p:nvPicPr>
          <p:cNvPr id="26" name="Picture 28"/>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1753059" y="3132173"/>
            <a:ext cx="2290899" cy="2966182"/>
          </a:xfrm>
          <a:prstGeom prst="rect">
            <a:avLst/>
          </a:prstGeom>
          <a:noFill/>
          <a:ln w="12700">
            <a:solidFill>
              <a:schemeClr val="tx1"/>
            </a:solidFill>
            <a:miter lim="800000"/>
            <a:headEnd/>
            <a:tailEnd/>
          </a:ln>
          <a:effectLst/>
          <a:extLst>
            <a:ext uri="{909E8E84-426E-40dd-AFC4-6F175D3DCCD1}">
              <a14:hiddenFill xmlns:a14="http://schemas.microsoft.com/office/drawing/2010/main">
                <a:solidFill>
                  <a:schemeClr val="accent2"/>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pic>
        <p:nvPicPr>
          <p:cNvPr id="27" name="Picture 29"/>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1829515" y="3208373"/>
            <a:ext cx="2292231" cy="2966182"/>
          </a:xfrm>
          <a:prstGeom prst="rect">
            <a:avLst/>
          </a:prstGeom>
          <a:noFill/>
          <a:ln w="12700">
            <a:solidFill>
              <a:schemeClr val="tx1"/>
            </a:solidFill>
            <a:miter lim="800000"/>
            <a:headEnd/>
            <a:tailEnd/>
          </a:ln>
          <a:effectLst/>
          <a:extLst>
            <a:ext uri="{909E8E84-426E-40dd-AFC4-6F175D3DCCD1}">
              <a14:hiddenFill xmlns:a14="http://schemas.microsoft.com/office/drawing/2010/main">
                <a:solidFill>
                  <a:schemeClr val="accent2"/>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pic>
        <p:nvPicPr>
          <p:cNvPr id="29" name="Picture 33"/>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5362046" y="2522912"/>
            <a:ext cx="3084503" cy="2075763"/>
          </a:xfrm>
          <a:prstGeom prst="rect">
            <a:avLst/>
          </a:prstGeom>
          <a:noFill/>
          <a:ln w="12700">
            <a:solidFill>
              <a:schemeClr val="tx1"/>
            </a:solidFill>
            <a:miter lim="800000"/>
            <a:headEnd/>
            <a:tailEnd/>
          </a:ln>
          <a:effectLst/>
          <a:extLst>
            <a:ext uri="{909E8E84-426E-40dd-AFC4-6F175D3DCCD1}">
              <a14:hiddenFill xmlns:a14="http://schemas.microsoft.com/office/drawing/2010/main">
                <a:solidFill>
                  <a:schemeClr val="accent2"/>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sp>
        <p:nvSpPr>
          <p:cNvPr id="30" name="Rectangle 34"/>
          <p:cNvSpPr>
            <a:spLocks noChangeArrowheads="1"/>
          </p:cNvSpPr>
          <p:nvPr/>
        </p:nvSpPr>
        <p:spPr bwMode="auto">
          <a:xfrm>
            <a:off x="3796202" y="3111854"/>
            <a:ext cx="1829825" cy="1143000"/>
          </a:xfrm>
          <a:prstGeom prst="rect">
            <a:avLst/>
          </a:prstGeom>
          <a:noFill/>
          <a:ln>
            <a:noFill/>
          </a:ln>
          <a:effectLst/>
          <a:extLst>
            <a:ext uri="{909E8E84-426E-40dd-AFC4-6F175D3DCCD1}">
              <a14:hiddenFill xmlns:a14="http://schemas.microsoft.com/office/drawing/2010/main">
                <a:solidFill>
                  <a:schemeClr val="tx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ctr"/>
          <a:lstStyle/>
          <a:p>
            <a:pPr algn="ctr"/>
            <a:r>
              <a:rPr lang="en-US" sz="4000" u="none" dirty="0">
                <a:latin typeface="Arial Unicode MS" charset="0"/>
              </a:rPr>
              <a:t>vs.</a:t>
            </a:r>
          </a:p>
        </p:txBody>
      </p:sp>
      <p:sp>
        <p:nvSpPr>
          <p:cNvPr id="3" name="Footer Placeholder 2"/>
          <p:cNvSpPr>
            <a:spLocks noGrp="1"/>
          </p:cNvSpPr>
          <p:nvPr>
            <p:ph type="ftr" sz="quarter" idx="11"/>
          </p:nvPr>
        </p:nvSpPr>
        <p:spPr>
          <a:xfrm>
            <a:off x="1430867" y="6520962"/>
            <a:ext cx="5791200" cy="365760"/>
          </a:xfrm>
        </p:spPr>
        <p:txBody>
          <a:bodyPr/>
          <a:lstStyle/>
          <a:p>
            <a:pPr algn="ctr"/>
            <a:r>
              <a:rPr lang="en-US" smtClean="0"/>
              <a:t>ESEC/FSE 2015</a:t>
            </a:r>
            <a:endParaRPr lang="en-US" dirty="0"/>
          </a:p>
        </p:txBody>
      </p:sp>
      <p:sp>
        <p:nvSpPr>
          <p:cNvPr id="6" name="Slide Number Placeholder 5"/>
          <p:cNvSpPr>
            <a:spLocks noGrp="1"/>
          </p:cNvSpPr>
          <p:nvPr>
            <p:ph type="sldNum" sz="quarter" idx="12"/>
          </p:nvPr>
        </p:nvSpPr>
        <p:spPr>
          <a:xfrm>
            <a:off x="612648" y="6520962"/>
            <a:ext cx="818219" cy="365760"/>
          </a:xfrm>
        </p:spPr>
        <p:txBody>
          <a:bodyPr/>
          <a:lstStyle/>
          <a:p>
            <a:fld id="{1F7DF5D7-FF41-4BF6-8958-28DFF1DB182D}" type="slidenum">
              <a:rPr lang="en-US" smtClean="0"/>
              <a:pPr/>
              <a:t>11</a:t>
            </a:fld>
            <a:endParaRPr lang="en-US" dirty="0"/>
          </a:p>
        </p:txBody>
      </p:sp>
      <p:sp>
        <p:nvSpPr>
          <p:cNvPr id="2" name="TextBox 1"/>
          <p:cNvSpPr txBox="1"/>
          <p:nvPr/>
        </p:nvSpPr>
        <p:spPr>
          <a:xfrm>
            <a:off x="1139777" y="1908640"/>
            <a:ext cx="2031325" cy="461665"/>
          </a:xfrm>
          <a:prstGeom prst="rect">
            <a:avLst/>
          </a:prstGeom>
          <a:noFill/>
        </p:spPr>
        <p:txBody>
          <a:bodyPr wrap="none" rtlCol="0">
            <a:spAutoFit/>
          </a:bodyPr>
          <a:lstStyle/>
          <a:p>
            <a:r>
              <a:rPr lang="en-US" sz="2400" dirty="0" smtClean="0"/>
              <a:t>Analysis in Java</a:t>
            </a:r>
            <a:endParaRPr lang="en-US" sz="2400" dirty="0"/>
          </a:p>
        </p:txBody>
      </p:sp>
      <p:sp>
        <p:nvSpPr>
          <p:cNvPr id="20" name="TextBox 19"/>
          <p:cNvSpPr txBox="1"/>
          <p:nvPr/>
        </p:nvSpPr>
        <p:spPr>
          <a:xfrm>
            <a:off x="5635091" y="1908158"/>
            <a:ext cx="2505814" cy="461665"/>
          </a:xfrm>
          <a:prstGeom prst="rect">
            <a:avLst/>
          </a:prstGeom>
          <a:noFill/>
        </p:spPr>
        <p:txBody>
          <a:bodyPr wrap="none" rtlCol="0">
            <a:spAutoFit/>
          </a:bodyPr>
          <a:lstStyle/>
          <a:p>
            <a:r>
              <a:rPr lang="en-US" sz="2400" dirty="0" smtClean="0"/>
              <a:t>Analysis in </a:t>
            </a:r>
            <a:r>
              <a:rPr lang="en-US" sz="2400" dirty="0" err="1" smtClean="0"/>
              <a:t>Datalog</a:t>
            </a:r>
            <a:endParaRPr lang="en-US" sz="2400" dirty="0"/>
          </a:p>
        </p:txBody>
      </p:sp>
      <p:sp>
        <p:nvSpPr>
          <p:cNvPr id="4" name="TextBox 3"/>
          <p:cNvSpPr txBox="1"/>
          <p:nvPr/>
        </p:nvSpPr>
        <p:spPr>
          <a:xfrm>
            <a:off x="1023023" y="1458020"/>
            <a:ext cx="184666" cy="369332"/>
          </a:xfrm>
          <a:prstGeom prst="rect">
            <a:avLst/>
          </a:prstGeom>
          <a:noFill/>
        </p:spPr>
        <p:txBody>
          <a:bodyPr wrap="none" rtlCol="0">
            <a:spAutoFit/>
          </a:bodyPr>
          <a:lstStyle/>
          <a:p>
            <a:endParaRPr lang="en-US" dirty="0"/>
          </a:p>
        </p:txBody>
      </p:sp>
    </p:spTree>
    <p:custDataLst>
      <p:tags r:id="rId1"/>
    </p:custDataLst>
    <p:extLst>
      <p:ext uri="{BB962C8B-B14F-4D97-AF65-F5344CB8AC3E}">
        <p14:creationId xmlns:p14="http://schemas.microsoft.com/office/powerpoint/2010/main" val="2320068131"/>
      </p:ext>
    </p:extLst>
  </p:cSld>
  <p:clrMapOvr>
    <a:masterClrMapping/>
  </p:clrMapOvr>
  <mc:AlternateContent xmlns:mc="http://schemas.openxmlformats.org/markup-compatibility/2006">
    <mc:Choice xmlns:p14="http://schemas.microsoft.com/office/powerpoint/2010/main" Requires="p14">
      <p:transition spd="slow" p14:dur="2000" advTm="23082"/>
    </mc:Choice>
    <mc:Fallback>
      <p:transition xmlns:p14="http://schemas.microsoft.com/office/powerpoint/2010/main" spd="slow" advTm="23082"/>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1">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tgtEl>
                                        <p:attrNameLst>
                                          <p:attrName>style.visibility</p:attrName>
                                        </p:attrNameLst>
                                      </p:cBhvr>
                                      <p:to>
                                        <p:strVal val="visible"/>
                                      </p:to>
                                    </p:set>
                                  </p:childTnLst>
                                </p:cTn>
                              </p:par>
                              <p:par>
                                <p:cTn id="11" presetID="22" presetClass="entr" presetSubtype="1" fill="hold" nodeType="with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wipe(up)">
                                      <p:cBhvr>
                                        <p:cTn id="13" dur="500"/>
                                        <p:tgtEl>
                                          <p:spTgt spid="7"/>
                                        </p:tgtEl>
                                      </p:cBhvr>
                                    </p:animEffect>
                                  </p:childTnLst>
                                </p:cTn>
                              </p:par>
                            </p:childTnLst>
                          </p:cTn>
                        </p:par>
                        <p:par>
                          <p:cTn id="14" fill="hold">
                            <p:stCondLst>
                              <p:cond delay="500"/>
                            </p:stCondLst>
                            <p:childTnLst>
                              <p:par>
                                <p:cTn id="15" presetID="22" presetClass="entr" presetSubtype="1" fill="hold" nodeType="after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wipe(up)">
                                      <p:cBhvr>
                                        <p:cTn id="17" dur="500"/>
                                        <p:tgtEl>
                                          <p:spTgt spid="8"/>
                                        </p:tgtEl>
                                      </p:cBhvr>
                                    </p:animEffect>
                                  </p:childTnLst>
                                </p:cTn>
                              </p:par>
                            </p:childTnLst>
                          </p:cTn>
                        </p:par>
                        <p:par>
                          <p:cTn id="18" fill="hold">
                            <p:stCondLst>
                              <p:cond delay="1000"/>
                            </p:stCondLst>
                            <p:childTnLst>
                              <p:par>
                                <p:cTn id="19" presetID="22" presetClass="entr" presetSubtype="1" fill="hold" nodeType="afterEffect">
                                  <p:stCondLst>
                                    <p:cond delay="0"/>
                                  </p:stCondLst>
                                  <p:childTnLst>
                                    <p:set>
                                      <p:cBhvr>
                                        <p:cTn id="20" dur="1" fill="hold">
                                          <p:stCondLst>
                                            <p:cond delay="0"/>
                                          </p:stCondLst>
                                        </p:cTn>
                                        <p:tgtEl>
                                          <p:spTgt spid="9"/>
                                        </p:tgtEl>
                                        <p:attrNameLst>
                                          <p:attrName>style.visibility</p:attrName>
                                        </p:attrNameLst>
                                      </p:cBhvr>
                                      <p:to>
                                        <p:strVal val="visible"/>
                                      </p:to>
                                    </p:set>
                                    <p:animEffect transition="in" filter="wipe(up)">
                                      <p:cBhvr>
                                        <p:cTn id="21" dur="500"/>
                                        <p:tgtEl>
                                          <p:spTgt spid="9"/>
                                        </p:tgtEl>
                                      </p:cBhvr>
                                    </p:animEffect>
                                  </p:childTnLst>
                                </p:cTn>
                              </p:par>
                            </p:childTnLst>
                          </p:cTn>
                        </p:par>
                        <p:par>
                          <p:cTn id="22" fill="hold">
                            <p:stCondLst>
                              <p:cond delay="1500"/>
                            </p:stCondLst>
                            <p:childTnLst>
                              <p:par>
                                <p:cTn id="23" presetID="22" presetClass="entr" presetSubtype="1" fill="hold" nodeType="afterEffect">
                                  <p:stCondLst>
                                    <p:cond delay="0"/>
                                  </p:stCondLst>
                                  <p:childTnLst>
                                    <p:set>
                                      <p:cBhvr>
                                        <p:cTn id="24" dur="1" fill="hold">
                                          <p:stCondLst>
                                            <p:cond delay="0"/>
                                          </p:stCondLst>
                                        </p:cTn>
                                        <p:tgtEl>
                                          <p:spTgt spid="10"/>
                                        </p:tgtEl>
                                        <p:attrNameLst>
                                          <p:attrName>style.visibility</p:attrName>
                                        </p:attrNameLst>
                                      </p:cBhvr>
                                      <p:to>
                                        <p:strVal val="visible"/>
                                      </p:to>
                                    </p:set>
                                    <p:animEffect transition="in" filter="wipe(up)">
                                      <p:cBhvr>
                                        <p:cTn id="25" dur="500"/>
                                        <p:tgtEl>
                                          <p:spTgt spid="10"/>
                                        </p:tgtEl>
                                      </p:cBhvr>
                                    </p:animEffect>
                                  </p:childTnLst>
                                </p:cTn>
                              </p:par>
                            </p:childTnLst>
                          </p:cTn>
                        </p:par>
                        <p:par>
                          <p:cTn id="26" fill="hold">
                            <p:stCondLst>
                              <p:cond delay="2000"/>
                            </p:stCondLst>
                            <p:childTnLst>
                              <p:par>
                                <p:cTn id="27" presetID="22" presetClass="entr" presetSubtype="1" fill="hold" nodeType="after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wipe(up)">
                                      <p:cBhvr>
                                        <p:cTn id="29" dur="500"/>
                                        <p:tgtEl>
                                          <p:spTgt spid="11"/>
                                        </p:tgtEl>
                                      </p:cBhvr>
                                    </p:animEffect>
                                  </p:childTnLst>
                                </p:cTn>
                              </p:par>
                            </p:childTnLst>
                          </p:cTn>
                        </p:par>
                        <p:par>
                          <p:cTn id="30" fill="hold">
                            <p:stCondLst>
                              <p:cond delay="2500"/>
                            </p:stCondLst>
                            <p:childTnLst>
                              <p:par>
                                <p:cTn id="31" presetID="22" presetClass="entr" presetSubtype="1" fill="hold" nodeType="afterEffect">
                                  <p:stCondLst>
                                    <p:cond delay="0"/>
                                  </p:stCondLst>
                                  <p:childTnLst>
                                    <p:set>
                                      <p:cBhvr>
                                        <p:cTn id="32" dur="1" fill="hold">
                                          <p:stCondLst>
                                            <p:cond delay="0"/>
                                          </p:stCondLst>
                                        </p:cTn>
                                        <p:tgtEl>
                                          <p:spTgt spid="12"/>
                                        </p:tgtEl>
                                        <p:attrNameLst>
                                          <p:attrName>style.visibility</p:attrName>
                                        </p:attrNameLst>
                                      </p:cBhvr>
                                      <p:to>
                                        <p:strVal val="visible"/>
                                      </p:to>
                                    </p:set>
                                    <p:animEffect transition="in" filter="wipe(up)">
                                      <p:cBhvr>
                                        <p:cTn id="33" dur="500"/>
                                        <p:tgtEl>
                                          <p:spTgt spid="12"/>
                                        </p:tgtEl>
                                      </p:cBhvr>
                                    </p:animEffect>
                                  </p:childTnLst>
                                </p:cTn>
                              </p:par>
                            </p:childTnLst>
                          </p:cTn>
                        </p:par>
                        <p:par>
                          <p:cTn id="34" fill="hold">
                            <p:stCondLst>
                              <p:cond delay="3000"/>
                            </p:stCondLst>
                            <p:childTnLst>
                              <p:par>
                                <p:cTn id="35" presetID="22" presetClass="entr" presetSubtype="1" fill="hold" nodeType="afterEffect">
                                  <p:stCondLst>
                                    <p:cond delay="0"/>
                                  </p:stCondLst>
                                  <p:childTnLst>
                                    <p:set>
                                      <p:cBhvr>
                                        <p:cTn id="36" dur="1" fill="hold">
                                          <p:stCondLst>
                                            <p:cond delay="0"/>
                                          </p:stCondLst>
                                        </p:cTn>
                                        <p:tgtEl>
                                          <p:spTgt spid="13"/>
                                        </p:tgtEl>
                                        <p:attrNameLst>
                                          <p:attrName>style.visibility</p:attrName>
                                        </p:attrNameLst>
                                      </p:cBhvr>
                                      <p:to>
                                        <p:strVal val="visible"/>
                                      </p:to>
                                    </p:set>
                                    <p:animEffect transition="in" filter="wipe(up)">
                                      <p:cBhvr>
                                        <p:cTn id="37" dur="500"/>
                                        <p:tgtEl>
                                          <p:spTgt spid="13"/>
                                        </p:tgtEl>
                                      </p:cBhvr>
                                    </p:animEffect>
                                  </p:childTnLst>
                                </p:cTn>
                              </p:par>
                            </p:childTnLst>
                          </p:cTn>
                        </p:par>
                        <p:par>
                          <p:cTn id="38" fill="hold">
                            <p:stCondLst>
                              <p:cond delay="3500"/>
                            </p:stCondLst>
                            <p:childTnLst>
                              <p:par>
                                <p:cTn id="39" presetID="22" presetClass="entr" presetSubtype="1" fill="hold" nodeType="afterEffect">
                                  <p:stCondLst>
                                    <p:cond delay="0"/>
                                  </p:stCondLst>
                                  <p:childTnLst>
                                    <p:set>
                                      <p:cBhvr>
                                        <p:cTn id="40" dur="1" fill="hold">
                                          <p:stCondLst>
                                            <p:cond delay="0"/>
                                          </p:stCondLst>
                                        </p:cTn>
                                        <p:tgtEl>
                                          <p:spTgt spid="24"/>
                                        </p:tgtEl>
                                        <p:attrNameLst>
                                          <p:attrName>style.visibility</p:attrName>
                                        </p:attrNameLst>
                                      </p:cBhvr>
                                      <p:to>
                                        <p:strVal val="visible"/>
                                      </p:to>
                                    </p:set>
                                    <p:animEffect transition="in" filter="wipe(up)">
                                      <p:cBhvr>
                                        <p:cTn id="41" dur="500"/>
                                        <p:tgtEl>
                                          <p:spTgt spid="24"/>
                                        </p:tgtEl>
                                      </p:cBhvr>
                                    </p:animEffect>
                                  </p:childTnLst>
                                </p:cTn>
                              </p:par>
                            </p:childTnLst>
                          </p:cTn>
                        </p:par>
                        <p:par>
                          <p:cTn id="42" fill="hold">
                            <p:stCondLst>
                              <p:cond delay="4000"/>
                            </p:stCondLst>
                            <p:childTnLst>
                              <p:par>
                                <p:cTn id="43" presetID="22" presetClass="entr" presetSubtype="1" fill="hold" nodeType="afterEffect">
                                  <p:stCondLst>
                                    <p:cond delay="0"/>
                                  </p:stCondLst>
                                  <p:childTnLst>
                                    <p:set>
                                      <p:cBhvr>
                                        <p:cTn id="44" dur="1" fill="hold">
                                          <p:stCondLst>
                                            <p:cond delay="0"/>
                                          </p:stCondLst>
                                        </p:cTn>
                                        <p:tgtEl>
                                          <p:spTgt spid="25"/>
                                        </p:tgtEl>
                                        <p:attrNameLst>
                                          <p:attrName>style.visibility</p:attrName>
                                        </p:attrNameLst>
                                      </p:cBhvr>
                                      <p:to>
                                        <p:strVal val="visible"/>
                                      </p:to>
                                    </p:set>
                                    <p:animEffect transition="in" filter="wipe(up)">
                                      <p:cBhvr>
                                        <p:cTn id="45" dur="500"/>
                                        <p:tgtEl>
                                          <p:spTgt spid="25"/>
                                        </p:tgtEl>
                                      </p:cBhvr>
                                    </p:animEffect>
                                  </p:childTnLst>
                                </p:cTn>
                              </p:par>
                            </p:childTnLst>
                          </p:cTn>
                        </p:par>
                        <p:par>
                          <p:cTn id="46" fill="hold">
                            <p:stCondLst>
                              <p:cond delay="4500"/>
                            </p:stCondLst>
                            <p:childTnLst>
                              <p:par>
                                <p:cTn id="47" presetID="22" presetClass="entr" presetSubtype="1" fill="hold" nodeType="afterEffect">
                                  <p:stCondLst>
                                    <p:cond delay="0"/>
                                  </p:stCondLst>
                                  <p:childTnLst>
                                    <p:set>
                                      <p:cBhvr>
                                        <p:cTn id="48" dur="1" fill="hold">
                                          <p:stCondLst>
                                            <p:cond delay="0"/>
                                          </p:stCondLst>
                                        </p:cTn>
                                        <p:tgtEl>
                                          <p:spTgt spid="26"/>
                                        </p:tgtEl>
                                        <p:attrNameLst>
                                          <p:attrName>style.visibility</p:attrName>
                                        </p:attrNameLst>
                                      </p:cBhvr>
                                      <p:to>
                                        <p:strVal val="visible"/>
                                      </p:to>
                                    </p:set>
                                    <p:animEffect transition="in" filter="wipe(up)">
                                      <p:cBhvr>
                                        <p:cTn id="49" dur="500"/>
                                        <p:tgtEl>
                                          <p:spTgt spid="26"/>
                                        </p:tgtEl>
                                      </p:cBhvr>
                                    </p:animEffect>
                                  </p:childTnLst>
                                </p:cTn>
                              </p:par>
                            </p:childTnLst>
                          </p:cTn>
                        </p:par>
                        <p:par>
                          <p:cTn id="50" fill="hold">
                            <p:stCondLst>
                              <p:cond delay="5000"/>
                            </p:stCondLst>
                            <p:childTnLst>
                              <p:par>
                                <p:cTn id="51" presetID="22" presetClass="entr" presetSubtype="1" fill="hold" nodeType="afterEffect">
                                  <p:stCondLst>
                                    <p:cond delay="0"/>
                                  </p:stCondLst>
                                  <p:childTnLst>
                                    <p:set>
                                      <p:cBhvr>
                                        <p:cTn id="52" dur="1" fill="hold">
                                          <p:stCondLst>
                                            <p:cond delay="0"/>
                                          </p:stCondLst>
                                        </p:cTn>
                                        <p:tgtEl>
                                          <p:spTgt spid="27"/>
                                        </p:tgtEl>
                                        <p:attrNameLst>
                                          <p:attrName>style.visibility</p:attrName>
                                        </p:attrNameLst>
                                      </p:cBhvr>
                                      <p:to>
                                        <p:strVal val="visible"/>
                                      </p:to>
                                    </p:set>
                                    <p:animEffect transition="in" filter="wipe(up)">
                                      <p:cBhvr>
                                        <p:cTn id="53" dur="500"/>
                                        <p:tgtEl>
                                          <p:spTgt spid="27"/>
                                        </p:tgtEl>
                                      </p:cBhvr>
                                    </p:animEffect>
                                  </p:childTnLst>
                                </p:cTn>
                              </p:par>
                            </p:childTnLst>
                          </p:cTn>
                        </p:par>
                      </p:childTnLst>
                    </p:cTn>
                  </p:par>
                  <p:par>
                    <p:cTn id="54" fill="hold">
                      <p:stCondLst>
                        <p:cond delay="indefinite"/>
                      </p:stCondLst>
                      <p:childTnLst>
                        <p:par>
                          <p:cTn id="55" fill="hold">
                            <p:stCondLst>
                              <p:cond delay="0"/>
                            </p:stCondLst>
                            <p:childTnLst>
                              <p:par>
                                <p:cTn id="56" presetID="1" presetClass="entr" presetSubtype="0" fill="hold" grpId="0" nodeType="clickEffect">
                                  <p:stCondLst>
                                    <p:cond delay="0"/>
                                  </p:stCondLst>
                                  <p:childTnLst>
                                    <p:set>
                                      <p:cBhvr>
                                        <p:cTn id="57" dur="1" fill="hold">
                                          <p:stCondLst>
                                            <p:cond delay="0"/>
                                          </p:stCondLst>
                                        </p:cTn>
                                        <p:tgtEl>
                                          <p:spTgt spid="30"/>
                                        </p:tgtEl>
                                        <p:attrNameLst>
                                          <p:attrName>style.visibility</p:attrName>
                                        </p:attrNameLst>
                                      </p:cBhvr>
                                      <p:to>
                                        <p:strVal val="visible"/>
                                      </p:to>
                                    </p:set>
                                  </p:childTnLst>
                                </p:cTn>
                              </p:par>
                              <p:par>
                                <p:cTn id="58" presetID="1" presetClass="entr" presetSubtype="0" fill="hold" nodeType="withEffect">
                                  <p:stCondLst>
                                    <p:cond delay="0"/>
                                  </p:stCondLst>
                                  <p:childTnLst>
                                    <p:set>
                                      <p:cBhvr>
                                        <p:cTn id="59" dur="1" fill="hold">
                                          <p:stCondLst>
                                            <p:cond delay="0"/>
                                          </p:stCondLst>
                                        </p:cTn>
                                        <p:tgtEl>
                                          <p:spTgt spid="29"/>
                                        </p:tgtEl>
                                        <p:attrNameLst>
                                          <p:attrName>style.visibility</p:attrName>
                                        </p:attrNameLst>
                                      </p:cBhvr>
                                      <p:to>
                                        <p:strVal val="visible"/>
                                      </p:to>
                                    </p:set>
                                  </p:childTnLst>
                                </p:cTn>
                              </p:par>
                              <p:par>
                                <p:cTn id="60" presetID="1" presetClass="entr" presetSubtype="0" fill="hold" grpId="0" nodeType="withEffect">
                                  <p:stCondLst>
                                    <p:cond delay="0"/>
                                  </p:stCondLst>
                                  <p:childTnLst>
                                    <p:set>
                                      <p:cBhvr>
                                        <p:cTn id="61" dur="1" fill="hold">
                                          <p:stCondLst>
                                            <p:cond delay="0"/>
                                          </p:stCondLst>
                                        </p:cTn>
                                        <p:tgtEl>
                                          <p:spTgt spid="2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build="p"/>
      <p:bldP spid="30" grpId="0"/>
      <p:bldP spid="2" grpId="0"/>
      <p:bldP spid="20"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a:bodyPr>
          <a:lstStyle/>
          <a:p>
            <a:r>
              <a:rPr lang="en-US" dirty="0" smtClean="0"/>
              <a:t>Why </a:t>
            </a:r>
            <a:r>
              <a:rPr lang="en-US" dirty="0" err="1" smtClean="0"/>
              <a:t>Datalog</a:t>
            </a:r>
            <a:r>
              <a:rPr lang="en-US" dirty="0" smtClean="0"/>
              <a:t>?</a:t>
            </a:r>
            <a:endParaRPr lang="en-US" dirty="0"/>
          </a:p>
        </p:txBody>
      </p:sp>
      <p:sp>
        <p:nvSpPr>
          <p:cNvPr id="3" name="Footer Placeholder 2"/>
          <p:cNvSpPr>
            <a:spLocks noGrp="1"/>
          </p:cNvSpPr>
          <p:nvPr>
            <p:ph type="ftr" sz="quarter" idx="11"/>
          </p:nvPr>
        </p:nvSpPr>
        <p:spPr/>
        <p:txBody>
          <a:bodyPr/>
          <a:lstStyle/>
          <a:p>
            <a:pPr algn="ctr"/>
            <a:r>
              <a:rPr lang="en-US" smtClean="0"/>
              <a:t>ESEC/FSE 2015</a:t>
            </a:r>
            <a:endParaRPr lang="en-US" dirty="0"/>
          </a:p>
        </p:txBody>
      </p:sp>
      <p:sp>
        <p:nvSpPr>
          <p:cNvPr id="6" name="Slide Number Placeholder 5"/>
          <p:cNvSpPr>
            <a:spLocks noGrp="1"/>
          </p:cNvSpPr>
          <p:nvPr>
            <p:ph type="sldNum" sz="quarter" idx="12"/>
          </p:nvPr>
        </p:nvSpPr>
        <p:spPr/>
        <p:txBody>
          <a:bodyPr/>
          <a:lstStyle/>
          <a:p>
            <a:fld id="{1F7DF5D7-FF41-4BF6-8958-28DFF1DB182D}" type="slidenum">
              <a:rPr lang="en-US" smtClean="0"/>
              <a:pPr/>
              <a:t>12</a:t>
            </a:fld>
            <a:endParaRPr lang="en-US" dirty="0"/>
          </a:p>
        </p:txBody>
      </p:sp>
      <p:sp>
        <p:nvSpPr>
          <p:cNvPr id="19" name="Content Placeholder 1"/>
          <p:cNvSpPr>
            <a:spLocks noGrp="1"/>
          </p:cNvSpPr>
          <p:nvPr>
            <p:ph sz="quarter" idx="1"/>
          </p:nvPr>
        </p:nvSpPr>
        <p:spPr>
          <a:xfrm>
            <a:off x="291380" y="1362464"/>
            <a:ext cx="8273234" cy="4708136"/>
          </a:xfrm>
        </p:spPr>
        <p:txBody>
          <a:bodyPr>
            <a:normAutofit/>
          </a:bodyPr>
          <a:lstStyle/>
          <a:p>
            <a:r>
              <a:rPr lang="en-US" dirty="0" smtClean="0"/>
              <a:t>Easier to specify</a:t>
            </a:r>
          </a:p>
          <a:p>
            <a:pPr marL="0" indent="0">
              <a:buNone/>
            </a:pPr>
            <a:endParaRPr lang="en-US" sz="2000" dirty="0"/>
          </a:p>
          <a:p>
            <a:r>
              <a:rPr lang="en-US" dirty="0" smtClean="0"/>
              <a:t>Leverage efficient solvers</a:t>
            </a:r>
            <a:endParaRPr lang="en-US" dirty="0"/>
          </a:p>
          <a:p>
            <a:endParaRPr lang="en-US" sz="2000" dirty="0" smtClean="0"/>
          </a:p>
          <a:p>
            <a:endParaRPr lang="en-US" sz="2000" dirty="0" smtClean="0"/>
          </a:p>
          <a:p>
            <a:endParaRPr lang="en-US" sz="2000" dirty="0" smtClean="0"/>
          </a:p>
          <a:p>
            <a:r>
              <a:rPr lang="en-US" dirty="0" smtClean="0"/>
              <a:t>Widely adaptable</a:t>
            </a:r>
            <a:endParaRPr lang="en-US" dirty="0"/>
          </a:p>
          <a:p>
            <a:endParaRPr lang="en-US" dirty="0" smtClean="0"/>
          </a:p>
          <a:p>
            <a:endParaRPr lang="en-US" dirty="0" smtClean="0"/>
          </a:p>
          <a:p>
            <a:pPr marL="0" indent="0">
              <a:buNone/>
            </a:pPr>
            <a:endParaRPr lang="en-US" dirty="0" smtClean="0"/>
          </a:p>
        </p:txBody>
      </p:sp>
      <p:pic>
        <p:nvPicPr>
          <p:cNvPr id="21" name="Picture 20"/>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717061" y="2779296"/>
            <a:ext cx="1009791" cy="581106"/>
          </a:xfrm>
          <a:prstGeom prst="rect">
            <a:avLst/>
          </a:prstGeom>
        </p:spPr>
      </p:pic>
      <p:pic>
        <p:nvPicPr>
          <p:cNvPr id="22" name="Picture 21"/>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51395" y="2737313"/>
            <a:ext cx="1591194" cy="908383"/>
          </a:xfrm>
          <a:prstGeom prst="rect">
            <a:avLst/>
          </a:prstGeom>
        </p:spPr>
      </p:pic>
      <p:pic>
        <p:nvPicPr>
          <p:cNvPr id="23" name="Picture 22"/>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2509907" y="2772128"/>
            <a:ext cx="1622093" cy="658293"/>
          </a:xfrm>
          <a:prstGeom prst="rect">
            <a:avLst/>
          </a:prstGeom>
        </p:spPr>
      </p:pic>
      <p:pic>
        <p:nvPicPr>
          <p:cNvPr id="28" name="Picture 27"/>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6311168" y="2678409"/>
            <a:ext cx="1550566" cy="605099"/>
          </a:xfrm>
          <a:prstGeom prst="rect">
            <a:avLst/>
          </a:prstGeom>
        </p:spPr>
      </p:pic>
      <p:pic>
        <p:nvPicPr>
          <p:cNvPr id="34" name="Picture 33"/>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980823" y="4295974"/>
            <a:ext cx="1147188" cy="821784"/>
          </a:xfrm>
          <a:prstGeom prst="rect">
            <a:avLst/>
          </a:prstGeom>
        </p:spPr>
      </p:pic>
      <p:pic>
        <p:nvPicPr>
          <p:cNvPr id="35" name="Picture 34"/>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2656931" y="4373402"/>
            <a:ext cx="1393390" cy="581752"/>
          </a:xfrm>
          <a:prstGeom prst="rect">
            <a:avLst/>
          </a:prstGeom>
        </p:spPr>
      </p:pic>
      <p:pic>
        <p:nvPicPr>
          <p:cNvPr id="36" name="Picture 35"/>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6391074" y="4390543"/>
            <a:ext cx="1001574" cy="322912"/>
          </a:xfrm>
          <a:prstGeom prst="rect">
            <a:avLst/>
          </a:prstGeom>
        </p:spPr>
      </p:pic>
      <p:pic>
        <p:nvPicPr>
          <p:cNvPr id="37" name="Picture 36"/>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4309172" y="4356437"/>
            <a:ext cx="1506965" cy="530451"/>
          </a:xfrm>
          <a:prstGeom prst="rect">
            <a:avLst/>
          </a:prstGeom>
        </p:spPr>
      </p:pic>
    </p:spTree>
    <p:custDataLst>
      <p:tags r:id="rId1"/>
    </p:custDataLst>
    <p:extLst>
      <p:ext uri="{BB962C8B-B14F-4D97-AF65-F5344CB8AC3E}">
        <p14:creationId xmlns:p14="http://schemas.microsoft.com/office/powerpoint/2010/main" val="2892505959"/>
      </p:ext>
    </p:extLst>
  </p:cSld>
  <p:clrMapOvr>
    <a:masterClrMapping/>
  </p:clrMapOvr>
  <mc:AlternateContent xmlns:mc="http://schemas.openxmlformats.org/markup-compatibility/2006">
    <mc:Choice xmlns:p14="http://schemas.microsoft.com/office/powerpoint/2010/main" Requires="p14">
      <p:transition spd="slow" p14:dur="2000" advTm="39273"/>
    </mc:Choice>
    <mc:Fallback>
      <p:transition xmlns:p14="http://schemas.microsoft.com/office/powerpoint/2010/main" spd="slow" advTm="39273"/>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9">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2"/>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23"/>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21"/>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2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9">
                                            <p:txEl>
                                              <p:pRg st="6" end="6"/>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5"/>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6"/>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37"/>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3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uiExpand="1"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Probabilistic Analysis</a:t>
            </a:r>
            <a:endParaRPr lang="en-US" dirty="0"/>
          </a:p>
        </p:txBody>
      </p:sp>
      <p:sp>
        <p:nvSpPr>
          <p:cNvPr id="8" name="Footer Placeholder 7"/>
          <p:cNvSpPr>
            <a:spLocks noGrp="1"/>
          </p:cNvSpPr>
          <p:nvPr>
            <p:ph type="ftr" sz="quarter" idx="11"/>
          </p:nvPr>
        </p:nvSpPr>
        <p:spPr/>
        <p:txBody>
          <a:bodyPr/>
          <a:lstStyle/>
          <a:p>
            <a:pPr algn="ctr"/>
            <a:r>
              <a:rPr lang="en-US" smtClean="0"/>
              <a:t>ESEC/FSE 2015</a:t>
            </a:r>
            <a:endParaRPr lang="en-US" dirty="0"/>
          </a:p>
        </p:txBody>
      </p:sp>
      <p:sp>
        <p:nvSpPr>
          <p:cNvPr id="9" name="Slide Number Placeholder 8"/>
          <p:cNvSpPr>
            <a:spLocks noGrp="1"/>
          </p:cNvSpPr>
          <p:nvPr>
            <p:ph type="sldNum" sz="quarter" idx="12"/>
          </p:nvPr>
        </p:nvSpPr>
        <p:spPr/>
        <p:txBody>
          <a:bodyPr/>
          <a:lstStyle/>
          <a:p>
            <a:fld id="{1F7DF5D7-FF41-4BF6-8958-28DFF1DB182D}" type="slidenum">
              <a:rPr lang="en-US" smtClean="0"/>
              <a:pPr/>
              <a:t>13</a:t>
            </a:fld>
            <a:endParaRPr lang="en-US" dirty="0"/>
          </a:p>
        </p:txBody>
      </p:sp>
      <p:pic>
        <p:nvPicPr>
          <p:cNvPr id="2" name="Picture 1"/>
          <p:cNvPicPr>
            <a:picLocks noChangeAspect="1"/>
          </p:cNvPicPr>
          <p:nvPr/>
        </p:nvPicPr>
        <p:blipFill>
          <a:blip r:embed="rId3"/>
          <a:stretch>
            <a:fillRect/>
          </a:stretch>
        </p:blipFill>
        <p:spPr>
          <a:xfrm>
            <a:off x="241300" y="2286000"/>
            <a:ext cx="8661400" cy="2273300"/>
          </a:xfrm>
          <a:prstGeom prst="rect">
            <a:avLst/>
          </a:prstGeom>
        </p:spPr>
      </p:pic>
      <p:sp>
        <p:nvSpPr>
          <p:cNvPr id="4" name="Oval 3"/>
          <p:cNvSpPr/>
          <p:nvPr/>
        </p:nvSpPr>
        <p:spPr>
          <a:xfrm>
            <a:off x="3511296" y="2688072"/>
            <a:ext cx="1481712" cy="1220307"/>
          </a:xfrm>
          <a:prstGeom prst="ellipse">
            <a:avLst/>
          </a:prstGeom>
          <a:noFill/>
          <a:ln w="38100">
            <a:solidFill>
              <a:srgbClr val="0000F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951253719"/>
      </p:ext>
    </p:extLst>
  </p:cSld>
  <p:clrMapOvr>
    <a:masterClrMapping/>
  </p:clrMapOvr>
  <mc:AlternateContent xmlns:mc="http://schemas.openxmlformats.org/markup-compatibility/2006">
    <mc:Choice xmlns:p14="http://schemas.microsoft.com/office/powerpoint/2010/main" Requires="p14">
      <p:transition spd="slow" p14:dur="2000" advTm="37791"/>
    </mc:Choice>
    <mc:Fallback>
      <p:transition xmlns:p14="http://schemas.microsoft.com/office/powerpoint/2010/main" spd="slow" advTm="37791"/>
    </mc:Fallback>
  </mc:AlternateContent>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a:bodyPr>
          <a:lstStyle/>
          <a:p>
            <a:r>
              <a:rPr lang="en-US" dirty="0" err="1" smtClean="0"/>
              <a:t>Datarace</a:t>
            </a:r>
            <a:r>
              <a:rPr lang="en-US" dirty="0" smtClean="0"/>
              <a:t> Analysis: Logical </a:t>
            </a:r>
            <a:r>
              <a:rPr lang="en-US" sz="2400" dirty="0" smtClean="0">
                <a:latin typeface="Wingdings"/>
                <a:ea typeface="Wingdings"/>
                <a:cs typeface="Wingdings"/>
                <a:sym typeface="Wingdings"/>
              </a:rPr>
              <a:t></a:t>
            </a:r>
            <a:r>
              <a:rPr lang="en-US" dirty="0" smtClean="0">
                <a:sym typeface="Wingdings"/>
              </a:rPr>
              <a:t> </a:t>
            </a:r>
            <a:r>
              <a:rPr lang="en-US" dirty="0" smtClean="0"/>
              <a:t>Probabilistic</a:t>
            </a:r>
            <a:endParaRPr lang="en-US" dirty="0"/>
          </a:p>
        </p:txBody>
      </p:sp>
      <p:sp>
        <p:nvSpPr>
          <p:cNvPr id="2" name="TextBox 1"/>
          <p:cNvSpPr txBox="1"/>
          <p:nvPr/>
        </p:nvSpPr>
        <p:spPr>
          <a:xfrm>
            <a:off x="396826" y="1510258"/>
            <a:ext cx="8306015" cy="4816703"/>
          </a:xfrm>
          <a:prstGeom prst="rect">
            <a:avLst/>
          </a:prstGeom>
          <a:noFill/>
          <a:ln>
            <a:solidFill>
              <a:schemeClr val="tx1"/>
            </a:solidFill>
          </a:ln>
        </p:spPr>
        <p:txBody>
          <a:bodyPr wrap="square" rtlCol="0">
            <a:spAutoFit/>
          </a:bodyPr>
          <a:lstStyle/>
          <a:p>
            <a:r>
              <a:rPr lang="en-US" sz="2000" b="1" dirty="0" smtClean="0"/>
              <a:t>Input relations:</a:t>
            </a:r>
          </a:p>
          <a:p>
            <a:r>
              <a:rPr lang="en-US" sz="2000" dirty="0" smtClean="0"/>
              <a:t>    next(p1, p2),  mayAlias(p1, p2),  guarded(p1, p2)</a:t>
            </a:r>
            <a:br>
              <a:rPr lang="en-US" sz="2000" dirty="0" smtClean="0"/>
            </a:br>
            <a:endParaRPr lang="en-US" sz="2000" dirty="0" smtClean="0"/>
          </a:p>
          <a:p>
            <a:r>
              <a:rPr lang="en-US" sz="2000" b="1" dirty="0" smtClean="0"/>
              <a:t>Output relations:</a:t>
            </a:r>
          </a:p>
          <a:p>
            <a:r>
              <a:rPr lang="en-US" sz="2000" dirty="0" smtClean="0"/>
              <a:t>    parallel(p1, p2),  race(p1, p2)</a:t>
            </a:r>
          </a:p>
          <a:p>
            <a:r>
              <a:rPr lang="en-US" sz="2200" dirty="0" smtClean="0"/>
              <a:t> </a:t>
            </a:r>
          </a:p>
          <a:p>
            <a:r>
              <a:rPr lang="en-US" sz="2200" b="1" dirty="0" smtClean="0"/>
              <a:t>Rules:</a:t>
            </a:r>
          </a:p>
          <a:p>
            <a:r>
              <a:rPr lang="en-US" sz="2200" dirty="0"/>
              <a:t> </a:t>
            </a:r>
            <a:r>
              <a:rPr lang="en-US" sz="2200" dirty="0" smtClean="0"/>
              <a:t>     parallel</a:t>
            </a:r>
            <a:r>
              <a:rPr lang="en-US" sz="2200" dirty="0"/>
              <a:t>(p3, p2) :- parallel(p1, p2), next (p3, p1)</a:t>
            </a:r>
            <a:r>
              <a:rPr lang="en-US" sz="2200" dirty="0" smtClean="0"/>
              <a:t>. </a:t>
            </a:r>
            <a:br>
              <a:rPr lang="en-US" sz="2200" dirty="0" smtClean="0"/>
            </a:br>
            <a:endParaRPr lang="en-US" sz="1000" dirty="0">
              <a:solidFill>
                <a:schemeClr val="bg1"/>
              </a:solidFill>
            </a:endParaRPr>
          </a:p>
          <a:p>
            <a:r>
              <a:rPr lang="en-US" sz="2200" dirty="0" smtClean="0">
                <a:solidFill>
                  <a:schemeClr val="bg1"/>
                </a:solidFill>
              </a:rPr>
              <a:t> (</a:t>
            </a:r>
            <a:r>
              <a:rPr lang="en-US" sz="2200" dirty="0">
                <a:solidFill>
                  <a:schemeClr val="bg1"/>
                </a:solidFill>
              </a:rPr>
              <a:t>2) </a:t>
            </a:r>
            <a:r>
              <a:rPr lang="en-US" sz="2200" dirty="0"/>
              <a:t>parallel(p1, p2) :- parallel(p2, p1)</a:t>
            </a:r>
            <a:r>
              <a:rPr lang="en-US" sz="2200" dirty="0" smtClean="0"/>
              <a:t>.</a:t>
            </a:r>
            <a:r>
              <a:rPr lang="en-US" sz="1000" dirty="0" smtClean="0"/>
              <a:t> </a:t>
            </a:r>
            <a:r>
              <a:rPr lang="en-US" sz="2200" dirty="0" smtClean="0"/>
              <a:t>  </a:t>
            </a:r>
            <a:endParaRPr lang="en-US" sz="2200" dirty="0"/>
          </a:p>
          <a:p>
            <a:pPr algn="r"/>
            <a:endParaRPr lang="en-US" sz="1000" dirty="0" smtClean="0"/>
          </a:p>
          <a:p>
            <a:r>
              <a:rPr lang="en-US" sz="2200" dirty="0" smtClean="0"/>
              <a:t>           race(p1, p2) :- parallel(p1, p2), mayAlias(p1, p2), </a:t>
            </a:r>
            <a:r>
              <a:rPr lang="es-ES_tradnl" sz="2200" dirty="0" smtClean="0"/>
              <a:t>¬</a:t>
            </a:r>
            <a:r>
              <a:rPr lang="en-US" sz="2200" dirty="0" smtClean="0"/>
              <a:t>guarded(p1, p2).</a:t>
            </a:r>
          </a:p>
          <a:p>
            <a:pPr>
              <a:lnSpc>
                <a:spcPct val="150000"/>
              </a:lnSpc>
            </a:pPr>
            <a:r>
              <a:rPr lang="en-US" sz="2200" dirty="0" smtClean="0"/>
              <a:t>         </a:t>
            </a:r>
            <a:r>
              <a:rPr lang="es-ES_tradnl" sz="2200" dirty="0" smtClean="0"/>
              <a:t>¬</a:t>
            </a:r>
            <a:r>
              <a:rPr lang="es-ES_tradnl" sz="2200" dirty="0" err="1" smtClean="0"/>
              <a:t>race</a:t>
            </a:r>
            <a:r>
              <a:rPr lang="es-ES_tradnl" sz="2200" dirty="0" smtClean="0"/>
              <a:t>(</a:t>
            </a:r>
            <a:r>
              <a:rPr lang="es-ES_tradnl" sz="2200" dirty="0" smtClean="0"/>
              <a:t>x2, x1)</a:t>
            </a:r>
            <a:r>
              <a:rPr lang="es-ES_tradnl" sz="2200" dirty="0" smtClean="0"/>
              <a:t>.</a:t>
            </a:r>
            <a:endParaRPr lang="en-US" sz="2200" dirty="0" smtClean="0"/>
          </a:p>
          <a:p>
            <a:endParaRPr lang="en-US" sz="2200" dirty="0" smtClean="0"/>
          </a:p>
          <a:p>
            <a:endParaRPr lang="en-US" sz="2200" dirty="0" smtClean="0"/>
          </a:p>
        </p:txBody>
      </p:sp>
      <p:sp>
        <p:nvSpPr>
          <p:cNvPr id="3" name="Rectangle 2"/>
          <p:cNvSpPr/>
          <p:nvPr/>
        </p:nvSpPr>
        <p:spPr>
          <a:xfrm>
            <a:off x="6130168" y="3782402"/>
            <a:ext cx="1164407" cy="370027"/>
          </a:xfrm>
          <a:prstGeom prst="rect">
            <a:avLst/>
          </a:prstGeom>
          <a:no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wrap="none" rtlCol="0" anchor="ctr"/>
          <a:lstStyle/>
          <a:p>
            <a:pPr algn="ctr"/>
            <a:r>
              <a:rPr lang="en-US" sz="2200" b="1" dirty="0">
                <a:solidFill>
                  <a:srgbClr val="000000"/>
                </a:solidFill>
              </a:rPr>
              <a:t>w</a:t>
            </a:r>
            <a:r>
              <a:rPr lang="en-US" sz="2200" b="1" dirty="0" smtClean="0">
                <a:solidFill>
                  <a:srgbClr val="000000"/>
                </a:solidFill>
              </a:rPr>
              <a:t>eight 5</a:t>
            </a:r>
            <a:endParaRPr lang="en-US" sz="2200" b="1" dirty="0">
              <a:solidFill>
                <a:srgbClr val="000000"/>
              </a:solidFill>
            </a:endParaRPr>
          </a:p>
        </p:txBody>
      </p:sp>
      <p:sp>
        <p:nvSpPr>
          <p:cNvPr id="9" name="Footer Placeholder 8"/>
          <p:cNvSpPr>
            <a:spLocks noGrp="1"/>
          </p:cNvSpPr>
          <p:nvPr>
            <p:ph type="ftr" sz="quarter" idx="11"/>
          </p:nvPr>
        </p:nvSpPr>
        <p:spPr/>
        <p:txBody>
          <a:bodyPr/>
          <a:lstStyle/>
          <a:p>
            <a:pPr algn="ctr"/>
            <a:r>
              <a:rPr lang="en-US" smtClean="0"/>
              <a:t>ESEC/FSE 2015</a:t>
            </a:r>
            <a:endParaRPr lang="en-US" dirty="0"/>
          </a:p>
        </p:txBody>
      </p:sp>
      <p:sp>
        <p:nvSpPr>
          <p:cNvPr id="10" name="Slide Number Placeholder 9"/>
          <p:cNvSpPr>
            <a:spLocks noGrp="1"/>
          </p:cNvSpPr>
          <p:nvPr>
            <p:ph type="sldNum" sz="quarter" idx="12"/>
          </p:nvPr>
        </p:nvSpPr>
        <p:spPr/>
        <p:txBody>
          <a:bodyPr/>
          <a:lstStyle/>
          <a:p>
            <a:fld id="{1F7DF5D7-FF41-4BF6-8958-28DFF1DB182D}" type="slidenum">
              <a:rPr lang="en-US" smtClean="0"/>
              <a:pPr/>
              <a:t>14</a:t>
            </a:fld>
            <a:endParaRPr lang="en-US" dirty="0"/>
          </a:p>
        </p:txBody>
      </p:sp>
      <p:sp>
        <p:nvSpPr>
          <p:cNvPr id="11" name="Rectangle 10"/>
          <p:cNvSpPr/>
          <p:nvPr/>
        </p:nvSpPr>
        <p:spPr>
          <a:xfrm>
            <a:off x="2819816" y="5204902"/>
            <a:ext cx="1239963" cy="370027"/>
          </a:xfrm>
          <a:prstGeom prst="rect">
            <a:avLst/>
          </a:prstGeom>
          <a:no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wrap="none" rtlCol="0" anchor="ctr"/>
          <a:lstStyle/>
          <a:p>
            <a:pPr algn="ctr"/>
            <a:r>
              <a:rPr lang="en-US" sz="2200" b="1" dirty="0">
                <a:solidFill>
                  <a:schemeClr val="tx1"/>
                </a:solidFill>
              </a:rPr>
              <a:t>w</a:t>
            </a:r>
            <a:r>
              <a:rPr lang="en-US" sz="2200" b="1" dirty="0" smtClean="0">
                <a:solidFill>
                  <a:schemeClr val="tx1"/>
                </a:solidFill>
              </a:rPr>
              <a:t>eight 25</a:t>
            </a:r>
            <a:endParaRPr lang="en-US" sz="2200" b="1" dirty="0">
              <a:solidFill>
                <a:schemeClr val="tx1"/>
              </a:solidFill>
            </a:endParaRPr>
          </a:p>
        </p:txBody>
      </p:sp>
      <p:sp>
        <p:nvSpPr>
          <p:cNvPr id="6" name="Rounded Rectangular Callout 5"/>
          <p:cNvSpPr/>
          <p:nvPr/>
        </p:nvSpPr>
        <p:spPr>
          <a:xfrm>
            <a:off x="4256715" y="3527475"/>
            <a:ext cx="1775591" cy="599671"/>
          </a:xfrm>
          <a:prstGeom prst="wedgeRoundRectCallout">
            <a:avLst>
              <a:gd name="adj1" fmla="val -43350"/>
              <a:gd name="adj2" fmla="val 86029"/>
              <a:gd name="adj3" fmla="val 16667"/>
            </a:avLst>
          </a:prstGeom>
          <a:effectLst/>
        </p:spPr>
        <p:style>
          <a:lnRef idx="1">
            <a:schemeClr val="accent1"/>
          </a:lnRef>
          <a:fillRef idx="3">
            <a:schemeClr val="accent1"/>
          </a:fillRef>
          <a:effectRef idx="2">
            <a:schemeClr val="accent1"/>
          </a:effectRef>
          <a:fontRef idx="minor">
            <a:schemeClr val="lt1"/>
          </a:fontRef>
        </p:style>
        <p:txBody>
          <a:bodyPr rtlCol="0" anchor="ctr"/>
          <a:lstStyle/>
          <a:p>
            <a:pPr lvl="0" algn="ctr"/>
            <a:r>
              <a:rPr lang="en-US" sz="2200" dirty="0" smtClean="0">
                <a:solidFill>
                  <a:prstClr val="white"/>
                </a:solidFill>
              </a:rPr>
              <a:t>“Hard” </a:t>
            </a:r>
            <a:r>
              <a:rPr lang="en-US" sz="2200" dirty="0">
                <a:solidFill>
                  <a:prstClr val="white"/>
                </a:solidFill>
              </a:rPr>
              <a:t>Rule</a:t>
            </a:r>
            <a:endParaRPr lang="en-US" sz="2200" dirty="0">
              <a:solidFill>
                <a:prstClr val="white"/>
              </a:solidFill>
            </a:endParaRPr>
          </a:p>
        </p:txBody>
      </p:sp>
      <p:sp>
        <p:nvSpPr>
          <p:cNvPr id="13" name="Rounded Rectangular Callout 12"/>
          <p:cNvSpPr/>
          <p:nvPr/>
        </p:nvSpPr>
        <p:spPr>
          <a:xfrm>
            <a:off x="5749627" y="3009654"/>
            <a:ext cx="1775591" cy="599671"/>
          </a:xfrm>
          <a:prstGeom prst="wedgeRoundRectCallout">
            <a:avLst>
              <a:gd name="adj1" fmla="val -43350"/>
              <a:gd name="adj2" fmla="val 86029"/>
              <a:gd name="adj3" fmla="val 16667"/>
            </a:avLst>
          </a:prstGeom>
          <a:effectLst/>
        </p:spPr>
        <p:style>
          <a:lnRef idx="1">
            <a:schemeClr val="accent1"/>
          </a:lnRef>
          <a:fillRef idx="3">
            <a:schemeClr val="accent1"/>
          </a:fillRef>
          <a:effectRef idx="2">
            <a:schemeClr val="accent1"/>
          </a:effectRef>
          <a:fontRef idx="minor">
            <a:schemeClr val="lt1"/>
          </a:fontRef>
        </p:style>
        <p:txBody>
          <a:bodyPr rtlCol="0" anchor="ctr"/>
          <a:lstStyle/>
          <a:p>
            <a:pPr lvl="0" algn="ctr"/>
            <a:r>
              <a:rPr lang="en-US" sz="2200" dirty="0" smtClean="0">
                <a:solidFill>
                  <a:prstClr val="white"/>
                </a:solidFill>
              </a:rPr>
              <a:t>“Soft” Rule</a:t>
            </a:r>
            <a:endParaRPr lang="en-US" sz="2200" dirty="0">
              <a:solidFill>
                <a:prstClr val="white"/>
              </a:solidFill>
            </a:endParaRPr>
          </a:p>
        </p:txBody>
      </p:sp>
    </p:spTree>
    <p:custDataLst>
      <p:tags r:id="rId1"/>
    </p:custDataLst>
    <p:extLst>
      <p:ext uri="{BB962C8B-B14F-4D97-AF65-F5344CB8AC3E}">
        <p14:creationId xmlns:p14="http://schemas.microsoft.com/office/powerpoint/2010/main" val="2604734636"/>
      </p:ext>
    </p:extLst>
  </p:cSld>
  <p:clrMapOvr>
    <a:masterClrMapping/>
  </p:clrMapOvr>
  <mc:AlternateContent xmlns:mc="http://schemas.openxmlformats.org/markup-compatibility/2006">
    <mc:Choice xmlns:p14="http://schemas.microsoft.com/office/powerpoint/2010/main" Requires="p14">
      <p:transition spd="slow" p14:dur="2000" advTm="103162"/>
    </mc:Choice>
    <mc:Fallback>
      <p:transition xmlns:p14="http://schemas.microsoft.com/office/powerpoint/2010/main" spd="slow" advTm="103162"/>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xit" presetSubtype="0" fill="hold" grpId="1" nodeType="clickEffect">
                                  <p:stCondLst>
                                    <p:cond delay="0"/>
                                  </p:stCondLst>
                                  <p:childTnLst>
                                    <p:set>
                                      <p:cBhvr>
                                        <p:cTn id="14" dur="1" fill="hold">
                                          <p:stCondLst>
                                            <p:cond delay="0"/>
                                          </p:stCondLst>
                                        </p:cTn>
                                        <p:tgtEl>
                                          <p:spTgt spid="13"/>
                                        </p:tgtEl>
                                        <p:attrNameLst>
                                          <p:attrName>style.visibility</p:attrName>
                                        </p:attrNameLst>
                                      </p:cBhvr>
                                      <p:to>
                                        <p:strVal val="hidden"/>
                                      </p:to>
                                    </p:set>
                                  </p:childTnLst>
                                </p:cTn>
                              </p:par>
                              <p:par>
                                <p:cTn id="15" presetID="1" presetClass="entr" presetSubtype="0" fill="hold" grpId="0" nodeType="withEffect">
                                  <p:stCondLst>
                                    <p:cond delay="0"/>
                                  </p:stCondLst>
                                  <p:childTnLst>
                                    <p:set>
                                      <p:cBhvr>
                                        <p:cTn id="16" dur="1" fill="hold">
                                          <p:stCondLst>
                                            <p:cond delay="0"/>
                                          </p:stCondLst>
                                        </p:cTn>
                                        <p:tgtEl>
                                          <p:spTgt spid="6"/>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xit" presetSubtype="0" fill="hold" grpId="1" nodeType="clickEffect">
                                  <p:stCondLst>
                                    <p:cond delay="0"/>
                                  </p:stCondLst>
                                  <p:childTnLst>
                                    <p:set>
                                      <p:cBhvr>
                                        <p:cTn id="20" dur="1" fill="hold">
                                          <p:stCondLst>
                                            <p:cond delay="0"/>
                                          </p:stCondLst>
                                        </p:cTn>
                                        <p:tgtEl>
                                          <p:spTgt spid="6"/>
                                        </p:tgtEl>
                                        <p:attrNameLst>
                                          <p:attrName>style.visibility</p:attrName>
                                        </p:attrNameLst>
                                      </p:cBhvr>
                                      <p:to>
                                        <p:strVal val="hidden"/>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2">
                                            <p:txEl>
                                              <p:pRg st="10" end="10"/>
                                            </p:txEl>
                                          </p:spTgt>
                                        </p:tgtEl>
                                        <p:attrNameLst>
                                          <p:attrName>style.visibility</p:attrName>
                                        </p:attrNameLst>
                                      </p:cBhvr>
                                      <p:to>
                                        <p:strVal val="visible"/>
                                      </p:to>
                                    </p:set>
                                  </p:childTnLst>
                                </p:cTn>
                              </p:par>
                              <p:par>
                                <p:cTn id="25" presetID="1" presetClass="entr" presetSubtype="0" fill="hold" grpId="1" nodeType="withEffect">
                                  <p:stCondLst>
                                    <p:cond delay="0"/>
                                  </p:stCondLst>
                                  <p:childTnLst>
                                    <p:set>
                                      <p:cBhvr>
                                        <p:cTn id="26"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1" grpId="1" animBg="1"/>
      <p:bldP spid="6" grpId="0" animBg="1"/>
      <p:bldP spid="6" grpId="1" animBg="1"/>
      <p:bldP spid="13" grpId="0" animBg="1"/>
      <p:bldP spid="13" grpId="1"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Content Placeholder 1"/>
          <p:cNvSpPr>
            <a:spLocks noGrp="1"/>
          </p:cNvSpPr>
          <p:nvPr>
            <p:ph sz="quarter" idx="1"/>
          </p:nvPr>
        </p:nvSpPr>
        <p:spPr>
          <a:xfrm>
            <a:off x="457200" y="1321824"/>
            <a:ext cx="8229600" cy="4937760"/>
          </a:xfrm>
        </p:spPr>
        <p:txBody>
          <a:bodyPr/>
          <a:lstStyle/>
          <a:p>
            <a:r>
              <a:rPr lang="en-US" dirty="0">
                <a:latin typeface="+mn-lt"/>
              </a:rPr>
              <a:t>Probabilistic </a:t>
            </a:r>
            <a:r>
              <a:rPr lang="en-US" dirty="0" smtClean="0">
                <a:latin typeface="+mn-lt"/>
              </a:rPr>
              <a:t>Analysis =</a:t>
            </a:r>
            <a:r>
              <a:rPr lang="en-US" dirty="0">
                <a:latin typeface="+mn-lt"/>
              </a:rPr>
              <a:t>&gt; Markov Logic Network (</a:t>
            </a:r>
            <a:r>
              <a:rPr lang="en-US" dirty="0" smtClean="0">
                <a:latin typeface="+mn-lt"/>
              </a:rPr>
              <a:t>MLN</a:t>
            </a:r>
            <a:r>
              <a:rPr lang="en-US" dirty="0">
                <a:latin typeface="+mn-lt"/>
              </a:rPr>
              <a:t>)</a:t>
            </a:r>
            <a:endParaRPr lang="en-US" dirty="0" smtClean="0">
              <a:latin typeface="+mn-lt"/>
            </a:endParaRPr>
          </a:p>
          <a:p>
            <a:pPr marL="0" indent="0">
              <a:buNone/>
            </a:pPr>
            <a:r>
              <a:rPr lang="en-US" sz="2200" dirty="0" smtClean="0">
                <a:latin typeface="+mn-lt"/>
              </a:rPr>
              <a:t>		</a:t>
            </a:r>
            <a:r>
              <a:rPr lang="en-US" sz="2200" dirty="0">
                <a:latin typeface="+mn-lt"/>
              </a:rPr>
              <a:t> </a:t>
            </a:r>
            <a:r>
              <a:rPr lang="en-US" sz="2200" dirty="0" smtClean="0">
                <a:latin typeface="+mn-lt"/>
              </a:rPr>
              <a:t>           [Richardson &amp; </a:t>
            </a:r>
            <a:r>
              <a:rPr lang="en-US" sz="2200" dirty="0" err="1" smtClean="0">
                <a:latin typeface="+mn-lt"/>
              </a:rPr>
              <a:t>Domingos</a:t>
            </a:r>
            <a:r>
              <a:rPr lang="en-US" sz="2200" dirty="0" smtClean="0">
                <a:latin typeface="+mn-lt"/>
              </a:rPr>
              <a:t>, Machine Learning’06 </a:t>
            </a:r>
            <a:r>
              <a:rPr lang="en-US" sz="2200" dirty="0" smtClean="0">
                <a:latin typeface="+mn-lt"/>
              </a:rPr>
              <a:t>]</a:t>
            </a:r>
          </a:p>
          <a:p>
            <a:pPr marL="274320" lvl="1" indent="0">
              <a:lnSpc>
                <a:spcPct val="90000"/>
              </a:lnSpc>
              <a:buNone/>
            </a:pPr>
            <a:endParaRPr lang="en-US" dirty="0">
              <a:latin typeface="+mn-lt"/>
            </a:endParaRPr>
          </a:p>
          <a:p>
            <a:pPr>
              <a:lnSpc>
                <a:spcPct val="90000"/>
              </a:lnSpc>
            </a:pPr>
            <a:r>
              <a:rPr lang="en-US" dirty="0" smtClean="0">
                <a:latin typeface="+mn-lt"/>
              </a:rPr>
              <a:t>MLN defines a probability distribution over all possible analysis </a:t>
            </a:r>
            <a:r>
              <a:rPr lang="en-US" dirty="0" smtClean="0">
                <a:latin typeface="+mn-lt"/>
              </a:rPr>
              <a:t>outputs</a:t>
            </a:r>
          </a:p>
          <a:p>
            <a:pPr>
              <a:lnSpc>
                <a:spcPct val="90000"/>
              </a:lnSpc>
            </a:pPr>
            <a:endParaRPr lang="en-US" dirty="0">
              <a:latin typeface="+mn-lt"/>
            </a:endParaRPr>
          </a:p>
          <a:p>
            <a:pPr>
              <a:lnSpc>
                <a:spcPct val="90000"/>
              </a:lnSpc>
            </a:pPr>
            <a:r>
              <a:rPr lang="en-US" dirty="0" smtClean="0">
                <a:latin typeface="+mn-lt"/>
              </a:rPr>
              <a:t>Probability of an output </a:t>
            </a:r>
            <a:r>
              <a:rPr lang="en-US" sz="2800" i="1" dirty="0">
                <a:solidFill>
                  <a:prstClr val="black"/>
                </a:solidFill>
                <a:latin typeface="Times" charset="0"/>
              </a:rPr>
              <a:t>x</a:t>
            </a:r>
            <a:r>
              <a:rPr lang="en-US" dirty="0" smtClean="0">
                <a:latin typeface="+mn-lt"/>
              </a:rPr>
              <a:t>:</a:t>
            </a:r>
          </a:p>
          <a:p>
            <a:pPr lvl="1">
              <a:lnSpc>
                <a:spcPct val="90000"/>
              </a:lnSpc>
            </a:pPr>
            <a:endParaRPr lang="en-US" dirty="0">
              <a:latin typeface="+mn-lt"/>
            </a:endParaRPr>
          </a:p>
          <a:p>
            <a:endParaRPr lang="en-US" dirty="0">
              <a:latin typeface="+mn-lt"/>
            </a:endParaRPr>
          </a:p>
          <a:p>
            <a:endParaRPr lang="en-US" dirty="0">
              <a:latin typeface="+mn-lt"/>
            </a:endParaRPr>
          </a:p>
        </p:txBody>
      </p:sp>
      <p:sp>
        <p:nvSpPr>
          <p:cNvPr id="4" name="Title 3"/>
          <p:cNvSpPr>
            <a:spLocks noGrp="1"/>
          </p:cNvSpPr>
          <p:nvPr>
            <p:ph type="title"/>
          </p:nvPr>
        </p:nvSpPr>
        <p:spPr/>
        <p:txBody>
          <a:bodyPr/>
          <a:lstStyle/>
          <a:p>
            <a:r>
              <a:rPr lang="en-US" dirty="0" smtClean="0"/>
              <a:t>A Semantics for Probabilistic Analysis</a:t>
            </a:r>
            <a:endParaRPr lang="en-US" dirty="0"/>
          </a:p>
        </p:txBody>
      </p:sp>
      <p:sp>
        <p:nvSpPr>
          <p:cNvPr id="6" name="Footer Placeholder 5"/>
          <p:cNvSpPr>
            <a:spLocks noGrp="1"/>
          </p:cNvSpPr>
          <p:nvPr>
            <p:ph type="ftr" sz="quarter" idx="11"/>
          </p:nvPr>
        </p:nvSpPr>
        <p:spPr/>
        <p:txBody>
          <a:bodyPr/>
          <a:lstStyle/>
          <a:p>
            <a:pPr algn="ctr"/>
            <a:r>
              <a:rPr lang="en-US" smtClean="0"/>
              <a:t>ESEC/FSE 2015</a:t>
            </a:r>
            <a:endParaRPr lang="en-US" dirty="0"/>
          </a:p>
        </p:txBody>
      </p:sp>
      <p:sp>
        <p:nvSpPr>
          <p:cNvPr id="7" name="Slide Number Placeholder 6"/>
          <p:cNvSpPr>
            <a:spLocks noGrp="1"/>
          </p:cNvSpPr>
          <p:nvPr>
            <p:ph type="sldNum" sz="quarter" idx="12"/>
          </p:nvPr>
        </p:nvSpPr>
        <p:spPr/>
        <p:txBody>
          <a:bodyPr/>
          <a:lstStyle/>
          <a:p>
            <a:fld id="{1F7DF5D7-FF41-4BF6-8958-28DFF1DB182D}" type="slidenum">
              <a:rPr lang="en-US" smtClean="0"/>
              <a:pPr/>
              <a:t>15</a:t>
            </a:fld>
            <a:endParaRPr lang="en-US" dirty="0"/>
          </a:p>
        </p:txBody>
      </p:sp>
      <p:sp>
        <p:nvSpPr>
          <p:cNvPr id="8" name="Line 30"/>
          <p:cNvSpPr>
            <a:spLocks noChangeShapeType="1"/>
          </p:cNvSpPr>
          <p:nvPr/>
        </p:nvSpPr>
        <p:spPr bwMode="auto">
          <a:xfrm flipV="1">
            <a:off x="4276879" y="4855552"/>
            <a:ext cx="918222" cy="452829"/>
          </a:xfrm>
          <a:prstGeom prst="line">
            <a:avLst/>
          </a:prstGeom>
          <a:noFill/>
          <a:ln w="19050">
            <a:solidFill>
              <a:srgbClr val="0000FF"/>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9" name="Text Box 29"/>
          <p:cNvSpPr txBox="1">
            <a:spLocks noChangeArrowheads="1"/>
          </p:cNvSpPr>
          <p:nvPr/>
        </p:nvSpPr>
        <p:spPr bwMode="auto">
          <a:xfrm>
            <a:off x="5384012" y="4483780"/>
            <a:ext cx="664720" cy="369332"/>
          </a:xfrm>
          <a:prstGeom prst="rect">
            <a:avLst/>
          </a:prstGeom>
          <a:solidFill>
            <a:schemeClr val="accent3">
              <a:lumMod val="75000"/>
            </a:schemeClr>
          </a:solidFill>
          <a:ln w="19050">
            <a:solidFill>
              <a:srgbClr val="339966"/>
            </a:solidFill>
            <a:miter lim="800000"/>
            <a:headEnd/>
            <a:tailEnd/>
          </a:ln>
        </p:spPr>
        <p:txBody>
          <a:bodyPr wrap="square">
            <a:spAutoFit/>
          </a:bodyPr>
          <a:lstStyle>
            <a:lvl1pPr eaLnBrk="0" hangingPunct="0">
              <a:defRPr sz="2000">
                <a:solidFill>
                  <a:schemeClr val="tx1"/>
                </a:solidFill>
                <a:latin typeface="Arial" charset="0"/>
                <a:ea typeface="ＭＳ Ｐゴシック" charset="0"/>
              </a:defRPr>
            </a:lvl1pPr>
            <a:lvl2pPr marL="742950" indent="-285750" eaLnBrk="0" hangingPunct="0">
              <a:defRPr sz="2000">
                <a:solidFill>
                  <a:schemeClr val="tx1"/>
                </a:solidFill>
                <a:latin typeface="Arial" charset="0"/>
                <a:ea typeface="ＭＳ Ｐゴシック" charset="0"/>
              </a:defRPr>
            </a:lvl2pPr>
            <a:lvl3pPr marL="1143000" indent="-228600" eaLnBrk="0" hangingPunct="0">
              <a:defRPr sz="2000">
                <a:solidFill>
                  <a:schemeClr val="tx1"/>
                </a:solidFill>
                <a:latin typeface="Arial" charset="0"/>
                <a:ea typeface="ＭＳ Ｐゴシック" charset="0"/>
              </a:defRPr>
            </a:lvl3pPr>
            <a:lvl4pPr marL="1600200" indent="-228600" eaLnBrk="0" hangingPunct="0">
              <a:defRPr sz="2000">
                <a:solidFill>
                  <a:schemeClr val="tx1"/>
                </a:solidFill>
                <a:latin typeface="Arial" charset="0"/>
                <a:ea typeface="ＭＳ Ｐゴシック" charset="0"/>
              </a:defRPr>
            </a:lvl4pPr>
            <a:lvl5pPr marL="2057400" indent="-228600" eaLnBrk="0" hangingPunct="0">
              <a:defRPr sz="2000">
                <a:solidFill>
                  <a:schemeClr val="tx1"/>
                </a:solidFill>
                <a:latin typeface="Arial" charset="0"/>
                <a:ea typeface="ＭＳ Ｐゴシック" charset="0"/>
              </a:defRPr>
            </a:lvl5pPr>
            <a:lvl6pPr marL="2514600" indent="-228600" eaLnBrk="0" fontAlgn="base" hangingPunct="0">
              <a:spcBef>
                <a:spcPct val="0"/>
              </a:spcBef>
              <a:spcAft>
                <a:spcPct val="0"/>
              </a:spcAft>
              <a:defRPr sz="2000">
                <a:solidFill>
                  <a:schemeClr val="tx1"/>
                </a:solidFill>
                <a:latin typeface="Arial" charset="0"/>
                <a:ea typeface="ＭＳ Ｐゴシック" charset="0"/>
              </a:defRPr>
            </a:lvl6pPr>
            <a:lvl7pPr marL="2971800" indent="-228600" eaLnBrk="0" fontAlgn="base" hangingPunct="0">
              <a:spcBef>
                <a:spcPct val="0"/>
              </a:spcBef>
              <a:spcAft>
                <a:spcPct val="0"/>
              </a:spcAft>
              <a:defRPr sz="2000">
                <a:solidFill>
                  <a:schemeClr val="tx1"/>
                </a:solidFill>
                <a:latin typeface="Arial" charset="0"/>
                <a:ea typeface="ＭＳ Ｐゴシック" charset="0"/>
              </a:defRPr>
            </a:lvl7pPr>
            <a:lvl8pPr marL="3429000" indent="-228600" eaLnBrk="0" fontAlgn="base" hangingPunct="0">
              <a:spcBef>
                <a:spcPct val="0"/>
              </a:spcBef>
              <a:spcAft>
                <a:spcPct val="0"/>
              </a:spcAft>
              <a:defRPr sz="2000">
                <a:solidFill>
                  <a:schemeClr val="tx1"/>
                </a:solidFill>
                <a:latin typeface="Arial" charset="0"/>
                <a:ea typeface="ＭＳ Ｐゴシック" charset="0"/>
              </a:defRPr>
            </a:lvl8pPr>
            <a:lvl9pPr marL="3886200" indent="-228600" eaLnBrk="0" fontAlgn="base" hangingPunct="0">
              <a:spcBef>
                <a:spcPct val="0"/>
              </a:spcBef>
              <a:spcAft>
                <a:spcPct val="0"/>
              </a:spcAft>
              <a:defRPr sz="2000">
                <a:solidFill>
                  <a:schemeClr val="tx1"/>
                </a:solidFill>
                <a:latin typeface="Arial" charset="0"/>
                <a:ea typeface="ＭＳ Ｐゴシック" charset="0"/>
              </a:defRPr>
            </a:lvl9pPr>
          </a:lstStyle>
          <a:p>
            <a:pPr eaLnBrk="1" hangingPunct="1"/>
            <a:endParaRPr lang="en-US" sz="1800" dirty="0"/>
          </a:p>
        </p:txBody>
      </p:sp>
      <p:sp>
        <p:nvSpPr>
          <p:cNvPr id="10" name="Text Box 28"/>
          <p:cNvSpPr txBox="1">
            <a:spLocks noChangeArrowheads="1"/>
          </p:cNvSpPr>
          <p:nvPr/>
        </p:nvSpPr>
        <p:spPr bwMode="auto">
          <a:xfrm>
            <a:off x="5034719" y="4487539"/>
            <a:ext cx="337354" cy="369332"/>
          </a:xfrm>
          <a:prstGeom prst="rect">
            <a:avLst/>
          </a:prstGeom>
          <a:solidFill>
            <a:schemeClr val="accent2"/>
          </a:solidFill>
          <a:ln w="19050">
            <a:solidFill>
              <a:srgbClr val="0000FF"/>
            </a:solidFill>
            <a:miter lim="800000"/>
            <a:headEnd/>
            <a:tailEnd/>
          </a:ln>
        </p:spPr>
        <p:txBody>
          <a:bodyPr wrap="square">
            <a:spAutoFit/>
          </a:bodyPr>
          <a:lstStyle>
            <a:lvl1pPr eaLnBrk="0" hangingPunct="0">
              <a:defRPr sz="2000">
                <a:solidFill>
                  <a:schemeClr val="tx1"/>
                </a:solidFill>
                <a:latin typeface="Arial" charset="0"/>
                <a:ea typeface="ＭＳ Ｐゴシック" charset="0"/>
              </a:defRPr>
            </a:lvl1pPr>
            <a:lvl2pPr marL="742950" indent="-285750" eaLnBrk="0" hangingPunct="0">
              <a:defRPr sz="2000">
                <a:solidFill>
                  <a:schemeClr val="tx1"/>
                </a:solidFill>
                <a:latin typeface="Arial" charset="0"/>
                <a:ea typeface="ＭＳ Ｐゴシック" charset="0"/>
              </a:defRPr>
            </a:lvl2pPr>
            <a:lvl3pPr marL="1143000" indent="-228600" eaLnBrk="0" hangingPunct="0">
              <a:defRPr sz="2000">
                <a:solidFill>
                  <a:schemeClr val="tx1"/>
                </a:solidFill>
                <a:latin typeface="Arial" charset="0"/>
                <a:ea typeface="ＭＳ Ｐゴシック" charset="0"/>
              </a:defRPr>
            </a:lvl3pPr>
            <a:lvl4pPr marL="1600200" indent="-228600" eaLnBrk="0" hangingPunct="0">
              <a:defRPr sz="2000">
                <a:solidFill>
                  <a:schemeClr val="tx1"/>
                </a:solidFill>
                <a:latin typeface="Arial" charset="0"/>
                <a:ea typeface="ＭＳ Ｐゴシック" charset="0"/>
              </a:defRPr>
            </a:lvl4pPr>
            <a:lvl5pPr marL="2057400" indent="-228600" eaLnBrk="0" hangingPunct="0">
              <a:defRPr sz="2000">
                <a:solidFill>
                  <a:schemeClr val="tx1"/>
                </a:solidFill>
                <a:latin typeface="Arial" charset="0"/>
                <a:ea typeface="ＭＳ Ｐゴシック" charset="0"/>
              </a:defRPr>
            </a:lvl5pPr>
            <a:lvl6pPr marL="2514600" indent="-228600" eaLnBrk="0" fontAlgn="base" hangingPunct="0">
              <a:spcBef>
                <a:spcPct val="0"/>
              </a:spcBef>
              <a:spcAft>
                <a:spcPct val="0"/>
              </a:spcAft>
              <a:defRPr sz="2000">
                <a:solidFill>
                  <a:schemeClr val="tx1"/>
                </a:solidFill>
                <a:latin typeface="Arial" charset="0"/>
                <a:ea typeface="ＭＳ Ｐゴシック" charset="0"/>
              </a:defRPr>
            </a:lvl6pPr>
            <a:lvl7pPr marL="2971800" indent="-228600" eaLnBrk="0" fontAlgn="base" hangingPunct="0">
              <a:spcBef>
                <a:spcPct val="0"/>
              </a:spcBef>
              <a:spcAft>
                <a:spcPct val="0"/>
              </a:spcAft>
              <a:defRPr sz="2000">
                <a:solidFill>
                  <a:schemeClr val="tx1"/>
                </a:solidFill>
                <a:latin typeface="Arial" charset="0"/>
                <a:ea typeface="ＭＳ Ｐゴシック" charset="0"/>
              </a:defRPr>
            </a:lvl7pPr>
            <a:lvl8pPr marL="3429000" indent="-228600" eaLnBrk="0" fontAlgn="base" hangingPunct="0">
              <a:spcBef>
                <a:spcPct val="0"/>
              </a:spcBef>
              <a:spcAft>
                <a:spcPct val="0"/>
              </a:spcAft>
              <a:defRPr sz="2000">
                <a:solidFill>
                  <a:schemeClr val="tx1"/>
                </a:solidFill>
                <a:latin typeface="Arial" charset="0"/>
                <a:ea typeface="ＭＳ Ｐゴシック" charset="0"/>
              </a:defRPr>
            </a:lvl8pPr>
            <a:lvl9pPr marL="3886200" indent="-228600" eaLnBrk="0" fontAlgn="base" hangingPunct="0">
              <a:spcBef>
                <a:spcPct val="0"/>
              </a:spcBef>
              <a:spcAft>
                <a:spcPct val="0"/>
              </a:spcAft>
              <a:defRPr sz="2000">
                <a:solidFill>
                  <a:schemeClr val="tx1"/>
                </a:solidFill>
                <a:latin typeface="Arial" charset="0"/>
                <a:ea typeface="ＭＳ Ｐゴシック" charset="0"/>
              </a:defRPr>
            </a:lvl9pPr>
          </a:lstStyle>
          <a:p>
            <a:pPr eaLnBrk="1" hangingPunct="1"/>
            <a:endParaRPr lang="en-US" sz="1800" i="1" dirty="0"/>
          </a:p>
        </p:txBody>
      </p:sp>
      <p:sp>
        <p:nvSpPr>
          <p:cNvPr id="11" name="Text Box 29"/>
          <p:cNvSpPr txBox="1">
            <a:spLocks noChangeArrowheads="1"/>
          </p:cNvSpPr>
          <p:nvPr/>
        </p:nvSpPr>
        <p:spPr bwMode="auto">
          <a:xfrm>
            <a:off x="5359519" y="5307710"/>
            <a:ext cx="3050034" cy="707886"/>
          </a:xfrm>
          <a:prstGeom prst="rect">
            <a:avLst/>
          </a:prstGeom>
          <a:noFill/>
          <a:ln w="19050">
            <a:solidFill>
              <a:srgbClr val="339966"/>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eaLnBrk="0" hangingPunct="0">
              <a:defRPr sz="2000">
                <a:solidFill>
                  <a:schemeClr val="tx1"/>
                </a:solidFill>
                <a:latin typeface="Arial" charset="0"/>
                <a:ea typeface="ＭＳ Ｐゴシック" charset="0"/>
              </a:defRPr>
            </a:lvl1pPr>
            <a:lvl2pPr marL="742950" indent="-285750" eaLnBrk="0" hangingPunct="0">
              <a:defRPr sz="2000">
                <a:solidFill>
                  <a:schemeClr val="tx1"/>
                </a:solidFill>
                <a:latin typeface="Arial" charset="0"/>
                <a:ea typeface="ＭＳ Ｐゴシック" charset="0"/>
              </a:defRPr>
            </a:lvl2pPr>
            <a:lvl3pPr marL="1143000" indent="-228600" eaLnBrk="0" hangingPunct="0">
              <a:defRPr sz="2000">
                <a:solidFill>
                  <a:schemeClr val="tx1"/>
                </a:solidFill>
                <a:latin typeface="Arial" charset="0"/>
                <a:ea typeface="ＭＳ Ｐゴシック" charset="0"/>
              </a:defRPr>
            </a:lvl3pPr>
            <a:lvl4pPr marL="1600200" indent="-228600" eaLnBrk="0" hangingPunct="0">
              <a:defRPr sz="2000">
                <a:solidFill>
                  <a:schemeClr val="tx1"/>
                </a:solidFill>
                <a:latin typeface="Arial" charset="0"/>
                <a:ea typeface="ＭＳ Ｐゴシック" charset="0"/>
              </a:defRPr>
            </a:lvl4pPr>
            <a:lvl5pPr marL="2057400" indent="-228600" eaLnBrk="0" hangingPunct="0">
              <a:defRPr sz="2000">
                <a:solidFill>
                  <a:schemeClr val="tx1"/>
                </a:solidFill>
                <a:latin typeface="Arial" charset="0"/>
                <a:ea typeface="ＭＳ Ｐゴシック" charset="0"/>
              </a:defRPr>
            </a:lvl5pPr>
            <a:lvl6pPr marL="2514600" indent="-228600" eaLnBrk="0" fontAlgn="base" hangingPunct="0">
              <a:spcBef>
                <a:spcPct val="0"/>
              </a:spcBef>
              <a:spcAft>
                <a:spcPct val="0"/>
              </a:spcAft>
              <a:defRPr sz="2000">
                <a:solidFill>
                  <a:schemeClr val="tx1"/>
                </a:solidFill>
                <a:latin typeface="Arial" charset="0"/>
                <a:ea typeface="ＭＳ Ｐゴシック" charset="0"/>
              </a:defRPr>
            </a:lvl6pPr>
            <a:lvl7pPr marL="2971800" indent="-228600" eaLnBrk="0" fontAlgn="base" hangingPunct="0">
              <a:spcBef>
                <a:spcPct val="0"/>
              </a:spcBef>
              <a:spcAft>
                <a:spcPct val="0"/>
              </a:spcAft>
              <a:defRPr sz="2000">
                <a:solidFill>
                  <a:schemeClr val="tx1"/>
                </a:solidFill>
                <a:latin typeface="Arial" charset="0"/>
                <a:ea typeface="ＭＳ Ｐゴシック" charset="0"/>
              </a:defRPr>
            </a:lvl7pPr>
            <a:lvl8pPr marL="3429000" indent="-228600" eaLnBrk="0" fontAlgn="base" hangingPunct="0">
              <a:spcBef>
                <a:spcPct val="0"/>
              </a:spcBef>
              <a:spcAft>
                <a:spcPct val="0"/>
              </a:spcAft>
              <a:defRPr sz="2000">
                <a:solidFill>
                  <a:schemeClr val="tx1"/>
                </a:solidFill>
                <a:latin typeface="Arial" charset="0"/>
                <a:ea typeface="ＭＳ Ｐゴシック" charset="0"/>
              </a:defRPr>
            </a:lvl8pPr>
            <a:lvl9pPr marL="3886200" indent="-228600" eaLnBrk="0" fontAlgn="base" hangingPunct="0">
              <a:spcBef>
                <a:spcPct val="0"/>
              </a:spcBef>
              <a:spcAft>
                <a:spcPct val="0"/>
              </a:spcAft>
              <a:defRPr sz="2000">
                <a:solidFill>
                  <a:schemeClr val="tx1"/>
                </a:solidFill>
                <a:latin typeface="Arial" charset="0"/>
                <a:ea typeface="ＭＳ Ｐゴシック" charset="0"/>
              </a:defRPr>
            </a:lvl9pPr>
          </a:lstStyle>
          <a:p>
            <a:pPr algn="ctr" eaLnBrk="1" hangingPunct="1"/>
            <a:r>
              <a:rPr lang="en-US" dirty="0" smtClean="0"/>
              <a:t>Number </a:t>
            </a:r>
            <a:r>
              <a:rPr lang="en-US" dirty="0"/>
              <a:t>of true </a:t>
            </a:r>
            <a:r>
              <a:rPr lang="en-US" dirty="0" smtClean="0"/>
              <a:t>instances</a:t>
            </a:r>
            <a:br>
              <a:rPr lang="en-US" dirty="0" smtClean="0"/>
            </a:br>
            <a:r>
              <a:rPr lang="en-US" dirty="0" smtClean="0"/>
              <a:t>of </a:t>
            </a:r>
            <a:r>
              <a:rPr lang="en-US" dirty="0" smtClean="0"/>
              <a:t>rule </a:t>
            </a:r>
            <a:r>
              <a:rPr lang="en-US" i="1" dirty="0" err="1" smtClean="0"/>
              <a:t>i</a:t>
            </a:r>
            <a:r>
              <a:rPr lang="en-US" i="1" dirty="0" smtClean="0"/>
              <a:t> </a:t>
            </a:r>
            <a:r>
              <a:rPr lang="en-US" dirty="0"/>
              <a:t>in </a:t>
            </a:r>
            <a:r>
              <a:rPr lang="en-US" i="1" dirty="0"/>
              <a:t>x</a:t>
            </a:r>
            <a:endParaRPr lang="en-US" dirty="0"/>
          </a:p>
        </p:txBody>
      </p:sp>
      <p:sp>
        <p:nvSpPr>
          <p:cNvPr id="12" name="Text Box 28"/>
          <p:cNvSpPr txBox="1">
            <a:spLocks noChangeArrowheads="1"/>
          </p:cNvSpPr>
          <p:nvPr/>
        </p:nvSpPr>
        <p:spPr bwMode="auto">
          <a:xfrm>
            <a:off x="3631254" y="5311737"/>
            <a:ext cx="1288356" cy="707886"/>
          </a:xfrm>
          <a:prstGeom prst="rect">
            <a:avLst/>
          </a:prstGeom>
          <a:noFill/>
          <a:ln w="19050">
            <a:solidFill>
              <a:srgbClr val="0000FF"/>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eaLnBrk="0" hangingPunct="0">
              <a:defRPr sz="2000">
                <a:solidFill>
                  <a:schemeClr val="tx1"/>
                </a:solidFill>
                <a:latin typeface="Arial" charset="0"/>
                <a:ea typeface="ＭＳ Ｐゴシック" charset="0"/>
              </a:defRPr>
            </a:lvl1pPr>
            <a:lvl2pPr marL="742950" indent="-285750" eaLnBrk="0" hangingPunct="0">
              <a:defRPr sz="2000">
                <a:solidFill>
                  <a:schemeClr val="tx1"/>
                </a:solidFill>
                <a:latin typeface="Arial" charset="0"/>
                <a:ea typeface="ＭＳ Ｐゴシック" charset="0"/>
              </a:defRPr>
            </a:lvl2pPr>
            <a:lvl3pPr marL="1143000" indent="-228600" eaLnBrk="0" hangingPunct="0">
              <a:defRPr sz="2000">
                <a:solidFill>
                  <a:schemeClr val="tx1"/>
                </a:solidFill>
                <a:latin typeface="Arial" charset="0"/>
                <a:ea typeface="ＭＳ Ｐゴシック" charset="0"/>
              </a:defRPr>
            </a:lvl3pPr>
            <a:lvl4pPr marL="1600200" indent="-228600" eaLnBrk="0" hangingPunct="0">
              <a:defRPr sz="2000">
                <a:solidFill>
                  <a:schemeClr val="tx1"/>
                </a:solidFill>
                <a:latin typeface="Arial" charset="0"/>
                <a:ea typeface="ＭＳ Ｐゴシック" charset="0"/>
              </a:defRPr>
            </a:lvl4pPr>
            <a:lvl5pPr marL="2057400" indent="-228600" eaLnBrk="0" hangingPunct="0">
              <a:defRPr sz="2000">
                <a:solidFill>
                  <a:schemeClr val="tx1"/>
                </a:solidFill>
                <a:latin typeface="Arial" charset="0"/>
                <a:ea typeface="ＭＳ Ｐゴシック" charset="0"/>
              </a:defRPr>
            </a:lvl5pPr>
            <a:lvl6pPr marL="2514600" indent="-228600" eaLnBrk="0" fontAlgn="base" hangingPunct="0">
              <a:spcBef>
                <a:spcPct val="0"/>
              </a:spcBef>
              <a:spcAft>
                <a:spcPct val="0"/>
              </a:spcAft>
              <a:defRPr sz="2000">
                <a:solidFill>
                  <a:schemeClr val="tx1"/>
                </a:solidFill>
                <a:latin typeface="Arial" charset="0"/>
                <a:ea typeface="ＭＳ Ｐゴシック" charset="0"/>
              </a:defRPr>
            </a:lvl6pPr>
            <a:lvl7pPr marL="2971800" indent="-228600" eaLnBrk="0" fontAlgn="base" hangingPunct="0">
              <a:spcBef>
                <a:spcPct val="0"/>
              </a:spcBef>
              <a:spcAft>
                <a:spcPct val="0"/>
              </a:spcAft>
              <a:defRPr sz="2000">
                <a:solidFill>
                  <a:schemeClr val="tx1"/>
                </a:solidFill>
                <a:latin typeface="Arial" charset="0"/>
                <a:ea typeface="ＭＳ Ｐゴシック" charset="0"/>
              </a:defRPr>
            </a:lvl7pPr>
            <a:lvl8pPr marL="3429000" indent="-228600" eaLnBrk="0" fontAlgn="base" hangingPunct="0">
              <a:spcBef>
                <a:spcPct val="0"/>
              </a:spcBef>
              <a:spcAft>
                <a:spcPct val="0"/>
              </a:spcAft>
              <a:defRPr sz="2000">
                <a:solidFill>
                  <a:schemeClr val="tx1"/>
                </a:solidFill>
                <a:latin typeface="Arial" charset="0"/>
                <a:ea typeface="ＭＳ Ｐゴシック" charset="0"/>
              </a:defRPr>
            </a:lvl8pPr>
            <a:lvl9pPr marL="3886200" indent="-228600" eaLnBrk="0" fontAlgn="base" hangingPunct="0">
              <a:spcBef>
                <a:spcPct val="0"/>
              </a:spcBef>
              <a:spcAft>
                <a:spcPct val="0"/>
              </a:spcAft>
              <a:defRPr sz="2000">
                <a:solidFill>
                  <a:schemeClr val="tx1"/>
                </a:solidFill>
                <a:latin typeface="Arial" charset="0"/>
                <a:ea typeface="ＭＳ Ｐゴシック" charset="0"/>
              </a:defRPr>
            </a:lvl9pPr>
          </a:lstStyle>
          <a:p>
            <a:pPr algn="ctr" eaLnBrk="1" hangingPunct="1"/>
            <a:r>
              <a:rPr lang="en-US" dirty="0"/>
              <a:t>Weight </a:t>
            </a:r>
            <a:r>
              <a:rPr lang="en-US" dirty="0" smtClean="0"/>
              <a:t>of</a:t>
            </a:r>
          </a:p>
          <a:p>
            <a:pPr algn="ctr" eaLnBrk="1" hangingPunct="1"/>
            <a:r>
              <a:rPr lang="en-US" dirty="0" smtClean="0"/>
              <a:t> </a:t>
            </a:r>
            <a:r>
              <a:rPr lang="en-US" dirty="0" smtClean="0"/>
              <a:t>rule </a:t>
            </a:r>
            <a:r>
              <a:rPr lang="en-US" i="1" dirty="0" err="1" smtClean="0"/>
              <a:t>i</a:t>
            </a:r>
            <a:endParaRPr lang="en-US" i="1" dirty="0"/>
          </a:p>
        </p:txBody>
      </p:sp>
      <p:sp>
        <p:nvSpPr>
          <p:cNvPr id="13" name="Line 31"/>
          <p:cNvSpPr>
            <a:spLocks noChangeShapeType="1"/>
          </p:cNvSpPr>
          <p:nvPr/>
        </p:nvSpPr>
        <p:spPr bwMode="auto">
          <a:xfrm flipH="1" flipV="1">
            <a:off x="5653146" y="4855552"/>
            <a:ext cx="1306491" cy="452534"/>
          </a:xfrm>
          <a:prstGeom prst="line">
            <a:avLst/>
          </a:prstGeom>
          <a:noFill/>
          <a:ln w="19050">
            <a:solidFill>
              <a:srgbClr val="339966"/>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4" name="Line 30"/>
          <p:cNvSpPr>
            <a:spLocks noChangeShapeType="1"/>
          </p:cNvSpPr>
          <p:nvPr/>
        </p:nvSpPr>
        <p:spPr bwMode="auto">
          <a:xfrm flipV="1">
            <a:off x="2366395" y="4950146"/>
            <a:ext cx="1161488" cy="369089"/>
          </a:xfrm>
          <a:prstGeom prst="line">
            <a:avLst/>
          </a:prstGeom>
          <a:noFill/>
          <a:ln w="19050">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6" name="Text Box 28"/>
          <p:cNvSpPr txBox="1">
            <a:spLocks noChangeArrowheads="1"/>
          </p:cNvSpPr>
          <p:nvPr/>
        </p:nvSpPr>
        <p:spPr bwMode="auto">
          <a:xfrm>
            <a:off x="1395549" y="5323014"/>
            <a:ext cx="1752603" cy="707886"/>
          </a:xfrm>
          <a:prstGeom prst="rect">
            <a:avLst/>
          </a:prstGeom>
          <a:noFill/>
          <a:ln w="19050">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eaLnBrk="0" hangingPunct="0">
              <a:defRPr sz="2000">
                <a:solidFill>
                  <a:schemeClr val="tx1"/>
                </a:solidFill>
                <a:latin typeface="Arial" charset="0"/>
                <a:ea typeface="ＭＳ Ｐゴシック" charset="0"/>
              </a:defRPr>
            </a:lvl1pPr>
            <a:lvl2pPr marL="742950" indent="-285750" eaLnBrk="0" hangingPunct="0">
              <a:defRPr sz="2000">
                <a:solidFill>
                  <a:schemeClr val="tx1"/>
                </a:solidFill>
                <a:latin typeface="Arial" charset="0"/>
                <a:ea typeface="ＭＳ Ｐゴシック" charset="0"/>
              </a:defRPr>
            </a:lvl2pPr>
            <a:lvl3pPr marL="1143000" indent="-228600" eaLnBrk="0" hangingPunct="0">
              <a:defRPr sz="2000">
                <a:solidFill>
                  <a:schemeClr val="tx1"/>
                </a:solidFill>
                <a:latin typeface="Arial" charset="0"/>
                <a:ea typeface="ＭＳ Ｐゴシック" charset="0"/>
              </a:defRPr>
            </a:lvl3pPr>
            <a:lvl4pPr marL="1600200" indent="-228600" eaLnBrk="0" hangingPunct="0">
              <a:defRPr sz="2000">
                <a:solidFill>
                  <a:schemeClr val="tx1"/>
                </a:solidFill>
                <a:latin typeface="Arial" charset="0"/>
                <a:ea typeface="ＭＳ Ｐゴシック" charset="0"/>
              </a:defRPr>
            </a:lvl4pPr>
            <a:lvl5pPr marL="2057400" indent="-228600" eaLnBrk="0" hangingPunct="0">
              <a:defRPr sz="2000">
                <a:solidFill>
                  <a:schemeClr val="tx1"/>
                </a:solidFill>
                <a:latin typeface="Arial" charset="0"/>
                <a:ea typeface="ＭＳ Ｐゴシック" charset="0"/>
              </a:defRPr>
            </a:lvl5pPr>
            <a:lvl6pPr marL="2514600" indent="-228600" eaLnBrk="0" fontAlgn="base" hangingPunct="0">
              <a:spcBef>
                <a:spcPct val="0"/>
              </a:spcBef>
              <a:spcAft>
                <a:spcPct val="0"/>
              </a:spcAft>
              <a:defRPr sz="2000">
                <a:solidFill>
                  <a:schemeClr val="tx1"/>
                </a:solidFill>
                <a:latin typeface="Arial" charset="0"/>
                <a:ea typeface="ＭＳ Ｐゴシック" charset="0"/>
              </a:defRPr>
            </a:lvl6pPr>
            <a:lvl7pPr marL="2971800" indent="-228600" eaLnBrk="0" fontAlgn="base" hangingPunct="0">
              <a:spcBef>
                <a:spcPct val="0"/>
              </a:spcBef>
              <a:spcAft>
                <a:spcPct val="0"/>
              </a:spcAft>
              <a:defRPr sz="2000">
                <a:solidFill>
                  <a:schemeClr val="tx1"/>
                </a:solidFill>
                <a:latin typeface="Arial" charset="0"/>
                <a:ea typeface="ＭＳ Ｐゴシック" charset="0"/>
              </a:defRPr>
            </a:lvl7pPr>
            <a:lvl8pPr marL="3429000" indent="-228600" eaLnBrk="0" fontAlgn="base" hangingPunct="0">
              <a:spcBef>
                <a:spcPct val="0"/>
              </a:spcBef>
              <a:spcAft>
                <a:spcPct val="0"/>
              </a:spcAft>
              <a:defRPr sz="2000">
                <a:solidFill>
                  <a:schemeClr val="tx1"/>
                </a:solidFill>
                <a:latin typeface="Arial" charset="0"/>
                <a:ea typeface="ＭＳ Ｐゴシック" charset="0"/>
              </a:defRPr>
            </a:lvl8pPr>
            <a:lvl9pPr marL="3886200" indent="-228600" eaLnBrk="0" fontAlgn="base" hangingPunct="0">
              <a:spcBef>
                <a:spcPct val="0"/>
              </a:spcBef>
              <a:spcAft>
                <a:spcPct val="0"/>
              </a:spcAft>
              <a:defRPr sz="2000">
                <a:solidFill>
                  <a:schemeClr val="tx1"/>
                </a:solidFill>
                <a:latin typeface="Arial" charset="0"/>
                <a:ea typeface="ＭＳ Ｐゴシック" charset="0"/>
              </a:defRPr>
            </a:lvl9pPr>
          </a:lstStyle>
          <a:p>
            <a:pPr algn="ctr" eaLnBrk="1" hangingPunct="1"/>
            <a:r>
              <a:rPr lang="en-US" dirty="0" smtClean="0"/>
              <a:t>Normalization</a:t>
            </a:r>
          </a:p>
          <a:p>
            <a:pPr algn="ctr" eaLnBrk="1" hangingPunct="1"/>
            <a:r>
              <a:rPr lang="en-US" dirty="0" smtClean="0"/>
              <a:t>factor</a:t>
            </a:r>
            <a:endParaRPr lang="en-US" dirty="0"/>
          </a:p>
        </p:txBody>
      </p:sp>
      <p:sp>
        <p:nvSpPr>
          <p:cNvPr id="17" name="Text Box 28"/>
          <p:cNvSpPr txBox="1">
            <a:spLocks noChangeArrowheads="1"/>
          </p:cNvSpPr>
          <p:nvPr/>
        </p:nvSpPr>
        <p:spPr bwMode="auto">
          <a:xfrm>
            <a:off x="3515446" y="4726784"/>
            <a:ext cx="337354" cy="369332"/>
          </a:xfrm>
          <a:prstGeom prst="rect">
            <a:avLst/>
          </a:prstGeom>
          <a:solidFill>
            <a:srgbClr val="FDC1C0"/>
          </a:solidFill>
          <a:ln w="19050">
            <a:solidFill>
              <a:srgbClr val="FF0000"/>
            </a:solidFill>
            <a:miter lim="800000"/>
            <a:headEnd/>
            <a:tailEnd/>
          </a:ln>
        </p:spPr>
        <p:txBody>
          <a:bodyPr wrap="square">
            <a:spAutoFit/>
          </a:bodyPr>
          <a:lstStyle>
            <a:lvl1pPr eaLnBrk="0" hangingPunct="0">
              <a:defRPr sz="2000">
                <a:solidFill>
                  <a:schemeClr val="tx1"/>
                </a:solidFill>
                <a:latin typeface="Arial" charset="0"/>
                <a:ea typeface="ＭＳ Ｐゴシック" charset="0"/>
              </a:defRPr>
            </a:lvl1pPr>
            <a:lvl2pPr marL="742950" indent="-285750" eaLnBrk="0" hangingPunct="0">
              <a:defRPr sz="2000">
                <a:solidFill>
                  <a:schemeClr val="tx1"/>
                </a:solidFill>
                <a:latin typeface="Arial" charset="0"/>
                <a:ea typeface="ＭＳ Ｐゴシック" charset="0"/>
              </a:defRPr>
            </a:lvl2pPr>
            <a:lvl3pPr marL="1143000" indent="-228600" eaLnBrk="0" hangingPunct="0">
              <a:defRPr sz="2000">
                <a:solidFill>
                  <a:schemeClr val="tx1"/>
                </a:solidFill>
                <a:latin typeface="Arial" charset="0"/>
                <a:ea typeface="ＭＳ Ｐゴシック" charset="0"/>
              </a:defRPr>
            </a:lvl3pPr>
            <a:lvl4pPr marL="1600200" indent="-228600" eaLnBrk="0" hangingPunct="0">
              <a:defRPr sz="2000">
                <a:solidFill>
                  <a:schemeClr val="tx1"/>
                </a:solidFill>
                <a:latin typeface="Arial" charset="0"/>
                <a:ea typeface="ＭＳ Ｐゴシック" charset="0"/>
              </a:defRPr>
            </a:lvl4pPr>
            <a:lvl5pPr marL="2057400" indent="-228600" eaLnBrk="0" hangingPunct="0">
              <a:defRPr sz="2000">
                <a:solidFill>
                  <a:schemeClr val="tx1"/>
                </a:solidFill>
                <a:latin typeface="Arial" charset="0"/>
                <a:ea typeface="ＭＳ Ｐゴシック" charset="0"/>
              </a:defRPr>
            </a:lvl5pPr>
            <a:lvl6pPr marL="2514600" indent="-228600" eaLnBrk="0" fontAlgn="base" hangingPunct="0">
              <a:spcBef>
                <a:spcPct val="0"/>
              </a:spcBef>
              <a:spcAft>
                <a:spcPct val="0"/>
              </a:spcAft>
              <a:defRPr sz="2000">
                <a:solidFill>
                  <a:schemeClr val="tx1"/>
                </a:solidFill>
                <a:latin typeface="Arial" charset="0"/>
                <a:ea typeface="ＭＳ Ｐゴシック" charset="0"/>
              </a:defRPr>
            </a:lvl6pPr>
            <a:lvl7pPr marL="2971800" indent="-228600" eaLnBrk="0" fontAlgn="base" hangingPunct="0">
              <a:spcBef>
                <a:spcPct val="0"/>
              </a:spcBef>
              <a:spcAft>
                <a:spcPct val="0"/>
              </a:spcAft>
              <a:defRPr sz="2000">
                <a:solidFill>
                  <a:schemeClr val="tx1"/>
                </a:solidFill>
                <a:latin typeface="Arial" charset="0"/>
                <a:ea typeface="ＭＳ Ｐゴシック" charset="0"/>
              </a:defRPr>
            </a:lvl7pPr>
            <a:lvl8pPr marL="3429000" indent="-228600" eaLnBrk="0" fontAlgn="base" hangingPunct="0">
              <a:spcBef>
                <a:spcPct val="0"/>
              </a:spcBef>
              <a:spcAft>
                <a:spcPct val="0"/>
              </a:spcAft>
              <a:defRPr sz="2000">
                <a:solidFill>
                  <a:schemeClr val="tx1"/>
                </a:solidFill>
                <a:latin typeface="Arial" charset="0"/>
                <a:ea typeface="ＭＳ Ｐゴシック" charset="0"/>
              </a:defRPr>
            </a:lvl8pPr>
            <a:lvl9pPr marL="3886200" indent="-228600" eaLnBrk="0" fontAlgn="base" hangingPunct="0">
              <a:spcBef>
                <a:spcPct val="0"/>
              </a:spcBef>
              <a:spcAft>
                <a:spcPct val="0"/>
              </a:spcAft>
              <a:defRPr sz="2000">
                <a:solidFill>
                  <a:schemeClr val="tx1"/>
                </a:solidFill>
                <a:latin typeface="Arial" charset="0"/>
                <a:ea typeface="ＭＳ Ｐゴシック" charset="0"/>
              </a:defRPr>
            </a:lvl9pPr>
          </a:lstStyle>
          <a:p>
            <a:pPr eaLnBrk="1" hangingPunct="1"/>
            <a:endParaRPr lang="en-US" sz="1800" i="1" dirty="0"/>
          </a:p>
        </p:txBody>
      </p:sp>
      <p:pic>
        <p:nvPicPr>
          <p:cNvPr id="18" name="Picture 17"/>
          <p:cNvPicPr>
            <a:picLocks noChangeAspect="1"/>
          </p:cNvPicPr>
          <p:nvPr/>
        </p:nvPicPr>
        <p:blipFill>
          <a:blip r:embed="rId4"/>
          <a:stretch>
            <a:fillRect/>
          </a:stretch>
        </p:blipFill>
        <p:spPr>
          <a:xfrm>
            <a:off x="1815392" y="4105940"/>
            <a:ext cx="4494893" cy="1217971"/>
          </a:xfrm>
          <a:prstGeom prst="rect">
            <a:avLst/>
          </a:prstGeom>
        </p:spPr>
      </p:pic>
    </p:spTree>
    <p:custDataLst>
      <p:tags r:id="rId1"/>
    </p:custDataLst>
    <p:extLst>
      <p:ext uri="{BB962C8B-B14F-4D97-AF65-F5344CB8AC3E}">
        <p14:creationId xmlns:p14="http://schemas.microsoft.com/office/powerpoint/2010/main" val="3144859230"/>
      </p:ext>
    </p:extLst>
  </p:cSld>
  <p:clrMapOvr>
    <a:masterClrMapping/>
  </p:clrMapOvr>
  <mc:AlternateContent xmlns:mc="http://schemas.openxmlformats.org/markup-compatibility/2006">
    <mc:Choice xmlns:p14="http://schemas.microsoft.com/office/powerpoint/2010/main" Requires="p14">
      <p:transition spd="slow" p14:dur="2000" advTm="100758"/>
    </mc:Choice>
    <mc:Fallback>
      <p:transition xmlns:p14="http://schemas.microsoft.com/office/powerpoint/2010/main" spd="slow" advTm="100758"/>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5">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5">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15">
                                            <p:txEl>
                                              <p:pRg st="3" end="3"/>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15">
                                            <p:txEl>
                                              <p:pRg st="5" end="5"/>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18"/>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16"/>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17"/>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14"/>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8"/>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10"/>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12"/>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grpId="0" nodeType="clickEffect">
                                  <p:stCondLst>
                                    <p:cond delay="0"/>
                                  </p:stCondLst>
                                  <p:childTnLst>
                                    <p:set>
                                      <p:cBhvr>
                                        <p:cTn id="40" dur="1" fill="hold">
                                          <p:stCondLst>
                                            <p:cond delay="0"/>
                                          </p:stCondLst>
                                        </p:cTn>
                                        <p:tgtEl>
                                          <p:spTgt spid="9"/>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11"/>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0" grpId="0" animBg="1"/>
      <p:bldP spid="11" grpId="0" animBg="1"/>
      <p:bldP spid="12" grpId="0" animBg="1"/>
      <p:bldP spid="13" grpId="0" animBg="1"/>
      <p:bldP spid="14" grpId="0" animBg="1"/>
      <p:bldP spid="16" grpId="0" animBg="1"/>
      <p:bldP spid="17"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Inference Engine</a:t>
            </a:r>
            <a:endParaRPr lang="en-US" dirty="0"/>
          </a:p>
        </p:txBody>
      </p:sp>
      <p:sp>
        <p:nvSpPr>
          <p:cNvPr id="8" name="Footer Placeholder 7"/>
          <p:cNvSpPr>
            <a:spLocks noGrp="1"/>
          </p:cNvSpPr>
          <p:nvPr>
            <p:ph type="ftr" sz="quarter" idx="11"/>
          </p:nvPr>
        </p:nvSpPr>
        <p:spPr/>
        <p:txBody>
          <a:bodyPr/>
          <a:lstStyle/>
          <a:p>
            <a:pPr algn="ctr"/>
            <a:r>
              <a:rPr lang="en-US" smtClean="0"/>
              <a:t>ESEC/FSE 2015</a:t>
            </a:r>
            <a:endParaRPr lang="en-US" dirty="0"/>
          </a:p>
        </p:txBody>
      </p:sp>
      <p:sp>
        <p:nvSpPr>
          <p:cNvPr id="9" name="Slide Number Placeholder 8"/>
          <p:cNvSpPr>
            <a:spLocks noGrp="1"/>
          </p:cNvSpPr>
          <p:nvPr>
            <p:ph type="sldNum" sz="quarter" idx="12"/>
          </p:nvPr>
        </p:nvSpPr>
        <p:spPr/>
        <p:txBody>
          <a:bodyPr/>
          <a:lstStyle/>
          <a:p>
            <a:fld id="{1F7DF5D7-FF41-4BF6-8958-28DFF1DB182D}" type="slidenum">
              <a:rPr lang="en-US" smtClean="0"/>
              <a:pPr/>
              <a:t>16</a:t>
            </a:fld>
            <a:endParaRPr lang="en-US" dirty="0"/>
          </a:p>
        </p:txBody>
      </p:sp>
      <p:pic>
        <p:nvPicPr>
          <p:cNvPr id="2" name="Picture 1"/>
          <p:cNvPicPr>
            <a:picLocks noChangeAspect="1"/>
          </p:cNvPicPr>
          <p:nvPr/>
        </p:nvPicPr>
        <p:blipFill>
          <a:blip r:embed="rId3"/>
          <a:stretch>
            <a:fillRect/>
          </a:stretch>
        </p:blipFill>
        <p:spPr>
          <a:xfrm>
            <a:off x="241300" y="2286000"/>
            <a:ext cx="8661400" cy="2273300"/>
          </a:xfrm>
          <a:prstGeom prst="rect">
            <a:avLst/>
          </a:prstGeom>
        </p:spPr>
      </p:pic>
      <p:sp>
        <p:nvSpPr>
          <p:cNvPr id="4" name="Oval 3"/>
          <p:cNvSpPr/>
          <p:nvPr/>
        </p:nvSpPr>
        <p:spPr>
          <a:xfrm>
            <a:off x="4993009" y="2639860"/>
            <a:ext cx="1481712" cy="1220307"/>
          </a:xfrm>
          <a:prstGeom prst="ellipse">
            <a:avLst/>
          </a:prstGeom>
          <a:noFill/>
          <a:ln w="38100">
            <a:solidFill>
              <a:srgbClr val="0000F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096034165"/>
      </p:ext>
    </p:extLst>
  </p:cSld>
  <p:clrMapOvr>
    <a:masterClrMapping/>
  </p:clrMapOvr>
  <mc:AlternateContent xmlns:mc="http://schemas.openxmlformats.org/markup-compatibility/2006">
    <mc:Choice xmlns:p14="http://schemas.microsoft.com/office/powerpoint/2010/main" Requires="p14">
      <p:transition spd="slow" p14:dur="2000" advTm="5551"/>
    </mc:Choice>
    <mc:Fallback>
      <p:transition xmlns:p14="http://schemas.microsoft.com/office/powerpoint/2010/main" spd="slow" advTm="5551"/>
    </mc:Fallback>
  </mc:AlternateContent>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Probabilistic Inference</a:t>
            </a:r>
            <a:endParaRPr lang="en-US" dirty="0"/>
          </a:p>
        </p:txBody>
      </p:sp>
      <p:sp>
        <p:nvSpPr>
          <p:cNvPr id="8" name="Down Arrow 7"/>
          <p:cNvSpPr/>
          <p:nvPr/>
        </p:nvSpPr>
        <p:spPr>
          <a:xfrm>
            <a:off x="4146216" y="1740087"/>
            <a:ext cx="635019" cy="728744"/>
          </a:xfrm>
          <a:prstGeom prst="downArrow">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 name="TextBox 8"/>
          <p:cNvSpPr txBox="1"/>
          <p:nvPr/>
        </p:nvSpPr>
        <p:spPr>
          <a:xfrm>
            <a:off x="632489" y="1183203"/>
            <a:ext cx="7880470" cy="492443"/>
          </a:xfrm>
          <a:prstGeom prst="rect">
            <a:avLst/>
          </a:prstGeom>
          <a:noFill/>
        </p:spPr>
        <p:txBody>
          <a:bodyPr wrap="square" rtlCol="0">
            <a:spAutoFit/>
          </a:bodyPr>
          <a:lstStyle/>
          <a:p>
            <a:pPr algn="ctr"/>
            <a:r>
              <a:rPr lang="en-US" sz="2600" dirty="0" smtClean="0"/>
              <a:t>Find the most likely output given the input program</a:t>
            </a:r>
            <a:endParaRPr lang="en-US" sz="2600" dirty="0"/>
          </a:p>
        </p:txBody>
      </p:sp>
      <p:sp>
        <p:nvSpPr>
          <p:cNvPr id="6" name="Footer Placeholder 5"/>
          <p:cNvSpPr>
            <a:spLocks noGrp="1"/>
          </p:cNvSpPr>
          <p:nvPr>
            <p:ph type="ftr" sz="quarter" idx="11"/>
          </p:nvPr>
        </p:nvSpPr>
        <p:spPr/>
        <p:txBody>
          <a:bodyPr/>
          <a:lstStyle/>
          <a:p>
            <a:pPr algn="ctr"/>
            <a:r>
              <a:rPr lang="en-US" smtClean="0"/>
              <a:t>ESEC/FSE 2015</a:t>
            </a:r>
            <a:endParaRPr lang="en-US" dirty="0"/>
          </a:p>
        </p:txBody>
      </p:sp>
      <p:sp>
        <p:nvSpPr>
          <p:cNvPr id="7" name="Slide Number Placeholder 6"/>
          <p:cNvSpPr>
            <a:spLocks noGrp="1"/>
          </p:cNvSpPr>
          <p:nvPr>
            <p:ph type="sldNum" sz="quarter" idx="12"/>
          </p:nvPr>
        </p:nvSpPr>
        <p:spPr/>
        <p:txBody>
          <a:bodyPr/>
          <a:lstStyle/>
          <a:p>
            <a:fld id="{1F7DF5D7-FF41-4BF6-8958-28DFF1DB182D}" type="slidenum">
              <a:rPr lang="en-US" smtClean="0"/>
              <a:pPr/>
              <a:t>17</a:t>
            </a:fld>
            <a:endParaRPr lang="en-US" dirty="0"/>
          </a:p>
        </p:txBody>
      </p:sp>
      <p:pic>
        <p:nvPicPr>
          <p:cNvPr id="18" name="Picture 17"/>
          <p:cNvPicPr>
            <a:picLocks noChangeAspect="1"/>
          </p:cNvPicPr>
          <p:nvPr/>
        </p:nvPicPr>
        <p:blipFill>
          <a:blip r:embed="rId4"/>
          <a:stretch>
            <a:fillRect/>
          </a:stretch>
        </p:blipFill>
        <p:spPr>
          <a:xfrm>
            <a:off x="1302603" y="2557273"/>
            <a:ext cx="2071098" cy="741886"/>
          </a:xfrm>
          <a:prstGeom prst="rect">
            <a:avLst/>
          </a:prstGeom>
        </p:spPr>
      </p:pic>
      <p:pic>
        <p:nvPicPr>
          <p:cNvPr id="19" name="Picture 18"/>
          <p:cNvPicPr>
            <a:picLocks noChangeAspect="1"/>
          </p:cNvPicPr>
          <p:nvPr/>
        </p:nvPicPr>
        <p:blipFill>
          <a:blip r:embed="rId5"/>
          <a:stretch>
            <a:fillRect/>
          </a:stretch>
        </p:blipFill>
        <p:spPr>
          <a:xfrm>
            <a:off x="3170928" y="2312234"/>
            <a:ext cx="4841218" cy="1139110"/>
          </a:xfrm>
          <a:prstGeom prst="rect">
            <a:avLst/>
          </a:prstGeom>
        </p:spPr>
      </p:pic>
      <p:pic>
        <p:nvPicPr>
          <p:cNvPr id="20" name="Picture 19"/>
          <p:cNvPicPr>
            <a:picLocks noChangeAspect="1"/>
          </p:cNvPicPr>
          <p:nvPr/>
        </p:nvPicPr>
        <p:blipFill>
          <a:blip r:embed="rId6"/>
          <a:stretch>
            <a:fillRect/>
          </a:stretch>
        </p:blipFill>
        <p:spPr>
          <a:xfrm>
            <a:off x="2995986" y="3236562"/>
            <a:ext cx="3425144" cy="925715"/>
          </a:xfrm>
          <a:prstGeom prst="rect">
            <a:avLst/>
          </a:prstGeom>
        </p:spPr>
      </p:pic>
    </p:spTree>
    <p:custDataLst>
      <p:tags r:id="rId1"/>
    </p:custDataLst>
    <p:extLst>
      <p:ext uri="{BB962C8B-B14F-4D97-AF65-F5344CB8AC3E}">
        <p14:creationId xmlns:p14="http://schemas.microsoft.com/office/powerpoint/2010/main" val="2453933822"/>
      </p:ext>
    </p:extLst>
  </p:cSld>
  <p:clrMapOvr>
    <a:masterClrMapping/>
  </p:clrMapOvr>
  <mc:AlternateContent xmlns:mc="http://schemas.openxmlformats.org/markup-compatibility/2006">
    <mc:Choice xmlns:p14="http://schemas.microsoft.com/office/powerpoint/2010/main" Requires="p14">
      <p:transition spd="slow" p14:dur="2000" advTm="71022"/>
    </mc:Choice>
    <mc:Fallback>
      <p:transition xmlns:p14="http://schemas.microsoft.com/office/powerpoint/2010/main" spd="slow" advTm="71022"/>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8"/>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19"/>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2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What is</a:t>
            </a:r>
            <a:r>
              <a:rPr lang="en-US" dirty="0" smtClean="0">
                <a:solidFill>
                  <a:srgbClr val="464653"/>
                </a:solidFill>
                <a:sym typeface="Wingdings"/>
              </a:rPr>
              <a:t> </a:t>
            </a:r>
            <a:r>
              <a:rPr lang="en-US" dirty="0" err="1" smtClean="0"/>
              <a:t>MaxSAT</a:t>
            </a:r>
            <a:r>
              <a:rPr lang="en-US" dirty="0" smtClean="0"/>
              <a:t>?</a:t>
            </a:r>
            <a:endParaRPr lang="en-US" dirty="0"/>
          </a:p>
        </p:txBody>
      </p:sp>
      <p:sp>
        <p:nvSpPr>
          <p:cNvPr id="14" name="Down Arrow 13"/>
          <p:cNvSpPr/>
          <p:nvPr/>
        </p:nvSpPr>
        <p:spPr>
          <a:xfrm>
            <a:off x="4143232" y="2690497"/>
            <a:ext cx="635019" cy="728744"/>
          </a:xfrm>
          <a:prstGeom prst="downArrow">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7" name="TextBox 16"/>
          <p:cNvSpPr txBox="1"/>
          <p:nvPr/>
        </p:nvSpPr>
        <p:spPr>
          <a:xfrm>
            <a:off x="688833" y="3362676"/>
            <a:ext cx="7880470" cy="892552"/>
          </a:xfrm>
          <a:prstGeom prst="rect">
            <a:avLst/>
          </a:prstGeom>
          <a:noFill/>
        </p:spPr>
        <p:txBody>
          <a:bodyPr wrap="square" rtlCol="0">
            <a:spAutoFit/>
          </a:bodyPr>
          <a:lstStyle/>
          <a:p>
            <a:pPr algn="ctr"/>
            <a:r>
              <a:rPr lang="en-US" sz="2600" dirty="0" smtClean="0"/>
              <a:t>Find a </a:t>
            </a:r>
            <a:r>
              <a:rPr lang="en-US" sz="2600" dirty="0" err="1" smtClean="0"/>
              <a:t>boolean</a:t>
            </a:r>
            <a:r>
              <a:rPr lang="en-US" sz="2600" dirty="0" smtClean="0"/>
              <a:t> assignment such that the sum </a:t>
            </a:r>
            <a:r>
              <a:rPr lang="en-US" sz="2600" dirty="0" smtClean="0"/>
              <a:t>of</a:t>
            </a:r>
          </a:p>
          <a:p>
            <a:pPr algn="ctr"/>
            <a:r>
              <a:rPr lang="en-US" sz="2600" dirty="0" smtClean="0"/>
              <a:t>the </a:t>
            </a:r>
            <a:r>
              <a:rPr lang="en-US" sz="2600" dirty="0" smtClean="0"/>
              <a:t>weights of the satisfied clauses is maximized</a:t>
            </a:r>
            <a:endParaRPr lang="en-US" sz="2600" dirty="0"/>
          </a:p>
        </p:txBody>
      </p:sp>
      <p:sp>
        <p:nvSpPr>
          <p:cNvPr id="11" name="TextBox 10"/>
          <p:cNvSpPr txBox="1"/>
          <p:nvPr/>
        </p:nvSpPr>
        <p:spPr>
          <a:xfrm>
            <a:off x="2338923" y="1424471"/>
            <a:ext cx="4083169" cy="1077218"/>
          </a:xfrm>
          <a:prstGeom prst="rect">
            <a:avLst/>
          </a:prstGeom>
          <a:noFill/>
        </p:spPr>
        <p:txBody>
          <a:bodyPr wrap="none" rtlCol="0">
            <a:spAutoFit/>
          </a:bodyPr>
          <a:lstStyle/>
          <a:p>
            <a:r>
              <a:rPr lang="es-ES_tradnl" sz="1600" dirty="0" smtClean="0">
                <a:solidFill>
                  <a:prstClr val="black"/>
                </a:solidFill>
                <a:latin typeface="Garamond" panose="02020404030301010803" pitchFamily="18" charset="0"/>
              </a:rPr>
              <a:t>¬</a:t>
            </a:r>
            <a:r>
              <a:rPr lang="en-US" sz="1600" b="1" dirty="0">
                <a:latin typeface="Courier New"/>
                <a:cs typeface="Courier New"/>
              </a:rPr>
              <a:t> </a:t>
            </a:r>
            <a:r>
              <a:rPr lang="en-US" sz="1600" b="1" dirty="0" smtClean="0">
                <a:latin typeface="Courier New"/>
                <a:cs typeface="Courier New"/>
              </a:rPr>
              <a:t>b1 </a:t>
            </a:r>
            <a:r>
              <a:rPr lang="en-US" sz="1600" b="1" dirty="0" smtClean="0">
                <a:latin typeface="ＭＳ ゴシック"/>
                <a:ea typeface="ＭＳ ゴシック"/>
                <a:cs typeface="ＭＳ ゴシック"/>
              </a:rPr>
              <a:t>∨</a:t>
            </a:r>
            <a:r>
              <a:rPr lang="en-US" sz="1600" b="1" dirty="0" smtClean="0">
                <a:latin typeface="Courier New"/>
                <a:cs typeface="Courier New"/>
              </a:rPr>
              <a:t> </a:t>
            </a:r>
            <a:r>
              <a:rPr lang="es-ES_tradnl" sz="1600" dirty="0">
                <a:solidFill>
                  <a:prstClr val="black"/>
                </a:solidFill>
                <a:latin typeface="Garamond" panose="02020404030301010803" pitchFamily="18" charset="0"/>
              </a:rPr>
              <a:t>¬</a:t>
            </a:r>
            <a:r>
              <a:rPr lang="en-US" sz="1600" b="1" dirty="0">
                <a:latin typeface="Courier New"/>
                <a:cs typeface="Courier New"/>
              </a:rPr>
              <a:t> b2 </a:t>
            </a:r>
            <a:r>
              <a:rPr lang="en-US" sz="1600" b="1" dirty="0">
                <a:latin typeface="ＭＳ ゴシック"/>
                <a:ea typeface="ＭＳ ゴシック"/>
                <a:cs typeface="ＭＳ ゴシック"/>
              </a:rPr>
              <a:t>∨</a:t>
            </a:r>
            <a:r>
              <a:rPr lang="en-US" sz="1600" b="1" dirty="0" smtClean="0">
                <a:latin typeface="Courier New"/>
                <a:cs typeface="Courier New"/>
              </a:rPr>
              <a:t> b3  weight 5	</a:t>
            </a:r>
            <a:r>
              <a:rPr lang="en-US" sz="1600" b="1" dirty="0" smtClean="0">
                <a:latin typeface="ＭＳ ゴシック"/>
                <a:ea typeface="ＭＳ ゴシック"/>
                <a:cs typeface="ＭＳ ゴシック"/>
              </a:rPr>
              <a:t>∧</a:t>
            </a:r>
          </a:p>
          <a:p>
            <a:r>
              <a:rPr lang="en-US" sz="1600" b="1" dirty="0" smtClean="0">
                <a:latin typeface="Courier New"/>
                <a:cs typeface="Courier New"/>
              </a:rPr>
              <a:t>  b3 </a:t>
            </a:r>
            <a:r>
              <a:rPr lang="en-US" sz="1600" b="1" dirty="0" smtClean="0">
                <a:latin typeface="ＭＳ ゴシック"/>
                <a:ea typeface="ＭＳ ゴシック"/>
                <a:cs typeface="ＭＳ ゴシック"/>
              </a:rPr>
              <a:t>∨</a:t>
            </a:r>
            <a:r>
              <a:rPr lang="en-US" sz="1600" b="1" dirty="0" smtClean="0">
                <a:latin typeface="Courier New"/>
                <a:cs typeface="Courier New"/>
              </a:rPr>
              <a:t>   b4        weight 10	</a:t>
            </a:r>
            <a:r>
              <a:rPr lang="en-US" sz="1600" b="1" dirty="0" smtClean="0">
                <a:latin typeface="ＭＳ ゴシック"/>
                <a:ea typeface="ＭＳ ゴシック"/>
                <a:cs typeface="ＭＳ ゴシック"/>
              </a:rPr>
              <a:t>∧</a:t>
            </a:r>
          </a:p>
          <a:p>
            <a:r>
              <a:rPr lang="es-ES_tradnl" sz="1600" dirty="0">
                <a:solidFill>
                  <a:prstClr val="black"/>
                </a:solidFill>
                <a:latin typeface="Garamond" panose="02020404030301010803" pitchFamily="18" charset="0"/>
              </a:rPr>
              <a:t>¬</a:t>
            </a:r>
            <a:r>
              <a:rPr lang="en-US" sz="1600" b="1" dirty="0">
                <a:latin typeface="Courier New"/>
                <a:cs typeface="Courier New"/>
              </a:rPr>
              <a:t> </a:t>
            </a:r>
            <a:r>
              <a:rPr lang="en-US" sz="1600" b="1" dirty="0" smtClean="0">
                <a:latin typeface="Courier New"/>
                <a:cs typeface="Courier New"/>
              </a:rPr>
              <a:t>b4 </a:t>
            </a:r>
            <a:r>
              <a:rPr lang="en-US" sz="1600" b="1" dirty="0">
                <a:latin typeface="ＭＳ ゴシック"/>
                <a:ea typeface="ＭＳ ゴシック"/>
                <a:cs typeface="ＭＳ ゴシック"/>
              </a:rPr>
              <a:t>∨</a:t>
            </a:r>
            <a:r>
              <a:rPr lang="en-US" sz="1600" b="1" dirty="0">
                <a:latin typeface="Courier New"/>
                <a:cs typeface="Courier New"/>
              </a:rPr>
              <a:t> </a:t>
            </a:r>
            <a:r>
              <a:rPr lang="es-ES_tradnl" sz="1600" dirty="0">
                <a:solidFill>
                  <a:prstClr val="black"/>
                </a:solidFill>
                <a:latin typeface="Garamond" panose="02020404030301010803" pitchFamily="18" charset="0"/>
              </a:rPr>
              <a:t>¬</a:t>
            </a:r>
            <a:r>
              <a:rPr lang="en-US" sz="1600" b="1" dirty="0">
                <a:latin typeface="Courier New"/>
                <a:cs typeface="Courier New"/>
              </a:rPr>
              <a:t> </a:t>
            </a:r>
            <a:r>
              <a:rPr lang="en-US" sz="1600" b="1" dirty="0" smtClean="0">
                <a:latin typeface="Courier New"/>
                <a:cs typeface="Courier New"/>
              </a:rPr>
              <a:t>b2        weight 7	</a:t>
            </a:r>
            <a:r>
              <a:rPr lang="en-US" sz="1600" b="1" dirty="0" smtClean="0">
                <a:latin typeface="ＭＳ ゴシック"/>
                <a:ea typeface="ＭＳ ゴシック"/>
                <a:cs typeface="ＭＳ ゴシック"/>
              </a:rPr>
              <a:t>∧</a:t>
            </a:r>
            <a:endParaRPr lang="en-US" sz="1600" b="1" dirty="0">
              <a:latin typeface="ＭＳ ゴシック"/>
              <a:ea typeface="ＭＳ ゴシック"/>
              <a:cs typeface="ＭＳ ゴシック"/>
            </a:endParaRPr>
          </a:p>
          <a:p>
            <a:r>
              <a:rPr lang="en-US" sz="1600" b="1" dirty="0" smtClean="0">
                <a:latin typeface="ＭＳ ゴシック"/>
                <a:ea typeface="ＭＳ ゴシック"/>
                <a:cs typeface="ＭＳ ゴシック"/>
              </a:rPr>
              <a:t>...</a:t>
            </a:r>
            <a:endParaRPr lang="en-US" sz="1600" b="1" dirty="0">
              <a:latin typeface="ＭＳ ゴシック"/>
              <a:ea typeface="ＭＳ ゴシック"/>
              <a:cs typeface="ＭＳ ゴシック"/>
            </a:endParaRPr>
          </a:p>
        </p:txBody>
      </p:sp>
      <p:sp>
        <p:nvSpPr>
          <p:cNvPr id="12" name="Rectangle 11"/>
          <p:cNvSpPr/>
          <p:nvPr/>
        </p:nvSpPr>
        <p:spPr>
          <a:xfrm>
            <a:off x="2214610" y="1320348"/>
            <a:ext cx="4309547" cy="1207312"/>
          </a:xfrm>
          <a:prstGeom prst="rect">
            <a:avLst/>
          </a:prstGeom>
          <a:no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6" name="Down Arrow 15"/>
          <p:cNvSpPr/>
          <p:nvPr/>
        </p:nvSpPr>
        <p:spPr>
          <a:xfrm>
            <a:off x="4140526" y="4345622"/>
            <a:ext cx="635019" cy="728744"/>
          </a:xfrm>
          <a:prstGeom prst="downArrow">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 name="Footer Placeholder 6"/>
          <p:cNvSpPr>
            <a:spLocks noGrp="1"/>
          </p:cNvSpPr>
          <p:nvPr>
            <p:ph type="ftr" sz="quarter" idx="11"/>
          </p:nvPr>
        </p:nvSpPr>
        <p:spPr/>
        <p:txBody>
          <a:bodyPr/>
          <a:lstStyle/>
          <a:p>
            <a:pPr algn="ctr"/>
            <a:r>
              <a:rPr lang="en-US" smtClean="0"/>
              <a:t>ESEC/FSE 2015</a:t>
            </a:r>
            <a:endParaRPr lang="en-US" dirty="0"/>
          </a:p>
        </p:txBody>
      </p:sp>
      <p:sp>
        <p:nvSpPr>
          <p:cNvPr id="8" name="Slide Number Placeholder 7"/>
          <p:cNvSpPr>
            <a:spLocks noGrp="1"/>
          </p:cNvSpPr>
          <p:nvPr>
            <p:ph type="sldNum" sz="quarter" idx="12"/>
          </p:nvPr>
        </p:nvSpPr>
        <p:spPr/>
        <p:txBody>
          <a:bodyPr/>
          <a:lstStyle/>
          <a:p>
            <a:fld id="{1F7DF5D7-FF41-4BF6-8958-28DFF1DB182D}" type="slidenum">
              <a:rPr lang="en-US" smtClean="0"/>
              <a:pPr/>
              <a:t>18</a:t>
            </a:fld>
            <a:endParaRPr lang="en-US" dirty="0"/>
          </a:p>
        </p:txBody>
      </p:sp>
      <p:pic>
        <p:nvPicPr>
          <p:cNvPr id="9" name="Picture 8"/>
          <p:cNvPicPr>
            <a:picLocks noChangeAspect="1"/>
          </p:cNvPicPr>
          <p:nvPr/>
        </p:nvPicPr>
        <p:blipFill>
          <a:blip r:embed="rId4"/>
          <a:stretch>
            <a:fillRect/>
          </a:stretch>
        </p:blipFill>
        <p:spPr>
          <a:xfrm>
            <a:off x="2997234" y="5069546"/>
            <a:ext cx="3070788" cy="858500"/>
          </a:xfrm>
          <a:prstGeom prst="rect">
            <a:avLst/>
          </a:prstGeom>
        </p:spPr>
      </p:pic>
    </p:spTree>
    <p:custDataLst>
      <p:tags r:id="rId1"/>
    </p:custDataLst>
    <p:extLst>
      <p:ext uri="{BB962C8B-B14F-4D97-AF65-F5344CB8AC3E}">
        <p14:creationId xmlns:p14="http://schemas.microsoft.com/office/powerpoint/2010/main" val="3573605463"/>
      </p:ext>
    </p:extLst>
  </p:cSld>
  <p:clrMapOvr>
    <a:masterClrMapping/>
  </p:clrMapOvr>
  <mc:AlternateContent xmlns:mc="http://schemas.openxmlformats.org/markup-compatibility/2006">
    <mc:Choice xmlns:p14="http://schemas.microsoft.com/office/powerpoint/2010/main" Requires="p14">
      <p:transition spd="slow" p14:dur="2000" advTm="51210"/>
    </mc:Choice>
    <mc:Fallback>
      <p:transition xmlns:p14="http://schemas.microsoft.com/office/powerpoint/2010/main" spd="slow" advTm="51210"/>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2"/>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4"/>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6"/>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7" grpId="0"/>
      <p:bldP spid="11" grpId="0"/>
      <p:bldP spid="12" grpId="0" animBg="1"/>
      <p:bldP spid="16"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Probabilistic Inference </a:t>
            </a:r>
            <a:r>
              <a:rPr lang="en-US" sz="2400" dirty="0">
                <a:solidFill>
                  <a:srgbClr val="464653"/>
                </a:solidFill>
                <a:latin typeface="Wingdings"/>
                <a:ea typeface="Wingdings"/>
                <a:cs typeface="Wingdings"/>
                <a:sym typeface="Wingdings"/>
              </a:rPr>
              <a:t></a:t>
            </a:r>
            <a:r>
              <a:rPr lang="en-US" dirty="0">
                <a:solidFill>
                  <a:srgbClr val="464653"/>
                </a:solidFill>
                <a:sym typeface="Wingdings"/>
              </a:rPr>
              <a:t> </a:t>
            </a:r>
            <a:r>
              <a:rPr lang="en-US" dirty="0" err="1" smtClean="0"/>
              <a:t>MaxSAT</a:t>
            </a:r>
            <a:endParaRPr lang="en-US" dirty="0"/>
          </a:p>
        </p:txBody>
      </p:sp>
      <p:sp>
        <p:nvSpPr>
          <p:cNvPr id="14" name="Down Arrow 13"/>
          <p:cNvSpPr/>
          <p:nvPr/>
        </p:nvSpPr>
        <p:spPr>
          <a:xfrm>
            <a:off x="4143232" y="4115464"/>
            <a:ext cx="635019" cy="728744"/>
          </a:xfrm>
          <a:prstGeom prst="downArrow">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7" name="TextBox 16"/>
          <p:cNvSpPr txBox="1"/>
          <p:nvPr/>
        </p:nvSpPr>
        <p:spPr>
          <a:xfrm>
            <a:off x="679139" y="4753984"/>
            <a:ext cx="7880470" cy="492443"/>
          </a:xfrm>
          <a:prstGeom prst="rect">
            <a:avLst/>
          </a:prstGeom>
          <a:noFill/>
        </p:spPr>
        <p:txBody>
          <a:bodyPr wrap="square" rtlCol="0">
            <a:spAutoFit/>
          </a:bodyPr>
          <a:lstStyle/>
          <a:p>
            <a:pPr algn="ctr"/>
            <a:r>
              <a:rPr lang="en-US" sz="2600" dirty="0" smtClean="0"/>
              <a:t>Solve the </a:t>
            </a:r>
            <a:r>
              <a:rPr lang="en-US" sz="2600" dirty="0" err="1" smtClean="0"/>
              <a:t>MaxSAT</a:t>
            </a:r>
            <a:r>
              <a:rPr lang="en-US" sz="2600" dirty="0" smtClean="0"/>
              <a:t> instance entailed by the MLN</a:t>
            </a:r>
            <a:endParaRPr lang="en-US" sz="2600" dirty="0"/>
          </a:p>
        </p:txBody>
      </p:sp>
      <p:sp>
        <p:nvSpPr>
          <p:cNvPr id="8" name="Down Arrow 7"/>
          <p:cNvSpPr/>
          <p:nvPr/>
        </p:nvSpPr>
        <p:spPr>
          <a:xfrm>
            <a:off x="4146216" y="1740087"/>
            <a:ext cx="635019" cy="728744"/>
          </a:xfrm>
          <a:prstGeom prst="downArrow">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 name="TextBox 8"/>
          <p:cNvSpPr txBox="1"/>
          <p:nvPr/>
        </p:nvSpPr>
        <p:spPr>
          <a:xfrm>
            <a:off x="632489" y="1183203"/>
            <a:ext cx="7880470" cy="492443"/>
          </a:xfrm>
          <a:prstGeom prst="rect">
            <a:avLst/>
          </a:prstGeom>
          <a:noFill/>
        </p:spPr>
        <p:txBody>
          <a:bodyPr wrap="square" rtlCol="0">
            <a:spAutoFit/>
          </a:bodyPr>
          <a:lstStyle/>
          <a:p>
            <a:pPr algn="ctr"/>
            <a:r>
              <a:rPr lang="en-US" sz="2600" dirty="0" smtClean="0"/>
              <a:t>Find the most likely output given the input program</a:t>
            </a:r>
            <a:endParaRPr lang="en-US" sz="2600" dirty="0"/>
          </a:p>
        </p:txBody>
      </p:sp>
      <p:sp>
        <p:nvSpPr>
          <p:cNvPr id="6" name="Footer Placeholder 5"/>
          <p:cNvSpPr>
            <a:spLocks noGrp="1"/>
          </p:cNvSpPr>
          <p:nvPr>
            <p:ph type="ftr" sz="quarter" idx="11"/>
          </p:nvPr>
        </p:nvSpPr>
        <p:spPr/>
        <p:txBody>
          <a:bodyPr/>
          <a:lstStyle/>
          <a:p>
            <a:pPr algn="ctr"/>
            <a:r>
              <a:rPr lang="en-US" smtClean="0"/>
              <a:t>ESEC/FSE 2015</a:t>
            </a:r>
            <a:endParaRPr lang="en-US" dirty="0"/>
          </a:p>
        </p:txBody>
      </p:sp>
      <p:sp>
        <p:nvSpPr>
          <p:cNvPr id="7" name="Slide Number Placeholder 6"/>
          <p:cNvSpPr>
            <a:spLocks noGrp="1"/>
          </p:cNvSpPr>
          <p:nvPr>
            <p:ph type="sldNum" sz="quarter" idx="12"/>
          </p:nvPr>
        </p:nvSpPr>
        <p:spPr/>
        <p:txBody>
          <a:bodyPr/>
          <a:lstStyle/>
          <a:p>
            <a:fld id="{1F7DF5D7-FF41-4BF6-8958-28DFF1DB182D}" type="slidenum">
              <a:rPr lang="en-US" smtClean="0"/>
              <a:pPr/>
              <a:t>19</a:t>
            </a:fld>
            <a:endParaRPr lang="en-US" dirty="0"/>
          </a:p>
        </p:txBody>
      </p:sp>
      <p:pic>
        <p:nvPicPr>
          <p:cNvPr id="2" name="Picture 1"/>
          <p:cNvPicPr>
            <a:picLocks noChangeAspect="1"/>
          </p:cNvPicPr>
          <p:nvPr/>
        </p:nvPicPr>
        <p:blipFill>
          <a:blip r:embed="rId4"/>
          <a:stretch>
            <a:fillRect/>
          </a:stretch>
        </p:blipFill>
        <p:spPr>
          <a:xfrm>
            <a:off x="1302603" y="2557273"/>
            <a:ext cx="2071098" cy="741886"/>
          </a:xfrm>
          <a:prstGeom prst="rect">
            <a:avLst/>
          </a:prstGeom>
        </p:spPr>
      </p:pic>
      <p:pic>
        <p:nvPicPr>
          <p:cNvPr id="3" name="Picture 2"/>
          <p:cNvPicPr>
            <a:picLocks noChangeAspect="1"/>
          </p:cNvPicPr>
          <p:nvPr/>
        </p:nvPicPr>
        <p:blipFill>
          <a:blip r:embed="rId5"/>
          <a:stretch>
            <a:fillRect/>
          </a:stretch>
        </p:blipFill>
        <p:spPr>
          <a:xfrm>
            <a:off x="3170928" y="2312234"/>
            <a:ext cx="4841218" cy="1139110"/>
          </a:xfrm>
          <a:prstGeom prst="rect">
            <a:avLst/>
          </a:prstGeom>
        </p:spPr>
      </p:pic>
      <p:pic>
        <p:nvPicPr>
          <p:cNvPr id="4" name="Picture 3"/>
          <p:cNvPicPr>
            <a:picLocks noChangeAspect="1"/>
          </p:cNvPicPr>
          <p:nvPr/>
        </p:nvPicPr>
        <p:blipFill>
          <a:blip r:embed="rId6"/>
          <a:stretch>
            <a:fillRect/>
          </a:stretch>
        </p:blipFill>
        <p:spPr>
          <a:xfrm>
            <a:off x="2995986" y="3236562"/>
            <a:ext cx="3425144" cy="925715"/>
          </a:xfrm>
          <a:prstGeom prst="rect">
            <a:avLst/>
          </a:prstGeom>
        </p:spPr>
      </p:pic>
    </p:spTree>
    <p:custDataLst>
      <p:tags r:id="rId1"/>
    </p:custDataLst>
    <p:extLst>
      <p:ext uri="{BB962C8B-B14F-4D97-AF65-F5344CB8AC3E}">
        <p14:creationId xmlns:p14="http://schemas.microsoft.com/office/powerpoint/2010/main" val="4241694339"/>
      </p:ext>
    </p:extLst>
  </p:cSld>
  <p:clrMapOvr>
    <a:masterClrMapping/>
  </p:clrMapOvr>
  <mc:AlternateContent xmlns:mc="http://schemas.openxmlformats.org/markup-compatibility/2006">
    <mc:Choice xmlns:p14="http://schemas.microsoft.com/office/powerpoint/2010/main" Requires="p14">
      <p:transition spd="slow" p14:dur="2000" advTm="30632"/>
    </mc:Choice>
    <mc:Fallback>
      <p:transition xmlns:p14="http://schemas.microsoft.com/office/powerpoint/2010/main" spd="slow" advTm="30632"/>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7"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Motivation</a:t>
            </a:r>
            <a:endParaRPr lang="en-US" dirty="0"/>
          </a:p>
        </p:txBody>
      </p:sp>
      <p:sp>
        <p:nvSpPr>
          <p:cNvPr id="10" name="Right Arrow 9"/>
          <p:cNvSpPr/>
          <p:nvPr/>
        </p:nvSpPr>
        <p:spPr>
          <a:xfrm>
            <a:off x="2586167" y="2365580"/>
            <a:ext cx="4071536" cy="484750"/>
          </a:xfrm>
          <a:prstGeom prst="rightArrow">
            <a:avLst/>
          </a:prstGeom>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12" name="Picture 11" descr="principles_of_pl.jp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80650" y="1705697"/>
            <a:ext cx="1159253" cy="1759217"/>
          </a:xfrm>
          <a:prstGeom prst="rect">
            <a:avLst/>
          </a:prstGeom>
        </p:spPr>
      </p:pic>
      <p:sp>
        <p:nvSpPr>
          <p:cNvPr id="14" name="TextBox 13"/>
          <p:cNvSpPr txBox="1"/>
          <p:nvPr/>
        </p:nvSpPr>
        <p:spPr>
          <a:xfrm>
            <a:off x="2865964" y="3383555"/>
            <a:ext cx="3510559" cy="430887"/>
          </a:xfrm>
          <a:prstGeom prst="rect">
            <a:avLst/>
          </a:prstGeom>
          <a:noFill/>
        </p:spPr>
        <p:txBody>
          <a:bodyPr wrap="none" rtlCol="0">
            <a:spAutoFit/>
          </a:bodyPr>
          <a:lstStyle/>
          <a:p>
            <a:r>
              <a:rPr lang="en-US" sz="2200" dirty="0" smtClean="0"/>
              <a:t>Imprecisely defined properties</a:t>
            </a:r>
            <a:endParaRPr lang="en-US" sz="2200" dirty="0"/>
          </a:p>
        </p:txBody>
      </p:sp>
      <p:sp>
        <p:nvSpPr>
          <p:cNvPr id="15" name="TextBox 14"/>
          <p:cNvSpPr txBox="1"/>
          <p:nvPr/>
        </p:nvSpPr>
        <p:spPr>
          <a:xfrm>
            <a:off x="3214951" y="3751965"/>
            <a:ext cx="2651224" cy="430887"/>
          </a:xfrm>
          <a:prstGeom prst="rect">
            <a:avLst/>
          </a:prstGeom>
          <a:noFill/>
        </p:spPr>
        <p:txBody>
          <a:bodyPr wrap="none" rtlCol="0">
            <a:spAutoFit/>
          </a:bodyPr>
          <a:lstStyle/>
          <a:p>
            <a:r>
              <a:rPr lang="en-US" sz="2200" dirty="0" smtClean="0"/>
              <a:t>Missing program parts</a:t>
            </a:r>
            <a:endParaRPr lang="en-US" sz="2200" dirty="0"/>
          </a:p>
        </p:txBody>
      </p:sp>
      <p:sp>
        <p:nvSpPr>
          <p:cNvPr id="16" name="TextBox 15"/>
          <p:cNvSpPr txBox="1"/>
          <p:nvPr/>
        </p:nvSpPr>
        <p:spPr>
          <a:xfrm>
            <a:off x="2488982" y="2986059"/>
            <a:ext cx="4351296" cy="430887"/>
          </a:xfrm>
          <a:prstGeom prst="rect">
            <a:avLst/>
          </a:prstGeom>
          <a:noFill/>
        </p:spPr>
        <p:txBody>
          <a:bodyPr wrap="none" rtlCol="0">
            <a:spAutoFit/>
          </a:bodyPr>
          <a:lstStyle/>
          <a:p>
            <a:r>
              <a:rPr lang="en-US" sz="2200" dirty="0" smtClean="0"/>
              <a:t>Computing exact solutions impossible</a:t>
            </a:r>
            <a:endParaRPr lang="en-US" sz="2200" dirty="0"/>
          </a:p>
        </p:txBody>
      </p:sp>
      <p:sp>
        <p:nvSpPr>
          <p:cNvPr id="18" name="Document 17"/>
          <p:cNvSpPr/>
          <p:nvPr/>
        </p:nvSpPr>
        <p:spPr>
          <a:xfrm>
            <a:off x="6949700" y="1860279"/>
            <a:ext cx="1521970" cy="1764490"/>
          </a:xfrm>
          <a:prstGeom prst="flowChartDocument">
            <a:avLst/>
          </a:prstGeom>
          <a:solidFill>
            <a:schemeClr val="accent1">
              <a:lumMod val="50000"/>
            </a:schemeClr>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400" dirty="0" smtClean="0">
                <a:latin typeface="Calibri"/>
                <a:cs typeface="Calibri"/>
              </a:rPr>
              <a:t>Program</a:t>
            </a:r>
          </a:p>
          <a:p>
            <a:pPr algn="ctr"/>
            <a:r>
              <a:rPr lang="en-US" sz="2400" dirty="0" smtClean="0">
                <a:latin typeface="Calibri"/>
                <a:cs typeface="Calibri"/>
              </a:rPr>
              <a:t>Analysis</a:t>
            </a:r>
            <a:endParaRPr lang="en-US" sz="2400" dirty="0">
              <a:latin typeface="Calibri"/>
              <a:cs typeface="Calibri"/>
            </a:endParaRPr>
          </a:p>
        </p:txBody>
      </p:sp>
      <p:sp>
        <p:nvSpPr>
          <p:cNvPr id="19" name="TextBox 18"/>
          <p:cNvSpPr txBox="1"/>
          <p:nvPr/>
        </p:nvSpPr>
        <p:spPr>
          <a:xfrm>
            <a:off x="627665" y="3881146"/>
            <a:ext cx="1926804" cy="369332"/>
          </a:xfrm>
          <a:prstGeom prst="rect">
            <a:avLst/>
          </a:prstGeom>
          <a:noFill/>
        </p:spPr>
        <p:txBody>
          <a:bodyPr wrap="square" rtlCol="0">
            <a:spAutoFit/>
          </a:bodyPr>
          <a:lstStyle/>
          <a:p>
            <a:pPr algn="ctr"/>
            <a:r>
              <a:rPr lang="en-US" b="1" dirty="0" smtClean="0">
                <a:latin typeface="Calibri"/>
                <a:cs typeface="Calibri"/>
              </a:rPr>
              <a:t>Analysis Writer</a:t>
            </a:r>
          </a:p>
        </p:txBody>
      </p:sp>
      <p:sp>
        <p:nvSpPr>
          <p:cNvPr id="20" name="Oval 19"/>
          <p:cNvSpPr/>
          <p:nvPr/>
        </p:nvSpPr>
        <p:spPr>
          <a:xfrm>
            <a:off x="3429562" y="2297715"/>
            <a:ext cx="2035765" cy="621002"/>
          </a:xfrm>
          <a:prstGeom prst="ellipse">
            <a:avLst/>
          </a:prstGeom>
          <a:solidFill>
            <a:schemeClr val="accent3">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wrap="none" rtlCol="0" anchor="ctr" anchorCtr="0">
            <a:normAutofit/>
          </a:bodyPr>
          <a:lstStyle/>
          <a:p>
            <a:pPr algn="ctr"/>
            <a:r>
              <a:rPr lang="en-US" sz="2000" b="1" dirty="0" smtClean="0">
                <a:latin typeface="Calibri"/>
                <a:cs typeface="Calibri"/>
              </a:rPr>
              <a:t>Approximations</a:t>
            </a:r>
            <a:endParaRPr lang="en-US" sz="2000" b="1" dirty="0">
              <a:latin typeface="Calibri"/>
              <a:cs typeface="Calibri"/>
            </a:endParaRPr>
          </a:p>
        </p:txBody>
      </p:sp>
      <p:sp>
        <p:nvSpPr>
          <p:cNvPr id="17" name="TextBox 16"/>
          <p:cNvSpPr txBox="1"/>
          <p:nvPr/>
        </p:nvSpPr>
        <p:spPr>
          <a:xfrm>
            <a:off x="3210370" y="4089860"/>
            <a:ext cx="2369502" cy="430887"/>
          </a:xfrm>
          <a:prstGeom prst="rect">
            <a:avLst/>
          </a:prstGeom>
          <a:noFill/>
        </p:spPr>
        <p:txBody>
          <a:bodyPr wrap="square" rtlCol="0">
            <a:spAutoFit/>
          </a:bodyPr>
          <a:lstStyle/>
          <a:p>
            <a:pPr algn="ctr"/>
            <a:r>
              <a:rPr lang="en-US" sz="2200" dirty="0" smtClean="0"/>
              <a:t>…</a:t>
            </a:r>
            <a:endParaRPr lang="en-US" sz="2200" dirty="0"/>
          </a:p>
        </p:txBody>
      </p:sp>
      <p:sp>
        <p:nvSpPr>
          <p:cNvPr id="7" name="Footer Placeholder 6"/>
          <p:cNvSpPr>
            <a:spLocks noGrp="1"/>
          </p:cNvSpPr>
          <p:nvPr>
            <p:ph type="ftr" sz="quarter" idx="11"/>
          </p:nvPr>
        </p:nvSpPr>
        <p:spPr/>
        <p:txBody>
          <a:bodyPr/>
          <a:lstStyle/>
          <a:p>
            <a:pPr algn="ctr"/>
            <a:r>
              <a:rPr lang="en-US" smtClean="0"/>
              <a:t>ESEC/FSE 2015</a:t>
            </a:r>
            <a:endParaRPr lang="en-US" dirty="0"/>
          </a:p>
        </p:txBody>
      </p:sp>
      <p:sp>
        <p:nvSpPr>
          <p:cNvPr id="8" name="Slide Number Placeholder 7"/>
          <p:cNvSpPr>
            <a:spLocks noGrp="1"/>
          </p:cNvSpPr>
          <p:nvPr>
            <p:ph type="sldNum" sz="quarter" idx="12"/>
          </p:nvPr>
        </p:nvSpPr>
        <p:spPr/>
        <p:txBody>
          <a:bodyPr/>
          <a:lstStyle/>
          <a:p>
            <a:fld id="{1F7DF5D7-FF41-4BF6-8958-28DFF1DB182D}" type="slidenum">
              <a:rPr lang="en-US" smtClean="0"/>
              <a:pPr/>
              <a:t>2</a:t>
            </a:fld>
            <a:endParaRPr lang="en-US" dirty="0"/>
          </a:p>
        </p:txBody>
      </p:sp>
      <p:sp>
        <p:nvSpPr>
          <p:cNvPr id="21" name="Document 20"/>
          <p:cNvSpPr/>
          <p:nvPr/>
        </p:nvSpPr>
        <p:spPr>
          <a:xfrm>
            <a:off x="3823883" y="1871551"/>
            <a:ext cx="1521970" cy="1764490"/>
          </a:xfrm>
          <a:prstGeom prst="flowChartDocument">
            <a:avLst/>
          </a:prstGeom>
          <a:solidFill>
            <a:schemeClr val="accent1">
              <a:lumMod val="50000"/>
            </a:schemeClr>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400" dirty="0" smtClean="0">
                <a:latin typeface="Calibri"/>
                <a:cs typeface="Calibri"/>
              </a:rPr>
              <a:t>Program</a:t>
            </a:r>
          </a:p>
          <a:p>
            <a:pPr algn="ctr"/>
            <a:r>
              <a:rPr lang="en-US" sz="2400" dirty="0" smtClean="0">
                <a:latin typeface="Calibri"/>
                <a:cs typeface="Calibri"/>
              </a:rPr>
              <a:t>Analysis</a:t>
            </a:r>
            <a:endParaRPr lang="en-US" sz="2400" dirty="0">
              <a:latin typeface="Calibri"/>
              <a:cs typeface="Calibri"/>
            </a:endParaRPr>
          </a:p>
        </p:txBody>
      </p:sp>
      <p:pic>
        <p:nvPicPr>
          <p:cNvPr id="3" name="Picture 2"/>
          <p:cNvPicPr>
            <a:picLocks noChangeAspect="1"/>
          </p:cNvPicPr>
          <p:nvPr/>
        </p:nvPicPr>
        <p:blipFill>
          <a:blip r:embed="rId5"/>
          <a:stretch>
            <a:fillRect/>
          </a:stretch>
        </p:blipFill>
        <p:spPr>
          <a:xfrm>
            <a:off x="658368" y="1993392"/>
            <a:ext cx="1819656" cy="1819656"/>
          </a:xfrm>
          <a:prstGeom prst="rect">
            <a:avLst/>
          </a:prstGeom>
        </p:spPr>
      </p:pic>
    </p:spTree>
    <p:custDataLst>
      <p:tags r:id="rId1"/>
    </p:custDataLst>
    <p:extLst>
      <p:ext uri="{BB962C8B-B14F-4D97-AF65-F5344CB8AC3E}">
        <p14:creationId xmlns:p14="http://schemas.microsoft.com/office/powerpoint/2010/main" val="441060619"/>
      </p:ext>
    </p:extLst>
  </p:cSld>
  <p:clrMapOvr>
    <a:masterClrMapping/>
  </p:clrMapOvr>
  <mc:AlternateContent xmlns:mc="http://schemas.openxmlformats.org/markup-compatibility/2006">
    <mc:Choice xmlns:p14="http://schemas.microsoft.com/office/powerpoint/2010/main" Requires="p14">
      <p:transition spd="slow" p14:dur="2000" advTm="76255"/>
    </mc:Choice>
    <mc:Fallback>
      <p:transition xmlns:p14="http://schemas.microsoft.com/office/powerpoint/2010/main" spd="slow" advTm="76255"/>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grpId="4" nodeType="clickEffect">
                                  <p:stCondLst>
                                    <p:cond delay="0"/>
                                  </p:stCondLst>
                                  <p:childTnLst>
                                    <p:set>
                                      <p:cBhvr>
                                        <p:cTn id="6" dur="1" fill="hold">
                                          <p:stCondLst>
                                            <p:cond delay="0"/>
                                          </p:stCondLst>
                                        </p:cTn>
                                        <p:tgtEl>
                                          <p:spTgt spid="21"/>
                                        </p:tgtEl>
                                        <p:attrNameLst>
                                          <p:attrName>style.visibility</p:attrName>
                                        </p:attrNameLst>
                                      </p:cBhvr>
                                      <p:to>
                                        <p:strVal val="hidden"/>
                                      </p:to>
                                    </p:set>
                                  </p:childTnLst>
                                </p:cTn>
                              </p:par>
                              <p:par>
                                <p:cTn id="7" presetID="1" presetClass="entr" presetSubtype="0" fill="hold" grpId="1" nodeType="withEffect">
                                  <p:stCondLst>
                                    <p:cond delay="0"/>
                                  </p:stCondLst>
                                  <p:childTnLst>
                                    <p:set>
                                      <p:cBhvr>
                                        <p:cTn id="8" dur="1" fill="hold">
                                          <p:stCondLst>
                                            <p:cond delay="0"/>
                                          </p:stCondLst>
                                        </p:cTn>
                                        <p:tgtEl>
                                          <p:spTgt spid="18"/>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par>
                          <p:cTn id="11" fill="hold">
                            <p:stCondLst>
                              <p:cond delay="0"/>
                            </p:stCondLst>
                            <p:childTnLst>
                              <p:par>
                                <p:cTn id="12" presetID="1" presetClass="entr" presetSubtype="0" fill="hold" grpId="1" nodeType="afterEffect">
                                  <p:stCondLst>
                                    <p:cond delay="0"/>
                                  </p:stCondLst>
                                  <p:childTnLst>
                                    <p:set>
                                      <p:cBhvr>
                                        <p:cTn id="13" dur="1" fill="hold">
                                          <p:stCondLst>
                                            <p:cond delay="0"/>
                                          </p:stCondLst>
                                        </p:cTn>
                                        <p:tgtEl>
                                          <p:spTgt spid="19"/>
                                        </p:tgtEl>
                                        <p:attrNameLst>
                                          <p:attrName>style.visibility</p:attrName>
                                        </p:attrNameLst>
                                      </p:cBhvr>
                                      <p:to>
                                        <p:strVal val="visible"/>
                                      </p:to>
                                    </p:set>
                                  </p:childTnLst>
                                </p:cTn>
                              </p:par>
                              <p:par>
                                <p:cTn id="14" presetID="1" presetClass="entr" presetSubtype="0" fill="hold" nodeType="withEffect">
                                  <p:stCondLst>
                                    <p:cond delay="0"/>
                                  </p:stCondLst>
                                  <p:childTnLst>
                                    <p:set>
                                      <p:cBhvr>
                                        <p:cTn id="15" dur="1" fill="hold">
                                          <p:stCondLst>
                                            <p:cond delay="0"/>
                                          </p:stCondLst>
                                        </p:cTn>
                                        <p:tgtEl>
                                          <p:spTgt spid="12"/>
                                        </p:tgtEl>
                                        <p:attrNameLst>
                                          <p:attrName>style.visibility</p:attrName>
                                        </p:attrNameLst>
                                      </p:cBhvr>
                                      <p:to>
                                        <p:strVal val="visible"/>
                                      </p:to>
                                    </p:set>
                                  </p:childTnLst>
                                </p:cTn>
                              </p:par>
                              <p:par>
                                <p:cTn id="16" presetID="1" presetClass="entr" presetSubtype="0" fill="hold" grpId="1" nodeType="withEffect">
                                  <p:stCondLst>
                                    <p:cond delay="0"/>
                                  </p:stCondLst>
                                  <p:childTnLst>
                                    <p:set>
                                      <p:cBhvr>
                                        <p:cTn id="17" dur="1" fill="hold">
                                          <p:stCondLst>
                                            <p:cond delay="0"/>
                                          </p:stCondLst>
                                        </p:cTn>
                                        <p:tgtEl>
                                          <p:spTgt spid="10"/>
                                        </p:tgtEl>
                                        <p:attrNameLst>
                                          <p:attrName>style.visibility</p:attrName>
                                        </p:attrNameLst>
                                      </p:cBhvr>
                                      <p:to>
                                        <p:strVal val="visible"/>
                                      </p:to>
                                    </p:set>
                                  </p:childTnLst>
                                </p:cTn>
                              </p:par>
                            </p:childTnLst>
                          </p:cTn>
                        </p:par>
                      </p:childTnLst>
                    </p:cTn>
                  </p:par>
                  <p:par>
                    <p:cTn id="18" fill="hold">
                      <p:stCondLst>
                        <p:cond delay="indefinite"/>
                      </p:stCondLst>
                      <p:childTnLst>
                        <p:par>
                          <p:cTn id="19" fill="hold">
                            <p:stCondLst>
                              <p:cond delay="0"/>
                            </p:stCondLst>
                            <p:childTnLst>
                              <p:par>
                                <p:cTn id="20" presetID="1" presetClass="entr" presetSubtype="0" fill="hold" grpId="0" nodeType="clickEffect">
                                  <p:stCondLst>
                                    <p:cond delay="0"/>
                                  </p:stCondLst>
                                  <p:childTnLst>
                                    <p:set>
                                      <p:cBhvr>
                                        <p:cTn id="21" dur="1" fill="hold">
                                          <p:stCondLst>
                                            <p:cond delay="0"/>
                                          </p:stCondLst>
                                        </p:cTn>
                                        <p:tgtEl>
                                          <p:spTgt spid="20"/>
                                        </p:tgtEl>
                                        <p:attrNameLst>
                                          <p:attrName>style.visibility</p:attrName>
                                        </p:attrNameLst>
                                      </p:cBhvr>
                                      <p:to>
                                        <p:strVal val="visible"/>
                                      </p:to>
                                    </p:set>
                                  </p:childTnLst>
                                </p:cTn>
                              </p:par>
                            </p:childTnLst>
                          </p:cTn>
                        </p:par>
                      </p:childTnLst>
                    </p:cTn>
                  </p:par>
                  <p:par>
                    <p:cTn id="22" fill="hold">
                      <p:stCondLst>
                        <p:cond delay="indefinite"/>
                      </p:stCondLst>
                      <p:childTnLst>
                        <p:par>
                          <p:cTn id="23" fill="hold">
                            <p:stCondLst>
                              <p:cond delay="0"/>
                            </p:stCondLst>
                            <p:childTnLst>
                              <p:par>
                                <p:cTn id="24" presetID="1" presetClass="entr" presetSubtype="0" fill="hold" grpId="0" nodeType="clickEffect">
                                  <p:stCondLst>
                                    <p:cond delay="0"/>
                                  </p:stCondLst>
                                  <p:childTnLst>
                                    <p:set>
                                      <p:cBhvr>
                                        <p:cTn id="25" dur="1" fill="hold">
                                          <p:stCondLst>
                                            <p:cond delay="0"/>
                                          </p:stCondLst>
                                        </p:cTn>
                                        <p:tgtEl>
                                          <p:spTgt spid="16"/>
                                        </p:tgtEl>
                                        <p:attrNameLst>
                                          <p:attrName>style.visibility</p:attrName>
                                        </p:attrNameLst>
                                      </p:cBhvr>
                                      <p:to>
                                        <p:strVal val="visible"/>
                                      </p:to>
                                    </p:set>
                                  </p:childTnLst>
                                </p:cTn>
                              </p:par>
                            </p:childTnLst>
                          </p:cTn>
                        </p:par>
                      </p:childTnLst>
                    </p:cTn>
                  </p:par>
                  <p:par>
                    <p:cTn id="26" fill="hold">
                      <p:stCondLst>
                        <p:cond delay="indefinite"/>
                      </p:stCondLst>
                      <p:childTnLst>
                        <p:par>
                          <p:cTn id="27" fill="hold">
                            <p:stCondLst>
                              <p:cond delay="0"/>
                            </p:stCondLst>
                            <p:childTnLst>
                              <p:par>
                                <p:cTn id="28" presetID="1" presetClass="entr" presetSubtype="0" fill="hold" grpId="0" nodeType="clickEffect">
                                  <p:stCondLst>
                                    <p:cond delay="0"/>
                                  </p:stCondLst>
                                  <p:childTnLst>
                                    <p:set>
                                      <p:cBhvr>
                                        <p:cTn id="29" dur="1" fill="hold">
                                          <p:stCondLst>
                                            <p:cond delay="0"/>
                                          </p:stCondLst>
                                        </p:cTn>
                                        <p:tgtEl>
                                          <p:spTgt spid="14"/>
                                        </p:tgtEl>
                                        <p:attrNameLst>
                                          <p:attrName>style.visibility</p:attrName>
                                        </p:attrNameLst>
                                      </p:cBhvr>
                                      <p:to>
                                        <p:strVal val="visible"/>
                                      </p:to>
                                    </p:set>
                                  </p:childTnLst>
                                </p:cTn>
                              </p:par>
                            </p:childTnLst>
                          </p:cTn>
                        </p:par>
                      </p:childTnLst>
                    </p:cTn>
                  </p:par>
                  <p:par>
                    <p:cTn id="30" fill="hold">
                      <p:stCondLst>
                        <p:cond delay="indefinite"/>
                      </p:stCondLst>
                      <p:childTnLst>
                        <p:par>
                          <p:cTn id="31" fill="hold">
                            <p:stCondLst>
                              <p:cond delay="0"/>
                            </p:stCondLst>
                            <p:childTnLst>
                              <p:par>
                                <p:cTn id="32" presetID="1" presetClass="entr" presetSubtype="0" fill="hold" grpId="0" nodeType="clickEffect">
                                  <p:stCondLst>
                                    <p:cond delay="0"/>
                                  </p:stCondLst>
                                  <p:childTnLst>
                                    <p:set>
                                      <p:cBhvr>
                                        <p:cTn id="33" dur="1" fill="hold">
                                          <p:stCondLst>
                                            <p:cond delay="0"/>
                                          </p:stCondLst>
                                        </p:cTn>
                                        <p:tgtEl>
                                          <p:spTgt spid="15"/>
                                        </p:tgtEl>
                                        <p:attrNameLst>
                                          <p:attrName>style.visibility</p:attrName>
                                        </p:attrNameLst>
                                      </p:cBhvr>
                                      <p:to>
                                        <p:strVal val="visible"/>
                                      </p:to>
                                    </p:set>
                                  </p:childTnLst>
                                </p:cTn>
                              </p:par>
                            </p:childTnLst>
                          </p:cTn>
                        </p:par>
                      </p:childTnLst>
                    </p:cTn>
                  </p:par>
                  <p:par>
                    <p:cTn id="34" fill="hold">
                      <p:stCondLst>
                        <p:cond delay="indefinite"/>
                      </p:stCondLst>
                      <p:childTnLst>
                        <p:par>
                          <p:cTn id="35" fill="hold">
                            <p:stCondLst>
                              <p:cond delay="0"/>
                            </p:stCondLst>
                            <p:childTnLst>
                              <p:par>
                                <p:cTn id="36" presetID="1" presetClass="entr" presetSubtype="0" fill="hold" grpId="0" nodeType="clickEffect">
                                  <p:stCondLst>
                                    <p:cond delay="0"/>
                                  </p:stCondLst>
                                  <p:childTnLst>
                                    <p:set>
                                      <p:cBhvr>
                                        <p:cTn id="37" dur="1" fill="hold">
                                          <p:stCondLst>
                                            <p:cond delay="0"/>
                                          </p:stCondLst>
                                        </p:cTn>
                                        <p:tgtEl>
                                          <p:spTgt spid="17"/>
                                        </p:tgtEl>
                                        <p:attrNameLst>
                                          <p:attrName>style.visibility</p:attrName>
                                        </p:attrNameLst>
                                      </p:cBhvr>
                                      <p:to>
                                        <p:strVal val="visible"/>
                                      </p:to>
                                    </p:set>
                                  </p:childTnLst>
                                </p:cTn>
                              </p:par>
                              <p:par>
                                <p:cTn id="38" presetID="1" presetClass="exit" presetSubtype="0" fill="hold" nodeType="withEffect">
                                  <p:stCondLst>
                                    <p:cond delay="0"/>
                                  </p:stCondLst>
                                  <p:childTnLst>
                                    <p:set>
                                      <p:cBhvr>
                                        <p:cTn id="39" dur="1" fill="hold">
                                          <p:stCondLst>
                                            <p:cond delay="0"/>
                                          </p:stCondLst>
                                        </p:cTn>
                                        <p:tgtEl>
                                          <p:spTgt spid="12"/>
                                        </p:tgtEl>
                                        <p:attrNameLst>
                                          <p:attrName>style.visibility</p:attrName>
                                        </p:attrNameLst>
                                      </p:cBhvr>
                                      <p:to>
                                        <p:strVal val="hidden"/>
                                      </p:to>
                                    </p:set>
                                  </p:childTnLst>
                                </p:cTn>
                              </p:par>
                              <p:par>
                                <p:cTn id="40" presetID="1" presetClass="exit" presetSubtype="0" fill="hold" grpId="1" nodeType="withEffect">
                                  <p:stCondLst>
                                    <p:cond delay="0"/>
                                  </p:stCondLst>
                                  <p:childTnLst>
                                    <p:set>
                                      <p:cBhvr>
                                        <p:cTn id="41" dur="1" fill="hold">
                                          <p:stCondLst>
                                            <p:cond delay="0"/>
                                          </p:stCondLst>
                                        </p:cTn>
                                        <p:tgtEl>
                                          <p:spTgt spid="14"/>
                                        </p:tgtEl>
                                        <p:attrNameLst>
                                          <p:attrName>style.visibility</p:attrName>
                                        </p:attrNameLst>
                                      </p:cBhvr>
                                      <p:to>
                                        <p:strVal val="hidden"/>
                                      </p:to>
                                    </p:set>
                                  </p:childTnLst>
                                </p:cTn>
                              </p:par>
                              <p:par>
                                <p:cTn id="42" presetID="1" presetClass="exit" presetSubtype="0" fill="hold" grpId="1" nodeType="withEffect">
                                  <p:stCondLst>
                                    <p:cond delay="0"/>
                                  </p:stCondLst>
                                  <p:childTnLst>
                                    <p:set>
                                      <p:cBhvr>
                                        <p:cTn id="43" dur="1" fill="hold">
                                          <p:stCondLst>
                                            <p:cond delay="0"/>
                                          </p:stCondLst>
                                        </p:cTn>
                                        <p:tgtEl>
                                          <p:spTgt spid="16"/>
                                        </p:tgtEl>
                                        <p:attrNameLst>
                                          <p:attrName>style.visibility</p:attrName>
                                        </p:attrNameLst>
                                      </p:cBhvr>
                                      <p:to>
                                        <p:strVal val="hidden"/>
                                      </p:to>
                                    </p:set>
                                  </p:childTnLst>
                                </p:cTn>
                              </p:par>
                              <p:par>
                                <p:cTn id="44" presetID="1" presetClass="exit" presetSubtype="0" fill="hold" grpId="1" nodeType="withEffect">
                                  <p:stCondLst>
                                    <p:cond delay="0"/>
                                  </p:stCondLst>
                                  <p:childTnLst>
                                    <p:set>
                                      <p:cBhvr>
                                        <p:cTn id="45" dur="1" fill="hold">
                                          <p:stCondLst>
                                            <p:cond delay="0"/>
                                          </p:stCondLst>
                                        </p:cTn>
                                        <p:tgtEl>
                                          <p:spTgt spid="15"/>
                                        </p:tgtEl>
                                        <p:attrNameLst>
                                          <p:attrName>style.visibility</p:attrName>
                                        </p:attrNameLst>
                                      </p:cBhvr>
                                      <p:to>
                                        <p:strVal val="hidden"/>
                                      </p:to>
                                    </p:set>
                                  </p:childTnLst>
                                </p:cTn>
                              </p:par>
                              <p:par>
                                <p:cTn id="46" presetID="1" presetClass="exit" presetSubtype="0" fill="hold" grpId="1" nodeType="withEffect">
                                  <p:stCondLst>
                                    <p:cond delay="0"/>
                                  </p:stCondLst>
                                  <p:childTnLst>
                                    <p:set>
                                      <p:cBhvr>
                                        <p:cTn id="47" dur="1" fill="hold">
                                          <p:stCondLst>
                                            <p:cond delay="0"/>
                                          </p:stCondLst>
                                        </p:cTn>
                                        <p:tgtEl>
                                          <p:spTgt spid="17"/>
                                        </p:tgtEl>
                                        <p:attrNameLst>
                                          <p:attrName>style.visibility</p:attrName>
                                        </p:attrNameLst>
                                      </p:cBhvr>
                                      <p:to>
                                        <p:strVal val="hidden"/>
                                      </p:to>
                                    </p:set>
                                  </p:childTnLst>
                                </p:cTn>
                              </p:par>
                              <p:par>
                                <p:cTn id="48" presetID="1" presetClass="exit" presetSubtype="0" fill="hold" grpId="1" nodeType="withEffect">
                                  <p:stCondLst>
                                    <p:cond delay="0"/>
                                  </p:stCondLst>
                                  <p:childTnLst>
                                    <p:set>
                                      <p:cBhvr>
                                        <p:cTn id="49" dur="1" fill="hold">
                                          <p:stCondLst>
                                            <p:cond delay="0"/>
                                          </p:stCondLst>
                                        </p:cTn>
                                        <p:tgtEl>
                                          <p:spTgt spid="20"/>
                                        </p:tgtEl>
                                        <p:attrNameLst>
                                          <p:attrName>style.visibility</p:attrName>
                                        </p:attrNameLst>
                                      </p:cBhvr>
                                      <p:to>
                                        <p:strVal val="hidden"/>
                                      </p:to>
                                    </p:set>
                                  </p:childTnLst>
                                </p:cTn>
                              </p:par>
                              <p:par>
                                <p:cTn id="50" presetID="1" presetClass="exit" presetSubtype="0" fill="hold" grpId="0" nodeType="withEffect">
                                  <p:stCondLst>
                                    <p:cond delay="0"/>
                                  </p:stCondLst>
                                  <p:childTnLst>
                                    <p:set>
                                      <p:cBhvr>
                                        <p:cTn id="51" dur="1" fill="hold">
                                          <p:stCondLst>
                                            <p:cond delay="0"/>
                                          </p:stCondLst>
                                        </p:cTn>
                                        <p:tgtEl>
                                          <p:spTgt spid="10"/>
                                        </p:tgtEl>
                                        <p:attrNameLst>
                                          <p:attrName>style.visibility</p:attrName>
                                        </p:attrNameLst>
                                      </p:cBhvr>
                                      <p:to>
                                        <p:strVal val="hidden"/>
                                      </p:to>
                                    </p:set>
                                  </p:childTnLst>
                                </p:cTn>
                              </p:par>
                              <p:par>
                                <p:cTn id="52" presetID="1" presetClass="exit" presetSubtype="0" fill="hold" grpId="0" nodeType="withEffect">
                                  <p:stCondLst>
                                    <p:cond delay="0"/>
                                  </p:stCondLst>
                                  <p:childTnLst>
                                    <p:set>
                                      <p:cBhvr>
                                        <p:cTn id="53" dur="1" fill="hold">
                                          <p:stCondLst>
                                            <p:cond delay="0"/>
                                          </p:stCondLst>
                                        </p:cTn>
                                        <p:tgtEl>
                                          <p:spTgt spid="19"/>
                                        </p:tgtEl>
                                        <p:attrNameLst>
                                          <p:attrName>style.visibility</p:attrName>
                                        </p:attrNameLst>
                                      </p:cBhvr>
                                      <p:to>
                                        <p:strVal val="hidden"/>
                                      </p:to>
                                    </p:set>
                                  </p:childTnLst>
                                </p:cTn>
                              </p:par>
                              <p:par>
                                <p:cTn id="54" presetID="1" presetClass="exit" presetSubtype="0" fill="hold" nodeType="withEffect">
                                  <p:stCondLst>
                                    <p:cond delay="0"/>
                                  </p:stCondLst>
                                  <p:childTnLst>
                                    <p:set>
                                      <p:cBhvr>
                                        <p:cTn id="55" dur="1" fill="hold">
                                          <p:stCondLst>
                                            <p:cond delay="0"/>
                                          </p:stCondLst>
                                        </p:cTn>
                                        <p:tgtEl>
                                          <p:spTgt spid="3"/>
                                        </p:tgtEl>
                                        <p:attrNameLst>
                                          <p:attrName>style.visibility</p:attrName>
                                        </p:attrNameLst>
                                      </p:cBhvr>
                                      <p:to>
                                        <p:strVal val="hidden"/>
                                      </p:to>
                                    </p:set>
                                  </p:childTnLst>
                                </p:cTn>
                              </p:par>
                              <p:par>
                                <p:cTn id="56" presetID="42" presetClass="path" presetSubtype="0" accel="50000" decel="50000" fill="hold" grpId="0" nodeType="withEffect">
                                  <p:stCondLst>
                                    <p:cond delay="0"/>
                                  </p:stCondLst>
                                  <p:childTnLst>
                                    <p:animMotion origin="layout" path="M 1.42262E-6 -3.52615E-6 L -0.65347 0.00602 " pathEditMode="relative" rAng="0" ptsTypes="AA">
                                      <p:cBhvr>
                                        <p:cTn id="57" dur="2000" fill="hold"/>
                                        <p:tgtEl>
                                          <p:spTgt spid="18"/>
                                        </p:tgtEl>
                                        <p:attrNameLst>
                                          <p:attrName>ppt_x</p:attrName>
                                          <p:attrName>ppt_y</p:attrName>
                                        </p:attrNameLst>
                                      </p:cBhvr>
                                      <p:rCtr x="-32673" y="301"/>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0" grpId="1" animBg="1"/>
      <p:bldP spid="14" grpId="0"/>
      <p:bldP spid="14" grpId="1"/>
      <p:bldP spid="15" grpId="0"/>
      <p:bldP spid="15" grpId="1"/>
      <p:bldP spid="16" grpId="0"/>
      <p:bldP spid="16" grpId="1"/>
      <p:bldP spid="18" grpId="0" animBg="1"/>
      <p:bldP spid="18" grpId="1" animBg="1"/>
      <p:bldP spid="19" grpId="0"/>
      <p:bldP spid="19" grpId="1"/>
      <p:bldP spid="20" grpId="0" animBg="1"/>
      <p:bldP spid="20" grpId="1" animBg="1"/>
      <p:bldP spid="17" grpId="0"/>
      <p:bldP spid="17" grpId="1"/>
      <p:bldP spid="21" grpId="4"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
          </p:nvPr>
        </p:nvSpPr>
        <p:spPr>
          <a:xfrm>
            <a:off x="307891" y="1697675"/>
            <a:ext cx="3957011" cy="4203592"/>
          </a:xfrm>
        </p:spPr>
        <p:txBody>
          <a:bodyPr>
            <a:normAutofit/>
          </a:bodyPr>
          <a:lstStyle/>
          <a:p>
            <a:pPr marL="0" indent="0">
              <a:buNone/>
            </a:pPr>
            <a:r>
              <a:rPr lang="en-US" sz="1800" dirty="0" smtClean="0">
                <a:solidFill>
                  <a:schemeClr val="accent2"/>
                </a:solidFill>
                <a:latin typeface="Courier New"/>
                <a:cs typeface="Courier New"/>
              </a:rPr>
              <a:t>1</a:t>
            </a:r>
            <a:r>
              <a:rPr lang="en-US" sz="1800" dirty="0" smtClean="0">
                <a:solidFill>
                  <a:schemeClr val="accent2"/>
                </a:solidFill>
              </a:rPr>
              <a:t> </a:t>
            </a:r>
            <a:r>
              <a:rPr lang="en-US" sz="1800" dirty="0" smtClean="0"/>
              <a:t>public </a:t>
            </a:r>
            <a:r>
              <a:rPr lang="en-US" sz="1800" dirty="0"/>
              <a:t>class </a:t>
            </a:r>
            <a:r>
              <a:rPr lang="en-US" sz="1800" dirty="0" err="1"/>
              <a:t>RequestHandler</a:t>
            </a:r>
            <a:r>
              <a:rPr lang="en-US" sz="1800" dirty="0"/>
              <a:t> { </a:t>
            </a:r>
          </a:p>
          <a:p>
            <a:pPr marL="0" indent="0">
              <a:buNone/>
            </a:pPr>
            <a:r>
              <a:rPr lang="en-US" sz="1800" dirty="0" smtClean="0">
                <a:solidFill>
                  <a:srgbClr val="9FB8CD"/>
                </a:solidFill>
                <a:latin typeface="Courier New"/>
                <a:cs typeface="Courier New"/>
              </a:rPr>
              <a:t>2</a:t>
            </a:r>
            <a:r>
              <a:rPr lang="en-US" sz="1800" dirty="0" smtClean="0"/>
              <a:t>     </a:t>
            </a:r>
            <a:r>
              <a:rPr lang="en-US" sz="1800" dirty="0" err="1" smtClean="0"/>
              <a:t>FtpRequestImpl</a:t>
            </a:r>
            <a:r>
              <a:rPr lang="en-US" sz="1800" dirty="0" smtClean="0"/>
              <a:t> request;</a:t>
            </a:r>
            <a:br>
              <a:rPr lang="en-US" sz="1800" dirty="0" smtClean="0"/>
            </a:br>
            <a:r>
              <a:rPr lang="en-US" sz="1800" dirty="0" smtClean="0">
                <a:solidFill>
                  <a:srgbClr val="9FB8CD"/>
                </a:solidFill>
                <a:latin typeface="Courier New"/>
                <a:cs typeface="Courier New"/>
              </a:rPr>
              <a:t>3</a:t>
            </a:r>
            <a:r>
              <a:rPr lang="en-US" sz="1800" dirty="0" smtClean="0"/>
              <a:t>     </a:t>
            </a:r>
            <a:r>
              <a:rPr lang="en-US" sz="1800" dirty="0" err="1" smtClean="0"/>
              <a:t>FtpWriter</a:t>
            </a:r>
            <a:r>
              <a:rPr lang="en-US" sz="1800" dirty="0" smtClean="0"/>
              <a:t> writer;</a:t>
            </a:r>
            <a:br>
              <a:rPr lang="en-US" sz="1800" dirty="0" smtClean="0"/>
            </a:br>
            <a:r>
              <a:rPr lang="en-US" sz="1800" dirty="0" smtClean="0">
                <a:solidFill>
                  <a:srgbClr val="9FB8CD"/>
                </a:solidFill>
                <a:latin typeface="Courier New"/>
                <a:cs typeface="Courier New"/>
              </a:rPr>
              <a:t>4</a:t>
            </a:r>
            <a:r>
              <a:rPr lang="en-US" sz="1800" dirty="0" smtClean="0"/>
              <a:t>     </a:t>
            </a:r>
            <a:r>
              <a:rPr lang="en-US" sz="1800" dirty="0" err="1" smtClean="0"/>
              <a:t>BufferedReader</a:t>
            </a:r>
            <a:r>
              <a:rPr lang="en-US" sz="1800" dirty="0" smtClean="0"/>
              <a:t> reader</a:t>
            </a:r>
            <a:r>
              <a:rPr lang="en-US" sz="1800" dirty="0"/>
              <a:t>;</a:t>
            </a:r>
            <a:br>
              <a:rPr lang="en-US" sz="1800" dirty="0"/>
            </a:br>
            <a:r>
              <a:rPr lang="en-US" sz="1800" dirty="0" smtClean="0">
                <a:solidFill>
                  <a:srgbClr val="9FB8CD"/>
                </a:solidFill>
                <a:latin typeface="Courier New"/>
                <a:cs typeface="Courier New"/>
              </a:rPr>
              <a:t>5</a:t>
            </a:r>
            <a:r>
              <a:rPr lang="en-US" sz="1800" dirty="0" smtClean="0"/>
              <a:t>     </a:t>
            </a:r>
            <a:r>
              <a:rPr lang="en-US" sz="1800" dirty="0"/>
              <a:t>Socket </a:t>
            </a:r>
            <a:r>
              <a:rPr lang="en-US" sz="1800" dirty="0" err="1" smtClean="0"/>
              <a:t>controlSocket</a:t>
            </a:r>
            <a:r>
              <a:rPr lang="en-US" sz="1800" dirty="0"/>
              <a:t>;</a:t>
            </a:r>
            <a:br>
              <a:rPr lang="en-US" sz="1800" dirty="0"/>
            </a:br>
            <a:r>
              <a:rPr lang="en-US" sz="1800" dirty="0" smtClean="0">
                <a:solidFill>
                  <a:srgbClr val="9FB8CD"/>
                </a:solidFill>
                <a:latin typeface="Courier New"/>
                <a:cs typeface="Courier New"/>
              </a:rPr>
              <a:t>6</a:t>
            </a:r>
            <a:r>
              <a:rPr lang="en-US" sz="1800" dirty="0" smtClean="0"/>
              <a:t>     </a:t>
            </a:r>
            <a:r>
              <a:rPr lang="en-US" sz="1800" dirty="0" err="1" smtClean="0"/>
              <a:t>boolean</a:t>
            </a:r>
            <a:r>
              <a:rPr lang="en-US" sz="1800" dirty="0"/>
              <a:t> </a:t>
            </a:r>
            <a:r>
              <a:rPr lang="en-US" sz="1800" dirty="0" err="1" smtClean="0"/>
              <a:t>isConnectionClosed</a:t>
            </a:r>
            <a:r>
              <a:rPr lang="en-US" sz="1800" dirty="0" smtClean="0"/>
              <a:t>;</a:t>
            </a:r>
            <a:br>
              <a:rPr lang="en-US" sz="1800" dirty="0" smtClean="0"/>
            </a:br>
            <a:r>
              <a:rPr lang="en-US" sz="1800" dirty="0" smtClean="0">
                <a:solidFill>
                  <a:srgbClr val="9FB8CD"/>
                </a:solidFill>
                <a:latin typeface="Courier New"/>
                <a:cs typeface="Courier New"/>
              </a:rPr>
              <a:t>7</a:t>
            </a:r>
            <a:r>
              <a:rPr lang="en-US" sz="1800" dirty="0" smtClean="0"/>
              <a:t>     …</a:t>
            </a:r>
            <a:br>
              <a:rPr lang="en-US" sz="1800" dirty="0" smtClean="0"/>
            </a:br>
            <a:r>
              <a:rPr lang="en-US" sz="1800" dirty="0" smtClean="0"/>
              <a:t/>
            </a:r>
            <a:br>
              <a:rPr lang="en-US" sz="1800" dirty="0" smtClean="0"/>
            </a:br>
            <a:r>
              <a:rPr lang="en-US" sz="1800" dirty="0" smtClean="0"/>
              <a:t/>
            </a:r>
            <a:br>
              <a:rPr lang="en-US" sz="1800" dirty="0" smtClean="0"/>
            </a:br>
            <a:r>
              <a:rPr lang="en-US" sz="1800" dirty="0" smtClean="0">
                <a:solidFill>
                  <a:srgbClr val="9FB8CD"/>
                </a:solidFill>
                <a:latin typeface="Courier New"/>
                <a:cs typeface="Courier New"/>
              </a:rPr>
              <a:t>8</a:t>
            </a:r>
            <a:r>
              <a:rPr lang="en-US" sz="1800" dirty="0" smtClean="0">
                <a:solidFill>
                  <a:prstClr val="black"/>
                </a:solidFill>
              </a:rPr>
              <a:t>  public </a:t>
            </a:r>
            <a:r>
              <a:rPr lang="en-US" sz="1800" dirty="0">
                <a:solidFill>
                  <a:prstClr val="black"/>
                </a:solidFill>
              </a:rPr>
              <a:t>void </a:t>
            </a:r>
            <a:r>
              <a:rPr lang="en-US" sz="1800" dirty="0" err="1" smtClean="0">
                <a:solidFill>
                  <a:prstClr val="black"/>
                </a:solidFill>
              </a:rPr>
              <a:t>getRequest</a:t>
            </a:r>
            <a:r>
              <a:rPr lang="en-US" sz="1800" dirty="0" smtClean="0">
                <a:solidFill>
                  <a:prstClr val="black"/>
                </a:solidFill>
              </a:rPr>
              <a:t>( ) {</a:t>
            </a:r>
            <a:br>
              <a:rPr lang="en-US" sz="1800" dirty="0" smtClean="0">
                <a:solidFill>
                  <a:prstClr val="black"/>
                </a:solidFill>
              </a:rPr>
            </a:br>
            <a:endParaRPr lang="en-US" sz="1800" dirty="0" smtClean="0">
              <a:solidFill>
                <a:prstClr val="black"/>
              </a:solidFill>
            </a:endParaRPr>
          </a:p>
          <a:p>
            <a:pPr marL="0" indent="0">
              <a:buNone/>
            </a:pPr>
            <a:r>
              <a:rPr lang="en-US" sz="1800" dirty="0" smtClean="0">
                <a:solidFill>
                  <a:srgbClr val="9FB8CD"/>
                </a:solidFill>
                <a:latin typeface="Courier New"/>
                <a:cs typeface="Courier New"/>
              </a:rPr>
              <a:t>10</a:t>
            </a:r>
            <a:r>
              <a:rPr lang="en-US" sz="1800" dirty="0" smtClean="0">
                <a:solidFill>
                  <a:prstClr val="black"/>
                </a:solidFill>
              </a:rPr>
              <a:t> } </a:t>
            </a:r>
            <a:r>
              <a:rPr lang="en-US" sz="1800" dirty="0">
                <a:solidFill>
                  <a:prstClr val="black"/>
                </a:solidFill>
              </a:rPr>
              <a:t/>
            </a:r>
            <a:br>
              <a:rPr lang="en-US" sz="1800" dirty="0">
                <a:solidFill>
                  <a:prstClr val="black"/>
                </a:solidFill>
              </a:rPr>
            </a:br>
            <a:endParaRPr lang="en-US" sz="1800" dirty="0"/>
          </a:p>
        </p:txBody>
      </p:sp>
      <p:sp>
        <p:nvSpPr>
          <p:cNvPr id="5" name="Title 4"/>
          <p:cNvSpPr>
            <a:spLocks noGrp="1"/>
          </p:cNvSpPr>
          <p:nvPr>
            <p:ph type="title"/>
          </p:nvPr>
        </p:nvSpPr>
        <p:spPr/>
        <p:txBody>
          <a:bodyPr>
            <a:normAutofit/>
          </a:bodyPr>
          <a:lstStyle/>
          <a:p>
            <a:r>
              <a:rPr lang="en-US" dirty="0" smtClean="0"/>
              <a:t>Example: </a:t>
            </a:r>
            <a:r>
              <a:rPr lang="en-US" dirty="0"/>
              <a:t>Static </a:t>
            </a:r>
            <a:r>
              <a:rPr lang="en-US" dirty="0" err="1"/>
              <a:t>D</a:t>
            </a:r>
            <a:r>
              <a:rPr lang="en-US" dirty="0" err="1" smtClean="0"/>
              <a:t>atarace</a:t>
            </a:r>
            <a:r>
              <a:rPr lang="en-US" dirty="0" smtClean="0"/>
              <a:t> </a:t>
            </a:r>
            <a:r>
              <a:rPr lang="en-US" dirty="0"/>
              <a:t>D</a:t>
            </a:r>
            <a:r>
              <a:rPr lang="en-US" dirty="0" smtClean="0"/>
              <a:t>etection</a:t>
            </a:r>
            <a:endParaRPr lang="en-US" dirty="0"/>
          </a:p>
        </p:txBody>
      </p:sp>
      <p:sp>
        <p:nvSpPr>
          <p:cNvPr id="3" name="Rectangle 2"/>
          <p:cNvSpPr/>
          <p:nvPr/>
        </p:nvSpPr>
        <p:spPr>
          <a:xfrm>
            <a:off x="4307410" y="1622388"/>
            <a:ext cx="4553033" cy="4478150"/>
          </a:xfrm>
          <a:prstGeom prst="rect">
            <a:avLst/>
          </a:prstGeom>
        </p:spPr>
        <p:txBody>
          <a:bodyPr wrap="square">
            <a:spAutoFit/>
          </a:bodyPr>
          <a:lstStyle/>
          <a:p>
            <a:pPr>
              <a:spcBef>
                <a:spcPts val="600"/>
              </a:spcBef>
              <a:buClr>
                <a:srgbClr val="727CA3"/>
              </a:buClr>
              <a:buSzPct val="76000"/>
            </a:pPr>
            <a:r>
              <a:rPr lang="en-US" dirty="0" smtClean="0">
                <a:solidFill>
                  <a:srgbClr val="9FB8CD"/>
                </a:solidFill>
                <a:latin typeface="Courier New"/>
                <a:cs typeface="Courier New"/>
              </a:rPr>
              <a:t>11</a:t>
            </a:r>
            <a:r>
              <a:rPr lang="en-US" dirty="0" smtClean="0">
                <a:solidFill>
                  <a:prstClr val="black"/>
                </a:solidFill>
                <a:latin typeface="Courier New"/>
                <a:cs typeface="Courier New"/>
              </a:rPr>
              <a:t> </a:t>
            </a:r>
            <a:r>
              <a:rPr lang="en-US" dirty="0" smtClean="0">
                <a:solidFill>
                  <a:prstClr val="black"/>
                </a:solidFill>
                <a:latin typeface="Garamond" panose="02020404030301010803" pitchFamily="18" charset="0"/>
              </a:rPr>
              <a:t>public </a:t>
            </a:r>
            <a:r>
              <a:rPr lang="en-US" dirty="0">
                <a:solidFill>
                  <a:prstClr val="black"/>
                </a:solidFill>
                <a:latin typeface="Garamond" panose="02020404030301010803" pitchFamily="18" charset="0"/>
              </a:rPr>
              <a:t>void </a:t>
            </a:r>
            <a:r>
              <a:rPr lang="en-US" dirty="0" smtClean="0">
                <a:solidFill>
                  <a:prstClr val="black"/>
                </a:solidFill>
                <a:latin typeface="Garamond" panose="02020404030301010803" pitchFamily="18" charset="0"/>
              </a:rPr>
              <a:t>close( ) </a:t>
            </a:r>
            <a:r>
              <a:rPr lang="en-US" dirty="0">
                <a:solidFill>
                  <a:prstClr val="black"/>
                </a:solidFill>
                <a:latin typeface="Garamond" panose="02020404030301010803" pitchFamily="18" charset="0"/>
              </a:rPr>
              <a:t>{ </a:t>
            </a:r>
            <a:br>
              <a:rPr lang="en-US" dirty="0">
                <a:solidFill>
                  <a:prstClr val="black"/>
                </a:solidFill>
                <a:latin typeface="Garamond" panose="02020404030301010803" pitchFamily="18" charset="0"/>
              </a:rPr>
            </a:br>
            <a:r>
              <a:rPr lang="en-US" dirty="0" smtClean="0">
                <a:solidFill>
                  <a:srgbClr val="9FB8CD"/>
                </a:solidFill>
                <a:latin typeface="Courier New"/>
                <a:cs typeface="Courier New"/>
              </a:rPr>
              <a:t>12</a:t>
            </a:r>
            <a:r>
              <a:rPr lang="en-US" dirty="0" smtClean="0">
                <a:solidFill>
                  <a:prstClr val="black"/>
                </a:solidFill>
                <a:latin typeface="Courier New"/>
                <a:cs typeface="Courier New"/>
              </a:rPr>
              <a:t> </a:t>
            </a:r>
            <a:r>
              <a:rPr lang="en-US" dirty="0" smtClean="0">
                <a:solidFill>
                  <a:prstClr val="black"/>
                </a:solidFill>
                <a:latin typeface="Garamond" panose="02020404030301010803" pitchFamily="18" charset="0"/>
              </a:rPr>
              <a:t>       synchronized (this</a:t>
            </a:r>
            <a:r>
              <a:rPr lang="en-US" dirty="0">
                <a:solidFill>
                  <a:prstClr val="black"/>
                </a:solidFill>
                <a:latin typeface="Garamond" panose="02020404030301010803" pitchFamily="18" charset="0"/>
              </a:rPr>
              <a:t>) {</a:t>
            </a:r>
            <a:br>
              <a:rPr lang="en-US" dirty="0">
                <a:solidFill>
                  <a:prstClr val="black"/>
                </a:solidFill>
                <a:latin typeface="Garamond" panose="02020404030301010803" pitchFamily="18" charset="0"/>
              </a:rPr>
            </a:br>
            <a:r>
              <a:rPr lang="en-US" dirty="0" smtClean="0">
                <a:solidFill>
                  <a:srgbClr val="9FB8CD"/>
                </a:solidFill>
                <a:latin typeface="Courier New"/>
                <a:cs typeface="Courier New"/>
              </a:rPr>
              <a:t>13</a:t>
            </a:r>
            <a:r>
              <a:rPr lang="en-US" dirty="0" smtClean="0">
                <a:solidFill>
                  <a:prstClr val="black"/>
                </a:solidFill>
                <a:latin typeface="Courier New"/>
                <a:cs typeface="Courier New"/>
              </a:rPr>
              <a:t> </a:t>
            </a:r>
            <a:r>
              <a:rPr lang="en-US" dirty="0" smtClean="0">
                <a:solidFill>
                  <a:prstClr val="black"/>
                </a:solidFill>
                <a:latin typeface="Garamond" panose="02020404030301010803" pitchFamily="18" charset="0"/>
              </a:rPr>
              <a:t>             </a:t>
            </a:r>
            <a:r>
              <a:rPr lang="en-US" dirty="0">
                <a:solidFill>
                  <a:prstClr val="black"/>
                </a:solidFill>
                <a:latin typeface="Garamond" panose="02020404030301010803" pitchFamily="18" charset="0"/>
              </a:rPr>
              <a:t>if (</a:t>
            </a:r>
            <a:r>
              <a:rPr lang="en-US" dirty="0" err="1">
                <a:solidFill>
                  <a:prstClr val="black"/>
                </a:solidFill>
                <a:latin typeface="Garamond" panose="02020404030301010803" pitchFamily="18" charset="0"/>
              </a:rPr>
              <a:t>isConnectionClosed</a:t>
            </a:r>
            <a:r>
              <a:rPr lang="en-US" dirty="0">
                <a:solidFill>
                  <a:prstClr val="black"/>
                </a:solidFill>
                <a:latin typeface="Garamond" panose="02020404030301010803" pitchFamily="18" charset="0"/>
              </a:rPr>
              <a:t>) </a:t>
            </a:r>
            <a:endParaRPr lang="en-US" dirty="0" smtClean="0">
              <a:solidFill>
                <a:prstClr val="black"/>
              </a:solidFill>
              <a:latin typeface="Garamond" panose="02020404030301010803" pitchFamily="18" charset="0"/>
            </a:endParaRPr>
          </a:p>
          <a:p>
            <a:pPr>
              <a:spcBef>
                <a:spcPts val="600"/>
              </a:spcBef>
              <a:buClr>
                <a:srgbClr val="727CA3"/>
              </a:buClr>
              <a:buSzPct val="76000"/>
            </a:pPr>
            <a:r>
              <a:rPr lang="en-US" dirty="0" smtClean="0">
                <a:solidFill>
                  <a:srgbClr val="9FB8CD"/>
                </a:solidFill>
                <a:latin typeface="Courier New"/>
                <a:cs typeface="Courier New"/>
              </a:rPr>
              <a:t>14</a:t>
            </a:r>
            <a:r>
              <a:rPr lang="en-US" dirty="0" smtClean="0">
                <a:solidFill>
                  <a:prstClr val="black"/>
                </a:solidFill>
                <a:latin typeface="Garamond" panose="02020404030301010803" pitchFamily="18" charset="0"/>
              </a:rPr>
              <a:t>                      return;</a:t>
            </a:r>
            <a:br>
              <a:rPr lang="en-US" dirty="0" smtClean="0">
                <a:solidFill>
                  <a:prstClr val="black"/>
                </a:solidFill>
                <a:latin typeface="Garamond" panose="02020404030301010803" pitchFamily="18" charset="0"/>
              </a:rPr>
            </a:br>
            <a:r>
              <a:rPr lang="en-US" dirty="0" smtClean="0">
                <a:solidFill>
                  <a:srgbClr val="9FB8CD"/>
                </a:solidFill>
                <a:latin typeface="Courier New"/>
                <a:cs typeface="Courier New"/>
              </a:rPr>
              <a:t>15</a:t>
            </a:r>
            <a:r>
              <a:rPr lang="en-US" dirty="0" smtClean="0">
                <a:solidFill>
                  <a:prstClr val="black"/>
                </a:solidFill>
                <a:latin typeface="Courier New"/>
                <a:cs typeface="Courier New"/>
              </a:rPr>
              <a:t> </a:t>
            </a:r>
            <a:r>
              <a:rPr lang="en-US" dirty="0" smtClean="0">
                <a:solidFill>
                  <a:prstClr val="black"/>
                </a:solidFill>
                <a:latin typeface="Garamond" panose="02020404030301010803" pitchFamily="18" charset="0"/>
              </a:rPr>
              <a:t>             </a:t>
            </a:r>
            <a:r>
              <a:rPr lang="en-US" dirty="0" err="1" smtClean="0">
                <a:solidFill>
                  <a:prstClr val="black"/>
                </a:solidFill>
                <a:latin typeface="Garamond" panose="02020404030301010803" pitchFamily="18" charset="0"/>
              </a:rPr>
              <a:t>isConnectionClosed</a:t>
            </a:r>
            <a:r>
              <a:rPr lang="en-US" dirty="0" smtClean="0">
                <a:solidFill>
                  <a:prstClr val="black"/>
                </a:solidFill>
                <a:latin typeface="Garamond" panose="02020404030301010803" pitchFamily="18" charset="0"/>
              </a:rPr>
              <a:t> </a:t>
            </a:r>
            <a:r>
              <a:rPr lang="en-US" dirty="0">
                <a:solidFill>
                  <a:prstClr val="black"/>
                </a:solidFill>
                <a:latin typeface="Garamond" panose="02020404030301010803" pitchFamily="18" charset="0"/>
              </a:rPr>
              <a:t>= true; </a:t>
            </a:r>
            <a:r>
              <a:rPr lang="en-US" dirty="0" smtClean="0">
                <a:solidFill>
                  <a:prstClr val="black"/>
                </a:solidFill>
                <a:latin typeface="Garamond" panose="02020404030301010803" pitchFamily="18" charset="0"/>
              </a:rPr>
              <a:t/>
            </a:r>
            <a:br>
              <a:rPr lang="en-US" dirty="0" smtClean="0">
                <a:solidFill>
                  <a:prstClr val="black"/>
                </a:solidFill>
                <a:latin typeface="Garamond" panose="02020404030301010803" pitchFamily="18" charset="0"/>
              </a:rPr>
            </a:br>
            <a:r>
              <a:rPr lang="en-US" dirty="0" smtClean="0">
                <a:solidFill>
                  <a:srgbClr val="9FB8CD"/>
                </a:solidFill>
                <a:latin typeface="Courier New"/>
                <a:cs typeface="Courier New"/>
              </a:rPr>
              <a:t>16</a:t>
            </a:r>
            <a:r>
              <a:rPr lang="en-US" dirty="0" smtClean="0">
                <a:solidFill>
                  <a:prstClr val="black"/>
                </a:solidFill>
                <a:latin typeface="Courier New"/>
                <a:cs typeface="Courier New"/>
              </a:rPr>
              <a:t> </a:t>
            </a:r>
            <a:r>
              <a:rPr lang="en-US" dirty="0" smtClean="0">
                <a:solidFill>
                  <a:prstClr val="black"/>
                </a:solidFill>
                <a:latin typeface="Garamond" panose="02020404030301010803" pitchFamily="18" charset="0"/>
              </a:rPr>
              <a:t>       </a:t>
            </a:r>
            <a:r>
              <a:rPr lang="en-US" dirty="0">
                <a:solidFill>
                  <a:prstClr val="black"/>
                </a:solidFill>
                <a:latin typeface="Garamond" panose="02020404030301010803" pitchFamily="18" charset="0"/>
              </a:rPr>
              <a:t>}</a:t>
            </a:r>
            <a:br>
              <a:rPr lang="en-US" dirty="0">
                <a:solidFill>
                  <a:prstClr val="black"/>
                </a:solidFill>
                <a:latin typeface="Garamond" panose="02020404030301010803" pitchFamily="18" charset="0"/>
              </a:rPr>
            </a:br>
            <a:r>
              <a:rPr lang="en-US" dirty="0" smtClean="0">
                <a:solidFill>
                  <a:prstClr val="black"/>
                </a:solidFill>
                <a:latin typeface="Garamond" panose="02020404030301010803" pitchFamily="18" charset="0"/>
              </a:rPr>
              <a:t/>
            </a:r>
            <a:br>
              <a:rPr lang="en-US" dirty="0" smtClean="0">
                <a:solidFill>
                  <a:prstClr val="black"/>
                </a:solidFill>
                <a:latin typeface="Garamond" panose="02020404030301010803" pitchFamily="18" charset="0"/>
              </a:rPr>
            </a:br>
            <a:endParaRPr lang="en-US" dirty="0" smtClean="0">
              <a:solidFill>
                <a:prstClr val="black"/>
              </a:solidFill>
              <a:latin typeface="Garamond" panose="02020404030301010803" pitchFamily="18" charset="0"/>
            </a:endParaRPr>
          </a:p>
          <a:p>
            <a:pPr>
              <a:spcBef>
                <a:spcPts val="600"/>
              </a:spcBef>
              <a:buClr>
                <a:srgbClr val="727CA3"/>
              </a:buClr>
              <a:buSzPct val="76000"/>
            </a:pPr>
            <a:r>
              <a:rPr lang="en-US" dirty="0">
                <a:solidFill>
                  <a:prstClr val="black"/>
                </a:solidFill>
                <a:latin typeface="Garamond" panose="02020404030301010803" pitchFamily="18" charset="0"/>
              </a:rPr>
              <a:t/>
            </a:r>
            <a:br>
              <a:rPr lang="en-US" dirty="0">
                <a:solidFill>
                  <a:prstClr val="black"/>
                </a:solidFill>
                <a:latin typeface="Garamond" panose="02020404030301010803" pitchFamily="18" charset="0"/>
              </a:rPr>
            </a:br>
            <a:endParaRPr lang="en-US" dirty="0" smtClean="0">
              <a:solidFill>
                <a:prstClr val="black"/>
              </a:solidFill>
              <a:latin typeface="Garamond" panose="02020404030301010803" pitchFamily="18" charset="0"/>
            </a:endParaRPr>
          </a:p>
          <a:p>
            <a:pPr>
              <a:spcBef>
                <a:spcPts val="600"/>
              </a:spcBef>
              <a:buClr>
                <a:srgbClr val="727CA3"/>
              </a:buClr>
              <a:buSzPct val="76000"/>
            </a:pPr>
            <a:r>
              <a:rPr lang="en-US" dirty="0" smtClean="0">
                <a:solidFill>
                  <a:srgbClr val="9FB8CD"/>
                </a:solidFill>
                <a:latin typeface="Courier New"/>
                <a:cs typeface="Courier New"/>
              </a:rPr>
              <a:t>21</a:t>
            </a:r>
            <a:r>
              <a:rPr lang="en-US" dirty="0" smtClean="0">
                <a:solidFill>
                  <a:prstClr val="black"/>
                </a:solidFill>
                <a:latin typeface="Courier New"/>
                <a:cs typeface="Courier New"/>
              </a:rPr>
              <a:t> </a:t>
            </a:r>
            <a:r>
              <a:rPr lang="en-US" dirty="0" smtClean="0">
                <a:solidFill>
                  <a:prstClr val="black"/>
                </a:solidFill>
                <a:latin typeface="Garamond" panose="02020404030301010803" pitchFamily="18" charset="0"/>
              </a:rPr>
              <a:t>       </a:t>
            </a:r>
            <a:r>
              <a:rPr lang="en-US" dirty="0" err="1">
                <a:solidFill>
                  <a:prstClr val="black"/>
                </a:solidFill>
                <a:latin typeface="Garamond" panose="02020404030301010803" pitchFamily="18" charset="0"/>
              </a:rPr>
              <a:t>reader.close</a:t>
            </a:r>
            <a:r>
              <a:rPr lang="en-US" dirty="0">
                <a:solidFill>
                  <a:prstClr val="black"/>
                </a:solidFill>
                <a:latin typeface="Garamond" panose="02020404030301010803" pitchFamily="18" charset="0"/>
              </a:rPr>
              <a:t>();</a:t>
            </a:r>
            <a:br>
              <a:rPr lang="en-US" dirty="0">
                <a:solidFill>
                  <a:prstClr val="black"/>
                </a:solidFill>
                <a:latin typeface="Garamond" panose="02020404030301010803" pitchFamily="18" charset="0"/>
              </a:rPr>
            </a:br>
            <a:r>
              <a:rPr lang="en-US" dirty="0" smtClean="0">
                <a:solidFill>
                  <a:srgbClr val="9FB8CD"/>
                </a:solidFill>
                <a:latin typeface="Courier New"/>
                <a:cs typeface="Courier New"/>
              </a:rPr>
              <a:t>22</a:t>
            </a:r>
            <a:r>
              <a:rPr lang="en-US" dirty="0" smtClean="0">
                <a:solidFill>
                  <a:prstClr val="black"/>
                </a:solidFill>
                <a:latin typeface="Courier New"/>
                <a:cs typeface="Courier New"/>
              </a:rPr>
              <a:t> </a:t>
            </a:r>
            <a:r>
              <a:rPr lang="en-US" dirty="0" smtClean="0">
                <a:solidFill>
                  <a:prstClr val="black"/>
                </a:solidFill>
                <a:latin typeface="Garamond" panose="02020404030301010803" pitchFamily="18" charset="0"/>
              </a:rPr>
              <a:t>       </a:t>
            </a:r>
            <a:r>
              <a:rPr lang="en-US" dirty="0">
                <a:solidFill>
                  <a:prstClr val="black"/>
                </a:solidFill>
                <a:latin typeface="Garamond" panose="02020404030301010803" pitchFamily="18" charset="0"/>
              </a:rPr>
              <a:t>reader = null;</a:t>
            </a:r>
            <a:br>
              <a:rPr lang="en-US" dirty="0">
                <a:solidFill>
                  <a:prstClr val="black"/>
                </a:solidFill>
                <a:latin typeface="Garamond" panose="02020404030301010803" pitchFamily="18" charset="0"/>
              </a:rPr>
            </a:br>
            <a:r>
              <a:rPr lang="en-US" dirty="0" smtClean="0">
                <a:solidFill>
                  <a:srgbClr val="9FB8CD"/>
                </a:solidFill>
                <a:latin typeface="Courier New"/>
                <a:cs typeface="Courier New"/>
              </a:rPr>
              <a:t>23</a:t>
            </a:r>
            <a:r>
              <a:rPr lang="en-US" dirty="0" smtClean="0">
                <a:solidFill>
                  <a:prstClr val="black"/>
                </a:solidFill>
                <a:latin typeface="Courier New"/>
                <a:cs typeface="Courier New"/>
              </a:rPr>
              <a:t> </a:t>
            </a:r>
            <a:r>
              <a:rPr lang="en-US" dirty="0" smtClean="0">
                <a:solidFill>
                  <a:prstClr val="black"/>
                </a:solidFill>
                <a:latin typeface="Garamond" panose="02020404030301010803" pitchFamily="18" charset="0"/>
              </a:rPr>
              <a:t>       </a:t>
            </a:r>
            <a:r>
              <a:rPr lang="en-US" dirty="0" err="1">
                <a:solidFill>
                  <a:prstClr val="black"/>
                </a:solidFill>
                <a:latin typeface="Garamond" panose="02020404030301010803" pitchFamily="18" charset="0"/>
              </a:rPr>
              <a:t>controlSocket.close</a:t>
            </a:r>
            <a:r>
              <a:rPr lang="en-US" dirty="0">
                <a:solidFill>
                  <a:prstClr val="black"/>
                </a:solidFill>
                <a:latin typeface="Garamond" panose="02020404030301010803" pitchFamily="18" charset="0"/>
              </a:rPr>
              <a:t>();</a:t>
            </a:r>
            <a:br>
              <a:rPr lang="en-US" dirty="0">
                <a:solidFill>
                  <a:prstClr val="black"/>
                </a:solidFill>
                <a:latin typeface="Garamond" panose="02020404030301010803" pitchFamily="18" charset="0"/>
              </a:rPr>
            </a:br>
            <a:r>
              <a:rPr lang="en-US" dirty="0" smtClean="0">
                <a:solidFill>
                  <a:srgbClr val="9FB8CD"/>
                </a:solidFill>
                <a:latin typeface="Courier New"/>
                <a:cs typeface="Courier New"/>
              </a:rPr>
              <a:t>24</a:t>
            </a:r>
            <a:r>
              <a:rPr lang="en-US" dirty="0" smtClean="0">
                <a:solidFill>
                  <a:prstClr val="black"/>
                </a:solidFill>
                <a:latin typeface="Courier New"/>
                <a:cs typeface="Courier New"/>
              </a:rPr>
              <a:t> </a:t>
            </a:r>
            <a:r>
              <a:rPr lang="en-US" dirty="0" smtClean="0">
                <a:solidFill>
                  <a:prstClr val="black"/>
                </a:solidFill>
                <a:latin typeface="Garamond" panose="02020404030301010803" pitchFamily="18" charset="0"/>
              </a:rPr>
              <a:t>       </a:t>
            </a:r>
            <a:r>
              <a:rPr lang="en-US" dirty="0" err="1">
                <a:solidFill>
                  <a:prstClr val="black"/>
                </a:solidFill>
                <a:latin typeface="Garamond" panose="02020404030301010803" pitchFamily="18" charset="0"/>
              </a:rPr>
              <a:t>controlSocket</a:t>
            </a:r>
            <a:r>
              <a:rPr lang="en-US" dirty="0">
                <a:solidFill>
                  <a:prstClr val="black"/>
                </a:solidFill>
                <a:latin typeface="Garamond" panose="02020404030301010803" pitchFamily="18" charset="0"/>
              </a:rPr>
              <a:t> = null; </a:t>
            </a:r>
            <a:r>
              <a:rPr lang="en-US" dirty="0" smtClean="0">
                <a:solidFill>
                  <a:prstClr val="black"/>
                </a:solidFill>
                <a:latin typeface="Garamond" panose="02020404030301010803" pitchFamily="18" charset="0"/>
              </a:rPr>
              <a:t/>
            </a:r>
            <a:br>
              <a:rPr lang="en-US" dirty="0" smtClean="0">
                <a:solidFill>
                  <a:prstClr val="black"/>
                </a:solidFill>
                <a:latin typeface="Garamond" panose="02020404030301010803" pitchFamily="18" charset="0"/>
              </a:rPr>
            </a:br>
            <a:r>
              <a:rPr lang="en-US" dirty="0" smtClean="0">
                <a:solidFill>
                  <a:srgbClr val="9FB8CD"/>
                </a:solidFill>
                <a:latin typeface="Courier New"/>
                <a:cs typeface="Courier New"/>
              </a:rPr>
              <a:t>25</a:t>
            </a:r>
            <a:r>
              <a:rPr lang="en-US" dirty="0" smtClean="0">
                <a:latin typeface="Courier New"/>
                <a:cs typeface="Courier New"/>
              </a:rPr>
              <a:t> </a:t>
            </a:r>
            <a:r>
              <a:rPr lang="en-US" dirty="0" smtClean="0">
                <a:solidFill>
                  <a:prstClr val="black"/>
                </a:solidFill>
                <a:latin typeface="Garamond" panose="02020404030301010803" pitchFamily="18" charset="0"/>
              </a:rPr>
              <a:t>}</a:t>
            </a:r>
            <a:endParaRPr lang="en-US" dirty="0"/>
          </a:p>
        </p:txBody>
      </p:sp>
      <p:sp>
        <p:nvSpPr>
          <p:cNvPr id="8" name="Content Placeholder 6"/>
          <p:cNvSpPr txBox="1">
            <a:spLocks/>
          </p:cNvSpPr>
          <p:nvPr/>
        </p:nvSpPr>
        <p:spPr>
          <a:xfrm>
            <a:off x="458894" y="1162560"/>
            <a:ext cx="8229600" cy="478307"/>
          </a:xfrm>
          <a:prstGeom prst="rect">
            <a:avLst/>
          </a:prstGeom>
        </p:spPr>
        <p:txBody>
          <a:bodyPr vert="horz">
            <a:normAutofit lnSpcReduction="10000"/>
          </a:bodyPr>
          <a:lstStyle>
            <a:lvl1pPr marL="274320" indent="-274320" algn="l" rtl="0" eaLnBrk="1" latinLnBrk="0" hangingPunct="1">
              <a:spcBef>
                <a:spcPts val="600"/>
              </a:spcBef>
              <a:buClr>
                <a:schemeClr val="accent1"/>
              </a:buClr>
              <a:buSzPct val="76000"/>
              <a:buFont typeface="Wingdings 3"/>
              <a:buChar char=""/>
              <a:defRPr kumimoji="0" sz="2600" kern="1200">
                <a:solidFill>
                  <a:schemeClr val="tx1"/>
                </a:solidFill>
                <a:latin typeface="Garamond" panose="02020404030301010803" pitchFamily="18" charset="0"/>
                <a:ea typeface="+mn-ea"/>
                <a:cs typeface="+mn-cs"/>
              </a:defRPr>
            </a:lvl1pPr>
            <a:lvl2pPr marL="548640" indent="-274320" algn="l" rtl="0" eaLnBrk="1" latinLnBrk="0" hangingPunct="1">
              <a:spcBef>
                <a:spcPts val="500"/>
              </a:spcBef>
              <a:buClr>
                <a:schemeClr val="accent2"/>
              </a:buClr>
              <a:buSzPct val="76000"/>
              <a:buFont typeface="Wingdings 3"/>
              <a:buChar char=""/>
              <a:defRPr kumimoji="0" sz="2300" kern="1200">
                <a:solidFill>
                  <a:schemeClr val="tx2"/>
                </a:solidFill>
                <a:latin typeface="Garamond" panose="02020404030301010803" pitchFamily="18" charset="0"/>
                <a:ea typeface="+mn-ea"/>
                <a:cs typeface="+mn-cs"/>
              </a:defRPr>
            </a:lvl2pPr>
            <a:lvl3pPr marL="822960" indent="-228600" algn="l" rtl="0" eaLnBrk="1" latinLnBrk="0" hangingPunct="1">
              <a:spcBef>
                <a:spcPts val="500"/>
              </a:spcBef>
              <a:buClr>
                <a:schemeClr val="bg1">
                  <a:shade val="50000"/>
                </a:schemeClr>
              </a:buClr>
              <a:buSzPct val="76000"/>
              <a:buFont typeface="Wingdings 3"/>
              <a:buChar char=""/>
              <a:defRPr kumimoji="0" sz="2000" kern="1200">
                <a:solidFill>
                  <a:schemeClr val="tx1"/>
                </a:solidFill>
                <a:latin typeface="Garamond" panose="02020404030301010803" pitchFamily="18" charset="0"/>
                <a:ea typeface="+mn-ea"/>
                <a:cs typeface="+mn-cs"/>
              </a:defRPr>
            </a:lvl3pPr>
            <a:lvl4pPr marL="1097280" indent="-228600" algn="l" rtl="0" eaLnBrk="1" latinLnBrk="0" hangingPunct="1">
              <a:spcBef>
                <a:spcPts val="400"/>
              </a:spcBef>
              <a:buClr>
                <a:schemeClr val="accent2">
                  <a:shade val="75000"/>
                </a:schemeClr>
              </a:buClr>
              <a:buSzPct val="70000"/>
              <a:buFont typeface="Wingdings"/>
              <a:buChar char=""/>
              <a:defRPr kumimoji="0" sz="1800" kern="1200">
                <a:solidFill>
                  <a:schemeClr val="tx1"/>
                </a:solidFill>
                <a:latin typeface="Garamond" panose="02020404030301010803" pitchFamily="18" charset="0"/>
                <a:ea typeface="+mn-ea"/>
                <a:cs typeface="+mn-cs"/>
              </a:defRPr>
            </a:lvl4pPr>
            <a:lvl5pPr marL="1371600" indent="-228600" algn="l" rtl="0" eaLnBrk="1" latinLnBrk="0" hangingPunct="1">
              <a:spcBef>
                <a:spcPts val="300"/>
              </a:spcBef>
              <a:buClr>
                <a:schemeClr val="accent2"/>
              </a:buClr>
              <a:buSzPct val="70000"/>
              <a:buFont typeface="Wingdings"/>
              <a:buChar char=""/>
              <a:defRPr kumimoji="0" sz="1600" kern="1200">
                <a:solidFill>
                  <a:schemeClr val="tx1"/>
                </a:solidFill>
                <a:latin typeface="Garamond" panose="02020404030301010803" pitchFamily="18" charset="0"/>
                <a:ea typeface="+mn-ea"/>
                <a:cs typeface="+mn-cs"/>
              </a:defRPr>
            </a:lvl5pPr>
            <a:lvl6pPr marL="1645920" indent="-182880" algn="l" rtl="0" eaLnBrk="1" latinLnBrk="0" hangingPunct="1">
              <a:spcBef>
                <a:spcPts val="300"/>
              </a:spcBef>
              <a:buClr>
                <a:srgbClr val="9FB8CD">
                  <a:shade val="75000"/>
                </a:srgbClr>
              </a:buClr>
              <a:buSzPct val="75000"/>
              <a:buFont typeface="Wingdings 3"/>
              <a:buChar char=""/>
              <a:defRPr kumimoji="0" lang="en-US" sz="1600" kern="1200" smtClean="0">
                <a:solidFill>
                  <a:schemeClr val="tx1"/>
                </a:solidFill>
                <a:latin typeface="+mn-lt"/>
                <a:ea typeface="+mn-ea"/>
                <a:cs typeface="+mn-cs"/>
              </a:defRPr>
            </a:lvl6pPr>
            <a:lvl7pPr marL="1828800" indent="-182880" algn="l" rtl="0" eaLnBrk="1" latinLnBrk="0" hangingPunct="1">
              <a:spcBef>
                <a:spcPts val="300"/>
              </a:spcBef>
              <a:buClr>
                <a:srgbClr val="727CA3">
                  <a:shade val="75000"/>
                </a:srgbClr>
              </a:buClr>
              <a:buSzPct val="75000"/>
              <a:buFont typeface="Wingdings 3"/>
              <a:buChar char=""/>
              <a:defRPr kumimoji="0" lang="en-US" sz="1400" kern="1200" smtClean="0">
                <a:solidFill>
                  <a:schemeClr val="tx1"/>
                </a:solidFill>
                <a:latin typeface="+mn-lt"/>
                <a:ea typeface="+mn-ea"/>
                <a:cs typeface="+mn-cs"/>
              </a:defRPr>
            </a:lvl7pPr>
            <a:lvl8pPr marL="2011680" indent="-182880" algn="l" rtl="0" eaLnBrk="1" latinLnBrk="0" hangingPunct="1">
              <a:spcBef>
                <a:spcPts val="300"/>
              </a:spcBef>
              <a:buClr>
                <a:prstClr val="white">
                  <a:shade val="50000"/>
                </a:prstClr>
              </a:buClr>
              <a:buSzPct val="75000"/>
              <a:buFont typeface="Wingdings 3"/>
              <a:buChar char=""/>
              <a:defRPr kumimoji="0" lang="en-US" sz="1400" kern="1200" smtClean="0">
                <a:solidFill>
                  <a:schemeClr val="tx1"/>
                </a:solidFill>
                <a:latin typeface="+mn-lt"/>
                <a:ea typeface="+mn-ea"/>
                <a:cs typeface="+mn-cs"/>
              </a:defRPr>
            </a:lvl8pPr>
            <a:lvl9pPr marL="2194560" indent="-182880" algn="l" rtl="0" eaLnBrk="1" latinLnBrk="0" hangingPunct="1">
              <a:spcBef>
                <a:spcPts val="300"/>
              </a:spcBef>
              <a:buClr>
                <a:srgbClr val="9FB8CD"/>
              </a:buClr>
              <a:buSzPct val="75000"/>
              <a:buFont typeface="Wingdings 3"/>
              <a:buChar char=""/>
              <a:defRPr kumimoji="0" lang="en-US" sz="1200" kern="1200" smtClean="0">
                <a:solidFill>
                  <a:schemeClr val="tx1"/>
                </a:solidFill>
                <a:latin typeface="+mn-lt"/>
                <a:ea typeface="+mn-ea"/>
                <a:cs typeface="+mn-cs"/>
              </a:defRPr>
            </a:lvl9pPr>
          </a:lstStyle>
          <a:p>
            <a:pPr marL="0" indent="0" algn="ctr">
              <a:buNone/>
            </a:pPr>
            <a:r>
              <a:rPr lang="en-US" dirty="0" smtClean="0">
                <a:solidFill>
                  <a:srgbClr val="595959"/>
                </a:solidFill>
                <a:latin typeface="Chalkboard"/>
                <a:cs typeface="Chalkboard"/>
              </a:rPr>
              <a:t>Code snippet from </a:t>
            </a:r>
            <a:r>
              <a:rPr lang="en-US" dirty="0" smtClean="0">
                <a:solidFill>
                  <a:srgbClr val="0000FF"/>
                </a:solidFill>
                <a:latin typeface="Chalkboard"/>
                <a:cs typeface="Chalkboard"/>
              </a:rPr>
              <a:t>Apache FTP Server</a:t>
            </a:r>
            <a:endParaRPr lang="en-US" dirty="0">
              <a:solidFill>
                <a:srgbClr val="0000FF"/>
              </a:solidFill>
              <a:latin typeface="Chalkboard"/>
              <a:cs typeface="Chalkboard"/>
            </a:endParaRPr>
          </a:p>
        </p:txBody>
      </p:sp>
      <p:sp>
        <p:nvSpPr>
          <p:cNvPr id="7" name="TextBox 6"/>
          <p:cNvSpPr txBox="1"/>
          <p:nvPr/>
        </p:nvSpPr>
        <p:spPr>
          <a:xfrm>
            <a:off x="312442" y="4496475"/>
            <a:ext cx="2951161" cy="369332"/>
          </a:xfrm>
          <a:prstGeom prst="rect">
            <a:avLst/>
          </a:prstGeom>
          <a:noFill/>
        </p:spPr>
        <p:txBody>
          <a:bodyPr wrap="none" rtlCol="0">
            <a:spAutoFit/>
          </a:bodyPr>
          <a:lstStyle/>
          <a:p>
            <a:r>
              <a:rPr lang="en-US" dirty="0">
                <a:solidFill>
                  <a:srgbClr val="9FB8CD"/>
                </a:solidFill>
                <a:latin typeface="Courier New"/>
                <a:cs typeface="Courier New"/>
              </a:rPr>
              <a:t>9</a:t>
            </a:r>
            <a:r>
              <a:rPr lang="en-US" dirty="0">
                <a:solidFill>
                  <a:prstClr val="black"/>
                </a:solidFill>
              </a:rPr>
              <a:t>         return request;     // </a:t>
            </a:r>
            <a:r>
              <a:rPr lang="en-US" b="1" dirty="0" smtClean="0">
                <a:solidFill>
                  <a:srgbClr val="000000"/>
                </a:solidFill>
              </a:rPr>
              <a:t>x0</a:t>
            </a:r>
            <a:endParaRPr lang="en-US" dirty="0"/>
          </a:p>
        </p:txBody>
      </p:sp>
      <p:sp>
        <p:nvSpPr>
          <p:cNvPr id="10" name="TextBox 9"/>
          <p:cNvSpPr txBox="1"/>
          <p:nvPr/>
        </p:nvSpPr>
        <p:spPr>
          <a:xfrm>
            <a:off x="4313731" y="3355246"/>
            <a:ext cx="3086414" cy="369332"/>
          </a:xfrm>
          <a:prstGeom prst="rect">
            <a:avLst/>
          </a:prstGeom>
          <a:noFill/>
        </p:spPr>
        <p:txBody>
          <a:bodyPr wrap="none" rtlCol="0">
            <a:spAutoFit/>
          </a:bodyPr>
          <a:lstStyle/>
          <a:p>
            <a:r>
              <a:rPr lang="en-US" dirty="0">
                <a:solidFill>
                  <a:srgbClr val="9FB8CD"/>
                </a:solidFill>
                <a:latin typeface="Courier New"/>
                <a:cs typeface="Courier New"/>
              </a:rPr>
              <a:t>17</a:t>
            </a:r>
            <a:r>
              <a:rPr lang="en-US" dirty="0">
                <a:solidFill>
                  <a:prstClr val="black"/>
                </a:solidFill>
                <a:latin typeface="Courier New"/>
                <a:cs typeface="Courier New"/>
              </a:rPr>
              <a:t> </a:t>
            </a:r>
            <a:r>
              <a:rPr lang="en-US" dirty="0">
                <a:solidFill>
                  <a:prstClr val="black"/>
                </a:solidFill>
                <a:latin typeface="Garamond" panose="02020404030301010803" pitchFamily="18" charset="0"/>
              </a:rPr>
              <a:t>       </a:t>
            </a:r>
            <a:r>
              <a:rPr lang="en-US" dirty="0" err="1">
                <a:solidFill>
                  <a:prstClr val="black"/>
                </a:solidFill>
                <a:latin typeface="Garamond" panose="02020404030301010803" pitchFamily="18" charset="0"/>
              </a:rPr>
              <a:t>request.clear</a:t>
            </a:r>
            <a:r>
              <a:rPr lang="en-US" dirty="0">
                <a:solidFill>
                  <a:prstClr val="black"/>
                </a:solidFill>
                <a:latin typeface="Garamond" panose="02020404030301010803" pitchFamily="18" charset="0"/>
              </a:rPr>
              <a:t>();     // </a:t>
            </a:r>
            <a:r>
              <a:rPr lang="en-US" b="1" dirty="0">
                <a:solidFill>
                  <a:srgbClr val="000000"/>
                </a:solidFill>
                <a:latin typeface="Garamond" panose="02020404030301010803" pitchFamily="18" charset="0"/>
              </a:rPr>
              <a:t>x1</a:t>
            </a:r>
            <a:endParaRPr lang="en-US" dirty="0"/>
          </a:p>
        </p:txBody>
      </p:sp>
      <p:sp>
        <p:nvSpPr>
          <p:cNvPr id="11" name="TextBox 10"/>
          <p:cNvSpPr txBox="1"/>
          <p:nvPr/>
        </p:nvSpPr>
        <p:spPr>
          <a:xfrm>
            <a:off x="4313732" y="3677798"/>
            <a:ext cx="3105012" cy="369332"/>
          </a:xfrm>
          <a:prstGeom prst="rect">
            <a:avLst/>
          </a:prstGeom>
          <a:noFill/>
        </p:spPr>
        <p:txBody>
          <a:bodyPr wrap="none" rtlCol="0">
            <a:spAutoFit/>
          </a:bodyPr>
          <a:lstStyle/>
          <a:p>
            <a:r>
              <a:rPr lang="en-US" dirty="0">
                <a:solidFill>
                  <a:srgbClr val="9FB8CD"/>
                </a:solidFill>
                <a:latin typeface="Courier New"/>
                <a:cs typeface="Courier New"/>
              </a:rPr>
              <a:t>18</a:t>
            </a:r>
            <a:r>
              <a:rPr lang="en-US" dirty="0">
                <a:solidFill>
                  <a:prstClr val="black"/>
                </a:solidFill>
                <a:latin typeface="Courier New"/>
                <a:cs typeface="Courier New"/>
              </a:rPr>
              <a:t> </a:t>
            </a:r>
            <a:r>
              <a:rPr lang="en-US" dirty="0">
                <a:solidFill>
                  <a:prstClr val="black"/>
                </a:solidFill>
                <a:latin typeface="Garamond" panose="02020404030301010803" pitchFamily="18" charset="0"/>
              </a:rPr>
              <a:t>       request = null;     // </a:t>
            </a:r>
            <a:r>
              <a:rPr lang="en-US" b="1" dirty="0" smtClean="0">
                <a:solidFill>
                  <a:srgbClr val="000000"/>
                </a:solidFill>
                <a:latin typeface="Garamond" panose="02020404030301010803" pitchFamily="18" charset="0"/>
              </a:rPr>
              <a:t>x2</a:t>
            </a:r>
            <a:endParaRPr lang="en-US" dirty="0"/>
          </a:p>
        </p:txBody>
      </p:sp>
      <p:sp>
        <p:nvSpPr>
          <p:cNvPr id="12" name="TextBox 11"/>
          <p:cNvSpPr txBox="1"/>
          <p:nvPr/>
        </p:nvSpPr>
        <p:spPr>
          <a:xfrm>
            <a:off x="4303652" y="3970110"/>
            <a:ext cx="3094304" cy="369332"/>
          </a:xfrm>
          <a:prstGeom prst="rect">
            <a:avLst/>
          </a:prstGeom>
          <a:noFill/>
        </p:spPr>
        <p:txBody>
          <a:bodyPr wrap="none" rtlCol="0">
            <a:spAutoFit/>
          </a:bodyPr>
          <a:lstStyle/>
          <a:p>
            <a:r>
              <a:rPr lang="en-US" dirty="0">
                <a:solidFill>
                  <a:srgbClr val="9FB8CD"/>
                </a:solidFill>
                <a:latin typeface="Courier New"/>
                <a:cs typeface="Courier New"/>
              </a:rPr>
              <a:t>19</a:t>
            </a:r>
            <a:r>
              <a:rPr lang="en-US" dirty="0">
                <a:solidFill>
                  <a:prstClr val="black"/>
                </a:solidFill>
                <a:latin typeface="Courier New"/>
                <a:cs typeface="Courier New"/>
              </a:rPr>
              <a:t> </a:t>
            </a:r>
            <a:r>
              <a:rPr lang="en-US" dirty="0">
                <a:solidFill>
                  <a:prstClr val="black"/>
                </a:solidFill>
                <a:latin typeface="Garamond" panose="02020404030301010803" pitchFamily="18" charset="0"/>
              </a:rPr>
              <a:t>       </a:t>
            </a:r>
            <a:r>
              <a:rPr lang="en-US" dirty="0" err="1">
                <a:solidFill>
                  <a:prstClr val="black"/>
                </a:solidFill>
                <a:latin typeface="Garamond" panose="02020404030301010803" pitchFamily="18" charset="0"/>
              </a:rPr>
              <a:t>writer.close</a:t>
            </a:r>
            <a:r>
              <a:rPr lang="en-US" dirty="0">
                <a:solidFill>
                  <a:prstClr val="black"/>
                </a:solidFill>
                <a:latin typeface="Garamond" panose="02020404030301010803" pitchFamily="18" charset="0"/>
              </a:rPr>
              <a:t>();       // </a:t>
            </a:r>
            <a:r>
              <a:rPr lang="en-US" b="1" dirty="0" smtClean="0">
                <a:solidFill>
                  <a:srgbClr val="000000"/>
                </a:solidFill>
                <a:latin typeface="Garamond" panose="02020404030301010803" pitchFamily="18" charset="0"/>
              </a:rPr>
              <a:t>y1</a:t>
            </a:r>
            <a:endParaRPr lang="en-US" dirty="0"/>
          </a:p>
        </p:txBody>
      </p:sp>
      <p:sp>
        <p:nvSpPr>
          <p:cNvPr id="13" name="TextBox 12"/>
          <p:cNvSpPr txBox="1"/>
          <p:nvPr/>
        </p:nvSpPr>
        <p:spPr>
          <a:xfrm>
            <a:off x="4313730" y="4307981"/>
            <a:ext cx="3090472" cy="369332"/>
          </a:xfrm>
          <a:prstGeom prst="rect">
            <a:avLst/>
          </a:prstGeom>
          <a:noFill/>
        </p:spPr>
        <p:txBody>
          <a:bodyPr wrap="none" rtlCol="0">
            <a:spAutoFit/>
          </a:bodyPr>
          <a:lstStyle/>
          <a:p>
            <a:r>
              <a:rPr lang="en-US" dirty="0">
                <a:solidFill>
                  <a:srgbClr val="9FB8CD"/>
                </a:solidFill>
                <a:latin typeface="Courier New"/>
                <a:cs typeface="Courier New"/>
              </a:rPr>
              <a:t>20</a:t>
            </a:r>
            <a:r>
              <a:rPr lang="en-US" dirty="0">
                <a:solidFill>
                  <a:prstClr val="black"/>
                </a:solidFill>
                <a:latin typeface="Courier New"/>
                <a:cs typeface="Courier New"/>
              </a:rPr>
              <a:t> </a:t>
            </a:r>
            <a:r>
              <a:rPr lang="en-US" dirty="0">
                <a:solidFill>
                  <a:prstClr val="black"/>
                </a:solidFill>
                <a:latin typeface="Garamond" panose="02020404030301010803" pitchFamily="18" charset="0"/>
              </a:rPr>
              <a:t>       writer = null;       // </a:t>
            </a:r>
            <a:r>
              <a:rPr lang="en-US" b="1" dirty="0" smtClean="0">
                <a:solidFill>
                  <a:srgbClr val="000000"/>
                </a:solidFill>
                <a:latin typeface="Garamond" panose="02020404030301010803" pitchFamily="18" charset="0"/>
              </a:rPr>
              <a:t>y2</a:t>
            </a:r>
            <a:endParaRPr lang="en-US" dirty="0"/>
          </a:p>
        </p:txBody>
      </p:sp>
      <p:cxnSp>
        <p:nvCxnSpPr>
          <p:cNvPr id="16" name="Straight Connector 15"/>
          <p:cNvCxnSpPr>
            <a:stCxn id="22" idx="3"/>
            <a:endCxn id="20" idx="1"/>
          </p:cNvCxnSpPr>
          <p:nvPr/>
        </p:nvCxnSpPr>
        <p:spPr>
          <a:xfrm flipV="1">
            <a:off x="3302996" y="3898625"/>
            <a:ext cx="1049674" cy="831730"/>
          </a:xfrm>
          <a:prstGeom prst="line">
            <a:avLst/>
          </a:prstGeom>
          <a:ln w="25400">
            <a:solidFill>
              <a:srgbClr val="FF0000"/>
            </a:solidFill>
            <a:prstDash val="solid"/>
          </a:ln>
          <a:effectLst/>
        </p:spPr>
        <p:style>
          <a:lnRef idx="2">
            <a:schemeClr val="accent1"/>
          </a:lnRef>
          <a:fillRef idx="0">
            <a:schemeClr val="accent1"/>
          </a:fillRef>
          <a:effectRef idx="1">
            <a:schemeClr val="accent1"/>
          </a:effectRef>
          <a:fontRef idx="minor">
            <a:schemeClr val="tx1"/>
          </a:fontRef>
        </p:style>
      </p:cxnSp>
      <p:sp>
        <p:nvSpPr>
          <p:cNvPr id="18" name="TextBox 17"/>
          <p:cNvSpPr txBox="1"/>
          <p:nvPr/>
        </p:nvSpPr>
        <p:spPr>
          <a:xfrm>
            <a:off x="3524173" y="3914945"/>
            <a:ext cx="437139" cy="369332"/>
          </a:xfrm>
          <a:prstGeom prst="rect">
            <a:avLst/>
          </a:prstGeom>
          <a:noFill/>
        </p:spPr>
        <p:txBody>
          <a:bodyPr wrap="none" rtlCol="0">
            <a:spAutoFit/>
          </a:bodyPr>
          <a:lstStyle/>
          <a:p>
            <a:r>
              <a:rPr lang="en-US" b="1" dirty="0" smtClean="0">
                <a:solidFill>
                  <a:srgbClr val="FF0000"/>
                </a:solidFill>
              </a:rPr>
              <a:t>R1</a:t>
            </a:r>
            <a:endParaRPr lang="en-US" b="1" dirty="0">
              <a:solidFill>
                <a:srgbClr val="FF0000"/>
              </a:solidFill>
            </a:endParaRPr>
          </a:p>
        </p:txBody>
      </p:sp>
      <p:sp>
        <p:nvSpPr>
          <p:cNvPr id="20" name="Rounded Rectangle 19"/>
          <p:cNvSpPr/>
          <p:nvPr/>
        </p:nvSpPr>
        <p:spPr>
          <a:xfrm>
            <a:off x="4352670" y="3748352"/>
            <a:ext cx="3014878" cy="300545"/>
          </a:xfrm>
          <a:prstGeom prst="roundRect">
            <a:avLst/>
          </a:prstGeom>
          <a:noFill/>
          <a:ln w="25400">
            <a:solidFill>
              <a:srgbClr val="008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1" name="Rounded Rectangle 20"/>
          <p:cNvSpPr/>
          <p:nvPr/>
        </p:nvSpPr>
        <p:spPr>
          <a:xfrm>
            <a:off x="4349966" y="3441402"/>
            <a:ext cx="3014878" cy="300545"/>
          </a:xfrm>
          <a:prstGeom prst="roundRect">
            <a:avLst/>
          </a:prstGeom>
          <a:noFill/>
          <a:ln w="25400">
            <a:solidFill>
              <a:srgbClr val="008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2" name="Rounded Rectangle 21"/>
          <p:cNvSpPr/>
          <p:nvPr/>
        </p:nvSpPr>
        <p:spPr>
          <a:xfrm>
            <a:off x="288118" y="4580082"/>
            <a:ext cx="3014878" cy="300545"/>
          </a:xfrm>
          <a:prstGeom prst="roundRect">
            <a:avLst/>
          </a:prstGeom>
          <a:noFill/>
          <a:ln w="25400">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28" name="Curved Connector 27"/>
          <p:cNvCxnSpPr>
            <a:stCxn id="21" idx="3"/>
            <a:endCxn id="20" idx="3"/>
          </p:cNvCxnSpPr>
          <p:nvPr/>
        </p:nvCxnSpPr>
        <p:spPr>
          <a:xfrm>
            <a:off x="7364844" y="3591675"/>
            <a:ext cx="2704" cy="306950"/>
          </a:xfrm>
          <a:prstGeom prst="curvedConnector3">
            <a:avLst>
              <a:gd name="adj1" fmla="val 8554142"/>
            </a:avLst>
          </a:prstGeom>
          <a:ln w="25400">
            <a:solidFill>
              <a:srgbClr val="008000"/>
            </a:solidFill>
          </a:ln>
          <a:effectLst/>
        </p:spPr>
        <p:style>
          <a:lnRef idx="2">
            <a:schemeClr val="accent1"/>
          </a:lnRef>
          <a:fillRef idx="0">
            <a:schemeClr val="accent1"/>
          </a:fillRef>
          <a:effectRef idx="1">
            <a:schemeClr val="accent1"/>
          </a:effectRef>
          <a:fontRef idx="minor">
            <a:schemeClr val="tx1"/>
          </a:fontRef>
        </p:style>
      </p:cxnSp>
      <p:sp>
        <p:nvSpPr>
          <p:cNvPr id="34" name="TextBox 33"/>
          <p:cNvSpPr txBox="1"/>
          <p:nvPr/>
        </p:nvSpPr>
        <p:spPr>
          <a:xfrm>
            <a:off x="7539338" y="3493562"/>
            <a:ext cx="453933" cy="369332"/>
          </a:xfrm>
          <a:prstGeom prst="rect">
            <a:avLst/>
          </a:prstGeom>
          <a:noFill/>
        </p:spPr>
        <p:txBody>
          <a:bodyPr wrap="none" rtlCol="0">
            <a:spAutoFit/>
          </a:bodyPr>
          <a:lstStyle/>
          <a:p>
            <a:r>
              <a:rPr lang="en-US" b="1" dirty="0" smtClean="0">
                <a:solidFill>
                  <a:srgbClr val="008000"/>
                </a:solidFill>
              </a:rPr>
              <a:t>R2</a:t>
            </a:r>
            <a:endParaRPr lang="en-US" b="1" dirty="0">
              <a:solidFill>
                <a:srgbClr val="008000"/>
              </a:solidFill>
            </a:endParaRPr>
          </a:p>
        </p:txBody>
      </p:sp>
      <p:sp>
        <p:nvSpPr>
          <p:cNvPr id="35" name="Rounded Rectangle 34"/>
          <p:cNvSpPr/>
          <p:nvPr/>
        </p:nvSpPr>
        <p:spPr>
          <a:xfrm>
            <a:off x="4349963" y="4360102"/>
            <a:ext cx="3014878" cy="300545"/>
          </a:xfrm>
          <a:prstGeom prst="roundRect">
            <a:avLst/>
          </a:prstGeom>
          <a:noFill/>
          <a:ln w="25400">
            <a:solidFill>
              <a:srgbClr val="008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6" name="Rounded Rectangle 35"/>
          <p:cNvSpPr/>
          <p:nvPr/>
        </p:nvSpPr>
        <p:spPr>
          <a:xfrm>
            <a:off x="4347259" y="4053152"/>
            <a:ext cx="3014878" cy="300545"/>
          </a:xfrm>
          <a:prstGeom prst="roundRect">
            <a:avLst/>
          </a:prstGeom>
          <a:noFill/>
          <a:ln w="25400">
            <a:solidFill>
              <a:srgbClr val="008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37" name="Curved Connector 36"/>
          <p:cNvCxnSpPr>
            <a:stCxn id="36" idx="3"/>
            <a:endCxn id="35" idx="3"/>
          </p:cNvCxnSpPr>
          <p:nvPr/>
        </p:nvCxnSpPr>
        <p:spPr>
          <a:xfrm>
            <a:off x="7362137" y="4203425"/>
            <a:ext cx="2704" cy="306950"/>
          </a:xfrm>
          <a:prstGeom prst="curvedConnector3">
            <a:avLst>
              <a:gd name="adj1" fmla="val 8554142"/>
            </a:avLst>
          </a:prstGeom>
          <a:ln w="25400">
            <a:solidFill>
              <a:srgbClr val="008000"/>
            </a:solidFill>
          </a:ln>
          <a:effectLst/>
        </p:spPr>
        <p:style>
          <a:lnRef idx="2">
            <a:schemeClr val="accent1"/>
          </a:lnRef>
          <a:fillRef idx="0">
            <a:schemeClr val="accent1"/>
          </a:fillRef>
          <a:effectRef idx="1">
            <a:schemeClr val="accent1"/>
          </a:effectRef>
          <a:fontRef idx="minor">
            <a:schemeClr val="tx1"/>
          </a:fontRef>
        </p:style>
      </p:cxnSp>
      <p:sp>
        <p:nvSpPr>
          <p:cNvPr id="38" name="TextBox 37"/>
          <p:cNvSpPr txBox="1"/>
          <p:nvPr/>
        </p:nvSpPr>
        <p:spPr>
          <a:xfrm>
            <a:off x="7536631" y="4130712"/>
            <a:ext cx="453933" cy="369332"/>
          </a:xfrm>
          <a:prstGeom prst="rect">
            <a:avLst/>
          </a:prstGeom>
          <a:noFill/>
        </p:spPr>
        <p:txBody>
          <a:bodyPr wrap="none" rtlCol="0">
            <a:spAutoFit/>
          </a:bodyPr>
          <a:lstStyle/>
          <a:p>
            <a:r>
              <a:rPr lang="en-US" b="1" dirty="0" smtClean="0">
                <a:solidFill>
                  <a:srgbClr val="008000"/>
                </a:solidFill>
              </a:rPr>
              <a:t>R3</a:t>
            </a:r>
            <a:endParaRPr lang="en-US" b="1" dirty="0">
              <a:solidFill>
                <a:srgbClr val="008000"/>
              </a:solidFill>
            </a:endParaRPr>
          </a:p>
        </p:txBody>
      </p:sp>
      <p:sp>
        <p:nvSpPr>
          <p:cNvPr id="39" name="Rounded Rectangle 38"/>
          <p:cNvSpPr/>
          <p:nvPr/>
        </p:nvSpPr>
        <p:spPr>
          <a:xfrm>
            <a:off x="4359660" y="4954217"/>
            <a:ext cx="3014878" cy="290851"/>
          </a:xfrm>
          <a:prstGeom prst="roundRect">
            <a:avLst/>
          </a:prstGeom>
          <a:noFill/>
          <a:ln w="25400">
            <a:solidFill>
              <a:srgbClr val="008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0" name="Rounded Rectangle 39"/>
          <p:cNvSpPr/>
          <p:nvPr/>
        </p:nvSpPr>
        <p:spPr>
          <a:xfrm>
            <a:off x="4356956" y="4670628"/>
            <a:ext cx="3014878" cy="276900"/>
          </a:xfrm>
          <a:prstGeom prst="roundRect">
            <a:avLst/>
          </a:prstGeom>
          <a:noFill/>
          <a:ln w="25400">
            <a:solidFill>
              <a:srgbClr val="008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41" name="Curved Connector 40"/>
          <p:cNvCxnSpPr>
            <a:stCxn id="40" idx="3"/>
            <a:endCxn id="39" idx="3"/>
          </p:cNvCxnSpPr>
          <p:nvPr/>
        </p:nvCxnSpPr>
        <p:spPr>
          <a:xfrm>
            <a:off x="7371834" y="4809078"/>
            <a:ext cx="2704" cy="290565"/>
          </a:xfrm>
          <a:prstGeom prst="curvedConnector3">
            <a:avLst>
              <a:gd name="adj1" fmla="val 8554142"/>
            </a:avLst>
          </a:prstGeom>
          <a:ln w="25400">
            <a:solidFill>
              <a:srgbClr val="008000"/>
            </a:solidFill>
          </a:ln>
          <a:effectLst/>
        </p:spPr>
        <p:style>
          <a:lnRef idx="2">
            <a:schemeClr val="accent1"/>
          </a:lnRef>
          <a:fillRef idx="0">
            <a:schemeClr val="accent1"/>
          </a:fillRef>
          <a:effectRef idx="1">
            <a:schemeClr val="accent1"/>
          </a:effectRef>
          <a:fontRef idx="minor">
            <a:schemeClr val="tx1"/>
          </a:fontRef>
        </p:style>
      </p:cxnSp>
      <p:sp>
        <p:nvSpPr>
          <p:cNvPr id="42" name="TextBox 41"/>
          <p:cNvSpPr txBox="1"/>
          <p:nvPr/>
        </p:nvSpPr>
        <p:spPr>
          <a:xfrm>
            <a:off x="7546328" y="4722787"/>
            <a:ext cx="453970" cy="369332"/>
          </a:xfrm>
          <a:prstGeom prst="rect">
            <a:avLst/>
          </a:prstGeom>
          <a:noFill/>
        </p:spPr>
        <p:txBody>
          <a:bodyPr wrap="none" rtlCol="0">
            <a:spAutoFit/>
          </a:bodyPr>
          <a:lstStyle/>
          <a:p>
            <a:r>
              <a:rPr lang="en-US" b="1" dirty="0" smtClean="0">
                <a:solidFill>
                  <a:srgbClr val="008000"/>
                </a:solidFill>
              </a:rPr>
              <a:t>R4</a:t>
            </a:r>
            <a:endParaRPr lang="en-US" b="1" dirty="0">
              <a:solidFill>
                <a:srgbClr val="008000"/>
              </a:solidFill>
            </a:endParaRPr>
          </a:p>
        </p:txBody>
      </p:sp>
      <p:sp>
        <p:nvSpPr>
          <p:cNvPr id="46" name="Rounded Rectangle 45"/>
          <p:cNvSpPr/>
          <p:nvPr/>
        </p:nvSpPr>
        <p:spPr>
          <a:xfrm>
            <a:off x="4359658" y="5513808"/>
            <a:ext cx="3014878" cy="264484"/>
          </a:xfrm>
          <a:prstGeom prst="roundRect">
            <a:avLst/>
          </a:prstGeom>
          <a:noFill/>
          <a:ln w="25400">
            <a:solidFill>
              <a:srgbClr val="008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7" name="Rounded Rectangle 46"/>
          <p:cNvSpPr/>
          <p:nvPr/>
        </p:nvSpPr>
        <p:spPr>
          <a:xfrm>
            <a:off x="4356954" y="5252327"/>
            <a:ext cx="3014878" cy="257509"/>
          </a:xfrm>
          <a:prstGeom prst="roundRect">
            <a:avLst/>
          </a:prstGeom>
          <a:noFill/>
          <a:ln w="25400">
            <a:solidFill>
              <a:srgbClr val="008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48" name="Curved Connector 47"/>
          <p:cNvCxnSpPr>
            <a:stCxn id="47" idx="3"/>
            <a:endCxn id="46" idx="3"/>
          </p:cNvCxnSpPr>
          <p:nvPr/>
        </p:nvCxnSpPr>
        <p:spPr>
          <a:xfrm>
            <a:off x="7371832" y="5381082"/>
            <a:ext cx="2704" cy="264968"/>
          </a:xfrm>
          <a:prstGeom prst="curvedConnector3">
            <a:avLst>
              <a:gd name="adj1" fmla="val 8554142"/>
            </a:avLst>
          </a:prstGeom>
          <a:ln w="25400">
            <a:solidFill>
              <a:srgbClr val="008000"/>
            </a:solidFill>
          </a:ln>
          <a:effectLst/>
        </p:spPr>
        <p:style>
          <a:lnRef idx="2">
            <a:schemeClr val="accent1"/>
          </a:lnRef>
          <a:fillRef idx="0">
            <a:schemeClr val="accent1"/>
          </a:fillRef>
          <a:effectRef idx="1">
            <a:schemeClr val="accent1"/>
          </a:effectRef>
          <a:fontRef idx="minor">
            <a:schemeClr val="tx1"/>
          </a:fontRef>
        </p:style>
      </p:cxnSp>
      <p:sp>
        <p:nvSpPr>
          <p:cNvPr id="49" name="TextBox 48"/>
          <p:cNvSpPr txBox="1"/>
          <p:nvPr/>
        </p:nvSpPr>
        <p:spPr>
          <a:xfrm>
            <a:off x="7546326" y="5329887"/>
            <a:ext cx="453933" cy="369332"/>
          </a:xfrm>
          <a:prstGeom prst="rect">
            <a:avLst/>
          </a:prstGeom>
          <a:noFill/>
        </p:spPr>
        <p:txBody>
          <a:bodyPr wrap="none" rtlCol="0">
            <a:spAutoFit/>
          </a:bodyPr>
          <a:lstStyle/>
          <a:p>
            <a:r>
              <a:rPr lang="en-US" b="1" dirty="0" smtClean="0">
                <a:solidFill>
                  <a:srgbClr val="008000"/>
                </a:solidFill>
              </a:rPr>
              <a:t>R5</a:t>
            </a:r>
            <a:endParaRPr lang="en-US" b="1" dirty="0">
              <a:solidFill>
                <a:srgbClr val="008000"/>
              </a:solidFill>
            </a:endParaRPr>
          </a:p>
        </p:txBody>
      </p:sp>
      <p:sp>
        <p:nvSpPr>
          <p:cNvPr id="14" name="Footer Placeholder 13"/>
          <p:cNvSpPr>
            <a:spLocks noGrp="1"/>
          </p:cNvSpPr>
          <p:nvPr>
            <p:ph type="ftr" sz="quarter" idx="11"/>
          </p:nvPr>
        </p:nvSpPr>
        <p:spPr/>
        <p:txBody>
          <a:bodyPr/>
          <a:lstStyle/>
          <a:p>
            <a:pPr algn="ctr"/>
            <a:r>
              <a:rPr lang="en-US" smtClean="0"/>
              <a:t>ESEC/FSE 2015</a:t>
            </a:r>
            <a:endParaRPr lang="en-US" dirty="0"/>
          </a:p>
        </p:txBody>
      </p:sp>
      <p:sp>
        <p:nvSpPr>
          <p:cNvPr id="15" name="Slide Number Placeholder 14"/>
          <p:cNvSpPr>
            <a:spLocks noGrp="1"/>
          </p:cNvSpPr>
          <p:nvPr>
            <p:ph type="sldNum" sz="quarter" idx="12"/>
          </p:nvPr>
        </p:nvSpPr>
        <p:spPr/>
        <p:txBody>
          <a:bodyPr/>
          <a:lstStyle/>
          <a:p>
            <a:fld id="{1F7DF5D7-FF41-4BF6-8958-28DFF1DB182D}" type="slidenum">
              <a:rPr lang="en-US" smtClean="0"/>
              <a:pPr/>
              <a:t>20</a:t>
            </a:fld>
            <a:endParaRPr lang="en-US" dirty="0"/>
          </a:p>
        </p:txBody>
      </p:sp>
      <p:sp>
        <p:nvSpPr>
          <p:cNvPr id="43" name="Rounded Rectangle 42"/>
          <p:cNvSpPr/>
          <p:nvPr/>
        </p:nvSpPr>
        <p:spPr>
          <a:xfrm>
            <a:off x="4342245" y="3748768"/>
            <a:ext cx="3014878" cy="300545"/>
          </a:xfrm>
          <a:prstGeom prst="roundRect">
            <a:avLst/>
          </a:prstGeom>
          <a:noFill/>
          <a:ln w="25400">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FF0000"/>
              </a:solidFill>
            </a:endParaRPr>
          </a:p>
        </p:txBody>
      </p:sp>
    </p:spTree>
    <p:custDataLst>
      <p:tags r:id="rId1"/>
    </p:custDataLst>
    <p:extLst>
      <p:ext uri="{BB962C8B-B14F-4D97-AF65-F5344CB8AC3E}">
        <p14:creationId xmlns:p14="http://schemas.microsoft.com/office/powerpoint/2010/main" val="669323446"/>
      </p:ext>
    </p:extLst>
  </p:cSld>
  <p:clrMapOvr>
    <a:masterClrMapping/>
  </p:clrMapOvr>
  <mc:AlternateContent xmlns:mc="http://schemas.openxmlformats.org/markup-compatibility/2006">
    <mc:Choice xmlns:p14="http://schemas.microsoft.com/office/powerpoint/2010/main" Requires="p14">
      <p:transition spd="slow" p14:dur="2000" advTm="13842"/>
    </mc:Choice>
    <mc:Fallback>
      <p:transition xmlns:p14="http://schemas.microsoft.com/office/powerpoint/2010/main" spd="slow" advTm="13842"/>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6"/>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22"/>
                                        </p:tgtEl>
                                        <p:attrNameLst>
                                          <p:attrName>style.visibility</p:attrName>
                                        </p:attrNameLst>
                                      </p:cBhvr>
                                      <p:to>
                                        <p:strVal val="visible"/>
                                      </p:to>
                                    </p:set>
                                  </p:childTnLst>
                                </p:cTn>
                              </p:par>
                              <p:par>
                                <p:cTn id="11" presetID="1" presetClass="entr" presetSubtype="0" fill="hold" grpId="4" nodeType="withEffect">
                                  <p:stCondLst>
                                    <p:cond delay="0"/>
                                  </p:stCondLst>
                                  <p:childTnLst>
                                    <p:set>
                                      <p:cBhvr>
                                        <p:cTn id="12" dur="1" fill="hold">
                                          <p:stCondLst>
                                            <p:cond delay="0"/>
                                          </p:stCondLst>
                                        </p:cTn>
                                        <p:tgtEl>
                                          <p:spTgt spid="43"/>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xit" presetSubtype="0" fill="hold" grpId="5" nodeType="clickEffect">
                                  <p:stCondLst>
                                    <p:cond delay="0"/>
                                  </p:stCondLst>
                                  <p:childTnLst>
                                    <p:set>
                                      <p:cBhvr>
                                        <p:cTn id="16" dur="1" fill="hold">
                                          <p:stCondLst>
                                            <p:cond delay="0"/>
                                          </p:stCondLst>
                                        </p:cTn>
                                        <p:tgtEl>
                                          <p:spTgt spid="43"/>
                                        </p:tgtEl>
                                        <p:attrNameLst>
                                          <p:attrName>style.visibility</p:attrName>
                                        </p:attrNameLst>
                                      </p:cBhvr>
                                      <p:to>
                                        <p:strVal val="hidden"/>
                                      </p:to>
                                    </p:set>
                                  </p:childTnLst>
                                </p:cTn>
                              </p:par>
                              <p:par>
                                <p:cTn id="17" presetID="1" presetClass="exit" presetSubtype="0" fill="hold" grpId="1" nodeType="withEffect">
                                  <p:stCondLst>
                                    <p:cond delay="0"/>
                                  </p:stCondLst>
                                  <p:childTnLst>
                                    <p:set>
                                      <p:cBhvr>
                                        <p:cTn id="18" dur="1" fill="hold">
                                          <p:stCondLst>
                                            <p:cond delay="0"/>
                                          </p:stCondLst>
                                        </p:cTn>
                                        <p:tgtEl>
                                          <p:spTgt spid="22"/>
                                        </p:tgtEl>
                                        <p:attrNameLst>
                                          <p:attrName>style.visibility</p:attrName>
                                        </p:attrNameLst>
                                      </p:cBhvr>
                                      <p:to>
                                        <p:strVal val="hidden"/>
                                      </p:to>
                                    </p:set>
                                  </p:childTnLst>
                                </p:cTn>
                              </p:par>
                              <p:par>
                                <p:cTn id="19" presetID="1" presetClass="exit" presetSubtype="0" fill="hold" grpId="1" nodeType="withEffect">
                                  <p:stCondLst>
                                    <p:cond delay="0"/>
                                  </p:stCondLst>
                                  <p:childTnLst>
                                    <p:set>
                                      <p:cBhvr>
                                        <p:cTn id="20" dur="1" fill="hold">
                                          <p:stCondLst>
                                            <p:cond delay="0"/>
                                          </p:stCondLst>
                                        </p:cTn>
                                        <p:tgtEl>
                                          <p:spTgt spid="18"/>
                                        </p:tgtEl>
                                        <p:attrNameLst>
                                          <p:attrName>style.visibility</p:attrName>
                                        </p:attrNameLst>
                                      </p:cBhvr>
                                      <p:to>
                                        <p:strVal val="hidden"/>
                                      </p:to>
                                    </p:set>
                                  </p:childTnLst>
                                </p:cTn>
                              </p:par>
                              <p:par>
                                <p:cTn id="21" presetID="1" presetClass="exit" presetSubtype="0" fill="hold" nodeType="withEffect">
                                  <p:stCondLst>
                                    <p:cond delay="0"/>
                                  </p:stCondLst>
                                  <p:childTnLst>
                                    <p:set>
                                      <p:cBhvr>
                                        <p:cTn id="22" dur="1" fill="hold">
                                          <p:stCondLst>
                                            <p:cond delay="0"/>
                                          </p:stCondLst>
                                        </p:cTn>
                                        <p:tgtEl>
                                          <p:spTgt spid="16"/>
                                        </p:tgtEl>
                                        <p:attrNameLst>
                                          <p:attrName>style.visibility</p:attrName>
                                        </p:attrNameLst>
                                      </p:cBhvr>
                                      <p:to>
                                        <p:strVal val="hidden"/>
                                      </p:to>
                                    </p:set>
                                  </p:childTnLst>
                                </p:cTn>
                              </p:par>
                              <p:par>
                                <p:cTn id="23" presetID="1" presetClass="entr" presetSubtype="0" fill="hold" grpId="0" nodeType="withEffect">
                                  <p:stCondLst>
                                    <p:cond delay="0"/>
                                  </p:stCondLst>
                                  <p:childTnLst>
                                    <p:set>
                                      <p:cBhvr>
                                        <p:cTn id="24" dur="1" fill="hold">
                                          <p:stCondLst>
                                            <p:cond delay="0"/>
                                          </p:stCondLst>
                                        </p:cTn>
                                        <p:tgtEl>
                                          <p:spTgt spid="21"/>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34"/>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28"/>
                                        </p:tgtEl>
                                        <p:attrNameLst>
                                          <p:attrName>style.visibility</p:attrName>
                                        </p:attrNameLst>
                                      </p:cBhvr>
                                      <p:to>
                                        <p:strVal val="visible"/>
                                      </p:to>
                                    </p:set>
                                  </p:childTnLst>
                                </p:cTn>
                              </p:par>
                              <p:par>
                                <p:cTn id="29" presetID="1" presetClass="entr" presetSubtype="0" fill="hold" grpId="1" nodeType="withEffect">
                                  <p:stCondLst>
                                    <p:cond delay="0"/>
                                  </p:stCondLst>
                                  <p:childTnLst>
                                    <p:set>
                                      <p:cBhvr>
                                        <p:cTn id="30" dur="1" fill="hold">
                                          <p:stCondLst>
                                            <p:cond delay="0"/>
                                          </p:stCondLst>
                                        </p:cTn>
                                        <p:tgtEl>
                                          <p:spTgt spid="20"/>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36"/>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35"/>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38"/>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37"/>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40"/>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39"/>
                                        </p:tgtEl>
                                        <p:attrNameLst>
                                          <p:attrName>style.visibility</p:attrName>
                                        </p:attrNameLst>
                                      </p:cBhvr>
                                      <p:to>
                                        <p:strVal val="visible"/>
                                      </p:to>
                                    </p:set>
                                  </p:childTnLst>
                                </p:cTn>
                              </p:par>
                              <p:par>
                                <p:cTn id="43" presetID="1" presetClass="entr" presetSubtype="0" fill="hold" nodeType="withEffect">
                                  <p:stCondLst>
                                    <p:cond delay="0"/>
                                  </p:stCondLst>
                                  <p:childTnLst>
                                    <p:set>
                                      <p:cBhvr>
                                        <p:cTn id="44" dur="1" fill="hold">
                                          <p:stCondLst>
                                            <p:cond delay="0"/>
                                          </p:stCondLst>
                                        </p:cTn>
                                        <p:tgtEl>
                                          <p:spTgt spid="41"/>
                                        </p:tgtEl>
                                        <p:attrNameLst>
                                          <p:attrName>style.visibility</p:attrName>
                                        </p:attrNameLst>
                                      </p:cBhvr>
                                      <p:to>
                                        <p:strVal val="visible"/>
                                      </p:to>
                                    </p:set>
                                  </p:childTnLst>
                                </p:cTn>
                              </p:par>
                              <p:par>
                                <p:cTn id="45" presetID="1" presetClass="entr" presetSubtype="0" fill="hold" grpId="0" nodeType="withEffect">
                                  <p:stCondLst>
                                    <p:cond delay="0"/>
                                  </p:stCondLst>
                                  <p:childTnLst>
                                    <p:set>
                                      <p:cBhvr>
                                        <p:cTn id="46" dur="1" fill="hold">
                                          <p:stCondLst>
                                            <p:cond delay="0"/>
                                          </p:stCondLst>
                                        </p:cTn>
                                        <p:tgtEl>
                                          <p:spTgt spid="42"/>
                                        </p:tgtEl>
                                        <p:attrNameLst>
                                          <p:attrName>style.visibility</p:attrName>
                                        </p:attrNameLst>
                                      </p:cBhvr>
                                      <p:to>
                                        <p:strVal val="visible"/>
                                      </p:to>
                                    </p:set>
                                  </p:childTnLst>
                                </p:cTn>
                              </p:par>
                              <p:par>
                                <p:cTn id="47" presetID="1" presetClass="entr" presetSubtype="0" fill="hold" grpId="0" nodeType="withEffect">
                                  <p:stCondLst>
                                    <p:cond delay="0"/>
                                  </p:stCondLst>
                                  <p:childTnLst>
                                    <p:set>
                                      <p:cBhvr>
                                        <p:cTn id="48" dur="1" fill="hold">
                                          <p:stCondLst>
                                            <p:cond delay="0"/>
                                          </p:stCondLst>
                                        </p:cTn>
                                        <p:tgtEl>
                                          <p:spTgt spid="47"/>
                                        </p:tgtEl>
                                        <p:attrNameLst>
                                          <p:attrName>style.visibility</p:attrName>
                                        </p:attrNameLst>
                                      </p:cBhvr>
                                      <p:to>
                                        <p:strVal val="visible"/>
                                      </p:to>
                                    </p:set>
                                  </p:childTnLst>
                                </p:cTn>
                              </p:par>
                              <p:par>
                                <p:cTn id="49" presetID="1" presetClass="entr" presetSubtype="0" fill="hold" grpId="0" nodeType="withEffect">
                                  <p:stCondLst>
                                    <p:cond delay="0"/>
                                  </p:stCondLst>
                                  <p:childTnLst>
                                    <p:set>
                                      <p:cBhvr>
                                        <p:cTn id="50" dur="1" fill="hold">
                                          <p:stCondLst>
                                            <p:cond delay="0"/>
                                          </p:stCondLst>
                                        </p:cTn>
                                        <p:tgtEl>
                                          <p:spTgt spid="46"/>
                                        </p:tgtEl>
                                        <p:attrNameLst>
                                          <p:attrName>style.visibility</p:attrName>
                                        </p:attrNameLst>
                                      </p:cBhvr>
                                      <p:to>
                                        <p:strVal val="visible"/>
                                      </p:to>
                                    </p:set>
                                  </p:childTnLst>
                                </p:cTn>
                              </p:par>
                              <p:par>
                                <p:cTn id="51" presetID="1" presetClass="entr" presetSubtype="0" fill="hold" nodeType="withEffect">
                                  <p:stCondLst>
                                    <p:cond delay="0"/>
                                  </p:stCondLst>
                                  <p:childTnLst>
                                    <p:set>
                                      <p:cBhvr>
                                        <p:cTn id="52" dur="1" fill="hold">
                                          <p:stCondLst>
                                            <p:cond delay="0"/>
                                          </p:stCondLst>
                                        </p:cTn>
                                        <p:tgtEl>
                                          <p:spTgt spid="48"/>
                                        </p:tgtEl>
                                        <p:attrNameLst>
                                          <p:attrName>style.visibility</p:attrName>
                                        </p:attrNameLst>
                                      </p:cBhvr>
                                      <p:to>
                                        <p:strVal val="visible"/>
                                      </p:to>
                                    </p:set>
                                  </p:childTnLst>
                                </p:cTn>
                              </p:par>
                              <p:par>
                                <p:cTn id="53" presetID="1" presetClass="entr" presetSubtype="0" fill="hold" grpId="0" nodeType="withEffect">
                                  <p:stCondLst>
                                    <p:cond delay="0"/>
                                  </p:stCondLst>
                                  <p:childTnLst>
                                    <p:set>
                                      <p:cBhvr>
                                        <p:cTn id="54" dur="1" fill="hold">
                                          <p:stCondLst>
                                            <p:cond delay="0"/>
                                          </p:stCondLst>
                                        </p:cTn>
                                        <p:tgtEl>
                                          <p:spTgt spid="4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18" grpId="1"/>
      <p:bldP spid="20" grpId="1" animBg="1"/>
      <p:bldP spid="21" grpId="0" animBg="1"/>
      <p:bldP spid="22" grpId="0" animBg="1"/>
      <p:bldP spid="22" grpId="1" animBg="1"/>
      <p:bldP spid="34" grpId="0"/>
      <p:bldP spid="35" grpId="0" animBg="1"/>
      <p:bldP spid="36" grpId="0" animBg="1"/>
      <p:bldP spid="38" grpId="0"/>
      <p:bldP spid="39" grpId="0" animBg="1"/>
      <p:bldP spid="40" grpId="0" animBg="1"/>
      <p:bldP spid="42" grpId="0"/>
      <p:bldP spid="46" grpId="0" animBg="1"/>
      <p:bldP spid="47" grpId="0" animBg="1"/>
      <p:bldP spid="49" grpId="0"/>
      <p:bldP spid="43" grpId="4" animBg="1"/>
      <p:bldP spid="43" grpId="5"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
          </p:nvPr>
        </p:nvSpPr>
        <p:spPr>
          <a:xfrm>
            <a:off x="320839" y="4809022"/>
            <a:ext cx="4325111" cy="1530634"/>
          </a:xfrm>
        </p:spPr>
        <p:txBody>
          <a:bodyPr>
            <a:noAutofit/>
          </a:bodyPr>
          <a:lstStyle/>
          <a:p>
            <a:pPr marL="0" indent="0">
              <a:buNone/>
            </a:pPr>
            <a:r>
              <a:rPr lang="es-ES_tradnl" sz="2200" b="1" dirty="0" smtClean="0">
                <a:solidFill>
                  <a:srgbClr val="660066"/>
                </a:solidFill>
                <a:latin typeface="Calibri"/>
                <a:cs typeface="Calibri"/>
              </a:rPr>
              <a:t>Output </a:t>
            </a:r>
            <a:r>
              <a:rPr lang="es-ES_tradnl" sz="2200" b="1" dirty="0" err="1" smtClean="0">
                <a:solidFill>
                  <a:srgbClr val="660066"/>
                </a:solidFill>
                <a:latin typeface="Calibri"/>
                <a:cs typeface="Calibri"/>
              </a:rPr>
              <a:t>facts</a:t>
            </a:r>
            <a:r>
              <a:rPr lang="es-ES_tradnl" sz="2200" b="1" dirty="0" smtClean="0">
                <a:solidFill>
                  <a:srgbClr val="660066"/>
                </a:solidFill>
                <a:latin typeface="Calibri"/>
                <a:cs typeface="Calibri"/>
              </a:rPr>
              <a:t> (</a:t>
            </a:r>
            <a:r>
              <a:rPr lang="es-ES_tradnl" sz="2200" b="1" dirty="0" err="1" smtClean="0">
                <a:solidFill>
                  <a:srgbClr val="660066"/>
                </a:solidFill>
                <a:latin typeface="Calibri"/>
                <a:cs typeface="Calibri"/>
              </a:rPr>
              <a:t>before</a:t>
            </a:r>
            <a:r>
              <a:rPr lang="es-ES_tradnl" sz="2200" b="1" dirty="0" smtClean="0">
                <a:solidFill>
                  <a:srgbClr val="660066"/>
                </a:solidFill>
                <a:latin typeface="Calibri"/>
                <a:cs typeface="Calibri"/>
              </a:rPr>
              <a:t> feedback):</a:t>
            </a:r>
            <a:br>
              <a:rPr lang="es-ES_tradnl" sz="2200" b="1" dirty="0" smtClean="0">
                <a:solidFill>
                  <a:srgbClr val="660066"/>
                </a:solidFill>
                <a:latin typeface="Calibri"/>
                <a:cs typeface="Calibri"/>
              </a:rPr>
            </a:br>
            <a:r>
              <a:rPr lang="es-ES_tradnl" sz="2200" b="1" dirty="0" smtClean="0"/>
              <a:t>    </a:t>
            </a:r>
            <a:r>
              <a:rPr lang="es-ES_tradnl" sz="2200" dirty="0" err="1" smtClean="0"/>
              <a:t>parallel</a:t>
            </a:r>
            <a:r>
              <a:rPr lang="es-ES_tradnl" sz="2200" dirty="0" smtClean="0"/>
              <a:t>(</a:t>
            </a:r>
            <a:r>
              <a:rPr lang="es-ES_tradnl" sz="2200" dirty="0" smtClean="0"/>
              <a:t>x2, x0)</a:t>
            </a:r>
            <a:r>
              <a:rPr lang="es-ES_tradnl" sz="2200" dirty="0" smtClean="0"/>
              <a:t>,    </a:t>
            </a:r>
            <a:r>
              <a:rPr lang="es-ES_tradnl" sz="2200" dirty="0" err="1" smtClean="0"/>
              <a:t>race</a:t>
            </a:r>
            <a:r>
              <a:rPr lang="es-ES_tradnl" sz="2200" dirty="0" smtClean="0"/>
              <a:t>(</a:t>
            </a:r>
            <a:r>
              <a:rPr lang="es-ES_tradnl" sz="2200" dirty="0" smtClean="0"/>
              <a:t>x2, x0)</a:t>
            </a:r>
            <a:r>
              <a:rPr lang="es-ES_tradnl" sz="2200" dirty="0" smtClean="0"/>
              <a:t>, </a:t>
            </a:r>
            <a:br>
              <a:rPr lang="es-ES_tradnl" sz="2200" dirty="0" smtClean="0"/>
            </a:br>
            <a:r>
              <a:rPr lang="es-ES_tradnl" sz="2200" dirty="0" smtClean="0"/>
              <a:t>    </a:t>
            </a:r>
            <a:r>
              <a:rPr lang="es-ES_tradnl" sz="2200" dirty="0" err="1" smtClean="0"/>
              <a:t>parallel</a:t>
            </a:r>
            <a:r>
              <a:rPr lang="es-ES_tradnl" sz="2200" dirty="0" smtClean="0"/>
              <a:t>(x2, x1),    </a:t>
            </a:r>
            <a:r>
              <a:rPr lang="es-ES_tradnl" sz="2200" dirty="0" err="1" smtClean="0"/>
              <a:t>race</a:t>
            </a:r>
            <a:r>
              <a:rPr lang="es-ES_tradnl" sz="2200" dirty="0" smtClean="0"/>
              <a:t>(x2, x1),</a:t>
            </a:r>
            <a:br>
              <a:rPr lang="es-ES_tradnl" sz="2200" dirty="0" smtClean="0"/>
            </a:br>
            <a:r>
              <a:rPr lang="es-ES_tradnl" sz="2200" dirty="0" smtClean="0"/>
              <a:t>    </a:t>
            </a:r>
            <a:r>
              <a:rPr lang="es-ES_tradnl" sz="2200" dirty="0" err="1" smtClean="0"/>
              <a:t>parallel</a:t>
            </a:r>
            <a:r>
              <a:rPr lang="es-ES_tradnl" sz="2200" dirty="0" smtClean="0"/>
              <a:t>(</a:t>
            </a:r>
            <a:r>
              <a:rPr lang="es-ES_tradnl" sz="2400" dirty="0" smtClean="0"/>
              <a:t>y</a:t>
            </a:r>
            <a:r>
              <a:rPr lang="es-ES_tradnl" sz="2200" dirty="0" smtClean="0"/>
              <a:t>2, </a:t>
            </a:r>
            <a:r>
              <a:rPr lang="es-ES_tradnl" sz="2400" dirty="0" smtClean="0"/>
              <a:t>y</a:t>
            </a:r>
            <a:r>
              <a:rPr lang="es-ES_tradnl" sz="2200" dirty="0" smtClean="0"/>
              <a:t>1),    </a:t>
            </a:r>
            <a:r>
              <a:rPr lang="es-ES_tradnl" sz="2200" dirty="0" err="1" smtClean="0"/>
              <a:t>race</a:t>
            </a:r>
            <a:r>
              <a:rPr lang="es-ES_tradnl" sz="2200" dirty="0" smtClean="0"/>
              <a:t>(</a:t>
            </a:r>
            <a:r>
              <a:rPr lang="es-ES_tradnl" sz="2400" dirty="0" smtClean="0"/>
              <a:t>y</a:t>
            </a:r>
            <a:r>
              <a:rPr lang="es-ES_tradnl" sz="2200" dirty="0" smtClean="0"/>
              <a:t>2, </a:t>
            </a:r>
            <a:r>
              <a:rPr lang="es-ES_tradnl" sz="2400" dirty="0" smtClean="0"/>
              <a:t>y</a:t>
            </a:r>
            <a:r>
              <a:rPr lang="es-ES_tradnl" sz="2200" dirty="0" smtClean="0"/>
              <a:t>1)</a:t>
            </a:r>
          </a:p>
        </p:txBody>
      </p:sp>
      <p:sp>
        <p:nvSpPr>
          <p:cNvPr id="5" name="Title 4"/>
          <p:cNvSpPr>
            <a:spLocks noGrp="1"/>
          </p:cNvSpPr>
          <p:nvPr>
            <p:ph type="title"/>
          </p:nvPr>
        </p:nvSpPr>
        <p:spPr/>
        <p:txBody>
          <a:bodyPr/>
          <a:lstStyle/>
          <a:p>
            <a:r>
              <a:rPr lang="en-US" dirty="0" smtClean="0"/>
              <a:t>How </a:t>
            </a:r>
            <a:r>
              <a:rPr lang="en-US" dirty="0"/>
              <a:t>D</a:t>
            </a:r>
            <a:r>
              <a:rPr lang="en-US" dirty="0" smtClean="0"/>
              <a:t>oes Online </a:t>
            </a:r>
            <a:r>
              <a:rPr lang="en-US" dirty="0"/>
              <a:t>P</a:t>
            </a:r>
            <a:r>
              <a:rPr lang="en-US" dirty="0" smtClean="0"/>
              <a:t>hase </a:t>
            </a:r>
            <a:r>
              <a:rPr lang="en-US" dirty="0"/>
              <a:t>W</a:t>
            </a:r>
            <a:r>
              <a:rPr lang="en-US" dirty="0" smtClean="0"/>
              <a:t>ork?</a:t>
            </a:r>
            <a:endParaRPr lang="en-US" dirty="0"/>
          </a:p>
        </p:txBody>
      </p:sp>
      <p:sp>
        <p:nvSpPr>
          <p:cNvPr id="3" name="Rectangle 2"/>
          <p:cNvSpPr/>
          <p:nvPr/>
        </p:nvSpPr>
        <p:spPr>
          <a:xfrm>
            <a:off x="576337" y="4470894"/>
            <a:ext cx="2929993" cy="371749"/>
          </a:xfrm>
          <a:prstGeom prst="rect">
            <a:avLst/>
          </a:prstGeom>
          <a:no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914400"/>
            <a:endParaRPr lang="en-US">
              <a:solidFill>
                <a:prstClr val="white"/>
              </a:solidFill>
              <a:latin typeface="Garamond"/>
            </a:endParaRPr>
          </a:p>
        </p:txBody>
      </p:sp>
      <p:sp>
        <p:nvSpPr>
          <p:cNvPr id="7" name="Rectangle 6"/>
          <p:cNvSpPr/>
          <p:nvPr/>
        </p:nvSpPr>
        <p:spPr>
          <a:xfrm>
            <a:off x="4611187" y="4810953"/>
            <a:ext cx="3784560" cy="430887"/>
          </a:xfrm>
          <a:prstGeom prst="rect">
            <a:avLst/>
          </a:prstGeom>
        </p:spPr>
        <p:txBody>
          <a:bodyPr wrap="none">
            <a:spAutoFit/>
          </a:bodyPr>
          <a:lstStyle/>
          <a:p>
            <a:r>
              <a:rPr lang="es-ES_tradnl" sz="2200" b="1" dirty="0" smtClean="0">
                <a:solidFill>
                  <a:srgbClr val="660066"/>
                </a:solidFill>
                <a:latin typeface="Calibri"/>
                <a:cs typeface="Calibri"/>
              </a:rPr>
              <a:t> Output </a:t>
            </a:r>
            <a:r>
              <a:rPr lang="es-ES_tradnl" sz="2200" b="1" dirty="0" err="1" smtClean="0">
                <a:solidFill>
                  <a:srgbClr val="660066"/>
                </a:solidFill>
                <a:latin typeface="Calibri"/>
                <a:cs typeface="Calibri"/>
              </a:rPr>
              <a:t>facts</a:t>
            </a:r>
            <a:r>
              <a:rPr lang="es-ES_tradnl" sz="2200" b="1" dirty="0" smtClean="0">
                <a:solidFill>
                  <a:srgbClr val="660066"/>
                </a:solidFill>
                <a:latin typeface="Calibri"/>
                <a:cs typeface="Calibri"/>
              </a:rPr>
              <a:t> (</a:t>
            </a:r>
            <a:r>
              <a:rPr lang="es-ES_tradnl" sz="2200" b="1" dirty="0" err="1" smtClean="0">
                <a:solidFill>
                  <a:srgbClr val="660066"/>
                </a:solidFill>
                <a:latin typeface="Calibri"/>
                <a:cs typeface="Calibri"/>
              </a:rPr>
              <a:t>after</a:t>
            </a:r>
            <a:r>
              <a:rPr lang="es-ES_tradnl" sz="2200" b="1" dirty="0" smtClean="0">
                <a:solidFill>
                  <a:srgbClr val="660066"/>
                </a:solidFill>
                <a:latin typeface="Calibri"/>
                <a:cs typeface="Calibri"/>
              </a:rPr>
              <a:t> feedback):</a:t>
            </a:r>
            <a:endParaRPr lang="en-US" dirty="0">
              <a:solidFill>
                <a:srgbClr val="660066"/>
              </a:solidFill>
              <a:latin typeface="Calibri"/>
              <a:cs typeface="Calibri"/>
            </a:endParaRPr>
          </a:p>
        </p:txBody>
      </p:sp>
      <p:sp>
        <p:nvSpPr>
          <p:cNvPr id="8" name="Rectangle 7"/>
          <p:cNvSpPr/>
          <p:nvPr/>
        </p:nvSpPr>
        <p:spPr>
          <a:xfrm>
            <a:off x="4919367" y="5118430"/>
            <a:ext cx="3390709" cy="430887"/>
          </a:xfrm>
          <a:prstGeom prst="rect">
            <a:avLst/>
          </a:prstGeom>
        </p:spPr>
        <p:txBody>
          <a:bodyPr wrap="none">
            <a:spAutoFit/>
          </a:bodyPr>
          <a:lstStyle/>
          <a:p>
            <a:r>
              <a:rPr lang="es-ES_tradnl" sz="2200" dirty="0" err="1" smtClean="0">
                <a:solidFill>
                  <a:prstClr val="black"/>
                </a:solidFill>
                <a:latin typeface="Garamond" panose="02020404030301010803" pitchFamily="18" charset="0"/>
              </a:rPr>
              <a:t>parallel</a:t>
            </a:r>
            <a:r>
              <a:rPr lang="es-ES_tradnl" sz="2200" dirty="0" smtClean="0">
                <a:solidFill>
                  <a:prstClr val="black"/>
                </a:solidFill>
                <a:latin typeface="Garamond" panose="02020404030301010803" pitchFamily="18" charset="0"/>
              </a:rPr>
              <a:t>(</a:t>
            </a:r>
            <a:r>
              <a:rPr lang="es-ES_tradnl" sz="2200" dirty="0" smtClean="0">
                <a:solidFill>
                  <a:prstClr val="black"/>
                </a:solidFill>
                <a:latin typeface="Garamond" panose="02020404030301010803" pitchFamily="18" charset="0"/>
              </a:rPr>
              <a:t>x2, x0)</a:t>
            </a:r>
            <a:r>
              <a:rPr lang="es-ES_tradnl" sz="2200" dirty="0" smtClean="0">
                <a:solidFill>
                  <a:prstClr val="black"/>
                </a:solidFill>
                <a:latin typeface="Garamond" panose="02020404030301010803" pitchFamily="18" charset="0"/>
              </a:rPr>
              <a:t>,    </a:t>
            </a:r>
            <a:r>
              <a:rPr lang="es-ES_tradnl" sz="2200" dirty="0" err="1" smtClean="0">
                <a:solidFill>
                  <a:prstClr val="black"/>
                </a:solidFill>
                <a:latin typeface="Garamond" panose="02020404030301010803" pitchFamily="18" charset="0"/>
              </a:rPr>
              <a:t>race</a:t>
            </a:r>
            <a:r>
              <a:rPr lang="es-ES_tradnl" sz="2200" dirty="0" smtClean="0">
                <a:solidFill>
                  <a:prstClr val="black"/>
                </a:solidFill>
                <a:latin typeface="Garamond" panose="02020404030301010803" pitchFamily="18" charset="0"/>
              </a:rPr>
              <a:t>(</a:t>
            </a:r>
            <a:r>
              <a:rPr lang="es-ES_tradnl" sz="2200" dirty="0" smtClean="0">
                <a:solidFill>
                  <a:prstClr val="black"/>
                </a:solidFill>
                <a:latin typeface="Garamond" panose="02020404030301010803" pitchFamily="18" charset="0"/>
              </a:rPr>
              <a:t>x2, x0)</a:t>
            </a:r>
            <a:endParaRPr lang="en-US" dirty="0"/>
          </a:p>
        </p:txBody>
      </p:sp>
      <p:sp>
        <p:nvSpPr>
          <p:cNvPr id="9" name="Rectangle 8"/>
          <p:cNvSpPr/>
          <p:nvPr/>
        </p:nvSpPr>
        <p:spPr>
          <a:xfrm>
            <a:off x="374316" y="999990"/>
            <a:ext cx="7112000" cy="1138773"/>
          </a:xfrm>
          <a:prstGeom prst="rect">
            <a:avLst/>
          </a:prstGeom>
        </p:spPr>
        <p:txBody>
          <a:bodyPr wrap="square">
            <a:spAutoFit/>
          </a:bodyPr>
          <a:lstStyle/>
          <a:p>
            <a:pPr lvl="0">
              <a:spcBef>
                <a:spcPts val="600"/>
              </a:spcBef>
              <a:buClr>
                <a:srgbClr val="727CA3"/>
              </a:buClr>
              <a:buSzPct val="76000"/>
            </a:pPr>
            <a:r>
              <a:rPr lang="en-US" sz="2200" b="1" dirty="0" smtClean="0">
                <a:solidFill>
                  <a:srgbClr val="660066"/>
                </a:solidFill>
                <a:latin typeface="Calibri"/>
                <a:cs typeface="Calibri"/>
              </a:rPr>
              <a:t>Input facts: </a:t>
            </a:r>
            <a:r>
              <a:rPr lang="en-US" sz="2200" b="1" dirty="0" smtClean="0">
                <a:solidFill>
                  <a:srgbClr val="660066"/>
                </a:solidFill>
                <a:latin typeface="Garamond" panose="02020404030301010803" pitchFamily="18" charset="0"/>
              </a:rPr>
              <a:t/>
            </a:r>
            <a:br>
              <a:rPr lang="en-US" sz="2200" b="1" dirty="0" smtClean="0">
                <a:solidFill>
                  <a:srgbClr val="660066"/>
                </a:solidFill>
                <a:latin typeface="Garamond" panose="02020404030301010803" pitchFamily="18" charset="0"/>
              </a:rPr>
            </a:br>
            <a:r>
              <a:rPr lang="en-US" sz="2200" dirty="0" smtClean="0">
                <a:solidFill>
                  <a:prstClr val="black"/>
                </a:solidFill>
                <a:latin typeface="Garamond" panose="02020404030301010803" pitchFamily="18" charset="0"/>
              </a:rPr>
              <a:t>    next(x2, x1),    mayAlias(x2, x1),    </a:t>
            </a:r>
            <a:r>
              <a:rPr lang="es-ES_tradnl" sz="2200" dirty="0" smtClean="0">
                <a:solidFill>
                  <a:prstClr val="black"/>
                </a:solidFill>
                <a:latin typeface="Garamond" panose="02020404030301010803" pitchFamily="18" charset="0"/>
              </a:rPr>
              <a:t>¬</a:t>
            </a:r>
            <a:r>
              <a:rPr lang="en-US" sz="2200" dirty="0" smtClean="0">
                <a:solidFill>
                  <a:prstClr val="black"/>
                </a:solidFill>
                <a:latin typeface="Garamond" panose="02020404030301010803" pitchFamily="18" charset="0"/>
              </a:rPr>
              <a:t>guarded(x2, x1), </a:t>
            </a:r>
            <a:br>
              <a:rPr lang="en-US" sz="2200" dirty="0" smtClean="0">
                <a:solidFill>
                  <a:prstClr val="black"/>
                </a:solidFill>
                <a:latin typeface="Garamond" panose="02020404030301010803" pitchFamily="18" charset="0"/>
              </a:rPr>
            </a:br>
            <a:r>
              <a:rPr lang="en-US" sz="2200" dirty="0" smtClean="0">
                <a:solidFill>
                  <a:prstClr val="black"/>
                </a:solidFill>
                <a:latin typeface="Garamond" panose="02020404030301010803" pitchFamily="18" charset="0"/>
              </a:rPr>
              <a:t>    next(</a:t>
            </a:r>
            <a:r>
              <a:rPr lang="en-US" sz="2400" dirty="0" smtClean="0">
                <a:solidFill>
                  <a:prstClr val="black"/>
                </a:solidFill>
                <a:latin typeface="Garamond" panose="02020404030301010803" pitchFamily="18" charset="0"/>
              </a:rPr>
              <a:t>y</a:t>
            </a:r>
            <a:r>
              <a:rPr lang="en-US" sz="2200" dirty="0" smtClean="0">
                <a:solidFill>
                  <a:prstClr val="black"/>
                </a:solidFill>
                <a:latin typeface="Garamond" panose="02020404030301010803" pitchFamily="18" charset="0"/>
              </a:rPr>
              <a:t>1, x2),    mayAlias(</a:t>
            </a:r>
            <a:r>
              <a:rPr lang="en-US" sz="2400" dirty="0" smtClean="0">
                <a:solidFill>
                  <a:prstClr val="black"/>
                </a:solidFill>
                <a:latin typeface="Garamond" panose="02020404030301010803" pitchFamily="18" charset="0"/>
              </a:rPr>
              <a:t>y</a:t>
            </a:r>
            <a:r>
              <a:rPr lang="en-US" sz="2200" dirty="0" smtClean="0">
                <a:solidFill>
                  <a:prstClr val="black"/>
                </a:solidFill>
                <a:latin typeface="Garamond" panose="02020404030301010803" pitchFamily="18" charset="0"/>
              </a:rPr>
              <a:t>2, </a:t>
            </a:r>
            <a:r>
              <a:rPr lang="en-US" sz="2400" dirty="0" smtClean="0">
                <a:solidFill>
                  <a:prstClr val="black"/>
                </a:solidFill>
                <a:latin typeface="Garamond" panose="02020404030301010803" pitchFamily="18" charset="0"/>
              </a:rPr>
              <a:t>y</a:t>
            </a:r>
            <a:r>
              <a:rPr lang="en-US" sz="2200" dirty="0" smtClean="0">
                <a:solidFill>
                  <a:prstClr val="black"/>
                </a:solidFill>
                <a:latin typeface="Garamond" panose="02020404030301010803" pitchFamily="18" charset="0"/>
              </a:rPr>
              <a:t>1),    </a:t>
            </a:r>
            <a:r>
              <a:rPr lang="es-ES_tradnl" sz="2200" dirty="0" err="1" smtClean="0">
                <a:solidFill>
                  <a:prstClr val="black"/>
                </a:solidFill>
                <a:latin typeface="Garamond" panose="02020404030301010803" pitchFamily="18" charset="0"/>
              </a:rPr>
              <a:t>¬guarded(</a:t>
            </a:r>
            <a:r>
              <a:rPr lang="es-ES_tradnl" sz="2400" dirty="0" err="1" smtClean="0">
                <a:solidFill>
                  <a:prstClr val="black"/>
                </a:solidFill>
                <a:latin typeface="Garamond" panose="02020404030301010803" pitchFamily="18" charset="0"/>
              </a:rPr>
              <a:t>y</a:t>
            </a:r>
            <a:r>
              <a:rPr lang="es-ES_tradnl" sz="2200" dirty="0" err="1" smtClean="0">
                <a:solidFill>
                  <a:prstClr val="black"/>
                </a:solidFill>
                <a:latin typeface="Garamond" panose="02020404030301010803" pitchFamily="18" charset="0"/>
              </a:rPr>
              <a:t>2</a:t>
            </a:r>
            <a:r>
              <a:rPr lang="es-ES_tradnl" sz="2200" dirty="0" smtClean="0">
                <a:solidFill>
                  <a:prstClr val="black"/>
                </a:solidFill>
                <a:latin typeface="Garamond" panose="02020404030301010803" pitchFamily="18" charset="0"/>
              </a:rPr>
              <a:t>, </a:t>
            </a:r>
            <a:r>
              <a:rPr lang="es-ES_tradnl" sz="2400" dirty="0" smtClean="0">
                <a:solidFill>
                  <a:prstClr val="black"/>
                </a:solidFill>
                <a:latin typeface="Garamond" panose="02020404030301010803" pitchFamily="18" charset="0"/>
              </a:rPr>
              <a:t>y</a:t>
            </a:r>
            <a:r>
              <a:rPr lang="es-ES_tradnl" sz="2200" dirty="0" smtClean="0">
                <a:solidFill>
                  <a:prstClr val="black"/>
                </a:solidFill>
                <a:latin typeface="Garamond" panose="02020404030301010803" pitchFamily="18" charset="0"/>
              </a:rPr>
              <a:t>1)</a:t>
            </a:r>
            <a:endParaRPr lang="en-US" sz="2200" dirty="0" smtClean="0">
              <a:solidFill>
                <a:prstClr val="black"/>
              </a:solidFill>
              <a:latin typeface="Garamond" panose="02020404030301010803" pitchFamily="18" charset="0"/>
            </a:endParaRPr>
          </a:p>
        </p:txBody>
      </p:sp>
      <p:sp>
        <p:nvSpPr>
          <p:cNvPr id="10" name="Rectangle 9"/>
          <p:cNvSpPr/>
          <p:nvPr/>
        </p:nvSpPr>
        <p:spPr>
          <a:xfrm>
            <a:off x="358216" y="2011324"/>
            <a:ext cx="8933684" cy="2416046"/>
          </a:xfrm>
          <a:prstGeom prst="rect">
            <a:avLst/>
          </a:prstGeom>
        </p:spPr>
        <p:txBody>
          <a:bodyPr wrap="square">
            <a:spAutoFit/>
          </a:bodyPr>
          <a:lstStyle/>
          <a:p>
            <a:pPr lvl="0">
              <a:spcBef>
                <a:spcPts val="600"/>
              </a:spcBef>
              <a:buClr>
                <a:srgbClr val="727CA3"/>
              </a:buClr>
              <a:buSzPct val="76000"/>
            </a:pPr>
            <a:r>
              <a:rPr lang="en-US" sz="2200" b="1" dirty="0" err="1" smtClean="0">
                <a:solidFill>
                  <a:srgbClr val="660066"/>
                </a:solidFill>
                <a:latin typeface="Calibri"/>
                <a:cs typeface="Calibri"/>
              </a:rPr>
              <a:t>MaxSAT</a:t>
            </a:r>
            <a:r>
              <a:rPr lang="en-US" sz="2200" b="1" dirty="0" smtClean="0">
                <a:solidFill>
                  <a:srgbClr val="660066"/>
                </a:solidFill>
                <a:latin typeface="Calibri"/>
                <a:cs typeface="Calibri"/>
              </a:rPr>
              <a:t> formula:</a:t>
            </a:r>
            <a:r>
              <a:rPr lang="en-US" sz="2200" b="1" dirty="0" smtClean="0">
                <a:solidFill>
                  <a:srgbClr val="660066"/>
                </a:solidFill>
                <a:latin typeface="Garamond" panose="02020404030301010803" pitchFamily="18" charset="0"/>
              </a:rPr>
              <a:t/>
            </a:r>
            <a:br>
              <a:rPr lang="en-US" sz="2200" b="1" dirty="0" smtClean="0">
                <a:solidFill>
                  <a:srgbClr val="660066"/>
                </a:solidFill>
                <a:latin typeface="Garamond" panose="02020404030301010803" pitchFamily="18" charset="0"/>
              </a:rPr>
            </a:br>
            <a:r>
              <a:rPr lang="es-ES_tradnl" sz="2200" dirty="0" smtClean="0">
                <a:solidFill>
                  <a:prstClr val="black"/>
                </a:solidFill>
                <a:latin typeface="Garamond" panose="02020404030301010803" pitchFamily="18" charset="0"/>
              </a:rPr>
              <a:t>  (</a:t>
            </a:r>
            <a:r>
              <a:rPr lang="es-ES_tradnl" sz="2200" dirty="0" err="1" smtClean="0">
                <a:solidFill>
                  <a:prstClr val="black"/>
                </a:solidFill>
                <a:latin typeface="Garamond" panose="02020404030301010803" pitchFamily="18" charset="0"/>
              </a:rPr>
              <a:t>parallel</a:t>
            </a:r>
            <a:r>
              <a:rPr lang="es-ES_tradnl" sz="2200" dirty="0" smtClean="0">
                <a:solidFill>
                  <a:prstClr val="black"/>
                </a:solidFill>
                <a:latin typeface="Garamond" panose="02020404030301010803" pitchFamily="18" charset="0"/>
              </a:rPr>
              <a:t>(x1, x1) </a:t>
            </a:r>
            <a:r>
              <a:rPr lang="es-ES_tradnl" dirty="0" smtClean="0">
                <a:solidFill>
                  <a:prstClr val="black"/>
                </a:solidFill>
                <a:latin typeface="Garamond" panose="02020404030301010803" pitchFamily="18" charset="0"/>
              </a:rPr>
              <a:t>∧ </a:t>
            </a:r>
            <a:r>
              <a:rPr lang="es-ES_tradnl" sz="2200" dirty="0" err="1" smtClean="0">
                <a:solidFill>
                  <a:prstClr val="black"/>
                </a:solidFill>
                <a:latin typeface="Garamond" panose="02020404030301010803" pitchFamily="18" charset="0"/>
              </a:rPr>
              <a:t>next</a:t>
            </a:r>
            <a:r>
              <a:rPr lang="es-ES_tradnl" sz="2200" dirty="0" smtClean="0">
                <a:solidFill>
                  <a:prstClr val="black"/>
                </a:solidFill>
                <a:latin typeface="Garamond" panose="02020404030301010803" pitchFamily="18" charset="0"/>
              </a:rPr>
              <a:t>(x2, x1) </a:t>
            </a:r>
            <a:r>
              <a:rPr lang="es-ES_tradnl" dirty="0" smtClean="0">
                <a:solidFill>
                  <a:prstClr val="black"/>
                </a:solidFill>
                <a:latin typeface="Garamond" panose="02020404030301010803" pitchFamily="18" charset="0"/>
              </a:rPr>
              <a:t>=&gt;</a:t>
            </a:r>
            <a:r>
              <a:rPr lang="es-ES_tradnl" sz="2200" dirty="0" smtClean="0">
                <a:solidFill>
                  <a:prstClr val="black"/>
                </a:solidFill>
                <a:latin typeface="Garamond" panose="02020404030301010803" pitchFamily="18" charset="0"/>
              </a:rPr>
              <a:t> </a:t>
            </a:r>
            <a:r>
              <a:rPr lang="es-ES_tradnl" sz="2200" dirty="0" err="1" smtClean="0">
                <a:solidFill>
                  <a:prstClr val="black"/>
                </a:solidFill>
                <a:latin typeface="Garamond" panose="02020404030301010803" pitchFamily="18" charset="0"/>
              </a:rPr>
              <a:t>parallel</a:t>
            </a:r>
            <a:r>
              <a:rPr lang="es-ES_tradnl" sz="2200" dirty="0" smtClean="0">
                <a:solidFill>
                  <a:prstClr val="black"/>
                </a:solidFill>
                <a:latin typeface="Garamond" panose="02020404030301010803" pitchFamily="18" charset="0"/>
              </a:rPr>
              <a:t>(x2, x1)) </a:t>
            </a:r>
            <a:r>
              <a:rPr lang="es-ES_tradnl" sz="2200" b="1" dirty="0" err="1" smtClean="0">
                <a:solidFill>
                  <a:prstClr val="black"/>
                </a:solidFill>
                <a:latin typeface="Garamond" panose="02020404030301010803" pitchFamily="18" charset="0"/>
              </a:rPr>
              <a:t>weight</a:t>
            </a:r>
            <a:r>
              <a:rPr lang="es-ES_tradnl" sz="2200" b="1" dirty="0" smtClean="0">
                <a:solidFill>
                  <a:prstClr val="black"/>
                </a:solidFill>
                <a:latin typeface="Garamond" panose="02020404030301010803" pitchFamily="18" charset="0"/>
              </a:rPr>
              <a:t> 5 </a:t>
            </a:r>
            <a:r>
              <a:rPr lang="es-ES_tradnl" dirty="0" smtClean="0">
                <a:solidFill>
                  <a:prstClr val="black"/>
                </a:solidFill>
                <a:latin typeface="Garamond" panose="02020404030301010803" pitchFamily="18" charset="0"/>
              </a:rPr>
              <a:t>∧</a:t>
            </a:r>
            <a:r>
              <a:rPr lang="es-ES_tradnl" sz="2200" dirty="0" smtClean="0">
                <a:solidFill>
                  <a:prstClr val="black"/>
                </a:solidFill>
                <a:latin typeface="Garamond" panose="02020404030301010803" pitchFamily="18" charset="0"/>
              </a:rPr>
              <a:t> </a:t>
            </a:r>
          </a:p>
          <a:p>
            <a:pPr>
              <a:spcBef>
                <a:spcPts val="600"/>
              </a:spcBef>
              <a:buClr>
                <a:srgbClr val="727CA3"/>
              </a:buClr>
              <a:buSzPct val="76000"/>
            </a:pPr>
            <a:r>
              <a:rPr lang="es-ES_tradnl" sz="2200" dirty="0" smtClean="0">
                <a:solidFill>
                  <a:prstClr val="black"/>
                </a:solidFill>
                <a:latin typeface="Garamond" panose="02020404030301010803" pitchFamily="18" charset="0"/>
              </a:rPr>
              <a:t>  (</a:t>
            </a:r>
            <a:r>
              <a:rPr lang="es-ES_tradnl" sz="2200" dirty="0" err="1" smtClean="0">
                <a:solidFill>
                  <a:prstClr val="black"/>
                </a:solidFill>
                <a:latin typeface="Garamond" panose="02020404030301010803" pitchFamily="18" charset="0"/>
              </a:rPr>
              <a:t>parallel</a:t>
            </a:r>
            <a:r>
              <a:rPr lang="es-ES_tradnl" sz="2200" dirty="0" smtClean="0">
                <a:solidFill>
                  <a:prstClr val="black"/>
                </a:solidFill>
                <a:latin typeface="Garamond" panose="02020404030301010803" pitchFamily="18" charset="0"/>
              </a:rPr>
              <a:t>(x1, x2) </a:t>
            </a:r>
            <a:r>
              <a:rPr lang="es-ES_tradnl" dirty="0" smtClean="0">
                <a:solidFill>
                  <a:prstClr val="black"/>
                </a:solidFill>
                <a:latin typeface="Garamond" panose="02020404030301010803" pitchFamily="18" charset="0"/>
              </a:rPr>
              <a:t>∧</a:t>
            </a:r>
            <a:r>
              <a:rPr lang="es-ES_tradnl" sz="2200" dirty="0">
                <a:solidFill>
                  <a:prstClr val="black"/>
                </a:solidFill>
                <a:latin typeface="Garamond" panose="02020404030301010803" pitchFamily="18" charset="0"/>
              </a:rPr>
              <a:t> </a:t>
            </a:r>
            <a:r>
              <a:rPr lang="es-ES_tradnl" sz="2200" dirty="0" err="1" smtClean="0">
                <a:solidFill>
                  <a:prstClr val="black"/>
                </a:solidFill>
                <a:latin typeface="Garamond" panose="02020404030301010803" pitchFamily="18" charset="0"/>
              </a:rPr>
              <a:t>next</a:t>
            </a:r>
            <a:r>
              <a:rPr lang="es-ES_tradnl" sz="2200" dirty="0" smtClean="0">
                <a:solidFill>
                  <a:prstClr val="black"/>
                </a:solidFill>
                <a:latin typeface="Garamond" panose="02020404030301010803" pitchFamily="18" charset="0"/>
              </a:rPr>
              <a:t>(x2, x1) </a:t>
            </a:r>
            <a:r>
              <a:rPr lang="es-ES_tradnl" dirty="0" smtClean="0">
                <a:solidFill>
                  <a:prstClr val="black"/>
                </a:solidFill>
                <a:latin typeface="Garamond" panose="02020404030301010803" pitchFamily="18" charset="0"/>
              </a:rPr>
              <a:t>=&gt;</a:t>
            </a:r>
            <a:r>
              <a:rPr lang="es-ES_tradnl" sz="2200" dirty="0" smtClean="0">
                <a:solidFill>
                  <a:prstClr val="black"/>
                </a:solidFill>
                <a:latin typeface="Garamond" panose="02020404030301010803" pitchFamily="18" charset="0"/>
              </a:rPr>
              <a:t> </a:t>
            </a:r>
            <a:r>
              <a:rPr lang="es-ES_tradnl" sz="2200" dirty="0" err="1" smtClean="0">
                <a:solidFill>
                  <a:prstClr val="black"/>
                </a:solidFill>
                <a:latin typeface="Garamond" panose="02020404030301010803" pitchFamily="18" charset="0"/>
              </a:rPr>
              <a:t>parallel</a:t>
            </a:r>
            <a:r>
              <a:rPr lang="es-ES_tradnl" sz="2200" dirty="0" smtClean="0">
                <a:solidFill>
                  <a:prstClr val="black"/>
                </a:solidFill>
                <a:latin typeface="Garamond" panose="02020404030301010803" pitchFamily="18" charset="0"/>
              </a:rPr>
              <a:t>(x2, x2)) </a:t>
            </a:r>
            <a:r>
              <a:rPr lang="es-ES_tradnl" sz="2200" b="1" dirty="0" err="1" smtClean="0">
                <a:solidFill>
                  <a:prstClr val="black"/>
                </a:solidFill>
                <a:latin typeface="Garamond" panose="02020404030301010803" pitchFamily="18" charset="0"/>
              </a:rPr>
              <a:t>weight</a:t>
            </a:r>
            <a:r>
              <a:rPr lang="es-ES_tradnl" sz="2200" b="1" dirty="0" smtClean="0">
                <a:solidFill>
                  <a:prstClr val="black"/>
                </a:solidFill>
                <a:latin typeface="Garamond" panose="02020404030301010803" pitchFamily="18" charset="0"/>
              </a:rPr>
              <a:t> 5 </a:t>
            </a:r>
            <a:r>
              <a:rPr lang="es-ES_tradnl" dirty="0" smtClean="0">
                <a:solidFill>
                  <a:prstClr val="black"/>
                </a:solidFill>
                <a:latin typeface="Garamond" panose="02020404030301010803" pitchFamily="18" charset="0"/>
              </a:rPr>
              <a:t>∧</a:t>
            </a:r>
            <a:r>
              <a:rPr lang="es-ES_tradnl" sz="2200" dirty="0" smtClean="0">
                <a:solidFill>
                  <a:prstClr val="black"/>
                </a:solidFill>
                <a:latin typeface="Garamond" panose="02020404030301010803" pitchFamily="18" charset="0"/>
              </a:rPr>
              <a:t> </a:t>
            </a:r>
          </a:p>
          <a:p>
            <a:pPr>
              <a:spcBef>
                <a:spcPts val="600"/>
              </a:spcBef>
              <a:buClr>
                <a:srgbClr val="727CA3"/>
              </a:buClr>
              <a:buSzPct val="76000"/>
            </a:pPr>
            <a:r>
              <a:rPr lang="es-ES_tradnl" sz="2200" dirty="0" smtClean="0">
                <a:solidFill>
                  <a:prstClr val="black"/>
                </a:solidFill>
                <a:latin typeface="Garamond" panose="02020404030301010803" pitchFamily="18" charset="0"/>
              </a:rPr>
              <a:t>􏰂  (</a:t>
            </a:r>
            <a:r>
              <a:rPr lang="es-ES_tradnl" sz="2200" dirty="0" err="1" smtClean="0">
                <a:solidFill>
                  <a:prstClr val="black"/>
                </a:solidFill>
                <a:latin typeface="Garamond" panose="02020404030301010803" pitchFamily="18" charset="0"/>
              </a:rPr>
              <a:t>parallel</a:t>
            </a:r>
            <a:r>
              <a:rPr lang="es-ES_tradnl" sz="2200" dirty="0" smtClean="0">
                <a:solidFill>
                  <a:prstClr val="black"/>
                </a:solidFill>
                <a:latin typeface="Garamond" panose="02020404030301010803" pitchFamily="18" charset="0"/>
              </a:rPr>
              <a:t>(x2, x2) </a:t>
            </a:r>
            <a:r>
              <a:rPr lang="es-ES_tradnl" dirty="0">
                <a:solidFill>
                  <a:prstClr val="black"/>
                </a:solidFill>
                <a:latin typeface="Garamond" panose="02020404030301010803" pitchFamily="18" charset="0"/>
              </a:rPr>
              <a:t>∧</a:t>
            </a:r>
            <a:r>
              <a:rPr lang="es-ES_tradnl" sz="2200" dirty="0" smtClean="0">
                <a:solidFill>
                  <a:prstClr val="black"/>
                </a:solidFill>
                <a:latin typeface="Garamond" panose="02020404030301010803" pitchFamily="18" charset="0"/>
              </a:rPr>
              <a:t> </a:t>
            </a:r>
            <a:r>
              <a:rPr lang="es-ES_tradnl" sz="2200" dirty="0" err="1" smtClean="0">
                <a:solidFill>
                  <a:prstClr val="black"/>
                </a:solidFill>
                <a:latin typeface="Garamond" panose="02020404030301010803" pitchFamily="18" charset="0"/>
              </a:rPr>
              <a:t>next</a:t>
            </a:r>
            <a:r>
              <a:rPr lang="es-ES_tradnl" sz="2200" dirty="0" smtClean="0">
                <a:solidFill>
                  <a:prstClr val="black"/>
                </a:solidFill>
                <a:latin typeface="Garamond" panose="02020404030301010803" pitchFamily="18" charset="0"/>
              </a:rPr>
              <a:t>(y1, x2) </a:t>
            </a:r>
            <a:r>
              <a:rPr lang="es-ES_tradnl" dirty="0" smtClean="0">
                <a:solidFill>
                  <a:prstClr val="black"/>
                </a:solidFill>
                <a:latin typeface="Garamond" panose="02020404030301010803" pitchFamily="18" charset="0"/>
              </a:rPr>
              <a:t>=&gt;</a:t>
            </a:r>
            <a:r>
              <a:rPr lang="es-ES_tradnl" sz="2200" dirty="0" smtClean="0">
                <a:solidFill>
                  <a:prstClr val="black"/>
                </a:solidFill>
                <a:latin typeface="Garamond" panose="02020404030301010803" pitchFamily="18" charset="0"/>
              </a:rPr>
              <a:t> </a:t>
            </a:r>
            <a:r>
              <a:rPr lang="es-ES_tradnl" sz="2200" dirty="0" err="1" smtClean="0">
                <a:solidFill>
                  <a:prstClr val="black"/>
                </a:solidFill>
                <a:latin typeface="Garamond" panose="02020404030301010803" pitchFamily="18" charset="0"/>
              </a:rPr>
              <a:t>parallel</a:t>
            </a:r>
            <a:r>
              <a:rPr lang="es-ES_tradnl" sz="2200" dirty="0" smtClean="0">
                <a:solidFill>
                  <a:prstClr val="black"/>
                </a:solidFill>
                <a:latin typeface="Garamond" panose="02020404030301010803" pitchFamily="18" charset="0"/>
              </a:rPr>
              <a:t>(y1, x2)) </a:t>
            </a:r>
            <a:r>
              <a:rPr lang="es-ES_tradnl" sz="2200" b="1" dirty="0" err="1" smtClean="0">
                <a:solidFill>
                  <a:prstClr val="black"/>
                </a:solidFill>
                <a:latin typeface="Garamond" panose="02020404030301010803" pitchFamily="18" charset="0"/>
              </a:rPr>
              <a:t>weight</a:t>
            </a:r>
            <a:r>
              <a:rPr lang="es-ES_tradnl" sz="2200" b="1" dirty="0" smtClean="0">
                <a:solidFill>
                  <a:prstClr val="black"/>
                </a:solidFill>
                <a:latin typeface="Garamond" panose="02020404030301010803" pitchFamily="18" charset="0"/>
              </a:rPr>
              <a:t> 5 </a:t>
            </a:r>
            <a:r>
              <a:rPr lang="es-ES_tradnl" dirty="0" smtClean="0">
                <a:solidFill>
                  <a:prstClr val="black"/>
                </a:solidFill>
                <a:latin typeface="Garamond" panose="02020404030301010803" pitchFamily="18" charset="0"/>
              </a:rPr>
              <a:t>∧</a:t>
            </a:r>
            <a:r>
              <a:rPr lang="es-ES_tradnl" sz="2200" dirty="0" smtClean="0">
                <a:solidFill>
                  <a:prstClr val="black"/>
                </a:solidFill>
                <a:latin typeface="Garamond" panose="02020404030301010803" pitchFamily="18" charset="0"/>
              </a:rPr>
              <a:t> </a:t>
            </a:r>
            <a:br>
              <a:rPr lang="es-ES_tradnl" sz="2200" dirty="0" smtClean="0">
                <a:solidFill>
                  <a:prstClr val="black"/>
                </a:solidFill>
                <a:latin typeface="Garamond" panose="02020404030301010803" pitchFamily="18" charset="0"/>
              </a:rPr>
            </a:br>
            <a:r>
              <a:rPr lang="es-ES_tradnl" sz="2200" dirty="0" smtClean="0">
                <a:solidFill>
                  <a:prstClr val="black"/>
                </a:solidFill>
                <a:latin typeface="Garamond" panose="02020404030301010803" pitchFamily="18" charset="0"/>
              </a:rPr>
              <a:t>  </a:t>
            </a:r>
            <a:r>
              <a:rPr lang="en-US" sz="2200" dirty="0" smtClean="0">
                <a:solidFill>
                  <a:prstClr val="black"/>
                </a:solidFill>
                <a:latin typeface="Garamond" panose="02020404030301010803" pitchFamily="18" charset="0"/>
              </a:rPr>
              <a:t>(</a:t>
            </a:r>
            <a:r>
              <a:rPr lang="es-ES_tradnl" sz="2200" dirty="0" err="1" smtClean="0">
                <a:solidFill>
                  <a:prstClr val="black"/>
                </a:solidFill>
                <a:latin typeface="Garamond" panose="02020404030301010803" pitchFamily="18" charset="0"/>
              </a:rPr>
              <a:t>parallel</a:t>
            </a:r>
            <a:r>
              <a:rPr lang="es-ES_tradnl" sz="2200" dirty="0" smtClean="0">
                <a:solidFill>
                  <a:prstClr val="black"/>
                </a:solidFill>
                <a:latin typeface="Garamond" panose="02020404030301010803" pitchFamily="18" charset="0"/>
              </a:rPr>
              <a:t>(</a:t>
            </a:r>
            <a:r>
              <a:rPr lang="es-ES_tradnl" sz="2400" dirty="0" smtClean="0">
                <a:solidFill>
                  <a:prstClr val="black"/>
                </a:solidFill>
                <a:latin typeface="Garamond" panose="02020404030301010803" pitchFamily="18" charset="0"/>
              </a:rPr>
              <a:t>y</a:t>
            </a:r>
            <a:r>
              <a:rPr lang="es-ES_tradnl" sz="2200" dirty="0" smtClean="0">
                <a:solidFill>
                  <a:prstClr val="black"/>
                </a:solidFill>
                <a:latin typeface="Garamond" panose="02020404030301010803" pitchFamily="18" charset="0"/>
              </a:rPr>
              <a:t>2, </a:t>
            </a:r>
            <a:r>
              <a:rPr lang="es-ES_tradnl" sz="2400" dirty="0" smtClean="0">
                <a:solidFill>
                  <a:prstClr val="black"/>
                </a:solidFill>
                <a:latin typeface="Garamond" panose="02020404030301010803" pitchFamily="18" charset="0"/>
              </a:rPr>
              <a:t>y</a:t>
            </a:r>
            <a:r>
              <a:rPr lang="es-ES_tradnl" sz="2200" dirty="0" smtClean="0">
                <a:solidFill>
                  <a:prstClr val="black"/>
                </a:solidFill>
                <a:latin typeface="Garamond" panose="02020404030301010803" pitchFamily="18" charset="0"/>
              </a:rPr>
              <a:t>1) </a:t>
            </a:r>
            <a:r>
              <a:rPr lang="es-ES_tradnl" dirty="0">
                <a:solidFill>
                  <a:prstClr val="black"/>
                </a:solidFill>
                <a:latin typeface="Garamond" panose="02020404030301010803" pitchFamily="18" charset="0"/>
              </a:rPr>
              <a:t>∧</a:t>
            </a:r>
            <a:r>
              <a:rPr lang="es-ES_tradnl" sz="2200" dirty="0" smtClean="0">
                <a:solidFill>
                  <a:prstClr val="black"/>
                </a:solidFill>
                <a:latin typeface="Garamond" panose="02020404030301010803" pitchFamily="18" charset="0"/>
              </a:rPr>
              <a:t> </a:t>
            </a:r>
            <a:r>
              <a:rPr lang="es-ES_tradnl" sz="2200" dirty="0" err="1" smtClean="0">
                <a:solidFill>
                  <a:prstClr val="black"/>
                </a:solidFill>
                <a:latin typeface="Garamond" panose="02020404030301010803" pitchFamily="18" charset="0"/>
              </a:rPr>
              <a:t>mayAlias</a:t>
            </a:r>
            <a:r>
              <a:rPr lang="es-ES_tradnl" sz="2200" dirty="0" smtClean="0">
                <a:solidFill>
                  <a:prstClr val="black"/>
                </a:solidFill>
                <a:latin typeface="Garamond" panose="02020404030301010803" pitchFamily="18" charset="0"/>
              </a:rPr>
              <a:t>(</a:t>
            </a:r>
            <a:r>
              <a:rPr lang="es-ES_tradnl" sz="2400" dirty="0" smtClean="0">
                <a:solidFill>
                  <a:prstClr val="black"/>
                </a:solidFill>
                <a:latin typeface="Garamond" panose="02020404030301010803" pitchFamily="18" charset="0"/>
              </a:rPr>
              <a:t>y</a:t>
            </a:r>
            <a:r>
              <a:rPr lang="es-ES_tradnl" sz="2200" dirty="0" smtClean="0">
                <a:solidFill>
                  <a:prstClr val="black"/>
                </a:solidFill>
                <a:latin typeface="Garamond" panose="02020404030301010803" pitchFamily="18" charset="0"/>
              </a:rPr>
              <a:t>2, </a:t>
            </a:r>
            <a:r>
              <a:rPr lang="es-ES_tradnl" sz="2400" dirty="0" smtClean="0">
                <a:solidFill>
                  <a:prstClr val="black"/>
                </a:solidFill>
                <a:latin typeface="Garamond" panose="02020404030301010803" pitchFamily="18" charset="0"/>
              </a:rPr>
              <a:t>y</a:t>
            </a:r>
            <a:r>
              <a:rPr lang="es-ES_tradnl" sz="2200" dirty="0" smtClean="0">
                <a:solidFill>
                  <a:prstClr val="black"/>
                </a:solidFill>
                <a:latin typeface="Garamond" panose="02020404030301010803" pitchFamily="18" charset="0"/>
              </a:rPr>
              <a:t>1) </a:t>
            </a:r>
            <a:r>
              <a:rPr lang="es-ES_tradnl" dirty="0">
                <a:solidFill>
                  <a:prstClr val="black"/>
                </a:solidFill>
                <a:latin typeface="Garamond" panose="02020404030301010803" pitchFamily="18" charset="0"/>
              </a:rPr>
              <a:t>∧</a:t>
            </a:r>
            <a:r>
              <a:rPr lang="es-ES_tradnl" sz="2200" dirty="0">
                <a:solidFill>
                  <a:prstClr val="black"/>
                </a:solidFill>
                <a:latin typeface="Garamond" panose="02020404030301010803" pitchFamily="18" charset="0"/>
              </a:rPr>
              <a:t> ¬</a:t>
            </a:r>
            <a:r>
              <a:rPr lang="es-ES_tradnl" sz="2200" dirty="0" err="1">
                <a:solidFill>
                  <a:prstClr val="black"/>
                </a:solidFill>
                <a:latin typeface="Garamond" panose="02020404030301010803" pitchFamily="18" charset="0"/>
              </a:rPr>
              <a:t>guarded</a:t>
            </a:r>
            <a:r>
              <a:rPr lang="es-ES_tradnl" sz="2200" dirty="0" smtClean="0">
                <a:solidFill>
                  <a:prstClr val="black"/>
                </a:solidFill>
                <a:latin typeface="Garamond" panose="02020404030301010803" pitchFamily="18" charset="0"/>
              </a:rPr>
              <a:t>(</a:t>
            </a:r>
            <a:r>
              <a:rPr lang="es-ES_tradnl" sz="2400" dirty="0" smtClean="0">
                <a:solidFill>
                  <a:prstClr val="black"/>
                </a:solidFill>
                <a:latin typeface="Garamond" panose="02020404030301010803" pitchFamily="18" charset="0"/>
              </a:rPr>
              <a:t>y</a:t>
            </a:r>
            <a:r>
              <a:rPr lang="es-ES_tradnl" sz="2200" dirty="0" smtClean="0">
                <a:solidFill>
                  <a:prstClr val="black"/>
                </a:solidFill>
                <a:latin typeface="Garamond" panose="02020404030301010803" pitchFamily="18" charset="0"/>
              </a:rPr>
              <a:t>2, </a:t>
            </a:r>
            <a:r>
              <a:rPr lang="es-ES_tradnl" sz="2400" dirty="0" smtClean="0">
                <a:solidFill>
                  <a:prstClr val="black"/>
                </a:solidFill>
                <a:latin typeface="Garamond" panose="02020404030301010803" pitchFamily="18" charset="0"/>
              </a:rPr>
              <a:t>y</a:t>
            </a:r>
            <a:r>
              <a:rPr lang="es-ES_tradnl" sz="2200" dirty="0" smtClean="0">
                <a:solidFill>
                  <a:prstClr val="black"/>
                </a:solidFill>
                <a:latin typeface="Garamond" panose="02020404030301010803" pitchFamily="18" charset="0"/>
              </a:rPr>
              <a:t>1) </a:t>
            </a:r>
            <a:r>
              <a:rPr lang="es-ES_tradnl" dirty="0" smtClean="0">
                <a:solidFill>
                  <a:prstClr val="black"/>
                </a:solidFill>
                <a:latin typeface="Garamond" panose="02020404030301010803" pitchFamily="18" charset="0"/>
              </a:rPr>
              <a:t>=&gt;</a:t>
            </a:r>
            <a:r>
              <a:rPr lang="es-ES_tradnl" sz="2200" dirty="0" smtClean="0">
                <a:solidFill>
                  <a:prstClr val="black"/>
                </a:solidFill>
                <a:latin typeface="Garamond" panose="02020404030301010803" pitchFamily="18" charset="0"/>
              </a:rPr>
              <a:t> </a:t>
            </a:r>
            <a:r>
              <a:rPr lang="es-ES_tradnl" sz="2200" dirty="0" err="1" smtClean="0">
                <a:solidFill>
                  <a:prstClr val="black"/>
                </a:solidFill>
                <a:latin typeface="Garamond" panose="02020404030301010803" pitchFamily="18" charset="0"/>
              </a:rPr>
              <a:t>race</a:t>
            </a:r>
            <a:r>
              <a:rPr lang="es-ES_tradnl" sz="2200" dirty="0" smtClean="0">
                <a:solidFill>
                  <a:prstClr val="black"/>
                </a:solidFill>
                <a:latin typeface="Garamond" panose="02020404030301010803" pitchFamily="18" charset="0"/>
              </a:rPr>
              <a:t>(</a:t>
            </a:r>
            <a:r>
              <a:rPr lang="es-ES_tradnl" sz="2400" dirty="0" smtClean="0">
                <a:solidFill>
                  <a:prstClr val="black"/>
                </a:solidFill>
                <a:latin typeface="Garamond" panose="02020404030301010803" pitchFamily="18" charset="0"/>
              </a:rPr>
              <a:t>y</a:t>
            </a:r>
            <a:r>
              <a:rPr lang="es-ES_tradnl" sz="2200" dirty="0" smtClean="0">
                <a:solidFill>
                  <a:prstClr val="black"/>
                </a:solidFill>
                <a:latin typeface="Garamond" panose="02020404030301010803" pitchFamily="18" charset="0"/>
              </a:rPr>
              <a:t>2, </a:t>
            </a:r>
            <a:r>
              <a:rPr lang="es-ES_tradnl" sz="2400" dirty="0" smtClean="0">
                <a:solidFill>
                  <a:prstClr val="black"/>
                </a:solidFill>
                <a:latin typeface="Garamond" panose="02020404030301010803" pitchFamily="18" charset="0"/>
              </a:rPr>
              <a:t>y</a:t>
            </a:r>
            <a:r>
              <a:rPr lang="es-ES_tradnl" sz="2200" dirty="0" smtClean="0">
                <a:solidFill>
                  <a:prstClr val="black"/>
                </a:solidFill>
                <a:latin typeface="Garamond" panose="02020404030301010803" pitchFamily="18" charset="0"/>
              </a:rPr>
              <a:t>1)) </a:t>
            </a:r>
            <a:r>
              <a:rPr lang="es-ES_tradnl" dirty="0" smtClean="0">
                <a:solidFill>
                  <a:prstClr val="black"/>
                </a:solidFill>
                <a:latin typeface="Garamond" panose="02020404030301010803" pitchFamily="18" charset="0"/>
              </a:rPr>
              <a:t>∧</a:t>
            </a:r>
            <a:r>
              <a:rPr lang="es-ES_tradnl" sz="2200" dirty="0" smtClean="0">
                <a:solidFill>
                  <a:prstClr val="black"/>
                </a:solidFill>
                <a:latin typeface="Garamond" panose="02020404030301010803" pitchFamily="18" charset="0"/>
              </a:rPr>
              <a:t> </a:t>
            </a:r>
          </a:p>
          <a:p>
            <a:pPr>
              <a:spcBef>
                <a:spcPts val="600"/>
              </a:spcBef>
              <a:buClr>
                <a:srgbClr val="727CA3"/>
              </a:buClr>
              <a:buSzPct val="76000"/>
            </a:pPr>
            <a:r>
              <a:rPr lang="es-ES_tradnl" sz="2200" dirty="0" smtClean="0">
                <a:solidFill>
                  <a:prstClr val="black"/>
                </a:solidFill>
                <a:latin typeface="Garamond" panose="02020404030301010803" pitchFamily="18" charset="0"/>
              </a:rPr>
              <a:t>  (</a:t>
            </a:r>
            <a:r>
              <a:rPr lang="es-ES_tradnl" sz="2200" dirty="0" err="1" smtClean="0">
                <a:solidFill>
                  <a:prstClr val="black"/>
                </a:solidFill>
                <a:latin typeface="Garamond" panose="02020404030301010803" pitchFamily="18" charset="0"/>
              </a:rPr>
              <a:t>parallel</a:t>
            </a:r>
            <a:r>
              <a:rPr lang="es-ES_tradnl" sz="2200" dirty="0" smtClean="0">
                <a:solidFill>
                  <a:prstClr val="black"/>
                </a:solidFill>
                <a:latin typeface="Garamond" panose="02020404030301010803" pitchFamily="18" charset="0"/>
              </a:rPr>
              <a:t>(x2, x1) </a:t>
            </a:r>
            <a:r>
              <a:rPr lang="es-ES_tradnl" dirty="0" smtClean="0">
                <a:solidFill>
                  <a:prstClr val="black"/>
                </a:solidFill>
                <a:latin typeface="Garamond" panose="02020404030301010803" pitchFamily="18" charset="0"/>
              </a:rPr>
              <a:t>∧ </a:t>
            </a:r>
            <a:r>
              <a:rPr lang="es-ES_tradnl" sz="2200" dirty="0" err="1" smtClean="0">
                <a:solidFill>
                  <a:prstClr val="black"/>
                </a:solidFill>
                <a:latin typeface="Garamond" panose="02020404030301010803" pitchFamily="18" charset="0"/>
              </a:rPr>
              <a:t>mayAlias</a:t>
            </a:r>
            <a:r>
              <a:rPr lang="es-ES_tradnl" sz="2200" dirty="0" smtClean="0">
                <a:solidFill>
                  <a:prstClr val="black"/>
                </a:solidFill>
                <a:latin typeface="Garamond" panose="02020404030301010803" pitchFamily="18" charset="0"/>
              </a:rPr>
              <a:t>(x2, x1) </a:t>
            </a:r>
            <a:r>
              <a:rPr lang="es-ES_tradnl" dirty="0" smtClean="0">
                <a:solidFill>
                  <a:prstClr val="black"/>
                </a:solidFill>
                <a:latin typeface="Garamond" panose="02020404030301010803" pitchFamily="18" charset="0"/>
              </a:rPr>
              <a:t>∧</a:t>
            </a:r>
            <a:r>
              <a:rPr lang="es-ES_tradnl" sz="2200" dirty="0" smtClean="0">
                <a:solidFill>
                  <a:prstClr val="black"/>
                </a:solidFill>
                <a:latin typeface="Garamond" panose="02020404030301010803" pitchFamily="18" charset="0"/>
              </a:rPr>
              <a:t> </a:t>
            </a:r>
            <a:r>
              <a:rPr lang="es-ES_tradnl" sz="2200" dirty="0">
                <a:solidFill>
                  <a:prstClr val="black"/>
                </a:solidFill>
                <a:latin typeface="Garamond" panose="02020404030301010803" pitchFamily="18" charset="0"/>
              </a:rPr>
              <a:t>¬</a:t>
            </a:r>
            <a:r>
              <a:rPr lang="es-ES_tradnl" sz="2200" dirty="0" err="1">
                <a:solidFill>
                  <a:prstClr val="black"/>
                </a:solidFill>
                <a:latin typeface="Garamond" panose="02020404030301010803" pitchFamily="18" charset="0"/>
              </a:rPr>
              <a:t>guarded</a:t>
            </a:r>
            <a:r>
              <a:rPr lang="es-ES_tradnl" sz="2200" dirty="0" smtClean="0">
                <a:solidFill>
                  <a:prstClr val="black"/>
                </a:solidFill>
                <a:latin typeface="Garamond" panose="02020404030301010803" pitchFamily="18" charset="0"/>
              </a:rPr>
              <a:t>(x2, x1) </a:t>
            </a:r>
            <a:r>
              <a:rPr lang="es-ES_tradnl" dirty="0" smtClean="0">
                <a:solidFill>
                  <a:prstClr val="black"/>
                </a:solidFill>
                <a:latin typeface="Garamond" panose="02020404030301010803" pitchFamily="18" charset="0"/>
              </a:rPr>
              <a:t>=&gt; </a:t>
            </a:r>
            <a:r>
              <a:rPr lang="es-ES_tradnl" sz="2200" dirty="0" err="1" smtClean="0">
                <a:solidFill>
                  <a:prstClr val="black"/>
                </a:solidFill>
                <a:latin typeface="Garamond" panose="02020404030301010803" pitchFamily="18" charset="0"/>
              </a:rPr>
              <a:t>race</a:t>
            </a:r>
            <a:r>
              <a:rPr lang="es-ES_tradnl" sz="2200" dirty="0" smtClean="0">
                <a:solidFill>
                  <a:prstClr val="black"/>
                </a:solidFill>
                <a:latin typeface="Garamond" panose="02020404030301010803" pitchFamily="18" charset="0"/>
              </a:rPr>
              <a:t>(x2, x1)) </a:t>
            </a:r>
            <a:r>
              <a:rPr lang="es-ES_tradnl" dirty="0" smtClean="0">
                <a:solidFill>
                  <a:prstClr val="black"/>
                </a:solidFill>
                <a:latin typeface="Garamond" panose="02020404030301010803" pitchFamily="18" charset="0"/>
              </a:rPr>
              <a:t>∧</a:t>
            </a:r>
            <a:endParaRPr lang="en-US" dirty="0"/>
          </a:p>
        </p:txBody>
      </p:sp>
      <p:sp>
        <p:nvSpPr>
          <p:cNvPr id="11" name="Rectangle 10"/>
          <p:cNvSpPr/>
          <p:nvPr/>
        </p:nvSpPr>
        <p:spPr>
          <a:xfrm>
            <a:off x="583813" y="4416732"/>
            <a:ext cx="2847392" cy="430887"/>
          </a:xfrm>
          <a:prstGeom prst="rect">
            <a:avLst/>
          </a:prstGeom>
        </p:spPr>
        <p:txBody>
          <a:bodyPr wrap="none">
            <a:spAutoFit/>
          </a:bodyPr>
          <a:lstStyle/>
          <a:p>
            <a:pPr lvl="0">
              <a:spcBef>
                <a:spcPts val="600"/>
              </a:spcBef>
              <a:buClr>
                <a:srgbClr val="727CA3"/>
              </a:buClr>
              <a:buSzPct val="76000"/>
            </a:pPr>
            <a:r>
              <a:rPr lang="es-ES_tradnl" sz="2200" dirty="0" smtClean="0">
                <a:solidFill>
                  <a:prstClr val="black"/>
                </a:solidFill>
                <a:latin typeface="Garamond" panose="02020404030301010803" pitchFamily="18" charset="0"/>
              </a:rPr>
              <a:t>¬</a:t>
            </a:r>
            <a:r>
              <a:rPr lang="es-ES_tradnl" sz="2200" dirty="0" err="1" smtClean="0">
                <a:solidFill>
                  <a:prstClr val="black"/>
                </a:solidFill>
                <a:latin typeface="Garamond" panose="02020404030301010803" pitchFamily="18" charset="0"/>
              </a:rPr>
              <a:t>race</a:t>
            </a:r>
            <a:r>
              <a:rPr lang="es-ES_tradnl" sz="2200" dirty="0" smtClean="0">
                <a:solidFill>
                  <a:prstClr val="black"/>
                </a:solidFill>
                <a:latin typeface="Garamond" panose="02020404030301010803" pitchFamily="18" charset="0"/>
              </a:rPr>
              <a:t>(x2, x1) </a:t>
            </a:r>
            <a:r>
              <a:rPr lang="es-ES_tradnl" sz="2200" b="1" dirty="0" err="1" smtClean="0">
                <a:solidFill>
                  <a:prstClr val="black"/>
                </a:solidFill>
                <a:latin typeface="Garamond" panose="02020404030301010803" pitchFamily="18" charset="0"/>
              </a:rPr>
              <a:t>weight</a:t>
            </a:r>
            <a:r>
              <a:rPr lang="es-ES_tradnl" sz="2200" b="1" dirty="0" smtClean="0">
                <a:solidFill>
                  <a:prstClr val="black"/>
                </a:solidFill>
                <a:latin typeface="Garamond" panose="02020404030301010803" pitchFamily="18" charset="0"/>
              </a:rPr>
              <a:t> 25</a:t>
            </a:r>
          </a:p>
        </p:txBody>
      </p:sp>
      <p:sp>
        <p:nvSpPr>
          <p:cNvPr id="13" name="Footer Placeholder 12"/>
          <p:cNvSpPr>
            <a:spLocks noGrp="1"/>
          </p:cNvSpPr>
          <p:nvPr>
            <p:ph type="ftr" sz="quarter" idx="11"/>
          </p:nvPr>
        </p:nvSpPr>
        <p:spPr/>
        <p:txBody>
          <a:bodyPr/>
          <a:lstStyle/>
          <a:p>
            <a:pPr algn="ctr"/>
            <a:r>
              <a:rPr lang="en-US" smtClean="0"/>
              <a:t>ESEC/FSE 2015</a:t>
            </a:r>
            <a:endParaRPr lang="en-US" dirty="0"/>
          </a:p>
        </p:txBody>
      </p:sp>
      <p:sp>
        <p:nvSpPr>
          <p:cNvPr id="14" name="Slide Number Placeholder 13"/>
          <p:cNvSpPr>
            <a:spLocks noGrp="1"/>
          </p:cNvSpPr>
          <p:nvPr>
            <p:ph type="sldNum" sz="quarter" idx="12"/>
          </p:nvPr>
        </p:nvSpPr>
        <p:spPr/>
        <p:txBody>
          <a:bodyPr/>
          <a:lstStyle/>
          <a:p>
            <a:fld id="{1F7DF5D7-FF41-4BF6-8958-28DFF1DB182D}" type="slidenum">
              <a:rPr lang="en-US" smtClean="0"/>
              <a:pPr/>
              <a:t>21</a:t>
            </a:fld>
            <a:endParaRPr lang="en-US" dirty="0"/>
          </a:p>
        </p:txBody>
      </p:sp>
      <p:sp>
        <p:nvSpPr>
          <p:cNvPr id="15" name="Rounded Rectangle 14"/>
          <p:cNvSpPr/>
          <p:nvPr/>
        </p:nvSpPr>
        <p:spPr>
          <a:xfrm>
            <a:off x="451850" y="2431168"/>
            <a:ext cx="7602578" cy="337000"/>
          </a:xfrm>
          <a:prstGeom prst="roundRect">
            <a:avLst/>
          </a:prstGeom>
          <a:noFill/>
          <a:ln w="25400">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custDataLst>
      <p:tags r:id="rId1"/>
    </p:custDataLst>
    <p:extLst>
      <p:ext uri="{BB962C8B-B14F-4D97-AF65-F5344CB8AC3E}">
        <p14:creationId xmlns:p14="http://schemas.microsoft.com/office/powerpoint/2010/main" val="3777273107"/>
      </p:ext>
    </p:extLst>
  </p:cSld>
  <p:clrMapOvr>
    <a:masterClrMapping/>
  </p:clrMapOvr>
  <mc:AlternateContent xmlns:mc="http://schemas.openxmlformats.org/markup-compatibility/2006">
    <mc:Choice xmlns:p14="http://schemas.microsoft.com/office/powerpoint/2010/main" Requires="p14">
      <p:transition spd="slow" p14:dur="2000" advTm="120676"/>
    </mc:Choice>
    <mc:Fallback>
      <p:transition xmlns:p14="http://schemas.microsoft.com/office/powerpoint/2010/main" spd="slow" advTm="120676"/>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1"/>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15"/>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7"/>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P spid="3" grpId="0" animBg="1"/>
      <p:bldP spid="7" grpId="0"/>
      <p:bldP spid="8" grpId="0"/>
      <p:bldP spid="9" grpId="0"/>
      <p:bldP spid="10" grpId="0"/>
      <p:bldP spid="11" grpId="0"/>
      <p:bldP spid="15"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Learning Engine</a:t>
            </a:r>
            <a:endParaRPr lang="en-US" dirty="0"/>
          </a:p>
        </p:txBody>
      </p:sp>
      <p:sp>
        <p:nvSpPr>
          <p:cNvPr id="8" name="Footer Placeholder 7"/>
          <p:cNvSpPr>
            <a:spLocks noGrp="1"/>
          </p:cNvSpPr>
          <p:nvPr>
            <p:ph type="ftr" sz="quarter" idx="11"/>
          </p:nvPr>
        </p:nvSpPr>
        <p:spPr/>
        <p:txBody>
          <a:bodyPr/>
          <a:lstStyle/>
          <a:p>
            <a:pPr algn="ctr"/>
            <a:r>
              <a:rPr lang="en-US" smtClean="0"/>
              <a:t>ESEC/FSE 2015</a:t>
            </a:r>
            <a:endParaRPr lang="en-US" dirty="0"/>
          </a:p>
        </p:txBody>
      </p:sp>
      <p:sp>
        <p:nvSpPr>
          <p:cNvPr id="9" name="Slide Number Placeholder 8"/>
          <p:cNvSpPr>
            <a:spLocks noGrp="1"/>
          </p:cNvSpPr>
          <p:nvPr>
            <p:ph type="sldNum" sz="quarter" idx="12"/>
          </p:nvPr>
        </p:nvSpPr>
        <p:spPr/>
        <p:txBody>
          <a:bodyPr/>
          <a:lstStyle/>
          <a:p>
            <a:fld id="{1F7DF5D7-FF41-4BF6-8958-28DFF1DB182D}" type="slidenum">
              <a:rPr lang="en-US" smtClean="0"/>
              <a:pPr/>
              <a:t>22</a:t>
            </a:fld>
            <a:endParaRPr lang="en-US" dirty="0"/>
          </a:p>
        </p:txBody>
      </p:sp>
      <p:pic>
        <p:nvPicPr>
          <p:cNvPr id="2" name="Picture 1"/>
          <p:cNvPicPr>
            <a:picLocks noChangeAspect="1"/>
          </p:cNvPicPr>
          <p:nvPr/>
        </p:nvPicPr>
        <p:blipFill>
          <a:blip r:embed="rId3"/>
          <a:stretch>
            <a:fillRect/>
          </a:stretch>
        </p:blipFill>
        <p:spPr>
          <a:xfrm>
            <a:off x="241300" y="2286000"/>
            <a:ext cx="8661400" cy="2273300"/>
          </a:xfrm>
          <a:prstGeom prst="rect">
            <a:avLst/>
          </a:prstGeom>
        </p:spPr>
      </p:pic>
      <p:sp>
        <p:nvSpPr>
          <p:cNvPr id="4" name="Oval 3"/>
          <p:cNvSpPr/>
          <p:nvPr/>
        </p:nvSpPr>
        <p:spPr>
          <a:xfrm>
            <a:off x="2029580" y="2657100"/>
            <a:ext cx="1481712" cy="1220307"/>
          </a:xfrm>
          <a:prstGeom prst="ellipse">
            <a:avLst/>
          </a:prstGeom>
          <a:noFill/>
          <a:ln w="38100">
            <a:solidFill>
              <a:srgbClr val="0000F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936954630"/>
      </p:ext>
    </p:extLst>
  </p:cSld>
  <p:clrMapOvr>
    <a:masterClrMapping/>
  </p:clrMapOvr>
  <mc:AlternateContent xmlns:mc="http://schemas.openxmlformats.org/markup-compatibility/2006">
    <mc:Choice xmlns:p14="http://schemas.microsoft.com/office/powerpoint/2010/main" Requires="p14">
      <p:transition spd="slow" p14:dur="2000" advTm="18367"/>
    </mc:Choice>
    <mc:Fallback>
      <p:transition xmlns:p14="http://schemas.microsoft.com/office/powerpoint/2010/main" spd="slow" advTm="18367"/>
    </mc:Fallback>
  </mc:AlternateContent>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Weight Learning</a:t>
            </a:r>
            <a:endParaRPr lang="en-US" dirty="0"/>
          </a:p>
        </p:txBody>
      </p:sp>
      <p:sp>
        <p:nvSpPr>
          <p:cNvPr id="8" name="Down Arrow 7"/>
          <p:cNvSpPr/>
          <p:nvPr/>
        </p:nvSpPr>
        <p:spPr>
          <a:xfrm>
            <a:off x="4111442" y="2479875"/>
            <a:ext cx="635019" cy="728744"/>
          </a:xfrm>
          <a:prstGeom prst="downArrow">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9" name="TextBox 8"/>
          <p:cNvSpPr txBox="1"/>
          <p:nvPr/>
        </p:nvSpPr>
        <p:spPr>
          <a:xfrm>
            <a:off x="106636" y="1487171"/>
            <a:ext cx="8928305" cy="892552"/>
          </a:xfrm>
          <a:prstGeom prst="rect">
            <a:avLst/>
          </a:prstGeom>
          <a:noFill/>
        </p:spPr>
        <p:txBody>
          <a:bodyPr wrap="square" rtlCol="0">
            <a:spAutoFit/>
          </a:bodyPr>
          <a:lstStyle/>
          <a:p>
            <a:pPr algn="ctr"/>
            <a:r>
              <a:rPr lang="en-US" sz="2600" dirty="0" smtClean="0"/>
              <a:t>Learn rule weights such that the probability </a:t>
            </a:r>
          </a:p>
          <a:p>
            <a:pPr algn="ctr"/>
            <a:r>
              <a:rPr lang="en-US" sz="2600" dirty="0" smtClean="0"/>
              <a:t>of the training data is maximized</a:t>
            </a:r>
            <a:endParaRPr lang="en-US" sz="2600" dirty="0"/>
          </a:p>
        </p:txBody>
      </p:sp>
      <p:sp>
        <p:nvSpPr>
          <p:cNvPr id="10" name="TextBox 9"/>
          <p:cNvSpPr txBox="1"/>
          <p:nvPr/>
        </p:nvSpPr>
        <p:spPr>
          <a:xfrm>
            <a:off x="77552" y="3133811"/>
            <a:ext cx="9066447" cy="830997"/>
          </a:xfrm>
          <a:prstGeom prst="rect">
            <a:avLst/>
          </a:prstGeom>
          <a:noFill/>
        </p:spPr>
        <p:txBody>
          <a:bodyPr wrap="square" rtlCol="0">
            <a:spAutoFit/>
          </a:bodyPr>
          <a:lstStyle/>
          <a:p>
            <a:pPr algn="ctr"/>
            <a:r>
              <a:rPr lang="en-US" sz="2600" dirty="0" smtClean="0"/>
              <a:t>Perform gradient descent</a:t>
            </a:r>
          </a:p>
          <a:p>
            <a:pPr algn="ctr"/>
            <a:r>
              <a:rPr lang="en-US" sz="2200" dirty="0" smtClean="0"/>
              <a:t>[</a:t>
            </a:r>
            <a:r>
              <a:rPr lang="en-US" sz="2200" dirty="0" err="1" smtClean="0"/>
              <a:t>Singla</a:t>
            </a:r>
            <a:r>
              <a:rPr lang="en-US" sz="2200" dirty="0" smtClean="0"/>
              <a:t> &amp; </a:t>
            </a:r>
            <a:r>
              <a:rPr lang="en-US" sz="2200" dirty="0" err="1" smtClean="0"/>
              <a:t>Domingos</a:t>
            </a:r>
            <a:r>
              <a:rPr lang="en-US" sz="2200" dirty="0" smtClean="0"/>
              <a:t>, AAAI’05]</a:t>
            </a:r>
            <a:endParaRPr lang="en-US" sz="2200" dirty="0"/>
          </a:p>
        </p:txBody>
      </p:sp>
      <p:sp>
        <p:nvSpPr>
          <p:cNvPr id="6" name="Footer Placeholder 5"/>
          <p:cNvSpPr>
            <a:spLocks noGrp="1"/>
          </p:cNvSpPr>
          <p:nvPr>
            <p:ph type="ftr" sz="quarter" idx="11"/>
          </p:nvPr>
        </p:nvSpPr>
        <p:spPr/>
        <p:txBody>
          <a:bodyPr/>
          <a:lstStyle/>
          <a:p>
            <a:pPr algn="ctr"/>
            <a:r>
              <a:rPr lang="en-US" smtClean="0"/>
              <a:t>ESEC/FSE 2015</a:t>
            </a:r>
            <a:endParaRPr lang="en-US" dirty="0"/>
          </a:p>
        </p:txBody>
      </p:sp>
      <p:sp>
        <p:nvSpPr>
          <p:cNvPr id="7" name="Slide Number Placeholder 6"/>
          <p:cNvSpPr>
            <a:spLocks noGrp="1"/>
          </p:cNvSpPr>
          <p:nvPr>
            <p:ph type="sldNum" sz="quarter" idx="12"/>
          </p:nvPr>
        </p:nvSpPr>
        <p:spPr/>
        <p:txBody>
          <a:bodyPr/>
          <a:lstStyle/>
          <a:p>
            <a:fld id="{1F7DF5D7-FF41-4BF6-8958-28DFF1DB182D}" type="slidenum">
              <a:rPr lang="en-US" smtClean="0"/>
              <a:pPr/>
              <a:t>23</a:t>
            </a:fld>
            <a:endParaRPr lang="en-US" dirty="0"/>
          </a:p>
        </p:txBody>
      </p:sp>
    </p:spTree>
    <p:custDataLst>
      <p:tags r:id="rId1"/>
    </p:custDataLst>
    <p:extLst>
      <p:ext uri="{BB962C8B-B14F-4D97-AF65-F5344CB8AC3E}">
        <p14:creationId xmlns:p14="http://schemas.microsoft.com/office/powerpoint/2010/main" val="994942323"/>
      </p:ext>
    </p:extLst>
  </p:cSld>
  <p:clrMapOvr>
    <a:masterClrMapping/>
  </p:clrMapOvr>
  <mc:AlternateContent xmlns:mc="http://schemas.openxmlformats.org/markup-compatibility/2006">
    <mc:Choice xmlns:p14="http://schemas.microsoft.com/office/powerpoint/2010/main" Requires="p14">
      <p:transition spd="slow" p14:dur="2000" advTm="16976"/>
    </mc:Choice>
    <mc:Fallback>
      <p:transition xmlns:p14="http://schemas.microsoft.com/office/powerpoint/2010/main" spd="slow" advTm="16976"/>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p:bldP spid="10" grpId="0"/>
    </p:bldLst>
  </p:timing>
</p:sld>
</file>

<file path=ppt/slides/slide2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Putting </a:t>
            </a:r>
            <a:r>
              <a:rPr lang="en-US" dirty="0"/>
              <a:t>I</a:t>
            </a:r>
            <a:r>
              <a:rPr lang="en-US" dirty="0" smtClean="0"/>
              <a:t>t </a:t>
            </a:r>
            <a:r>
              <a:rPr lang="en-US" dirty="0"/>
              <a:t>A</a:t>
            </a:r>
            <a:r>
              <a:rPr lang="en-US" dirty="0" smtClean="0"/>
              <a:t>ll Together</a:t>
            </a:r>
            <a:endParaRPr lang="en-US" dirty="0"/>
          </a:p>
        </p:txBody>
      </p:sp>
      <p:sp>
        <p:nvSpPr>
          <p:cNvPr id="7" name="Footer Placeholder 6"/>
          <p:cNvSpPr>
            <a:spLocks noGrp="1"/>
          </p:cNvSpPr>
          <p:nvPr>
            <p:ph type="ftr" sz="quarter" idx="11"/>
          </p:nvPr>
        </p:nvSpPr>
        <p:spPr/>
        <p:txBody>
          <a:bodyPr/>
          <a:lstStyle/>
          <a:p>
            <a:pPr algn="ctr"/>
            <a:r>
              <a:rPr lang="en-US" smtClean="0"/>
              <a:t>ESEC/FSE 2015</a:t>
            </a:r>
            <a:endParaRPr lang="en-US" dirty="0"/>
          </a:p>
        </p:txBody>
      </p:sp>
      <p:sp>
        <p:nvSpPr>
          <p:cNvPr id="8" name="Slide Number Placeholder 7"/>
          <p:cNvSpPr>
            <a:spLocks noGrp="1"/>
          </p:cNvSpPr>
          <p:nvPr>
            <p:ph type="sldNum" sz="quarter" idx="12"/>
          </p:nvPr>
        </p:nvSpPr>
        <p:spPr/>
        <p:txBody>
          <a:bodyPr/>
          <a:lstStyle/>
          <a:p>
            <a:fld id="{1F7DF5D7-FF41-4BF6-8958-28DFF1DB182D}" type="slidenum">
              <a:rPr lang="en-US" smtClean="0"/>
              <a:pPr/>
              <a:t>24</a:t>
            </a:fld>
            <a:endParaRPr lang="en-US" dirty="0"/>
          </a:p>
        </p:txBody>
      </p:sp>
      <p:pic>
        <p:nvPicPr>
          <p:cNvPr id="2" name="Picture 1"/>
          <p:cNvPicPr>
            <a:picLocks noChangeAspect="1"/>
          </p:cNvPicPr>
          <p:nvPr/>
        </p:nvPicPr>
        <p:blipFill>
          <a:blip r:embed="rId4"/>
          <a:stretch>
            <a:fillRect/>
          </a:stretch>
        </p:blipFill>
        <p:spPr>
          <a:xfrm>
            <a:off x="241300" y="2286000"/>
            <a:ext cx="8661400" cy="2273300"/>
          </a:xfrm>
          <a:prstGeom prst="rect">
            <a:avLst/>
          </a:prstGeom>
        </p:spPr>
      </p:pic>
      <p:pic>
        <p:nvPicPr>
          <p:cNvPr id="5" name="Picture 4"/>
          <p:cNvPicPr>
            <a:picLocks noChangeAspect="1"/>
          </p:cNvPicPr>
          <p:nvPr/>
        </p:nvPicPr>
        <p:blipFill>
          <a:blip r:embed="rId5"/>
          <a:stretch>
            <a:fillRect/>
          </a:stretch>
        </p:blipFill>
        <p:spPr>
          <a:xfrm>
            <a:off x="2194876" y="2934122"/>
            <a:ext cx="1181100" cy="673100"/>
          </a:xfrm>
          <a:prstGeom prst="rect">
            <a:avLst/>
          </a:prstGeom>
        </p:spPr>
      </p:pic>
      <p:pic>
        <p:nvPicPr>
          <p:cNvPr id="6" name="Picture 5"/>
          <p:cNvPicPr>
            <a:picLocks noChangeAspect="1"/>
          </p:cNvPicPr>
          <p:nvPr/>
        </p:nvPicPr>
        <p:blipFill>
          <a:blip r:embed="rId6"/>
          <a:stretch>
            <a:fillRect/>
          </a:stretch>
        </p:blipFill>
        <p:spPr>
          <a:xfrm>
            <a:off x="3694715" y="2896022"/>
            <a:ext cx="1168400" cy="749300"/>
          </a:xfrm>
          <a:prstGeom prst="rect">
            <a:avLst/>
          </a:prstGeom>
        </p:spPr>
      </p:pic>
      <p:pic>
        <p:nvPicPr>
          <p:cNvPr id="10" name="Picture 9"/>
          <p:cNvPicPr>
            <a:picLocks noChangeAspect="1"/>
          </p:cNvPicPr>
          <p:nvPr/>
        </p:nvPicPr>
        <p:blipFill>
          <a:blip r:embed="rId7"/>
          <a:stretch>
            <a:fillRect/>
          </a:stretch>
        </p:blipFill>
        <p:spPr>
          <a:xfrm>
            <a:off x="5138432" y="2934121"/>
            <a:ext cx="1168400" cy="673100"/>
          </a:xfrm>
          <a:prstGeom prst="rect">
            <a:avLst/>
          </a:prstGeom>
        </p:spPr>
      </p:pic>
      <p:pic>
        <p:nvPicPr>
          <p:cNvPr id="3" name="Picture 2"/>
          <p:cNvPicPr>
            <a:picLocks noChangeAspect="1"/>
          </p:cNvPicPr>
          <p:nvPr/>
        </p:nvPicPr>
        <p:blipFill>
          <a:blip r:embed="rId8"/>
          <a:stretch>
            <a:fillRect/>
          </a:stretch>
        </p:blipFill>
        <p:spPr>
          <a:xfrm>
            <a:off x="365912" y="2896035"/>
            <a:ext cx="1104900" cy="749300"/>
          </a:xfrm>
          <a:prstGeom prst="rect">
            <a:avLst/>
          </a:prstGeom>
        </p:spPr>
      </p:pic>
    </p:spTree>
    <p:custDataLst>
      <p:tags r:id="rId1"/>
    </p:custDataLst>
    <p:extLst>
      <p:ext uri="{BB962C8B-B14F-4D97-AF65-F5344CB8AC3E}">
        <p14:creationId xmlns:p14="http://schemas.microsoft.com/office/powerpoint/2010/main" val="2483386859"/>
      </p:ext>
    </p:extLst>
  </p:cSld>
  <p:clrMapOvr>
    <a:masterClrMapping/>
  </p:clrMapOvr>
  <mc:AlternateContent xmlns:mc="http://schemas.openxmlformats.org/markup-compatibility/2006">
    <mc:Choice xmlns:p14="http://schemas.microsoft.com/office/powerpoint/2010/main" Requires="p14">
      <p:transition spd="slow" p14:dur="2000" advTm="26294"/>
    </mc:Choice>
    <mc:Fallback>
      <p:transition xmlns:p14="http://schemas.microsoft.com/office/powerpoint/2010/main" spd="slow" advTm="26294"/>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checkerboard(across)">
                                      <p:cBhvr>
                                        <p:cTn id="7" dur="500"/>
                                        <p:tgtEl>
                                          <p:spTgt spid="3"/>
                                        </p:tgtEl>
                                      </p:cBhvr>
                                    </p:animEffect>
                                  </p:childTnLst>
                                </p:cTn>
                              </p:par>
                              <p:par>
                                <p:cTn id="8" presetID="5" presetClass="entr" presetSubtype="10" fill="hold"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checkerboard(across)">
                                      <p:cBhvr>
                                        <p:cTn id="10" dur="500"/>
                                        <p:tgtEl>
                                          <p:spTgt spid="5"/>
                                        </p:tgtEl>
                                      </p:cBhvr>
                                    </p:animEffect>
                                  </p:childTnLst>
                                </p:cTn>
                              </p:par>
                              <p:par>
                                <p:cTn id="11" presetID="5" presetClass="entr" presetSubtype="10" fill="hold" nodeType="with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checkerboard(across)">
                                      <p:cBhvr>
                                        <p:cTn id="13" dur="500"/>
                                        <p:tgtEl>
                                          <p:spTgt spid="6"/>
                                        </p:tgtEl>
                                      </p:cBhvr>
                                    </p:animEffect>
                                  </p:childTnLst>
                                </p:cTn>
                              </p:par>
                              <p:par>
                                <p:cTn id="14" presetID="5" presetClass="entr" presetSubtype="10" fill="hold" nodeType="withEffect">
                                  <p:stCondLst>
                                    <p:cond delay="0"/>
                                  </p:stCondLst>
                                  <p:childTnLst>
                                    <p:set>
                                      <p:cBhvr>
                                        <p:cTn id="15" dur="1" fill="hold">
                                          <p:stCondLst>
                                            <p:cond delay="0"/>
                                          </p:stCondLst>
                                        </p:cTn>
                                        <p:tgtEl>
                                          <p:spTgt spid="10"/>
                                        </p:tgtEl>
                                        <p:attrNameLst>
                                          <p:attrName>style.visibility</p:attrName>
                                        </p:attrNameLst>
                                      </p:cBhvr>
                                      <p:to>
                                        <p:strVal val="visible"/>
                                      </p:to>
                                    </p:set>
                                    <p:animEffect transition="in" filter="checkerboard(across)">
                                      <p:cBhvr>
                                        <p:cTn id="16"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Empirical Evaluation </a:t>
            </a:r>
            <a:r>
              <a:rPr lang="en-US" dirty="0" smtClean="0"/>
              <a:t>Questions</a:t>
            </a:r>
            <a:endParaRPr lang="en-US" dirty="0"/>
          </a:p>
        </p:txBody>
      </p:sp>
      <p:sp>
        <p:nvSpPr>
          <p:cNvPr id="3" name="Content Placeholder 2"/>
          <p:cNvSpPr>
            <a:spLocks noGrp="1"/>
          </p:cNvSpPr>
          <p:nvPr>
            <p:ph idx="1"/>
          </p:nvPr>
        </p:nvSpPr>
        <p:spPr/>
        <p:txBody>
          <a:bodyPr>
            <a:normAutofit/>
          </a:bodyPr>
          <a:lstStyle/>
          <a:p>
            <a:r>
              <a:rPr lang="en-US" b="1" dirty="0" smtClean="0"/>
              <a:t>RQ1:</a:t>
            </a:r>
            <a:r>
              <a:rPr lang="en-US" dirty="0" smtClean="0"/>
              <a:t> Does </a:t>
            </a:r>
            <a:r>
              <a:rPr lang="en-US" dirty="0" smtClean="0"/>
              <a:t>user feedback help in improving analysis </a:t>
            </a:r>
            <a:r>
              <a:rPr lang="en-US" dirty="0" smtClean="0"/>
              <a:t>precision?</a:t>
            </a:r>
            <a:endParaRPr lang="en-US" dirty="0" smtClean="0"/>
          </a:p>
          <a:p>
            <a:endParaRPr lang="en-US" sz="2000" dirty="0" smtClean="0"/>
          </a:p>
          <a:p>
            <a:r>
              <a:rPr lang="en-US" b="1" dirty="0" smtClean="0"/>
              <a:t>RQ2: </a:t>
            </a:r>
            <a:r>
              <a:rPr lang="en-US" dirty="0" smtClean="0"/>
              <a:t>How </a:t>
            </a:r>
            <a:r>
              <a:rPr lang="en-US" dirty="0" smtClean="0"/>
              <a:t>much feedback is needed and does the amount of feedback affect the </a:t>
            </a:r>
            <a:r>
              <a:rPr lang="en-US" dirty="0" smtClean="0"/>
              <a:t>precision?</a:t>
            </a:r>
            <a:endParaRPr lang="en-US" dirty="0" smtClean="0"/>
          </a:p>
          <a:p>
            <a:endParaRPr lang="en-US" sz="2000" dirty="0"/>
          </a:p>
          <a:p>
            <a:r>
              <a:rPr lang="en-US" b="1" dirty="0" smtClean="0"/>
              <a:t>RQ3: </a:t>
            </a:r>
            <a:r>
              <a:rPr lang="en-US" dirty="0" smtClean="0"/>
              <a:t>How </a:t>
            </a:r>
            <a:r>
              <a:rPr lang="en-US" dirty="0"/>
              <a:t>feasible is it for users to inspect analysis </a:t>
            </a:r>
            <a:r>
              <a:rPr lang="en-US" dirty="0" smtClean="0"/>
              <a:t>output </a:t>
            </a:r>
            <a:r>
              <a:rPr lang="en-US" dirty="0"/>
              <a:t>and provide useful </a:t>
            </a:r>
            <a:r>
              <a:rPr lang="en-US" dirty="0" smtClean="0"/>
              <a:t>feedback?</a:t>
            </a:r>
            <a:endParaRPr lang="en-US" dirty="0"/>
          </a:p>
        </p:txBody>
      </p:sp>
      <p:sp>
        <p:nvSpPr>
          <p:cNvPr id="7" name="Footer Placeholder 6"/>
          <p:cNvSpPr>
            <a:spLocks noGrp="1"/>
          </p:cNvSpPr>
          <p:nvPr>
            <p:ph type="ftr" sz="quarter" idx="11"/>
          </p:nvPr>
        </p:nvSpPr>
        <p:spPr/>
        <p:txBody>
          <a:bodyPr/>
          <a:lstStyle/>
          <a:p>
            <a:pPr algn="ctr"/>
            <a:r>
              <a:rPr lang="en-US" smtClean="0"/>
              <a:t>ESEC/FSE 2015</a:t>
            </a:r>
            <a:endParaRPr lang="en-US" dirty="0"/>
          </a:p>
        </p:txBody>
      </p:sp>
      <p:sp>
        <p:nvSpPr>
          <p:cNvPr id="8" name="Slide Number Placeholder 7"/>
          <p:cNvSpPr>
            <a:spLocks noGrp="1"/>
          </p:cNvSpPr>
          <p:nvPr>
            <p:ph type="sldNum" sz="quarter" idx="12"/>
          </p:nvPr>
        </p:nvSpPr>
        <p:spPr/>
        <p:txBody>
          <a:bodyPr/>
          <a:lstStyle/>
          <a:p>
            <a:fld id="{1F7DF5D7-FF41-4BF6-8958-28DFF1DB182D}" type="slidenum">
              <a:rPr lang="en-US" smtClean="0"/>
              <a:pPr/>
              <a:t>25</a:t>
            </a:fld>
            <a:endParaRPr lang="en-US" dirty="0"/>
          </a:p>
        </p:txBody>
      </p:sp>
    </p:spTree>
    <p:custDataLst>
      <p:tags r:id="rId1"/>
    </p:custDataLst>
    <p:extLst>
      <p:ext uri="{BB962C8B-B14F-4D97-AF65-F5344CB8AC3E}">
        <p14:creationId xmlns:p14="http://schemas.microsoft.com/office/powerpoint/2010/main" val="3813311544"/>
      </p:ext>
    </p:extLst>
  </p:cSld>
  <p:clrMapOvr>
    <a:masterClrMapping/>
  </p:clrMapOvr>
  <mc:AlternateContent xmlns:mc="http://schemas.openxmlformats.org/markup-compatibility/2006">
    <mc:Choice xmlns:p14="http://schemas.microsoft.com/office/powerpoint/2010/main" Requires="p14">
      <p:transition spd="slow" p14:dur="2000" advTm="26342"/>
    </mc:Choice>
    <mc:Fallback>
      <p:transition xmlns:p14="http://schemas.microsoft.com/office/powerpoint/2010/main" spd="slow" advTm="26342"/>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Empirical Evaluation Setup</a:t>
            </a:r>
            <a:endParaRPr lang="en-US" dirty="0"/>
          </a:p>
        </p:txBody>
      </p:sp>
      <p:sp>
        <p:nvSpPr>
          <p:cNvPr id="3" name="Content Placeholder 2"/>
          <p:cNvSpPr>
            <a:spLocks noGrp="1"/>
          </p:cNvSpPr>
          <p:nvPr>
            <p:ph idx="1"/>
          </p:nvPr>
        </p:nvSpPr>
        <p:spPr/>
        <p:txBody>
          <a:bodyPr>
            <a:normAutofit/>
          </a:bodyPr>
          <a:lstStyle/>
          <a:p>
            <a:r>
              <a:rPr lang="en-US" dirty="0" smtClean="0"/>
              <a:t>Control Study:</a:t>
            </a:r>
          </a:p>
          <a:p>
            <a:pPr lvl="1"/>
            <a:r>
              <a:rPr lang="en-US" sz="2400" b="1" dirty="0" smtClean="0">
                <a:solidFill>
                  <a:srgbClr val="800000"/>
                </a:solidFill>
              </a:rPr>
              <a:t>Analyses:</a:t>
            </a:r>
            <a:r>
              <a:rPr lang="en-US" sz="2400" dirty="0" smtClean="0"/>
              <a:t> (1) Pointer analysis,  (2) </a:t>
            </a:r>
            <a:r>
              <a:rPr lang="en-US" sz="2400" dirty="0" err="1" smtClean="0"/>
              <a:t>Datarace</a:t>
            </a:r>
            <a:r>
              <a:rPr lang="en-US" sz="2400" dirty="0" smtClean="0"/>
              <a:t> analysis</a:t>
            </a:r>
          </a:p>
          <a:p>
            <a:pPr lvl="1"/>
            <a:r>
              <a:rPr lang="en-US" sz="2400" b="1" dirty="0">
                <a:solidFill>
                  <a:srgbClr val="800000"/>
                </a:solidFill>
              </a:rPr>
              <a:t>Benchmarks:</a:t>
            </a:r>
            <a:r>
              <a:rPr lang="en-US" sz="2400" dirty="0"/>
              <a:t> 7 Java programs (130-200 KLOC each</a:t>
            </a:r>
            <a:r>
              <a:rPr lang="en-US" sz="2400" dirty="0" smtClean="0"/>
              <a:t>)</a:t>
            </a:r>
          </a:p>
          <a:p>
            <a:pPr lvl="1"/>
            <a:r>
              <a:rPr lang="en-US" sz="2400" b="1" dirty="0" smtClean="0">
                <a:solidFill>
                  <a:srgbClr val="800000"/>
                </a:solidFill>
              </a:rPr>
              <a:t>Feedback:</a:t>
            </a:r>
            <a:r>
              <a:rPr lang="en-US" sz="2400" dirty="0" smtClean="0"/>
              <a:t> Automated </a:t>
            </a:r>
            <a:r>
              <a:rPr lang="en-US" sz="2000" dirty="0" smtClean="0"/>
              <a:t>[Zhang </a:t>
            </a:r>
            <a:r>
              <a:rPr lang="en-US" sz="2000" dirty="0" err="1" smtClean="0"/>
              <a:t>et.al</a:t>
            </a:r>
            <a:r>
              <a:rPr lang="en-US" sz="2000" dirty="0" smtClean="0"/>
              <a:t>, PLDI’14]</a:t>
            </a:r>
          </a:p>
          <a:p>
            <a:pPr marL="0" indent="0">
              <a:buNone/>
            </a:pPr>
            <a:endParaRPr lang="en-US" sz="2000" dirty="0"/>
          </a:p>
          <a:p>
            <a:r>
              <a:rPr lang="en-US" dirty="0" smtClean="0"/>
              <a:t>User </a:t>
            </a:r>
            <a:r>
              <a:rPr lang="en-US" dirty="0" smtClean="0"/>
              <a:t>Study</a:t>
            </a:r>
            <a:r>
              <a:rPr lang="en-US" dirty="0" smtClean="0"/>
              <a:t>:</a:t>
            </a:r>
          </a:p>
          <a:p>
            <a:pPr lvl="1"/>
            <a:r>
              <a:rPr lang="en-US" sz="2400" b="1" dirty="0">
                <a:solidFill>
                  <a:srgbClr val="800000"/>
                </a:solidFill>
              </a:rPr>
              <a:t>Analyses</a:t>
            </a:r>
            <a:r>
              <a:rPr lang="en-US" sz="2400" b="1" dirty="0" smtClean="0">
                <a:solidFill>
                  <a:srgbClr val="800000"/>
                </a:solidFill>
              </a:rPr>
              <a:t>:</a:t>
            </a:r>
            <a:r>
              <a:rPr lang="en-US" sz="2400" dirty="0" smtClean="0"/>
              <a:t> </a:t>
            </a:r>
            <a:r>
              <a:rPr lang="en-US" sz="2400" dirty="0" smtClean="0"/>
              <a:t>Information flow analysis</a:t>
            </a:r>
          </a:p>
          <a:p>
            <a:pPr lvl="1"/>
            <a:r>
              <a:rPr lang="en-US" sz="2400" b="1" dirty="0">
                <a:solidFill>
                  <a:srgbClr val="800000"/>
                </a:solidFill>
              </a:rPr>
              <a:t>Benchmarks</a:t>
            </a:r>
            <a:r>
              <a:rPr lang="en-US" sz="2400" b="1" dirty="0" smtClean="0">
                <a:solidFill>
                  <a:srgbClr val="800000"/>
                </a:solidFill>
              </a:rPr>
              <a:t>:</a:t>
            </a:r>
            <a:r>
              <a:rPr lang="en-US" sz="2400" dirty="0" smtClean="0"/>
              <a:t> 3 security micro-benchmarks</a:t>
            </a:r>
          </a:p>
          <a:p>
            <a:pPr lvl="1"/>
            <a:r>
              <a:rPr lang="en-US" sz="2400" b="1" dirty="0">
                <a:solidFill>
                  <a:srgbClr val="800000"/>
                </a:solidFill>
              </a:rPr>
              <a:t>Feedback</a:t>
            </a:r>
            <a:r>
              <a:rPr lang="en-US" sz="2400" b="1" dirty="0" smtClean="0">
                <a:solidFill>
                  <a:srgbClr val="800000"/>
                </a:solidFill>
              </a:rPr>
              <a:t>:</a:t>
            </a:r>
            <a:r>
              <a:rPr lang="en-US" sz="2400" dirty="0" smtClean="0"/>
              <a:t> 9 users</a:t>
            </a:r>
          </a:p>
          <a:p>
            <a:pPr lvl="1"/>
            <a:endParaRPr lang="en-US" dirty="0" smtClean="0"/>
          </a:p>
          <a:p>
            <a:pPr marL="0" indent="0">
              <a:buNone/>
            </a:pPr>
            <a:endParaRPr lang="en-US" sz="800" dirty="0" smtClean="0"/>
          </a:p>
        </p:txBody>
      </p:sp>
      <p:sp>
        <p:nvSpPr>
          <p:cNvPr id="7" name="Footer Placeholder 6"/>
          <p:cNvSpPr>
            <a:spLocks noGrp="1"/>
          </p:cNvSpPr>
          <p:nvPr>
            <p:ph type="ftr" sz="quarter" idx="11"/>
          </p:nvPr>
        </p:nvSpPr>
        <p:spPr/>
        <p:txBody>
          <a:bodyPr/>
          <a:lstStyle/>
          <a:p>
            <a:pPr algn="ctr"/>
            <a:r>
              <a:rPr lang="en-US" smtClean="0"/>
              <a:t>ESEC/FSE 2015</a:t>
            </a:r>
            <a:endParaRPr lang="en-US" dirty="0"/>
          </a:p>
        </p:txBody>
      </p:sp>
      <p:sp>
        <p:nvSpPr>
          <p:cNvPr id="8" name="Slide Number Placeholder 7"/>
          <p:cNvSpPr>
            <a:spLocks noGrp="1"/>
          </p:cNvSpPr>
          <p:nvPr>
            <p:ph type="sldNum" sz="quarter" idx="12"/>
          </p:nvPr>
        </p:nvSpPr>
        <p:spPr/>
        <p:txBody>
          <a:bodyPr/>
          <a:lstStyle/>
          <a:p>
            <a:fld id="{1F7DF5D7-FF41-4BF6-8958-28DFF1DB182D}" type="slidenum">
              <a:rPr lang="en-US" smtClean="0"/>
              <a:pPr/>
              <a:t>26</a:t>
            </a:fld>
            <a:endParaRPr lang="en-US" dirty="0"/>
          </a:p>
        </p:txBody>
      </p:sp>
    </p:spTree>
    <p:custDataLst>
      <p:tags r:id="rId1"/>
    </p:custDataLst>
    <p:extLst>
      <p:ext uri="{BB962C8B-B14F-4D97-AF65-F5344CB8AC3E}">
        <p14:creationId xmlns:p14="http://schemas.microsoft.com/office/powerpoint/2010/main" val="1374994292"/>
      </p:ext>
    </p:extLst>
  </p:cSld>
  <p:clrMapOvr>
    <a:masterClrMapping/>
  </p:clrMapOvr>
  <mc:AlternateContent xmlns:mc="http://schemas.openxmlformats.org/markup-compatibility/2006">
    <mc:Choice xmlns:p14="http://schemas.microsoft.com/office/powerpoint/2010/main" Requires="p14">
      <p:transition spd="slow" p14:dur="2000" advTm="66030"/>
    </mc:Choice>
    <mc:Fallback>
      <p:transition xmlns:p14="http://schemas.microsoft.com/office/powerpoint/2010/main" spd="slow" advTm="66030"/>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Benchmarks Characteristics</a:t>
            </a:r>
            <a:endParaRPr lang="en-US" dirty="0"/>
          </a:p>
        </p:txBody>
      </p:sp>
      <p:graphicFrame>
        <p:nvGraphicFramePr>
          <p:cNvPr id="6" name="Content Placeholder 3"/>
          <p:cNvGraphicFramePr>
            <a:graphicFrameLocks noGrp="1"/>
          </p:cNvGraphicFramePr>
          <p:nvPr>
            <p:ph sz="quarter" idx="1"/>
            <p:extLst>
              <p:ext uri="{D42A27DB-BD31-4B8C-83A1-F6EECF244321}">
                <p14:modId xmlns:p14="http://schemas.microsoft.com/office/powerpoint/2010/main" val="3418695584"/>
              </p:ext>
            </p:extLst>
          </p:nvPr>
        </p:nvGraphicFramePr>
        <p:xfrm>
          <a:off x="571972" y="1413407"/>
          <a:ext cx="7342277" cy="4358640"/>
        </p:xfrm>
        <a:graphic>
          <a:graphicData uri="http://schemas.openxmlformats.org/drawingml/2006/table">
            <a:tbl>
              <a:tblPr firstRow="1" bandRow="1">
                <a:tableStyleId>{5C22544A-7EE6-4342-B048-85BDC9FD1C3A}</a:tableStyleId>
              </a:tblPr>
              <a:tblGrid>
                <a:gridCol w="1443894"/>
                <a:gridCol w="1245996"/>
                <a:gridCol w="1547446"/>
                <a:gridCol w="1708220"/>
                <a:gridCol w="1396721"/>
              </a:tblGrid>
              <a:tr h="0">
                <a:tc>
                  <a:txBody>
                    <a:bodyPr/>
                    <a:lstStyle/>
                    <a:p>
                      <a:endParaRPr lang="en-US" sz="2000" dirty="0"/>
                    </a:p>
                  </a:txBody>
                  <a:tcPr/>
                </a:tc>
                <a:tc>
                  <a:txBody>
                    <a:bodyPr/>
                    <a:lstStyle/>
                    <a:p>
                      <a:pPr algn="ctr"/>
                      <a:r>
                        <a:rPr lang="en-US" sz="2000" dirty="0" smtClean="0"/>
                        <a:t>classes</a:t>
                      </a:r>
                      <a:endParaRPr lang="en-US" sz="2000" dirty="0"/>
                    </a:p>
                  </a:txBody>
                  <a:tcPr/>
                </a:tc>
                <a:tc>
                  <a:txBody>
                    <a:bodyPr/>
                    <a:lstStyle/>
                    <a:p>
                      <a:pPr algn="ctr"/>
                      <a:r>
                        <a:rPr lang="en-US" sz="2000" dirty="0" smtClean="0"/>
                        <a:t>methods</a:t>
                      </a:r>
                      <a:endParaRPr lang="en-US" sz="2000" dirty="0"/>
                    </a:p>
                  </a:txBody>
                  <a:tcPr/>
                </a:tc>
                <a:tc>
                  <a:txBody>
                    <a:bodyPr/>
                    <a:lstStyle/>
                    <a:p>
                      <a:pPr algn="ctr"/>
                      <a:r>
                        <a:rPr lang="en-US" sz="2000" dirty="0" err="1" smtClean="0"/>
                        <a:t>bytecode</a:t>
                      </a:r>
                      <a:r>
                        <a:rPr lang="en-US" sz="2000" dirty="0" smtClean="0"/>
                        <a:t>(KB)</a:t>
                      </a:r>
                      <a:endParaRPr lang="en-US" sz="2000" dirty="0"/>
                    </a:p>
                  </a:txBody>
                  <a:tcPr/>
                </a:tc>
                <a:tc>
                  <a:txBody>
                    <a:bodyPr/>
                    <a:lstStyle/>
                    <a:p>
                      <a:pPr algn="ctr"/>
                      <a:r>
                        <a:rPr lang="en-US" sz="2000" dirty="0" smtClean="0"/>
                        <a:t>KLOC</a:t>
                      </a:r>
                      <a:endParaRPr lang="en-US" sz="2000" dirty="0"/>
                    </a:p>
                  </a:txBody>
                  <a:tcPr/>
                </a:tc>
              </a:tr>
              <a:tr h="370840">
                <a:tc>
                  <a:txBody>
                    <a:bodyPr/>
                    <a:lstStyle/>
                    <a:p>
                      <a:r>
                        <a:rPr lang="en-US" sz="2000" dirty="0" err="1" smtClean="0"/>
                        <a:t>antlr</a:t>
                      </a:r>
                      <a:endParaRPr lang="en-US" sz="2000" dirty="0"/>
                    </a:p>
                  </a:txBody>
                  <a:tcPr/>
                </a:tc>
                <a:tc>
                  <a:txBody>
                    <a:bodyPr/>
                    <a:lstStyle/>
                    <a:p>
                      <a:pPr algn="ctr"/>
                      <a:r>
                        <a:rPr lang="en-US" sz="2000" dirty="0" smtClean="0"/>
                        <a:t>350</a:t>
                      </a:r>
                      <a:endParaRPr lang="en-US" sz="2000" dirty="0"/>
                    </a:p>
                  </a:txBody>
                  <a:tcPr/>
                </a:tc>
                <a:tc>
                  <a:txBody>
                    <a:bodyPr/>
                    <a:lstStyle/>
                    <a:p>
                      <a:pPr algn="ctr"/>
                      <a:r>
                        <a:rPr lang="en-US" sz="2000" dirty="0" smtClean="0"/>
                        <a:t>2.3K</a:t>
                      </a:r>
                      <a:endParaRPr lang="en-US" sz="2000" dirty="0"/>
                    </a:p>
                  </a:txBody>
                  <a:tcPr/>
                </a:tc>
                <a:tc>
                  <a:txBody>
                    <a:bodyPr/>
                    <a:lstStyle/>
                    <a:p>
                      <a:pPr algn="ctr"/>
                      <a:r>
                        <a:rPr lang="en-US" sz="2000" dirty="0" smtClean="0"/>
                        <a:t>186</a:t>
                      </a:r>
                      <a:endParaRPr lang="en-US" sz="2000" dirty="0"/>
                    </a:p>
                  </a:txBody>
                  <a:tcPr/>
                </a:tc>
                <a:tc>
                  <a:txBody>
                    <a:bodyPr/>
                    <a:lstStyle/>
                    <a:p>
                      <a:pPr algn="ctr"/>
                      <a:r>
                        <a:rPr lang="en-US" sz="2000" dirty="0" smtClean="0"/>
                        <a:t>131</a:t>
                      </a:r>
                      <a:endParaRPr lang="en-US" sz="2000" dirty="0"/>
                    </a:p>
                  </a:txBody>
                  <a:tcPr/>
                </a:tc>
              </a:tr>
              <a:tr h="185420">
                <a:tc>
                  <a:txBody>
                    <a:bodyPr/>
                    <a:lstStyle/>
                    <a:p>
                      <a:r>
                        <a:rPr lang="en-US" sz="2000" dirty="0" err="1" smtClean="0"/>
                        <a:t>avrora</a:t>
                      </a:r>
                      <a:endParaRPr lang="en-US" sz="2000" dirty="0"/>
                    </a:p>
                  </a:txBody>
                  <a:tcPr/>
                </a:tc>
                <a:tc>
                  <a:txBody>
                    <a:bodyPr/>
                    <a:lstStyle/>
                    <a:p>
                      <a:pPr algn="ctr"/>
                      <a:r>
                        <a:rPr lang="en-US" sz="2000" dirty="0" smtClean="0"/>
                        <a:t>1,544</a:t>
                      </a:r>
                      <a:endParaRPr lang="en-US" sz="2000" dirty="0"/>
                    </a:p>
                  </a:txBody>
                  <a:tcPr/>
                </a:tc>
                <a:tc>
                  <a:txBody>
                    <a:bodyPr/>
                    <a:lstStyle/>
                    <a:p>
                      <a:pPr algn="ctr"/>
                      <a:r>
                        <a:rPr lang="en-US" sz="2000" dirty="0" smtClean="0"/>
                        <a:t>6.2K</a:t>
                      </a:r>
                      <a:endParaRPr lang="en-US" sz="2000" dirty="0"/>
                    </a:p>
                  </a:txBody>
                  <a:tcPr/>
                </a:tc>
                <a:tc>
                  <a:txBody>
                    <a:bodyPr/>
                    <a:lstStyle/>
                    <a:p>
                      <a:pPr algn="ctr"/>
                      <a:r>
                        <a:rPr lang="en-US" sz="2000" dirty="0" smtClean="0"/>
                        <a:t>325</a:t>
                      </a:r>
                      <a:endParaRPr lang="en-US" sz="2000" dirty="0"/>
                    </a:p>
                  </a:txBody>
                  <a:tcPr/>
                </a:tc>
                <a:tc>
                  <a:txBody>
                    <a:bodyPr/>
                    <a:lstStyle/>
                    <a:p>
                      <a:pPr algn="ctr"/>
                      <a:r>
                        <a:rPr lang="en-US" sz="2000" dirty="0" smtClean="0"/>
                        <a:t>193</a:t>
                      </a:r>
                      <a:endParaRPr lang="en-US" sz="2000" dirty="0"/>
                    </a:p>
                  </a:txBody>
                  <a:tcPr/>
                </a:tc>
              </a:tr>
              <a:tr h="185420">
                <a:tc>
                  <a:txBody>
                    <a:bodyPr/>
                    <a:lstStyle/>
                    <a:p>
                      <a:r>
                        <a:rPr lang="en-US" sz="2000" dirty="0" smtClean="0"/>
                        <a:t>ftp</a:t>
                      </a:r>
                      <a:endParaRPr lang="en-US" sz="2000" dirty="0"/>
                    </a:p>
                  </a:txBody>
                  <a:tcPr/>
                </a:tc>
                <a:tc>
                  <a:txBody>
                    <a:bodyPr/>
                    <a:lstStyle/>
                    <a:p>
                      <a:pPr algn="ctr"/>
                      <a:r>
                        <a:rPr lang="en-US" sz="2000" dirty="0" smtClean="0"/>
                        <a:t>414</a:t>
                      </a:r>
                      <a:endParaRPr lang="en-US" sz="2000" dirty="0"/>
                    </a:p>
                  </a:txBody>
                  <a:tcPr/>
                </a:tc>
                <a:tc>
                  <a:txBody>
                    <a:bodyPr/>
                    <a:lstStyle/>
                    <a:p>
                      <a:pPr algn="ctr"/>
                      <a:r>
                        <a:rPr lang="en-US" sz="2000" dirty="0" smtClean="0"/>
                        <a:t>2.2K</a:t>
                      </a:r>
                      <a:endParaRPr lang="en-US" sz="2000" dirty="0"/>
                    </a:p>
                  </a:txBody>
                  <a:tcPr/>
                </a:tc>
                <a:tc>
                  <a:txBody>
                    <a:bodyPr/>
                    <a:lstStyle/>
                    <a:p>
                      <a:pPr algn="ctr"/>
                      <a:r>
                        <a:rPr lang="en-US" sz="2000" dirty="0" smtClean="0"/>
                        <a:t>118</a:t>
                      </a:r>
                      <a:endParaRPr lang="en-US" sz="2000" dirty="0"/>
                    </a:p>
                  </a:txBody>
                  <a:tcPr/>
                </a:tc>
                <a:tc>
                  <a:txBody>
                    <a:bodyPr/>
                    <a:lstStyle/>
                    <a:p>
                      <a:pPr algn="ctr"/>
                      <a:r>
                        <a:rPr lang="en-US" sz="2000" dirty="0" smtClean="0"/>
                        <a:t>130</a:t>
                      </a:r>
                      <a:endParaRPr lang="en-US" sz="2000" dirty="0"/>
                    </a:p>
                  </a:txBody>
                  <a:tcPr/>
                </a:tc>
              </a:tr>
              <a:tr h="370840">
                <a:tc>
                  <a:txBody>
                    <a:bodyPr/>
                    <a:lstStyle/>
                    <a:p>
                      <a:r>
                        <a:rPr lang="en-US" sz="2000" dirty="0" err="1" smtClean="0"/>
                        <a:t>hedc</a:t>
                      </a:r>
                      <a:endParaRPr lang="en-US" sz="2000" dirty="0"/>
                    </a:p>
                  </a:txBody>
                  <a:tcPr/>
                </a:tc>
                <a:tc>
                  <a:txBody>
                    <a:bodyPr/>
                    <a:lstStyle/>
                    <a:p>
                      <a:pPr algn="ctr"/>
                      <a:r>
                        <a:rPr lang="en-US" sz="2000" dirty="0" smtClean="0"/>
                        <a:t>353</a:t>
                      </a:r>
                      <a:endParaRPr lang="en-US" sz="2000" dirty="0"/>
                    </a:p>
                  </a:txBody>
                  <a:tcPr/>
                </a:tc>
                <a:tc>
                  <a:txBody>
                    <a:bodyPr/>
                    <a:lstStyle/>
                    <a:p>
                      <a:pPr algn="ctr"/>
                      <a:r>
                        <a:rPr lang="en-US" sz="2000" dirty="0" smtClean="0"/>
                        <a:t>2.1K</a:t>
                      </a:r>
                      <a:endParaRPr lang="en-US" sz="2000" dirty="0"/>
                    </a:p>
                  </a:txBody>
                  <a:tcPr/>
                </a:tc>
                <a:tc>
                  <a:txBody>
                    <a:bodyPr/>
                    <a:lstStyle/>
                    <a:p>
                      <a:pPr algn="ctr"/>
                      <a:r>
                        <a:rPr lang="en-US" sz="2000" dirty="0" smtClean="0"/>
                        <a:t>140</a:t>
                      </a:r>
                      <a:endParaRPr lang="en-US" sz="2000" dirty="0"/>
                    </a:p>
                  </a:txBody>
                  <a:tcPr/>
                </a:tc>
                <a:tc>
                  <a:txBody>
                    <a:bodyPr/>
                    <a:lstStyle/>
                    <a:p>
                      <a:pPr algn="ctr"/>
                      <a:r>
                        <a:rPr lang="en-US" sz="2000" dirty="0" smtClean="0"/>
                        <a:t>153</a:t>
                      </a:r>
                      <a:endParaRPr lang="en-US" sz="2000" dirty="0"/>
                    </a:p>
                  </a:txBody>
                  <a:tcPr/>
                </a:tc>
              </a:tr>
              <a:tr h="185420">
                <a:tc>
                  <a:txBody>
                    <a:bodyPr/>
                    <a:lstStyle/>
                    <a:p>
                      <a:r>
                        <a:rPr lang="en-US" sz="2000" dirty="0" err="1" smtClean="0"/>
                        <a:t>luindex</a:t>
                      </a:r>
                      <a:endParaRPr lang="en-US" sz="2000" dirty="0"/>
                    </a:p>
                  </a:txBody>
                  <a:tcPr/>
                </a:tc>
                <a:tc>
                  <a:txBody>
                    <a:bodyPr/>
                    <a:lstStyle/>
                    <a:p>
                      <a:pPr algn="ctr"/>
                      <a:r>
                        <a:rPr lang="en-US" sz="2000" dirty="0" smtClean="0"/>
                        <a:t>619</a:t>
                      </a:r>
                      <a:endParaRPr lang="en-US" sz="2000" dirty="0"/>
                    </a:p>
                  </a:txBody>
                  <a:tcPr/>
                </a:tc>
                <a:tc>
                  <a:txBody>
                    <a:bodyPr/>
                    <a:lstStyle/>
                    <a:p>
                      <a:pPr algn="ctr"/>
                      <a:r>
                        <a:rPr lang="en-US" sz="2000" dirty="0" smtClean="0"/>
                        <a:t>3.7K</a:t>
                      </a:r>
                      <a:endParaRPr lang="en-US" sz="2000" dirty="0"/>
                    </a:p>
                  </a:txBody>
                  <a:tcPr/>
                </a:tc>
                <a:tc>
                  <a:txBody>
                    <a:bodyPr/>
                    <a:lstStyle/>
                    <a:p>
                      <a:pPr algn="ctr"/>
                      <a:r>
                        <a:rPr lang="en-US" sz="2000" dirty="0" smtClean="0"/>
                        <a:t>235</a:t>
                      </a:r>
                      <a:endParaRPr lang="en-US" sz="2000" dirty="0"/>
                    </a:p>
                  </a:txBody>
                  <a:tcPr/>
                </a:tc>
                <a:tc>
                  <a:txBody>
                    <a:bodyPr/>
                    <a:lstStyle/>
                    <a:p>
                      <a:pPr algn="ctr"/>
                      <a:r>
                        <a:rPr lang="en-US" sz="2000" dirty="0" smtClean="0"/>
                        <a:t>190</a:t>
                      </a:r>
                      <a:endParaRPr lang="en-US" sz="2000" dirty="0"/>
                    </a:p>
                  </a:txBody>
                  <a:tcPr/>
                </a:tc>
              </a:tr>
              <a:tr h="185420">
                <a:tc>
                  <a:txBody>
                    <a:bodyPr/>
                    <a:lstStyle/>
                    <a:p>
                      <a:r>
                        <a:rPr lang="en-US" sz="2000" dirty="0" err="1" smtClean="0"/>
                        <a:t>lusearch</a:t>
                      </a:r>
                      <a:endParaRPr lang="en-US" sz="2000" dirty="0"/>
                    </a:p>
                  </a:txBody>
                  <a:tcPr/>
                </a:tc>
                <a:tc>
                  <a:txBody>
                    <a:bodyPr/>
                    <a:lstStyle/>
                    <a:p>
                      <a:pPr algn="ctr"/>
                      <a:r>
                        <a:rPr lang="en-US" sz="2000" dirty="0" smtClean="0"/>
                        <a:t>640</a:t>
                      </a:r>
                      <a:endParaRPr lang="en-US" sz="2000" dirty="0"/>
                    </a:p>
                  </a:txBody>
                  <a:tcPr/>
                </a:tc>
                <a:tc>
                  <a:txBody>
                    <a:bodyPr/>
                    <a:lstStyle/>
                    <a:p>
                      <a:pPr algn="ctr"/>
                      <a:r>
                        <a:rPr lang="en-US" sz="2000" dirty="0" smtClean="0"/>
                        <a:t>3.9K</a:t>
                      </a:r>
                      <a:endParaRPr lang="en-US" sz="2000" dirty="0"/>
                    </a:p>
                  </a:txBody>
                  <a:tcPr/>
                </a:tc>
                <a:tc>
                  <a:txBody>
                    <a:bodyPr/>
                    <a:lstStyle/>
                    <a:p>
                      <a:pPr algn="ctr"/>
                      <a:r>
                        <a:rPr lang="en-US" sz="2000" dirty="0" smtClean="0"/>
                        <a:t>250</a:t>
                      </a:r>
                      <a:endParaRPr lang="en-US" sz="2000" dirty="0"/>
                    </a:p>
                  </a:txBody>
                  <a:tcPr/>
                </a:tc>
                <a:tc>
                  <a:txBody>
                    <a:bodyPr/>
                    <a:lstStyle/>
                    <a:p>
                      <a:pPr algn="ctr"/>
                      <a:r>
                        <a:rPr lang="en-US" sz="2000" dirty="0" smtClean="0"/>
                        <a:t>198</a:t>
                      </a:r>
                      <a:endParaRPr lang="en-US" sz="2000" dirty="0"/>
                    </a:p>
                  </a:txBody>
                  <a:tcPr/>
                </a:tc>
              </a:tr>
              <a:tr h="370840">
                <a:tc>
                  <a:txBody>
                    <a:bodyPr/>
                    <a:lstStyle/>
                    <a:p>
                      <a:r>
                        <a:rPr lang="en-US" sz="2000" dirty="0" err="1" smtClean="0"/>
                        <a:t>weblech</a:t>
                      </a:r>
                      <a:endParaRPr lang="en-US" sz="2000" dirty="0"/>
                    </a:p>
                  </a:txBody>
                  <a:tcPr>
                    <a:lnB w="12700" cap="flat" cmpd="sng" algn="ctr">
                      <a:solidFill>
                        <a:scrgbClr r="0" g="0" b="0"/>
                      </a:solidFill>
                      <a:prstDash val="solid"/>
                      <a:round/>
                      <a:headEnd type="none" w="med" len="med"/>
                      <a:tailEnd type="none" w="med" len="med"/>
                    </a:lnB>
                  </a:tcPr>
                </a:tc>
                <a:tc>
                  <a:txBody>
                    <a:bodyPr/>
                    <a:lstStyle/>
                    <a:p>
                      <a:pPr algn="ctr"/>
                      <a:r>
                        <a:rPr lang="en-US" sz="2000" dirty="0" smtClean="0"/>
                        <a:t>576</a:t>
                      </a:r>
                      <a:endParaRPr lang="en-US" sz="2000" dirty="0"/>
                    </a:p>
                  </a:txBody>
                  <a:tcPr>
                    <a:lnB w="12700" cap="flat" cmpd="sng" algn="ctr">
                      <a:solidFill>
                        <a:scrgbClr r="0" g="0" b="0"/>
                      </a:solidFill>
                      <a:prstDash val="solid"/>
                      <a:round/>
                      <a:headEnd type="none" w="med" len="med"/>
                      <a:tailEnd type="none" w="med" len="med"/>
                    </a:lnB>
                  </a:tcPr>
                </a:tc>
                <a:tc>
                  <a:txBody>
                    <a:bodyPr/>
                    <a:lstStyle/>
                    <a:p>
                      <a:pPr algn="ctr"/>
                      <a:r>
                        <a:rPr lang="en-US" sz="2000" dirty="0" smtClean="0"/>
                        <a:t>3.3K</a:t>
                      </a:r>
                      <a:endParaRPr lang="en-US" sz="2000" dirty="0"/>
                    </a:p>
                  </a:txBody>
                  <a:tcPr>
                    <a:lnB w="12700" cap="flat" cmpd="sng" algn="ctr">
                      <a:solidFill>
                        <a:scrgbClr r="0" g="0" b="0"/>
                      </a:solidFill>
                      <a:prstDash val="solid"/>
                      <a:round/>
                      <a:headEnd type="none" w="med" len="med"/>
                      <a:tailEnd type="none" w="med" len="med"/>
                    </a:lnB>
                  </a:tcPr>
                </a:tc>
                <a:tc>
                  <a:txBody>
                    <a:bodyPr/>
                    <a:lstStyle/>
                    <a:p>
                      <a:pPr algn="ctr"/>
                      <a:r>
                        <a:rPr lang="en-US" sz="2000" dirty="0" smtClean="0"/>
                        <a:t>208</a:t>
                      </a:r>
                      <a:endParaRPr lang="en-US" sz="2000" dirty="0"/>
                    </a:p>
                  </a:txBody>
                  <a:tcPr>
                    <a:lnB w="12700" cap="flat" cmpd="sng" algn="ctr">
                      <a:solidFill>
                        <a:scrgbClr r="0" g="0" b="0"/>
                      </a:solidFill>
                      <a:prstDash val="solid"/>
                      <a:round/>
                      <a:headEnd type="none" w="med" len="med"/>
                      <a:tailEnd type="none" w="med" len="med"/>
                    </a:lnB>
                  </a:tcPr>
                </a:tc>
                <a:tc>
                  <a:txBody>
                    <a:bodyPr/>
                    <a:lstStyle/>
                    <a:p>
                      <a:pPr algn="ctr"/>
                      <a:r>
                        <a:rPr lang="en-US" sz="2000" dirty="0" smtClean="0"/>
                        <a:t>194</a:t>
                      </a:r>
                      <a:endParaRPr lang="en-US" sz="2000" dirty="0"/>
                    </a:p>
                  </a:txBody>
                  <a:tcPr>
                    <a:lnB w="12700" cap="flat" cmpd="sng" algn="ctr">
                      <a:solidFill>
                        <a:scrgbClr r="0" g="0" b="0"/>
                      </a:solidFill>
                      <a:prstDash val="solid"/>
                      <a:round/>
                      <a:headEnd type="none" w="med" len="med"/>
                      <a:tailEnd type="none" w="med" len="med"/>
                    </a:lnB>
                  </a:tcPr>
                </a:tc>
              </a:tr>
              <a:tr h="0">
                <a:tc>
                  <a:txBody>
                    <a:bodyPr/>
                    <a:lstStyle/>
                    <a:p>
                      <a:r>
                        <a:rPr lang="en-US" sz="2000" dirty="0" smtClean="0"/>
                        <a:t>secbench1</a:t>
                      </a:r>
                      <a:endParaRPr lang="en-US" sz="2000" dirty="0"/>
                    </a:p>
                  </a:txBody>
                  <a:tcPr>
                    <a:lnT w="12700" cap="flat" cmpd="sng" algn="ctr">
                      <a:solidFill>
                        <a:scrgbClr r="0" g="0" b="0"/>
                      </a:solid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a:r>
                        <a:rPr lang="en-US" sz="2000" dirty="0" smtClean="0"/>
                        <a:t>5</a:t>
                      </a:r>
                      <a:endParaRPr lang="en-US" sz="2000" dirty="0"/>
                    </a:p>
                  </a:txBody>
                  <a:tcPr>
                    <a:lnT w="12700" cap="flat" cmpd="sng" algn="ctr">
                      <a:solidFill>
                        <a:scrgbClr r="0" g="0" b="0"/>
                      </a:solid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a:r>
                        <a:rPr lang="en-US" sz="2000" dirty="0" smtClean="0"/>
                        <a:t>13</a:t>
                      </a:r>
                      <a:endParaRPr lang="en-US" sz="2000" dirty="0"/>
                    </a:p>
                  </a:txBody>
                  <a:tcPr>
                    <a:lnT w="12700" cap="flat" cmpd="sng" algn="ctr">
                      <a:solidFill>
                        <a:scrgbClr r="0" g="0" b="0"/>
                      </a:solid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a:r>
                        <a:rPr lang="en-US" sz="2000" dirty="0" smtClean="0"/>
                        <a:t>0.3</a:t>
                      </a:r>
                      <a:endParaRPr lang="en-US" sz="2000" dirty="0"/>
                    </a:p>
                  </a:txBody>
                  <a:tcPr>
                    <a:lnT w="12700" cap="flat" cmpd="sng" algn="ctr">
                      <a:solidFill>
                        <a:scrgbClr r="0" g="0" b="0"/>
                      </a:solid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a:r>
                        <a:rPr lang="en-US" sz="2000" dirty="0" smtClean="0"/>
                        <a:t>0.6</a:t>
                      </a:r>
                      <a:endParaRPr lang="en-US" sz="2000" dirty="0"/>
                    </a:p>
                  </a:txBody>
                  <a:tcPr>
                    <a:lnT w="12700" cap="flat" cmpd="sng" algn="ctr">
                      <a:solidFill>
                        <a:scrgbClr r="0" g="0" b="0"/>
                      </a:solidFill>
                      <a:prstDash val="solid"/>
                      <a:round/>
                      <a:headEnd type="none" w="med" len="med"/>
                      <a:tailEnd type="none" w="med" len="med"/>
                    </a:lnT>
                    <a:lnB w="12700" cap="flat" cmpd="sng" algn="ctr">
                      <a:noFill/>
                      <a:prstDash val="solid"/>
                      <a:round/>
                      <a:headEnd type="none" w="med" len="med"/>
                      <a:tailEnd type="none" w="med" len="med"/>
                    </a:lnB>
                  </a:tcPr>
                </a:tc>
              </a:tr>
              <a:tr h="0">
                <a:tc>
                  <a:txBody>
                    <a:bodyPr/>
                    <a:lstStyle/>
                    <a:p>
                      <a:r>
                        <a:rPr lang="en-US" sz="2000" dirty="0" smtClean="0"/>
                        <a:t>secbench2</a:t>
                      </a:r>
                      <a:endParaRPr lang="en-US" sz="2000" dirty="0"/>
                    </a:p>
                  </a:txBody>
                  <a:tcP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a:r>
                        <a:rPr lang="en-US" sz="2000" dirty="0" smtClean="0"/>
                        <a:t>4</a:t>
                      </a:r>
                      <a:endParaRPr lang="en-US" sz="2000" dirty="0"/>
                    </a:p>
                  </a:txBody>
                  <a:tcP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a:r>
                        <a:rPr lang="en-US" sz="2000" dirty="0" smtClean="0"/>
                        <a:t>12</a:t>
                      </a:r>
                      <a:endParaRPr lang="en-US" sz="2000" dirty="0"/>
                    </a:p>
                  </a:txBody>
                  <a:tcP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a:r>
                        <a:rPr lang="en-US" sz="2000" dirty="0" smtClean="0"/>
                        <a:t>0.2</a:t>
                      </a:r>
                      <a:endParaRPr lang="en-US" sz="2000" dirty="0"/>
                    </a:p>
                  </a:txBody>
                  <a:tcP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a:r>
                        <a:rPr lang="en-US" sz="2000" dirty="0" smtClean="0"/>
                        <a:t>0.6</a:t>
                      </a:r>
                      <a:endParaRPr lang="en-US" sz="2000" dirty="0"/>
                    </a:p>
                  </a:txBody>
                  <a:tcP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r>
              <a:tr h="0">
                <a:tc>
                  <a:txBody>
                    <a:bodyPr/>
                    <a:lstStyle/>
                    <a:p>
                      <a:r>
                        <a:rPr lang="en-US" sz="2000" dirty="0" smtClean="0"/>
                        <a:t>secbench3</a:t>
                      </a:r>
                      <a:endParaRPr lang="en-US" sz="2000" dirty="0"/>
                    </a:p>
                  </a:txBody>
                  <a:tcP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a:r>
                        <a:rPr lang="en-US" sz="2000" dirty="0" smtClean="0"/>
                        <a:t>17</a:t>
                      </a:r>
                      <a:endParaRPr lang="en-US" sz="2000" dirty="0"/>
                    </a:p>
                  </a:txBody>
                  <a:tcP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a:r>
                        <a:rPr lang="en-US" sz="2000" dirty="0" smtClean="0"/>
                        <a:t>46</a:t>
                      </a:r>
                      <a:endParaRPr lang="en-US" sz="2000" dirty="0"/>
                    </a:p>
                  </a:txBody>
                  <a:tcP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a:r>
                        <a:rPr lang="en-US" sz="2000" dirty="0" smtClean="0"/>
                        <a:t>1.3</a:t>
                      </a:r>
                      <a:endParaRPr lang="en-US" sz="2000" dirty="0"/>
                    </a:p>
                  </a:txBody>
                  <a:tcP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a:r>
                        <a:rPr lang="en-US" sz="2000" dirty="0" smtClean="0"/>
                        <a:t>4.2</a:t>
                      </a:r>
                      <a:endParaRPr lang="en-US" sz="2000" dirty="0"/>
                    </a:p>
                  </a:txBody>
                  <a:tcP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r>
            </a:tbl>
          </a:graphicData>
        </a:graphic>
      </p:graphicFrame>
      <p:sp>
        <p:nvSpPr>
          <p:cNvPr id="7" name="Footer Placeholder 6"/>
          <p:cNvSpPr>
            <a:spLocks noGrp="1"/>
          </p:cNvSpPr>
          <p:nvPr>
            <p:ph type="ftr" sz="quarter" idx="11"/>
          </p:nvPr>
        </p:nvSpPr>
        <p:spPr/>
        <p:txBody>
          <a:bodyPr/>
          <a:lstStyle/>
          <a:p>
            <a:pPr algn="ctr"/>
            <a:r>
              <a:rPr lang="en-US" smtClean="0"/>
              <a:t>ESEC/FSE 2015</a:t>
            </a:r>
            <a:endParaRPr lang="en-US" dirty="0"/>
          </a:p>
        </p:txBody>
      </p:sp>
      <p:sp>
        <p:nvSpPr>
          <p:cNvPr id="8" name="Slide Number Placeholder 7"/>
          <p:cNvSpPr>
            <a:spLocks noGrp="1"/>
          </p:cNvSpPr>
          <p:nvPr>
            <p:ph type="sldNum" sz="quarter" idx="12"/>
          </p:nvPr>
        </p:nvSpPr>
        <p:spPr/>
        <p:txBody>
          <a:bodyPr/>
          <a:lstStyle/>
          <a:p>
            <a:fld id="{1F7DF5D7-FF41-4BF6-8958-28DFF1DB182D}" type="slidenum">
              <a:rPr lang="en-US" smtClean="0"/>
              <a:pPr/>
              <a:t>27</a:t>
            </a:fld>
            <a:endParaRPr lang="en-US" dirty="0"/>
          </a:p>
        </p:txBody>
      </p:sp>
      <p:sp>
        <p:nvSpPr>
          <p:cNvPr id="2" name="Up Arrow 1"/>
          <p:cNvSpPr/>
          <p:nvPr/>
        </p:nvSpPr>
        <p:spPr>
          <a:xfrm>
            <a:off x="7890208" y="1764944"/>
            <a:ext cx="1159720" cy="2757312"/>
          </a:xfrm>
          <a:prstGeom prst="upArrow">
            <a:avLst/>
          </a:prstGeom>
          <a:effectLst/>
        </p:spPr>
        <p:style>
          <a:lnRef idx="1">
            <a:schemeClr val="accent1"/>
          </a:lnRef>
          <a:fillRef idx="3">
            <a:schemeClr val="accent1"/>
          </a:fillRef>
          <a:effectRef idx="2">
            <a:schemeClr val="accent1"/>
          </a:effectRef>
          <a:fontRef idx="minor">
            <a:schemeClr val="lt1"/>
          </a:fontRef>
        </p:style>
        <p:txBody>
          <a:bodyPr vert="vert270" wrap="square" rtlCol="0" anchor="ctr"/>
          <a:lstStyle/>
          <a:p>
            <a:pPr algn="ctr"/>
            <a:endParaRPr lang="en-US" sz="2800" dirty="0"/>
          </a:p>
        </p:txBody>
      </p:sp>
      <p:sp>
        <p:nvSpPr>
          <p:cNvPr id="3" name="Down Arrow 2"/>
          <p:cNvSpPr/>
          <p:nvPr/>
        </p:nvSpPr>
        <p:spPr>
          <a:xfrm>
            <a:off x="7891272" y="4624468"/>
            <a:ext cx="1161288" cy="1150689"/>
          </a:xfrm>
          <a:prstGeom prst="downArrow">
            <a:avLst/>
          </a:prstGeom>
          <a:effectLst/>
        </p:spPr>
        <p:style>
          <a:lnRef idx="1">
            <a:schemeClr val="accent1"/>
          </a:lnRef>
          <a:fillRef idx="3">
            <a:schemeClr val="accent1"/>
          </a:fillRef>
          <a:effectRef idx="2">
            <a:schemeClr val="accent1"/>
          </a:effectRef>
          <a:fontRef idx="minor">
            <a:schemeClr val="lt1"/>
          </a:fontRef>
        </p:style>
        <p:txBody>
          <a:bodyPr vert="vert270" rtlCol="0" anchor="ctr"/>
          <a:lstStyle/>
          <a:p>
            <a:pPr algn="ctr"/>
            <a:endParaRPr lang="en-US" sz="2800" dirty="0"/>
          </a:p>
        </p:txBody>
      </p:sp>
      <p:sp>
        <p:nvSpPr>
          <p:cNvPr id="5" name="TextBox 4"/>
          <p:cNvSpPr txBox="1"/>
          <p:nvPr/>
        </p:nvSpPr>
        <p:spPr>
          <a:xfrm rot="16200000">
            <a:off x="7940212" y="2892117"/>
            <a:ext cx="1005403" cy="707886"/>
          </a:xfrm>
          <a:prstGeom prst="rect">
            <a:avLst/>
          </a:prstGeom>
          <a:noFill/>
        </p:spPr>
        <p:txBody>
          <a:bodyPr wrap="none" rtlCol="0">
            <a:spAutoFit/>
          </a:bodyPr>
          <a:lstStyle/>
          <a:p>
            <a:pPr algn="ctr"/>
            <a:r>
              <a:rPr lang="en-US" sz="2000" b="1" dirty="0" smtClean="0">
                <a:solidFill>
                  <a:schemeClr val="bg1"/>
                </a:solidFill>
              </a:rPr>
              <a:t>Control</a:t>
            </a:r>
          </a:p>
          <a:p>
            <a:pPr algn="ctr"/>
            <a:r>
              <a:rPr lang="en-US" sz="2000" b="1" dirty="0" smtClean="0">
                <a:solidFill>
                  <a:schemeClr val="bg1"/>
                </a:solidFill>
              </a:rPr>
              <a:t>Study</a:t>
            </a:r>
            <a:endParaRPr lang="en-US" sz="2000" b="1" dirty="0">
              <a:solidFill>
                <a:schemeClr val="bg1"/>
              </a:solidFill>
            </a:endParaRPr>
          </a:p>
        </p:txBody>
      </p:sp>
      <p:sp>
        <p:nvSpPr>
          <p:cNvPr id="9" name="TextBox 8"/>
          <p:cNvSpPr txBox="1"/>
          <p:nvPr/>
        </p:nvSpPr>
        <p:spPr>
          <a:xfrm rot="16200000">
            <a:off x="8026953" y="4587339"/>
            <a:ext cx="800219" cy="707886"/>
          </a:xfrm>
          <a:prstGeom prst="rect">
            <a:avLst/>
          </a:prstGeom>
          <a:noFill/>
        </p:spPr>
        <p:txBody>
          <a:bodyPr wrap="none" rtlCol="0">
            <a:spAutoFit/>
          </a:bodyPr>
          <a:lstStyle/>
          <a:p>
            <a:r>
              <a:rPr lang="en-US" sz="2000" b="1" dirty="0" smtClean="0">
                <a:solidFill>
                  <a:srgbClr val="FFFFFF"/>
                </a:solidFill>
              </a:rPr>
              <a:t>User</a:t>
            </a:r>
          </a:p>
          <a:p>
            <a:r>
              <a:rPr lang="en-US" sz="2000" b="1" dirty="0" smtClean="0">
                <a:solidFill>
                  <a:srgbClr val="FFFFFF"/>
                </a:solidFill>
              </a:rPr>
              <a:t>Study</a:t>
            </a:r>
            <a:endParaRPr lang="en-US" sz="2000" b="1" dirty="0">
              <a:solidFill>
                <a:srgbClr val="FFFFFF"/>
              </a:solidFill>
            </a:endParaRPr>
          </a:p>
        </p:txBody>
      </p:sp>
    </p:spTree>
    <p:extLst>
      <p:ext uri="{BB962C8B-B14F-4D97-AF65-F5344CB8AC3E}">
        <p14:creationId xmlns:p14="http://schemas.microsoft.com/office/powerpoint/2010/main" val="4159416757"/>
      </p:ext>
    </p:extLst>
  </p:cSld>
  <p:clrMapOvr>
    <a:masterClrMapping/>
  </p:clrMapOvr>
  <mc:AlternateContent xmlns:mc="http://schemas.openxmlformats.org/markup-compatibility/2006">
    <mc:Choice xmlns:p14="http://schemas.microsoft.com/office/powerpoint/2010/main" Requires="p14">
      <p:transition spd="slow" p14:dur="2000" advTm="17806"/>
    </mc:Choice>
    <mc:Fallback>
      <p:transition xmlns:p14="http://schemas.microsoft.com/office/powerpoint/2010/main" spd="slow" advTm="17806"/>
    </mc:Fallback>
  </mc:AlternateContent>
  <p:timing>
    <p:tnLst>
      <p:par>
        <p:cTn xmlns:p14="http://schemas.microsoft.com/office/powerpoint/2010/mai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Precision </a:t>
            </a:r>
            <a:r>
              <a:rPr lang="en-US" dirty="0" smtClean="0"/>
              <a:t>Results: Pointer </a:t>
            </a:r>
            <a:r>
              <a:rPr lang="en-US" dirty="0"/>
              <a:t>Analysis</a:t>
            </a:r>
          </a:p>
        </p:txBody>
      </p:sp>
      <p:pic>
        <p:nvPicPr>
          <p:cNvPr id="6" name="Picture 5" descr="precision_polysite.pdf"/>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55633" y="1347604"/>
            <a:ext cx="8116420" cy="4390617"/>
          </a:xfrm>
          <a:prstGeom prst="rect">
            <a:avLst/>
          </a:prstGeom>
        </p:spPr>
      </p:pic>
      <p:sp>
        <p:nvSpPr>
          <p:cNvPr id="7" name="Rounded Rectangle 6"/>
          <p:cNvSpPr/>
          <p:nvPr/>
        </p:nvSpPr>
        <p:spPr>
          <a:xfrm>
            <a:off x="2260587" y="1255922"/>
            <a:ext cx="886289" cy="4511363"/>
          </a:xfrm>
          <a:prstGeom prst="roundRect">
            <a:avLst/>
          </a:prstGeom>
          <a:noFill/>
          <a:ln w="25400">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 name="Footer Placeholder 7"/>
          <p:cNvSpPr>
            <a:spLocks noGrp="1"/>
          </p:cNvSpPr>
          <p:nvPr>
            <p:ph type="ftr" sz="quarter" idx="11"/>
          </p:nvPr>
        </p:nvSpPr>
        <p:spPr/>
        <p:txBody>
          <a:bodyPr/>
          <a:lstStyle/>
          <a:p>
            <a:pPr algn="ctr"/>
            <a:r>
              <a:rPr lang="en-US" smtClean="0"/>
              <a:t>ESEC/FSE 2015</a:t>
            </a:r>
            <a:endParaRPr lang="en-US" dirty="0"/>
          </a:p>
        </p:txBody>
      </p:sp>
      <p:sp>
        <p:nvSpPr>
          <p:cNvPr id="9" name="Slide Number Placeholder 8"/>
          <p:cNvSpPr>
            <a:spLocks noGrp="1"/>
          </p:cNvSpPr>
          <p:nvPr>
            <p:ph type="sldNum" sz="quarter" idx="12"/>
          </p:nvPr>
        </p:nvSpPr>
        <p:spPr/>
        <p:txBody>
          <a:bodyPr/>
          <a:lstStyle/>
          <a:p>
            <a:fld id="{1F7DF5D7-FF41-4BF6-8958-28DFF1DB182D}" type="slidenum">
              <a:rPr lang="en-US" smtClean="0"/>
              <a:pPr/>
              <a:t>28</a:t>
            </a:fld>
            <a:endParaRPr lang="en-US" dirty="0"/>
          </a:p>
        </p:txBody>
      </p:sp>
      <p:sp>
        <p:nvSpPr>
          <p:cNvPr id="43" name="Rectangular Callout 42"/>
          <p:cNvSpPr/>
          <p:nvPr/>
        </p:nvSpPr>
        <p:spPr>
          <a:xfrm>
            <a:off x="3257753" y="1681429"/>
            <a:ext cx="649224" cy="462110"/>
          </a:xfrm>
          <a:prstGeom prst="wedgeRectCallout">
            <a:avLst>
              <a:gd name="adj1" fmla="val -177063"/>
              <a:gd name="adj2" fmla="val 288846"/>
            </a:avLst>
          </a:prstGeom>
          <a:ln>
            <a:solidFill>
              <a:srgbClr val="0000FF"/>
            </a:solidFill>
          </a:ln>
        </p:spPr>
        <p:style>
          <a:lnRef idx="2">
            <a:schemeClr val="accent3"/>
          </a:lnRef>
          <a:fillRef idx="1">
            <a:schemeClr val="lt1"/>
          </a:fillRef>
          <a:effectRef idx="0">
            <a:schemeClr val="accent3"/>
          </a:effectRef>
          <a:fontRef idx="minor">
            <a:schemeClr val="dk1"/>
          </a:fontRef>
        </p:style>
        <p:txBody>
          <a:bodyPr rtlCol="0" anchor="ctr"/>
          <a:lstStyle/>
          <a:p>
            <a:pPr algn="ctr"/>
            <a:r>
              <a:rPr lang="en-US" sz="2000" b="1" dirty="0" smtClean="0">
                <a:solidFill>
                  <a:srgbClr val="0000FF"/>
                </a:solidFill>
              </a:rPr>
              <a:t>5%</a:t>
            </a:r>
            <a:endParaRPr lang="en-US" sz="2000" b="1" dirty="0">
              <a:solidFill>
                <a:srgbClr val="0000FF"/>
              </a:solidFill>
            </a:endParaRPr>
          </a:p>
        </p:txBody>
      </p:sp>
      <p:sp>
        <p:nvSpPr>
          <p:cNvPr id="44" name="Rectangular Callout 43"/>
          <p:cNvSpPr/>
          <p:nvPr/>
        </p:nvSpPr>
        <p:spPr>
          <a:xfrm>
            <a:off x="3250875" y="1679289"/>
            <a:ext cx="705454" cy="462110"/>
          </a:xfrm>
          <a:prstGeom prst="wedgeRectCallout">
            <a:avLst>
              <a:gd name="adj1" fmla="val -140706"/>
              <a:gd name="adj2" fmla="val 273580"/>
            </a:avLst>
          </a:prstGeom>
          <a:ln>
            <a:solidFill>
              <a:srgbClr val="0000FF"/>
            </a:solidFill>
          </a:ln>
        </p:spPr>
        <p:style>
          <a:lnRef idx="2">
            <a:schemeClr val="accent3"/>
          </a:lnRef>
          <a:fillRef idx="1">
            <a:schemeClr val="lt1"/>
          </a:fillRef>
          <a:effectRef idx="0">
            <a:schemeClr val="accent3"/>
          </a:effectRef>
          <a:fontRef idx="minor">
            <a:schemeClr val="dk1"/>
          </a:fontRef>
        </p:style>
        <p:txBody>
          <a:bodyPr rtlCol="0" anchor="ctr"/>
          <a:lstStyle/>
          <a:p>
            <a:pPr algn="ctr"/>
            <a:r>
              <a:rPr lang="en-US" sz="2000" b="1" dirty="0" smtClean="0">
                <a:solidFill>
                  <a:srgbClr val="0000FF"/>
                </a:solidFill>
              </a:rPr>
              <a:t>10</a:t>
            </a:r>
            <a:r>
              <a:rPr lang="en-US" sz="2000" b="1" dirty="0" smtClean="0">
                <a:solidFill>
                  <a:srgbClr val="0000FF"/>
                </a:solidFill>
              </a:rPr>
              <a:t>%</a:t>
            </a:r>
            <a:endParaRPr lang="en-US" sz="2000" b="1" dirty="0">
              <a:solidFill>
                <a:srgbClr val="0000FF"/>
              </a:solidFill>
            </a:endParaRPr>
          </a:p>
        </p:txBody>
      </p:sp>
      <p:sp>
        <p:nvSpPr>
          <p:cNvPr id="45" name="Rectangular Callout 44"/>
          <p:cNvSpPr/>
          <p:nvPr/>
        </p:nvSpPr>
        <p:spPr>
          <a:xfrm>
            <a:off x="3258135" y="1686549"/>
            <a:ext cx="705454" cy="462110"/>
          </a:xfrm>
          <a:prstGeom prst="wedgeRectCallout">
            <a:avLst>
              <a:gd name="adj1" fmla="val -121846"/>
              <a:gd name="adj2" fmla="val 265728"/>
            </a:avLst>
          </a:prstGeom>
          <a:ln>
            <a:solidFill>
              <a:srgbClr val="0000FF"/>
            </a:solidFill>
          </a:ln>
        </p:spPr>
        <p:style>
          <a:lnRef idx="2">
            <a:schemeClr val="accent3"/>
          </a:lnRef>
          <a:fillRef idx="1">
            <a:schemeClr val="lt1"/>
          </a:fillRef>
          <a:effectRef idx="0">
            <a:schemeClr val="accent3"/>
          </a:effectRef>
          <a:fontRef idx="minor">
            <a:schemeClr val="dk1"/>
          </a:fontRef>
        </p:style>
        <p:txBody>
          <a:bodyPr rtlCol="0" anchor="ctr"/>
          <a:lstStyle/>
          <a:p>
            <a:pPr algn="ctr"/>
            <a:r>
              <a:rPr lang="en-US" sz="2000" b="1" dirty="0" smtClean="0">
                <a:solidFill>
                  <a:srgbClr val="0000FF"/>
                </a:solidFill>
              </a:rPr>
              <a:t>15</a:t>
            </a:r>
            <a:r>
              <a:rPr lang="en-US" sz="2000" b="1" dirty="0" smtClean="0">
                <a:solidFill>
                  <a:srgbClr val="0000FF"/>
                </a:solidFill>
              </a:rPr>
              <a:t>%</a:t>
            </a:r>
            <a:endParaRPr lang="en-US" sz="2000" b="1" dirty="0">
              <a:solidFill>
                <a:srgbClr val="0000FF"/>
              </a:solidFill>
            </a:endParaRPr>
          </a:p>
        </p:txBody>
      </p:sp>
      <p:sp>
        <p:nvSpPr>
          <p:cNvPr id="46" name="Rectangular Callout 45"/>
          <p:cNvSpPr/>
          <p:nvPr/>
        </p:nvSpPr>
        <p:spPr>
          <a:xfrm>
            <a:off x="3253300" y="1681714"/>
            <a:ext cx="705454" cy="462110"/>
          </a:xfrm>
          <a:prstGeom prst="wedgeRectCallout">
            <a:avLst>
              <a:gd name="adj1" fmla="val -94414"/>
              <a:gd name="adj2" fmla="val 250023"/>
            </a:avLst>
          </a:prstGeom>
          <a:ln>
            <a:solidFill>
              <a:srgbClr val="0000FF"/>
            </a:solidFill>
          </a:ln>
        </p:spPr>
        <p:style>
          <a:lnRef idx="2">
            <a:schemeClr val="accent3"/>
          </a:lnRef>
          <a:fillRef idx="1">
            <a:schemeClr val="lt1"/>
          </a:fillRef>
          <a:effectRef idx="0">
            <a:schemeClr val="accent3"/>
          </a:effectRef>
          <a:fontRef idx="minor">
            <a:schemeClr val="dk1"/>
          </a:fontRef>
        </p:style>
        <p:txBody>
          <a:bodyPr rtlCol="0" anchor="ctr"/>
          <a:lstStyle/>
          <a:p>
            <a:pPr algn="ctr"/>
            <a:r>
              <a:rPr lang="en-US" sz="2000" b="1" dirty="0" smtClean="0">
                <a:solidFill>
                  <a:srgbClr val="0000FF"/>
                </a:solidFill>
              </a:rPr>
              <a:t>20%</a:t>
            </a:r>
            <a:endParaRPr lang="en-US" sz="2000" b="1" dirty="0">
              <a:solidFill>
                <a:srgbClr val="0000FF"/>
              </a:solidFill>
            </a:endParaRPr>
          </a:p>
        </p:txBody>
      </p:sp>
    </p:spTree>
    <p:custDataLst>
      <p:tags r:id="rId1"/>
    </p:custDataLst>
    <p:extLst>
      <p:ext uri="{BB962C8B-B14F-4D97-AF65-F5344CB8AC3E}">
        <p14:creationId xmlns:p14="http://schemas.microsoft.com/office/powerpoint/2010/main" val="3334263769"/>
      </p:ext>
    </p:extLst>
  </p:cSld>
  <p:clrMapOvr>
    <a:masterClrMapping/>
  </p:clrMapOvr>
  <mc:AlternateContent xmlns:mc="http://schemas.openxmlformats.org/markup-compatibility/2006">
    <mc:Choice xmlns:p14="http://schemas.microsoft.com/office/powerpoint/2010/main" Requires="p14">
      <p:transition spd="slow" p14:dur="2000" advTm="116567"/>
    </mc:Choice>
    <mc:Fallback>
      <p:transition xmlns:p14="http://schemas.microsoft.com/office/powerpoint/2010/main" spd="slow" advTm="116567"/>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xit" presetSubtype="0" fill="hold" grpId="1" nodeType="clickEffect">
                                  <p:stCondLst>
                                    <p:cond delay="0"/>
                                  </p:stCondLst>
                                  <p:childTnLst>
                                    <p:set>
                                      <p:cBhvr>
                                        <p:cTn id="14" dur="1" fill="hold">
                                          <p:stCondLst>
                                            <p:cond delay="0"/>
                                          </p:stCondLst>
                                        </p:cTn>
                                        <p:tgtEl>
                                          <p:spTgt spid="43"/>
                                        </p:tgtEl>
                                        <p:attrNameLst>
                                          <p:attrName>style.visibility</p:attrName>
                                        </p:attrNameLst>
                                      </p:cBhvr>
                                      <p:to>
                                        <p:strVal val="hidden"/>
                                      </p:to>
                                    </p:set>
                                  </p:childTnLst>
                                </p:cTn>
                              </p:par>
                              <p:par>
                                <p:cTn id="15" presetID="1" presetClass="entr" presetSubtype="0" fill="hold" grpId="0" nodeType="withEffect">
                                  <p:stCondLst>
                                    <p:cond delay="0"/>
                                  </p:stCondLst>
                                  <p:childTnLst>
                                    <p:set>
                                      <p:cBhvr>
                                        <p:cTn id="16" dur="1" fill="hold">
                                          <p:stCondLst>
                                            <p:cond delay="0"/>
                                          </p:stCondLst>
                                        </p:cTn>
                                        <p:tgtEl>
                                          <p:spTgt spid="44"/>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xit" presetSubtype="0" fill="hold" grpId="1" nodeType="clickEffect">
                                  <p:stCondLst>
                                    <p:cond delay="0"/>
                                  </p:stCondLst>
                                  <p:childTnLst>
                                    <p:set>
                                      <p:cBhvr>
                                        <p:cTn id="20" dur="1" fill="hold">
                                          <p:stCondLst>
                                            <p:cond delay="0"/>
                                          </p:stCondLst>
                                        </p:cTn>
                                        <p:tgtEl>
                                          <p:spTgt spid="44"/>
                                        </p:tgtEl>
                                        <p:attrNameLst>
                                          <p:attrName>style.visibility</p:attrName>
                                        </p:attrNameLst>
                                      </p:cBhvr>
                                      <p:to>
                                        <p:strVal val="hidden"/>
                                      </p:to>
                                    </p:set>
                                  </p:childTnLst>
                                </p:cTn>
                              </p:par>
                              <p:par>
                                <p:cTn id="21" presetID="1" presetClass="entr" presetSubtype="0" fill="hold" grpId="0" nodeType="withEffect">
                                  <p:stCondLst>
                                    <p:cond delay="0"/>
                                  </p:stCondLst>
                                  <p:childTnLst>
                                    <p:set>
                                      <p:cBhvr>
                                        <p:cTn id="22" dur="1" fill="hold">
                                          <p:stCondLst>
                                            <p:cond delay="0"/>
                                          </p:stCondLst>
                                        </p:cTn>
                                        <p:tgtEl>
                                          <p:spTgt spid="45"/>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xit" presetSubtype="0" fill="hold" grpId="3" nodeType="clickEffect">
                                  <p:stCondLst>
                                    <p:cond delay="0"/>
                                  </p:stCondLst>
                                  <p:childTnLst>
                                    <p:set>
                                      <p:cBhvr>
                                        <p:cTn id="26" dur="1" fill="hold">
                                          <p:stCondLst>
                                            <p:cond delay="0"/>
                                          </p:stCondLst>
                                        </p:cTn>
                                        <p:tgtEl>
                                          <p:spTgt spid="45"/>
                                        </p:tgtEl>
                                        <p:attrNameLst>
                                          <p:attrName>style.visibility</p:attrName>
                                        </p:attrNameLst>
                                      </p:cBhvr>
                                      <p:to>
                                        <p:strVal val="hidden"/>
                                      </p:to>
                                    </p:set>
                                  </p:childTnLst>
                                </p:cTn>
                              </p:par>
                              <p:par>
                                <p:cTn id="27" presetID="1" presetClass="entr" presetSubtype="0" fill="hold" grpId="0" nodeType="withEffect">
                                  <p:stCondLst>
                                    <p:cond delay="0"/>
                                  </p:stCondLst>
                                  <p:childTnLst>
                                    <p:set>
                                      <p:cBhvr>
                                        <p:cTn id="28" dur="1" fill="hold">
                                          <p:stCondLst>
                                            <p:cond delay="0"/>
                                          </p:stCondLst>
                                        </p:cTn>
                                        <p:tgtEl>
                                          <p:spTgt spid="46"/>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xit" presetSubtype="0" fill="hold" grpId="1" nodeType="clickEffect">
                                  <p:stCondLst>
                                    <p:cond delay="0"/>
                                  </p:stCondLst>
                                  <p:childTnLst>
                                    <p:set>
                                      <p:cBhvr>
                                        <p:cTn id="32" dur="1" fill="hold">
                                          <p:stCondLst>
                                            <p:cond delay="0"/>
                                          </p:stCondLst>
                                        </p:cTn>
                                        <p:tgtEl>
                                          <p:spTgt spid="4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43" grpId="0" animBg="1"/>
      <p:bldP spid="43" grpId="1" animBg="1"/>
      <p:bldP spid="44" grpId="0" animBg="1"/>
      <p:bldP spid="44" grpId="1" animBg="1"/>
      <p:bldP spid="45" grpId="0" animBg="1"/>
      <p:bldP spid="45" grpId="3" animBg="1"/>
      <p:bldP spid="46" grpId="0" animBg="1"/>
      <p:bldP spid="46" grpId="1"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Precision </a:t>
            </a:r>
            <a:r>
              <a:rPr lang="en-US" dirty="0" smtClean="0"/>
              <a:t>Results: </a:t>
            </a:r>
            <a:r>
              <a:rPr lang="en-US" dirty="0" err="1" smtClean="0"/>
              <a:t>Datarace</a:t>
            </a:r>
            <a:r>
              <a:rPr lang="en-US" dirty="0" smtClean="0"/>
              <a:t> Analysis</a:t>
            </a:r>
            <a:endParaRPr lang="en-US" dirty="0"/>
          </a:p>
        </p:txBody>
      </p:sp>
      <p:pic>
        <p:nvPicPr>
          <p:cNvPr id="6" name="Picture 5" descr="precision_datarace.pdf"/>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55625" y="1344168"/>
            <a:ext cx="8119622" cy="4394249"/>
          </a:xfrm>
          <a:prstGeom prst="rect">
            <a:avLst/>
          </a:prstGeom>
        </p:spPr>
      </p:pic>
      <p:sp>
        <p:nvSpPr>
          <p:cNvPr id="7" name="Footer Placeholder 6"/>
          <p:cNvSpPr>
            <a:spLocks noGrp="1"/>
          </p:cNvSpPr>
          <p:nvPr>
            <p:ph type="ftr" sz="quarter" idx="11"/>
          </p:nvPr>
        </p:nvSpPr>
        <p:spPr/>
        <p:txBody>
          <a:bodyPr/>
          <a:lstStyle/>
          <a:p>
            <a:pPr algn="ctr"/>
            <a:r>
              <a:rPr lang="en-US" smtClean="0"/>
              <a:t>ESEC/FSE 2015</a:t>
            </a:r>
            <a:endParaRPr lang="en-US" dirty="0"/>
          </a:p>
        </p:txBody>
      </p:sp>
      <p:sp>
        <p:nvSpPr>
          <p:cNvPr id="8" name="Slide Number Placeholder 7"/>
          <p:cNvSpPr>
            <a:spLocks noGrp="1"/>
          </p:cNvSpPr>
          <p:nvPr>
            <p:ph type="sldNum" sz="quarter" idx="12"/>
          </p:nvPr>
        </p:nvSpPr>
        <p:spPr/>
        <p:txBody>
          <a:bodyPr/>
          <a:lstStyle/>
          <a:p>
            <a:fld id="{1F7DF5D7-FF41-4BF6-8958-28DFF1DB182D}" type="slidenum">
              <a:rPr lang="en-US" smtClean="0"/>
              <a:pPr/>
              <a:t>29</a:t>
            </a:fld>
            <a:endParaRPr lang="en-US" dirty="0"/>
          </a:p>
        </p:txBody>
      </p:sp>
      <p:sp>
        <p:nvSpPr>
          <p:cNvPr id="9" name="Rounded Rectangle 8"/>
          <p:cNvSpPr/>
          <p:nvPr/>
        </p:nvSpPr>
        <p:spPr>
          <a:xfrm>
            <a:off x="553606" y="2738346"/>
            <a:ext cx="8162977" cy="1244024"/>
          </a:xfrm>
          <a:prstGeom prst="roundRect">
            <a:avLst/>
          </a:prstGeom>
          <a:solidFill>
            <a:srgbClr val="00AAE9"/>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smtClean="0">
                <a:solidFill>
                  <a:srgbClr val="000000"/>
                </a:solidFill>
              </a:rPr>
              <a:t>RQ1, RQ2: </a:t>
            </a:r>
            <a:r>
              <a:rPr lang="en-US" sz="2400" b="1" dirty="0" smtClean="0"/>
              <a:t>With only up to 20% feedback, 70% of the false positives are eliminated and 98% of true positives retained.</a:t>
            </a:r>
            <a:endParaRPr lang="en-US" sz="2400" b="1" dirty="0"/>
          </a:p>
        </p:txBody>
      </p:sp>
    </p:spTree>
    <p:custDataLst>
      <p:tags r:id="rId1"/>
    </p:custDataLst>
    <p:extLst>
      <p:ext uri="{BB962C8B-B14F-4D97-AF65-F5344CB8AC3E}">
        <p14:creationId xmlns:p14="http://schemas.microsoft.com/office/powerpoint/2010/main" val="478747116"/>
      </p:ext>
    </p:extLst>
  </p:cSld>
  <p:clrMapOvr>
    <a:masterClrMapping/>
  </p:clrMapOvr>
  <mc:AlternateContent xmlns:mc="http://schemas.openxmlformats.org/markup-compatibility/2006">
    <mc:Choice xmlns:p14="http://schemas.microsoft.com/office/powerpoint/2010/main" Requires="p14">
      <p:transition spd="slow" p14:dur="2000" advTm="29286"/>
    </mc:Choice>
    <mc:Fallback>
      <p:transition xmlns:p14="http://schemas.microsoft.com/office/powerpoint/2010/main" spd="slow" advTm="29286"/>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descr="frustration-cartoon-788366.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738309" y="1709067"/>
            <a:ext cx="1167698" cy="1686069"/>
          </a:xfrm>
          <a:prstGeom prst="rect">
            <a:avLst/>
          </a:prstGeom>
        </p:spPr>
      </p:pic>
      <p:pic>
        <p:nvPicPr>
          <p:cNvPr id="25" name="Picture 24" descr="scientist.pn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739591" y="1997650"/>
            <a:ext cx="1446554" cy="1446554"/>
          </a:xfrm>
          <a:prstGeom prst="rect">
            <a:avLst/>
          </a:prstGeom>
        </p:spPr>
      </p:pic>
      <p:sp>
        <p:nvSpPr>
          <p:cNvPr id="5" name="Title 4"/>
          <p:cNvSpPr>
            <a:spLocks noGrp="1"/>
          </p:cNvSpPr>
          <p:nvPr>
            <p:ph type="title"/>
          </p:nvPr>
        </p:nvSpPr>
        <p:spPr/>
        <p:txBody>
          <a:bodyPr/>
          <a:lstStyle/>
          <a:p>
            <a:r>
              <a:rPr lang="en-US" dirty="0" smtClean="0"/>
              <a:t>Motivation</a:t>
            </a:r>
            <a:endParaRPr lang="en-US" dirty="0"/>
          </a:p>
        </p:txBody>
      </p:sp>
      <p:sp>
        <p:nvSpPr>
          <p:cNvPr id="10" name="TextBox 9"/>
          <p:cNvSpPr txBox="1"/>
          <p:nvPr/>
        </p:nvSpPr>
        <p:spPr>
          <a:xfrm>
            <a:off x="6576062" y="3488012"/>
            <a:ext cx="1514516" cy="369332"/>
          </a:xfrm>
          <a:prstGeom prst="rect">
            <a:avLst/>
          </a:prstGeom>
          <a:noFill/>
        </p:spPr>
        <p:txBody>
          <a:bodyPr wrap="square" rtlCol="0">
            <a:spAutoFit/>
          </a:bodyPr>
          <a:lstStyle/>
          <a:p>
            <a:pPr algn="ctr"/>
            <a:r>
              <a:rPr lang="en-US" b="1" dirty="0" smtClean="0">
                <a:latin typeface="Calibri"/>
                <a:cs typeface="Calibri"/>
              </a:rPr>
              <a:t>Analysis User </a:t>
            </a:r>
          </a:p>
        </p:txBody>
      </p:sp>
      <p:pic>
        <p:nvPicPr>
          <p:cNvPr id="14" name="Picture 8"/>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746758" y="1883614"/>
            <a:ext cx="691996" cy="895403"/>
          </a:xfrm>
          <a:prstGeom prst="rect">
            <a:avLst/>
          </a:prstGeom>
          <a:noFill/>
          <a:ln w="12700">
            <a:solidFill>
              <a:schemeClr val="tx1"/>
            </a:solidFill>
            <a:miter lim="800000"/>
            <a:headEnd/>
            <a:tailEnd/>
          </a:ln>
          <a:effectLst/>
          <a:extLst>
            <a:ext uri="{909E8E84-426E-40dd-AFC4-6F175D3DCCD1}">
              <a14:hiddenFill xmlns:a14="http://schemas.microsoft.com/office/drawing/2010/main">
                <a:solidFill>
                  <a:schemeClr val="accent2"/>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pic>
        <p:nvPicPr>
          <p:cNvPr id="15" name="Picture 10"/>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822958" y="1959813"/>
            <a:ext cx="701036" cy="907319"/>
          </a:xfrm>
          <a:prstGeom prst="rect">
            <a:avLst/>
          </a:prstGeom>
          <a:noFill/>
          <a:ln w="12700">
            <a:solidFill>
              <a:schemeClr val="tx1"/>
            </a:solidFill>
            <a:miter lim="800000"/>
            <a:headEnd/>
            <a:tailEnd/>
          </a:ln>
          <a:effectLst/>
          <a:extLst>
            <a:ext uri="{909E8E84-426E-40dd-AFC4-6F175D3DCCD1}">
              <a14:hiddenFill xmlns:a14="http://schemas.microsoft.com/office/drawing/2010/main">
                <a:solidFill>
                  <a:schemeClr val="accent2"/>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pic>
        <p:nvPicPr>
          <p:cNvPr id="16" name="Picture 11"/>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899157" y="2036013"/>
            <a:ext cx="707199" cy="915127"/>
          </a:xfrm>
          <a:prstGeom prst="rect">
            <a:avLst/>
          </a:prstGeom>
          <a:noFill/>
          <a:ln w="12700">
            <a:solidFill>
              <a:schemeClr val="tx1"/>
            </a:solidFill>
            <a:miter lim="800000"/>
            <a:headEnd/>
            <a:tailEnd/>
          </a:ln>
          <a:effectLst/>
          <a:extLst>
            <a:ext uri="{909E8E84-426E-40dd-AFC4-6F175D3DCCD1}">
              <a14:hiddenFill xmlns:a14="http://schemas.microsoft.com/office/drawing/2010/main">
                <a:solidFill>
                  <a:schemeClr val="accent2"/>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pic>
        <p:nvPicPr>
          <p:cNvPr id="17" name="Picture 12"/>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4975357" y="2112213"/>
            <a:ext cx="707199" cy="915127"/>
          </a:xfrm>
          <a:prstGeom prst="rect">
            <a:avLst/>
          </a:prstGeom>
          <a:noFill/>
          <a:ln w="12700">
            <a:solidFill>
              <a:schemeClr val="tx1"/>
            </a:solidFill>
            <a:miter lim="800000"/>
            <a:headEnd/>
            <a:tailEnd/>
          </a:ln>
          <a:effectLst/>
          <a:extLst>
            <a:ext uri="{909E8E84-426E-40dd-AFC4-6F175D3DCCD1}">
              <a14:hiddenFill xmlns:a14="http://schemas.microsoft.com/office/drawing/2010/main">
                <a:solidFill>
                  <a:schemeClr val="accent2"/>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pic>
        <p:nvPicPr>
          <p:cNvPr id="18" name="Picture 13"/>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5051557" y="2188413"/>
            <a:ext cx="707199" cy="915127"/>
          </a:xfrm>
          <a:prstGeom prst="rect">
            <a:avLst/>
          </a:prstGeom>
          <a:noFill/>
          <a:ln w="12700">
            <a:solidFill>
              <a:schemeClr val="tx1"/>
            </a:solidFill>
            <a:miter lim="800000"/>
            <a:headEnd/>
            <a:tailEnd/>
          </a:ln>
          <a:effectLst/>
          <a:extLst>
            <a:ext uri="{909E8E84-426E-40dd-AFC4-6F175D3DCCD1}">
              <a14:hiddenFill xmlns:a14="http://schemas.microsoft.com/office/drawing/2010/main">
                <a:solidFill>
                  <a:schemeClr val="accent2"/>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pic>
        <p:nvPicPr>
          <p:cNvPr id="19" name="Picture 14"/>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5127757" y="2264613"/>
            <a:ext cx="707199" cy="915127"/>
          </a:xfrm>
          <a:prstGeom prst="rect">
            <a:avLst/>
          </a:prstGeom>
          <a:noFill/>
          <a:ln w="12700">
            <a:solidFill>
              <a:schemeClr val="tx1"/>
            </a:solidFill>
            <a:miter lim="800000"/>
            <a:headEnd/>
            <a:tailEnd/>
          </a:ln>
          <a:effectLst/>
          <a:extLst>
            <a:ext uri="{909E8E84-426E-40dd-AFC4-6F175D3DCCD1}">
              <a14:hiddenFill xmlns:a14="http://schemas.microsoft.com/office/drawing/2010/main">
                <a:solidFill>
                  <a:schemeClr val="accent2"/>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pic>
        <p:nvPicPr>
          <p:cNvPr id="20" name="Picture 15"/>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5203957" y="2340813"/>
            <a:ext cx="707199" cy="915127"/>
          </a:xfrm>
          <a:prstGeom prst="rect">
            <a:avLst/>
          </a:prstGeom>
          <a:noFill/>
          <a:ln w="12700">
            <a:solidFill>
              <a:schemeClr val="tx1"/>
            </a:solidFill>
            <a:miter lim="800000"/>
            <a:headEnd/>
            <a:tailEnd/>
          </a:ln>
          <a:effectLst/>
          <a:extLst>
            <a:ext uri="{909E8E84-426E-40dd-AFC4-6F175D3DCCD1}">
              <a14:hiddenFill xmlns:a14="http://schemas.microsoft.com/office/drawing/2010/main">
                <a:solidFill>
                  <a:schemeClr val="accent2"/>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pic>
        <p:nvPicPr>
          <p:cNvPr id="21" name="Picture 26"/>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5277477" y="2408603"/>
            <a:ext cx="707199" cy="915127"/>
          </a:xfrm>
          <a:prstGeom prst="rect">
            <a:avLst/>
          </a:prstGeom>
          <a:noFill/>
          <a:ln w="12700">
            <a:solidFill>
              <a:schemeClr val="tx1"/>
            </a:solidFill>
            <a:miter lim="800000"/>
            <a:headEnd/>
            <a:tailEnd/>
          </a:ln>
          <a:effectLst/>
          <a:extLst>
            <a:ext uri="{909E8E84-426E-40dd-AFC4-6F175D3DCCD1}">
              <a14:hiddenFill xmlns:a14="http://schemas.microsoft.com/office/drawing/2010/main">
                <a:solidFill>
                  <a:schemeClr val="accent2"/>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pic>
        <p:nvPicPr>
          <p:cNvPr id="22" name="Picture 27"/>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5367332" y="2484803"/>
            <a:ext cx="707199" cy="915127"/>
          </a:xfrm>
          <a:prstGeom prst="rect">
            <a:avLst/>
          </a:prstGeom>
          <a:noFill/>
          <a:ln w="12700">
            <a:solidFill>
              <a:schemeClr val="tx1"/>
            </a:solidFill>
            <a:miter lim="800000"/>
            <a:headEnd/>
            <a:tailEnd/>
          </a:ln>
          <a:effectLst/>
          <a:extLst>
            <a:ext uri="{909E8E84-426E-40dd-AFC4-6F175D3DCCD1}">
              <a14:hiddenFill xmlns:a14="http://schemas.microsoft.com/office/drawing/2010/main">
                <a:solidFill>
                  <a:schemeClr val="accent2"/>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pic>
        <p:nvPicPr>
          <p:cNvPr id="23" name="Picture 28"/>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5457188" y="2547348"/>
            <a:ext cx="706788" cy="915127"/>
          </a:xfrm>
          <a:prstGeom prst="rect">
            <a:avLst/>
          </a:prstGeom>
          <a:noFill/>
          <a:ln w="12700">
            <a:solidFill>
              <a:schemeClr val="tx1"/>
            </a:solidFill>
            <a:miter lim="800000"/>
            <a:headEnd/>
            <a:tailEnd/>
          </a:ln>
          <a:effectLst/>
          <a:extLst>
            <a:ext uri="{909E8E84-426E-40dd-AFC4-6F175D3DCCD1}">
              <a14:hiddenFill xmlns:a14="http://schemas.microsoft.com/office/drawing/2010/main">
                <a:solidFill>
                  <a:schemeClr val="accent2"/>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pic>
        <p:nvPicPr>
          <p:cNvPr id="24" name="Picture 29"/>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5533387" y="2623548"/>
            <a:ext cx="707199" cy="915127"/>
          </a:xfrm>
          <a:prstGeom prst="rect">
            <a:avLst/>
          </a:prstGeom>
          <a:noFill/>
          <a:ln w="12700">
            <a:solidFill>
              <a:schemeClr val="tx1"/>
            </a:solidFill>
            <a:miter lim="800000"/>
            <a:headEnd/>
            <a:tailEnd/>
          </a:ln>
          <a:effectLst/>
          <a:extLst>
            <a:ext uri="{909E8E84-426E-40dd-AFC4-6F175D3DCCD1}">
              <a14:hiddenFill xmlns:a14="http://schemas.microsoft.com/office/drawing/2010/main">
                <a:solidFill>
                  <a:schemeClr val="accent2"/>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sp>
        <p:nvSpPr>
          <p:cNvPr id="28" name="Right Arrow 27"/>
          <p:cNvSpPr/>
          <p:nvPr/>
        </p:nvSpPr>
        <p:spPr>
          <a:xfrm>
            <a:off x="2890476" y="2440420"/>
            <a:ext cx="1650710" cy="484750"/>
          </a:xfrm>
          <a:prstGeom prst="rightArrow">
            <a:avLst/>
          </a:prstGeom>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30" name="Picture 29" descr="False_Alarms.jpg"/>
          <p:cNvPicPr>
            <a:picLocks noChangeAspect="1"/>
          </p:cNvPicPr>
          <p:nvPr/>
        </p:nvPicPr>
        <p:blipFill>
          <a:blip r:embed="rId17" cstate="print">
            <a:extLst>
              <a:ext uri="{28A0092B-C50C-407E-A947-70E740481C1C}">
                <a14:useLocalDpi xmlns:a14="http://schemas.microsoft.com/office/drawing/2010/main" val="0"/>
              </a:ext>
            </a:extLst>
          </a:blip>
          <a:stretch>
            <a:fillRect/>
          </a:stretch>
        </p:blipFill>
        <p:spPr>
          <a:xfrm>
            <a:off x="4938647" y="2017188"/>
            <a:ext cx="1269446" cy="1269446"/>
          </a:xfrm>
          <a:prstGeom prst="rect">
            <a:avLst/>
          </a:prstGeom>
        </p:spPr>
      </p:pic>
      <p:sp>
        <p:nvSpPr>
          <p:cNvPr id="31" name="TextBox 30"/>
          <p:cNvSpPr txBox="1"/>
          <p:nvPr/>
        </p:nvSpPr>
        <p:spPr>
          <a:xfrm>
            <a:off x="4779508" y="1329181"/>
            <a:ext cx="1479892" cy="400110"/>
          </a:xfrm>
          <a:prstGeom prst="rect">
            <a:avLst/>
          </a:prstGeom>
          <a:noFill/>
        </p:spPr>
        <p:txBody>
          <a:bodyPr wrap="none" rtlCol="0">
            <a:spAutoFit/>
          </a:bodyPr>
          <a:lstStyle/>
          <a:p>
            <a:r>
              <a:rPr lang="en-US" sz="2000" b="1" dirty="0" smtClean="0">
                <a:latin typeface="Calibri"/>
                <a:cs typeface="Calibri"/>
              </a:rPr>
              <a:t>Bug Reports</a:t>
            </a:r>
            <a:endParaRPr lang="en-US" sz="2000" b="1" dirty="0">
              <a:latin typeface="Calibri"/>
              <a:cs typeface="Calibri"/>
            </a:endParaRPr>
          </a:p>
        </p:txBody>
      </p:sp>
      <p:sp>
        <p:nvSpPr>
          <p:cNvPr id="33" name="Document 32"/>
          <p:cNvSpPr/>
          <p:nvPr/>
        </p:nvSpPr>
        <p:spPr>
          <a:xfrm>
            <a:off x="970855" y="1907116"/>
            <a:ext cx="1521970" cy="1764490"/>
          </a:xfrm>
          <a:prstGeom prst="flowChartDocument">
            <a:avLst/>
          </a:prstGeom>
          <a:solidFill>
            <a:schemeClr val="accent1">
              <a:lumMod val="50000"/>
            </a:schemeClr>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400" dirty="0" smtClean="0">
                <a:latin typeface="Calibri"/>
                <a:cs typeface="Calibri"/>
              </a:rPr>
              <a:t>Program</a:t>
            </a:r>
          </a:p>
          <a:p>
            <a:pPr algn="ctr"/>
            <a:r>
              <a:rPr lang="en-US" sz="2400" dirty="0" smtClean="0">
                <a:latin typeface="Calibri"/>
                <a:cs typeface="Calibri"/>
              </a:rPr>
              <a:t>Analysis</a:t>
            </a:r>
            <a:endParaRPr lang="en-US" sz="2400" dirty="0">
              <a:latin typeface="Calibri"/>
              <a:cs typeface="Calibri"/>
            </a:endParaRPr>
          </a:p>
        </p:txBody>
      </p:sp>
      <p:sp>
        <p:nvSpPr>
          <p:cNvPr id="6" name="Footer Placeholder 5"/>
          <p:cNvSpPr>
            <a:spLocks noGrp="1"/>
          </p:cNvSpPr>
          <p:nvPr>
            <p:ph type="ftr" sz="quarter" idx="11"/>
          </p:nvPr>
        </p:nvSpPr>
        <p:spPr/>
        <p:txBody>
          <a:bodyPr/>
          <a:lstStyle/>
          <a:p>
            <a:pPr algn="ctr"/>
            <a:r>
              <a:rPr lang="en-US" smtClean="0"/>
              <a:t>ESEC/FSE 2015</a:t>
            </a:r>
            <a:endParaRPr lang="en-US" dirty="0"/>
          </a:p>
        </p:txBody>
      </p:sp>
      <p:sp>
        <p:nvSpPr>
          <p:cNvPr id="7" name="Slide Number Placeholder 6"/>
          <p:cNvSpPr>
            <a:spLocks noGrp="1"/>
          </p:cNvSpPr>
          <p:nvPr>
            <p:ph type="sldNum" sz="quarter" idx="12"/>
          </p:nvPr>
        </p:nvSpPr>
        <p:spPr/>
        <p:txBody>
          <a:bodyPr/>
          <a:lstStyle/>
          <a:p>
            <a:fld id="{1F7DF5D7-FF41-4BF6-8958-28DFF1DB182D}" type="slidenum">
              <a:rPr lang="en-US" smtClean="0"/>
              <a:pPr/>
              <a:t>3</a:t>
            </a:fld>
            <a:endParaRPr lang="en-US" dirty="0"/>
          </a:p>
        </p:txBody>
      </p:sp>
      <p:sp>
        <p:nvSpPr>
          <p:cNvPr id="2" name="TextBox 1"/>
          <p:cNvSpPr txBox="1"/>
          <p:nvPr/>
        </p:nvSpPr>
        <p:spPr>
          <a:xfrm>
            <a:off x="260739" y="4044976"/>
            <a:ext cx="8445282" cy="1606594"/>
          </a:xfrm>
          <a:prstGeom prst="rect">
            <a:avLst/>
          </a:prstGeom>
          <a:noFill/>
        </p:spPr>
        <p:txBody>
          <a:bodyPr wrap="square" rtlCol="0">
            <a:spAutoFit/>
          </a:bodyPr>
          <a:lstStyle/>
          <a:p>
            <a:pPr algn="ctr"/>
            <a:r>
              <a:rPr lang="en-US" sz="4400" dirty="0" smtClean="0"/>
              <a:t>“</a:t>
            </a:r>
            <a:r>
              <a:rPr lang="en-US" sz="2800" dirty="0" smtClean="0"/>
              <a:t>People </a:t>
            </a:r>
            <a:r>
              <a:rPr lang="en-US" sz="2800" dirty="0"/>
              <a:t>ignore the </a:t>
            </a:r>
            <a:r>
              <a:rPr lang="en-US" sz="2800" dirty="0" smtClean="0"/>
              <a:t>tool if more than </a:t>
            </a:r>
            <a:endParaRPr lang="en-US" sz="2800" dirty="0" smtClean="0"/>
          </a:p>
          <a:p>
            <a:pPr algn="ctr">
              <a:lnSpc>
                <a:spcPct val="60000"/>
              </a:lnSpc>
            </a:pPr>
            <a:r>
              <a:rPr lang="en-US" sz="2800" dirty="0" smtClean="0"/>
              <a:t>     30% false positives are reported …</a:t>
            </a:r>
            <a:r>
              <a:rPr lang="en-US" sz="4400" dirty="0" smtClean="0"/>
              <a:t>”</a:t>
            </a:r>
          </a:p>
          <a:p>
            <a:pPr algn="ctr"/>
            <a:r>
              <a:rPr lang="en-US" sz="2800" dirty="0" smtClean="0"/>
              <a:t>                      </a:t>
            </a:r>
            <a:r>
              <a:rPr lang="en-US" sz="2800" dirty="0" smtClean="0"/>
              <a:t>[</a:t>
            </a:r>
            <a:r>
              <a:rPr lang="en-US" sz="2800" dirty="0" err="1" smtClean="0"/>
              <a:t>Coverity</a:t>
            </a:r>
            <a:r>
              <a:rPr lang="en-US" sz="2800" dirty="0" smtClean="0"/>
              <a:t>, CACM’10]</a:t>
            </a:r>
            <a:endParaRPr lang="en-US" sz="2800" dirty="0"/>
          </a:p>
        </p:txBody>
      </p:sp>
      <p:sp>
        <p:nvSpPr>
          <p:cNvPr id="4" name="TextBox 3"/>
          <p:cNvSpPr txBox="1"/>
          <p:nvPr/>
        </p:nvSpPr>
        <p:spPr>
          <a:xfrm>
            <a:off x="3316005" y="3903739"/>
            <a:ext cx="184666" cy="369332"/>
          </a:xfrm>
          <a:prstGeom prst="rect">
            <a:avLst/>
          </a:prstGeom>
          <a:noFill/>
        </p:spPr>
        <p:txBody>
          <a:bodyPr wrap="none" rtlCol="0">
            <a:spAutoFit/>
          </a:bodyPr>
          <a:lstStyle/>
          <a:p>
            <a:r>
              <a:rPr lang="en-US" dirty="0" smtClean="0"/>
              <a:t> </a:t>
            </a:r>
            <a:endParaRPr lang="en-US" dirty="0"/>
          </a:p>
        </p:txBody>
      </p:sp>
    </p:spTree>
    <p:custDataLst>
      <p:tags r:id="rId1"/>
    </p:custDataLst>
    <p:extLst>
      <p:ext uri="{BB962C8B-B14F-4D97-AF65-F5344CB8AC3E}">
        <p14:creationId xmlns:p14="http://schemas.microsoft.com/office/powerpoint/2010/main" val="3387136916"/>
      </p:ext>
    </p:extLst>
  </p:cSld>
  <p:clrMapOvr>
    <a:masterClrMapping/>
  </p:clrMapOvr>
  <mc:AlternateContent xmlns:mc="http://schemas.openxmlformats.org/markup-compatibility/2006">
    <mc:Choice xmlns:p14="http://schemas.microsoft.com/office/powerpoint/2010/main" Requires="p14">
      <p:transition spd="slow" p14:dur="2000" advTm="31451"/>
    </mc:Choice>
    <mc:Fallback>
      <p:transition xmlns:p14="http://schemas.microsoft.com/office/powerpoint/2010/main" spd="slow" advTm="31451"/>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nodeType="clickEffect">
                                  <p:stCondLst>
                                    <p:cond delay="0"/>
                                  </p:stCondLst>
                                  <p:childTnLst>
                                    <p:set>
                                      <p:cBhvr>
                                        <p:cTn id="10" dur="1" fill="hold">
                                          <p:stCondLst>
                                            <p:cond delay="0"/>
                                          </p:stCondLst>
                                        </p:cTn>
                                        <p:tgtEl>
                                          <p:spTgt spid="25"/>
                                        </p:tgtEl>
                                        <p:attrNameLst>
                                          <p:attrName>style.visibility</p:attrName>
                                        </p:attrNameLst>
                                      </p:cBhvr>
                                      <p:to>
                                        <p:strVal val="hidden"/>
                                      </p:to>
                                    </p:set>
                                  </p:childTnLst>
                                </p:cTn>
                              </p:par>
                              <p:par>
                                <p:cTn id="11" presetID="1" presetClass="entr" presetSubtype="0" fill="hold" nodeType="withEffect">
                                  <p:stCondLst>
                                    <p:cond delay="0"/>
                                  </p:stCondLst>
                                  <p:childTnLst>
                                    <p:set>
                                      <p:cBhvr>
                                        <p:cTn id="12" dur="1" fill="hold">
                                          <p:stCondLst>
                                            <p:cond delay="0"/>
                                          </p:stCondLst>
                                        </p:cTn>
                                        <p:tgtEl>
                                          <p:spTgt spid="12"/>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Precision </a:t>
            </a:r>
            <a:r>
              <a:rPr lang="en-US" dirty="0" smtClean="0"/>
              <a:t>Results: User </a:t>
            </a:r>
            <a:r>
              <a:rPr lang="en-US" dirty="0"/>
              <a:t>Study</a:t>
            </a:r>
          </a:p>
        </p:txBody>
      </p:sp>
      <p:pic>
        <p:nvPicPr>
          <p:cNvPr id="5" name="Picture 4" descr="precision_userstudy.pdf"/>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54372" y="1344168"/>
            <a:ext cx="8146764" cy="4342142"/>
          </a:xfrm>
          <a:prstGeom prst="rect">
            <a:avLst/>
          </a:prstGeom>
        </p:spPr>
      </p:pic>
      <p:sp>
        <p:nvSpPr>
          <p:cNvPr id="7" name="Footer Placeholder 6"/>
          <p:cNvSpPr>
            <a:spLocks noGrp="1"/>
          </p:cNvSpPr>
          <p:nvPr>
            <p:ph type="ftr" sz="quarter" idx="11"/>
          </p:nvPr>
        </p:nvSpPr>
        <p:spPr/>
        <p:txBody>
          <a:bodyPr/>
          <a:lstStyle/>
          <a:p>
            <a:pPr algn="ctr"/>
            <a:r>
              <a:rPr lang="en-US" smtClean="0"/>
              <a:t>ESEC/FSE 2015</a:t>
            </a:r>
            <a:endParaRPr lang="en-US" dirty="0"/>
          </a:p>
        </p:txBody>
      </p:sp>
      <p:sp>
        <p:nvSpPr>
          <p:cNvPr id="8" name="Slide Number Placeholder 7"/>
          <p:cNvSpPr>
            <a:spLocks noGrp="1"/>
          </p:cNvSpPr>
          <p:nvPr>
            <p:ph type="sldNum" sz="quarter" idx="12"/>
          </p:nvPr>
        </p:nvSpPr>
        <p:spPr/>
        <p:txBody>
          <a:bodyPr/>
          <a:lstStyle/>
          <a:p>
            <a:fld id="{1F7DF5D7-FF41-4BF6-8958-28DFF1DB182D}" type="slidenum">
              <a:rPr lang="en-US" smtClean="0"/>
              <a:pPr/>
              <a:t>30</a:t>
            </a:fld>
            <a:endParaRPr lang="en-US" dirty="0"/>
          </a:p>
        </p:txBody>
      </p:sp>
      <p:sp>
        <p:nvSpPr>
          <p:cNvPr id="9" name="Rectangular Callout 8"/>
          <p:cNvSpPr/>
          <p:nvPr/>
        </p:nvSpPr>
        <p:spPr>
          <a:xfrm>
            <a:off x="3112193" y="1658197"/>
            <a:ext cx="909344" cy="462110"/>
          </a:xfrm>
          <a:prstGeom prst="wedgeRectCallout">
            <a:avLst>
              <a:gd name="adj1" fmla="val -132437"/>
              <a:gd name="adj2" fmla="val 201678"/>
            </a:avLst>
          </a:prstGeom>
          <a:ln>
            <a:solidFill>
              <a:srgbClr val="0000FF"/>
            </a:solidFill>
          </a:ln>
        </p:spPr>
        <p:style>
          <a:lnRef idx="2">
            <a:schemeClr val="accent3"/>
          </a:lnRef>
          <a:fillRef idx="1">
            <a:schemeClr val="lt1"/>
          </a:fillRef>
          <a:effectRef idx="0">
            <a:schemeClr val="accent3"/>
          </a:effectRef>
          <a:fontRef idx="minor">
            <a:schemeClr val="dk1"/>
          </a:fontRef>
        </p:style>
        <p:txBody>
          <a:bodyPr rtlCol="0" anchor="ctr"/>
          <a:lstStyle/>
          <a:p>
            <a:pPr algn="ctr"/>
            <a:r>
              <a:rPr lang="en-US" sz="2000" b="1" dirty="0" smtClean="0">
                <a:solidFill>
                  <a:srgbClr val="0000FF"/>
                </a:solidFill>
              </a:rPr>
              <a:t>User 1</a:t>
            </a:r>
            <a:endParaRPr lang="en-US" sz="2000" b="1" dirty="0">
              <a:solidFill>
                <a:srgbClr val="0000FF"/>
              </a:solidFill>
            </a:endParaRPr>
          </a:p>
        </p:txBody>
      </p:sp>
      <p:sp>
        <p:nvSpPr>
          <p:cNvPr id="10" name="Rectangular Callout 9"/>
          <p:cNvSpPr/>
          <p:nvPr/>
        </p:nvSpPr>
        <p:spPr>
          <a:xfrm>
            <a:off x="3111726" y="1657743"/>
            <a:ext cx="909344" cy="462110"/>
          </a:xfrm>
          <a:prstGeom prst="wedgeRectCallout">
            <a:avLst>
              <a:gd name="adj1" fmla="val -107868"/>
              <a:gd name="adj2" fmla="val 166055"/>
            </a:avLst>
          </a:prstGeom>
          <a:ln>
            <a:solidFill>
              <a:srgbClr val="0000FF"/>
            </a:solidFill>
          </a:ln>
        </p:spPr>
        <p:style>
          <a:lnRef idx="2">
            <a:schemeClr val="accent3"/>
          </a:lnRef>
          <a:fillRef idx="1">
            <a:schemeClr val="lt1"/>
          </a:fillRef>
          <a:effectRef idx="0">
            <a:schemeClr val="accent3"/>
          </a:effectRef>
          <a:fontRef idx="minor">
            <a:schemeClr val="dk1"/>
          </a:fontRef>
        </p:style>
        <p:txBody>
          <a:bodyPr rtlCol="0" anchor="ctr"/>
          <a:lstStyle/>
          <a:p>
            <a:pPr algn="ctr"/>
            <a:r>
              <a:rPr lang="en-US" sz="2000" b="1" dirty="0" smtClean="0">
                <a:solidFill>
                  <a:srgbClr val="0000FF"/>
                </a:solidFill>
              </a:rPr>
              <a:t>User 2</a:t>
            </a:r>
            <a:endParaRPr lang="en-US" sz="2000" b="1" dirty="0">
              <a:solidFill>
                <a:srgbClr val="0000FF"/>
              </a:solidFill>
            </a:endParaRPr>
          </a:p>
        </p:txBody>
      </p:sp>
      <p:sp>
        <p:nvSpPr>
          <p:cNvPr id="11" name="Rectangular Callout 10"/>
          <p:cNvSpPr/>
          <p:nvPr/>
        </p:nvSpPr>
        <p:spPr>
          <a:xfrm>
            <a:off x="3111259" y="1657289"/>
            <a:ext cx="909344" cy="462110"/>
          </a:xfrm>
          <a:prstGeom prst="wedgeRectCallout">
            <a:avLst>
              <a:gd name="adj1" fmla="val -96230"/>
              <a:gd name="adj2" fmla="val 216945"/>
            </a:avLst>
          </a:prstGeom>
          <a:ln>
            <a:solidFill>
              <a:srgbClr val="0000FF"/>
            </a:solidFill>
          </a:ln>
        </p:spPr>
        <p:style>
          <a:lnRef idx="2">
            <a:schemeClr val="accent3"/>
          </a:lnRef>
          <a:fillRef idx="1">
            <a:schemeClr val="lt1"/>
          </a:fillRef>
          <a:effectRef idx="0">
            <a:schemeClr val="accent3"/>
          </a:effectRef>
          <a:fontRef idx="minor">
            <a:schemeClr val="dk1"/>
          </a:fontRef>
        </p:style>
        <p:txBody>
          <a:bodyPr rtlCol="0" anchor="ctr"/>
          <a:lstStyle/>
          <a:p>
            <a:pPr algn="ctr"/>
            <a:r>
              <a:rPr lang="en-US" sz="2000" b="1" dirty="0" smtClean="0">
                <a:solidFill>
                  <a:srgbClr val="0000FF"/>
                </a:solidFill>
              </a:rPr>
              <a:t>…</a:t>
            </a:r>
            <a:endParaRPr lang="en-US" sz="2000" b="1" dirty="0">
              <a:solidFill>
                <a:srgbClr val="0000FF"/>
              </a:solidFill>
            </a:endParaRPr>
          </a:p>
        </p:txBody>
      </p:sp>
      <p:sp>
        <p:nvSpPr>
          <p:cNvPr id="12" name="Rectangular Callout 11"/>
          <p:cNvSpPr/>
          <p:nvPr/>
        </p:nvSpPr>
        <p:spPr>
          <a:xfrm>
            <a:off x="3110792" y="1656835"/>
            <a:ext cx="909344" cy="462110"/>
          </a:xfrm>
          <a:prstGeom prst="wedgeRectCallout">
            <a:avLst>
              <a:gd name="adj1" fmla="val -39333"/>
              <a:gd name="adj2" fmla="val 216945"/>
            </a:avLst>
          </a:prstGeom>
          <a:ln>
            <a:solidFill>
              <a:srgbClr val="0000FF"/>
            </a:solidFill>
          </a:ln>
        </p:spPr>
        <p:style>
          <a:lnRef idx="2">
            <a:schemeClr val="accent3"/>
          </a:lnRef>
          <a:fillRef idx="1">
            <a:schemeClr val="lt1"/>
          </a:fillRef>
          <a:effectRef idx="0">
            <a:schemeClr val="accent3"/>
          </a:effectRef>
          <a:fontRef idx="minor">
            <a:schemeClr val="dk1"/>
          </a:fontRef>
        </p:style>
        <p:txBody>
          <a:bodyPr rtlCol="0" anchor="ctr"/>
          <a:lstStyle/>
          <a:p>
            <a:pPr algn="ctr"/>
            <a:r>
              <a:rPr lang="en-US" sz="2000" b="1" dirty="0" smtClean="0">
                <a:solidFill>
                  <a:srgbClr val="0000FF"/>
                </a:solidFill>
              </a:rPr>
              <a:t>User 6</a:t>
            </a:r>
            <a:endParaRPr lang="en-US" sz="2000" b="1" dirty="0">
              <a:solidFill>
                <a:srgbClr val="0000FF"/>
              </a:solidFill>
            </a:endParaRPr>
          </a:p>
        </p:txBody>
      </p:sp>
      <p:sp>
        <p:nvSpPr>
          <p:cNvPr id="13" name="Rounded Rectangle 12"/>
          <p:cNvSpPr/>
          <p:nvPr/>
        </p:nvSpPr>
        <p:spPr>
          <a:xfrm>
            <a:off x="557784" y="2738346"/>
            <a:ext cx="8165592" cy="1244024"/>
          </a:xfrm>
          <a:prstGeom prst="roundRect">
            <a:avLst/>
          </a:prstGeom>
          <a:solidFill>
            <a:srgbClr val="00AAE9"/>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smtClean="0">
                <a:solidFill>
                  <a:srgbClr val="000000"/>
                </a:solidFill>
              </a:rPr>
              <a:t>RQ3:</a:t>
            </a:r>
            <a:r>
              <a:rPr lang="en-US" sz="2400" b="1" dirty="0" smtClean="0"/>
              <a:t> Users </a:t>
            </a:r>
            <a:r>
              <a:rPr lang="en-US" sz="2400" b="1" dirty="0"/>
              <a:t>only need 8 minutes on average to provide </a:t>
            </a:r>
            <a:endParaRPr lang="en-US" sz="2400" b="1" dirty="0" smtClean="0"/>
          </a:p>
          <a:p>
            <a:pPr algn="ctr"/>
            <a:r>
              <a:rPr lang="en-US" sz="2400" b="1" dirty="0" smtClean="0"/>
              <a:t>useful feedback </a:t>
            </a:r>
            <a:r>
              <a:rPr lang="en-US" sz="2400" b="1" dirty="0"/>
              <a:t>that improves </a:t>
            </a:r>
            <a:r>
              <a:rPr lang="en-US" sz="2400" b="1" dirty="0" smtClean="0"/>
              <a:t>analysis </a:t>
            </a:r>
            <a:r>
              <a:rPr lang="en-US" sz="2400" b="1" dirty="0"/>
              <a:t>precision  </a:t>
            </a:r>
          </a:p>
          <a:p>
            <a:pPr algn="ctr"/>
            <a:r>
              <a:rPr lang="en-US" sz="2400" b="1" dirty="0" smtClean="0"/>
              <a:t>showing </a:t>
            </a:r>
            <a:r>
              <a:rPr lang="en-US" sz="2400" b="1" dirty="0"/>
              <a:t>feasibility of </a:t>
            </a:r>
            <a:r>
              <a:rPr lang="en-US" sz="2400" b="1" dirty="0" smtClean="0"/>
              <a:t>approach.</a:t>
            </a:r>
            <a:r>
              <a:rPr lang="en-US" sz="2400" b="1" dirty="0" smtClean="0"/>
              <a:t> </a:t>
            </a:r>
            <a:endParaRPr lang="en-US" sz="2400" b="1" dirty="0" smtClean="0"/>
          </a:p>
        </p:txBody>
      </p:sp>
    </p:spTree>
    <p:custDataLst>
      <p:tags r:id="rId1"/>
    </p:custDataLst>
    <p:extLst>
      <p:ext uri="{BB962C8B-B14F-4D97-AF65-F5344CB8AC3E}">
        <p14:creationId xmlns:p14="http://schemas.microsoft.com/office/powerpoint/2010/main" val="3266865470"/>
      </p:ext>
    </p:extLst>
  </p:cSld>
  <p:clrMapOvr>
    <a:masterClrMapping/>
  </p:clrMapOvr>
  <mc:AlternateContent xmlns:mc="http://schemas.openxmlformats.org/markup-compatibility/2006">
    <mc:Choice xmlns:p14="http://schemas.microsoft.com/office/powerpoint/2010/main" Requires="p14">
      <p:transition spd="slow" p14:dur="2000" advTm="71358"/>
    </mc:Choice>
    <mc:Fallback>
      <p:transition xmlns:p14="http://schemas.microsoft.com/office/powerpoint/2010/main" spd="slow" advTm="71358"/>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grpId="1" nodeType="clickEffect">
                                  <p:stCondLst>
                                    <p:cond delay="0"/>
                                  </p:stCondLst>
                                  <p:childTnLst>
                                    <p:set>
                                      <p:cBhvr>
                                        <p:cTn id="10" dur="1" fill="hold">
                                          <p:stCondLst>
                                            <p:cond delay="0"/>
                                          </p:stCondLst>
                                        </p:cTn>
                                        <p:tgtEl>
                                          <p:spTgt spid="9"/>
                                        </p:tgtEl>
                                        <p:attrNameLst>
                                          <p:attrName>style.visibility</p:attrName>
                                        </p:attrNameLst>
                                      </p:cBhvr>
                                      <p:to>
                                        <p:strVal val="hidden"/>
                                      </p:to>
                                    </p:set>
                                  </p:childTnLst>
                                </p:cTn>
                              </p:par>
                              <p:par>
                                <p:cTn id="11" presetID="1" presetClass="entr" presetSubtype="0" fill="hold" grpId="0" nodeType="withEffect">
                                  <p:stCondLst>
                                    <p:cond delay="0"/>
                                  </p:stCondLst>
                                  <p:childTnLst>
                                    <p:set>
                                      <p:cBhvr>
                                        <p:cTn id="12" dur="1" fill="hold">
                                          <p:stCondLst>
                                            <p:cond delay="0"/>
                                          </p:stCondLst>
                                        </p:cTn>
                                        <p:tgtEl>
                                          <p:spTgt spid="10"/>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xit" presetSubtype="0" fill="hold" grpId="1" nodeType="clickEffect">
                                  <p:stCondLst>
                                    <p:cond delay="0"/>
                                  </p:stCondLst>
                                  <p:childTnLst>
                                    <p:set>
                                      <p:cBhvr>
                                        <p:cTn id="16" dur="1" fill="hold">
                                          <p:stCondLst>
                                            <p:cond delay="0"/>
                                          </p:stCondLst>
                                        </p:cTn>
                                        <p:tgtEl>
                                          <p:spTgt spid="10"/>
                                        </p:tgtEl>
                                        <p:attrNameLst>
                                          <p:attrName>style.visibility</p:attrName>
                                        </p:attrNameLst>
                                      </p:cBhvr>
                                      <p:to>
                                        <p:strVal val="hidden"/>
                                      </p:to>
                                    </p:set>
                                  </p:childTnLst>
                                </p:cTn>
                              </p:par>
                              <p:par>
                                <p:cTn id="17" presetID="1" presetClass="entr" presetSubtype="0" fill="hold" grpId="0" nodeType="withEffect">
                                  <p:stCondLst>
                                    <p:cond delay="0"/>
                                  </p:stCondLst>
                                  <p:childTnLst>
                                    <p:set>
                                      <p:cBhvr>
                                        <p:cTn id="18" dur="1" fill="hold">
                                          <p:stCondLst>
                                            <p:cond delay="0"/>
                                          </p:stCondLst>
                                        </p:cTn>
                                        <p:tgtEl>
                                          <p:spTgt spid="11"/>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xit" presetSubtype="0" fill="hold" grpId="1" nodeType="clickEffect">
                                  <p:stCondLst>
                                    <p:cond delay="0"/>
                                  </p:stCondLst>
                                  <p:childTnLst>
                                    <p:set>
                                      <p:cBhvr>
                                        <p:cTn id="22" dur="1" fill="hold">
                                          <p:stCondLst>
                                            <p:cond delay="0"/>
                                          </p:stCondLst>
                                        </p:cTn>
                                        <p:tgtEl>
                                          <p:spTgt spid="11"/>
                                        </p:tgtEl>
                                        <p:attrNameLst>
                                          <p:attrName>style.visibility</p:attrName>
                                        </p:attrNameLst>
                                      </p:cBhvr>
                                      <p:to>
                                        <p:strVal val="hidden"/>
                                      </p:to>
                                    </p:set>
                                  </p:childTnLst>
                                </p:cTn>
                              </p:par>
                              <p:par>
                                <p:cTn id="23" presetID="1" presetClass="entr" presetSubtype="0" fill="hold" grpId="0" nodeType="withEffect">
                                  <p:stCondLst>
                                    <p:cond delay="0"/>
                                  </p:stCondLst>
                                  <p:childTnLst>
                                    <p:set>
                                      <p:cBhvr>
                                        <p:cTn id="24" dur="1" fill="hold">
                                          <p:stCondLst>
                                            <p:cond delay="0"/>
                                          </p:stCondLst>
                                        </p:cTn>
                                        <p:tgtEl>
                                          <p:spTgt spid="12"/>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xit" presetSubtype="0" fill="hold" grpId="1" nodeType="clickEffect">
                                  <p:stCondLst>
                                    <p:cond delay="0"/>
                                  </p:stCondLst>
                                  <p:childTnLst>
                                    <p:set>
                                      <p:cBhvr>
                                        <p:cTn id="28" dur="1" fill="hold">
                                          <p:stCondLst>
                                            <p:cond delay="0"/>
                                          </p:stCondLst>
                                        </p:cTn>
                                        <p:tgtEl>
                                          <p:spTgt spid="12"/>
                                        </p:tgtEl>
                                        <p:attrNameLst>
                                          <p:attrName>style.visibility</p:attrName>
                                        </p:attrNameLst>
                                      </p:cBhvr>
                                      <p:to>
                                        <p:strVal val="hidden"/>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9" grpId="1" animBg="1"/>
      <p:bldP spid="10" grpId="0" animBg="1"/>
      <p:bldP spid="10" grpId="1" animBg="1"/>
      <p:bldP spid="11" grpId="0" animBg="1"/>
      <p:bldP spid="11" grpId="1" animBg="1"/>
      <p:bldP spid="12" grpId="0" animBg="1"/>
      <p:bldP spid="12" grpId="1" animBg="1"/>
      <p:bldP spid="13"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
          </p:nvPr>
        </p:nvSpPr>
        <p:spPr>
          <a:xfrm>
            <a:off x="291379" y="1362464"/>
            <a:ext cx="8521427" cy="4708136"/>
          </a:xfrm>
        </p:spPr>
        <p:txBody>
          <a:bodyPr>
            <a:normAutofit/>
          </a:bodyPr>
          <a:lstStyle/>
          <a:p>
            <a:r>
              <a:rPr lang="en-US" dirty="0" smtClean="0"/>
              <a:t>Approximations are a necessary evil in program analysis</a:t>
            </a:r>
            <a:endParaRPr lang="en-US" dirty="0"/>
          </a:p>
          <a:p>
            <a:endParaRPr lang="en-US" sz="2000" dirty="0"/>
          </a:p>
          <a:p>
            <a:r>
              <a:rPr lang="en-US" dirty="0" smtClean="0"/>
              <a:t>Our contributions:</a:t>
            </a:r>
          </a:p>
          <a:p>
            <a:pPr lvl="1"/>
            <a:r>
              <a:rPr lang="en-US" b="1" dirty="0" smtClean="0"/>
              <a:t>Paradigm:</a:t>
            </a:r>
            <a:r>
              <a:rPr lang="en-US" dirty="0" smtClean="0"/>
              <a:t> Incorporate user feedback to guide approximations</a:t>
            </a:r>
          </a:p>
          <a:p>
            <a:pPr lvl="1"/>
            <a:r>
              <a:rPr lang="en-US" b="1" dirty="0" smtClean="0"/>
              <a:t>Method: </a:t>
            </a:r>
            <a:r>
              <a:rPr lang="en-US" dirty="0" err="1" smtClean="0"/>
              <a:t>Datalog</a:t>
            </a:r>
            <a:r>
              <a:rPr lang="en-US" dirty="0" smtClean="0"/>
              <a:t> </a:t>
            </a:r>
            <a:r>
              <a:rPr lang="en-US" sz="1800" dirty="0">
                <a:latin typeface="Wingdings"/>
                <a:ea typeface="Wingdings"/>
                <a:cs typeface="Wingdings"/>
                <a:sym typeface="Wingdings"/>
              </a:rPr>
              <a:t></a:t>
            </a:r>
            <a:r>
              <a:rPr lang="en-US" dirty="0">
                <a:sym typeface="Wingdings"/>
              </a:rPr>
              <a:t> </a:t>
            </a:r>
            <a:r>
              <a:rPr lang="en-US" dirty="0" smtClean="0"/>
              <a:t>MLN </a:t>
            </a:r>
            <a:r>
              <a:rPr lang="en-US" sz="1800" dirty="0" smtClean="0">
                <a:latin typeface="Wingdings"/>
                <a:ea typeface="Wingdings"/>
                <a:cs typeface="Wingdings"/>
                <a:sym typeface="Wingdings"/>
              </a:rPr>
              <a:t></a:t>
            </a:r>
            <a:r>
              <a:rPr lang="en-US" dirty="0" smtClean="0"/>
              <a:t> </a:t>
            </a:r>
            <a:r>
              <a:rPr lang="en-US" dirty="0" err="1" smtClean="0"/>
              <a:t>MaxSAT</a:t>
            </a:r>
            <a:endParaRPr lang="en-US" dirty="0" smtClean="0"/>
          </a:p>
          <a:p>
            <a:pPr lvl="1"/>
            <a:r>
              <a:rPr lang="en-US" b="1" dirty="0" smtClean="0"/>
              <a:t>Results:</a:t>
            </a:r>
            <a:r>
              <a:rPr lang="en-US" dirty="0" smtClean="0"/>
              <a:t> Eliminates most false positives (~70%) at the cost of introducing few false negatives (~2%) with limited feedback</a:t>
            </a:r>
            <a:endParaRPr lang="en-US" dirty="0"/>
          </a:p>
          <a:p>
            <a:endParaRPr lang="en-US" sz="2000" dirty="0" smtClean="0"/>
          </a:p>
          <a:p>
            <a:r>
              <a:rPr lang="en-US" dirty="0" smtClean="0"/>
              <a:t>Systematically combining program analysis and machine learning techniques with human intelligence is the future</a:t>
            </a:r>
            <a:endParaRPr lang="en-US" dirty="0"/>
          </a:p>
          <a:p>
            <a:endParaRPr lang="en-US" dirty="0" smtClean="0"/>
          </a:p>
          <a:p>
            <a:endParaRPr lang="en-US" dirty="0" smtClean="0"/>
          </a:p>
          <a:p>
            <a:pPr marL="0" indent="0">
              <a:buNone/>
            </a:pPr>
            <a:endParaRPr lang="en-US" dirty="0" smtClean="0"/>
          </a:p>
        </p:txBody>
      </p:sp>
      <p:sp>
        <p:nvSpPr>
          <p:cNvPr id="5" name="Title 4"/>
          <p:cNvSpPr>
            <a:spLocks noGrp="1"/>
          </p:cNvSpPr>
          <p:nvPr>
            <p:ph type="title"/>
          </p:nvPr>
        </p:nvSpPr>
        <p:spPr/>
        <p:txBody>
          <a:bodyPr/>
          <a:lstStyle/>
          <a:p>
            <a:r>
              <a:rPr lang="en-US" dirty="0" smtClean="0"/>
              <a:t>Conclusion</a:t>
            </a:r>
            <a:endParaRPr lang="en-US" dirty="0"/>
          </a:p>
        </p:txBody>
      </p:sp>
      <p:sp>
        <p:nvSpPr>
          <p:cNvPr id="7" name="Footer Placeholder 6"/>
          <p:cNvSpPr>
            <a:spLocks noGrp="1"/>
          </p:cNvSpPr>
          <p:nvPr>
            <p:ph type="ftr" sz="quarter" idx="11"/>
          </p:nvPr>
        </p:nvSpPr>
        <p:spPr/>
        <p:txBody>
          <a:bodyPr/>
          <a:lstStyle/>
          <a:p>
            <a:pPr algn="ctr"/>
            <a:r>
              <a:rPr lang="en-US" smtClean="0"/>
              <a:t>ESEC/FSE 2015</a:t>
            </a:r>
            <a:endParaRPr lang="en-US" dirty="0"/>
          </a:p>
        </p:txBody>
      </p:sp>
      <p:sp>
        <p:nvSpPr>
          <p:cNvPr id="8" name="Slide Number Placeholder 7"/>
          <p:cNvSpPr>
            <a:spLocks noGrp="1"/>
          </p:cNvSpPr>
          <p:nvPr>
            <p:ph type="sldNum" sz="quarter" idx="12"/>
          </p:nvPr>
        </p:nvSpPr>
        <p:spPr/>
        <p:txBody>
          <a:bodyPr/>
          <a:lstStyle/>
          <a:p>
            <a:fld id="{1F7DF5D7-FF41-4BF6-8958-28DFF1DB182D}" type="slidenum">
              <a:rPr lang="en-US" smtClean="0"/>
              <a:pPr/>
              <a:t>31</a:t>
            </a:fld>
            <a:endParaRPr lang="en-US" dirty="0"/>
          </a:p>
        </p:txBody>
      </p:sp>
    </p:spTree>
    <p:custDataLst>
      <p:tags r:id="rId1"/>
    </p:custDataLst>
    <p:extLst>
      <p:ext uri="{BB962C8B-B14F-4D97-AF65-F5344CB8AC3E}">
        <p14:creationId xmlns:p14="http://schemas.microsoft.com/office/powerpoint/2010/main" val="1262078735"/>
      </p:ext>
    </p:extLst>
  </p:cSld>
  <p:clrMapOvr>
    <a:masterClrMapping/>
  </p:clrMapOvr>
  <mc:AlternateContent xmlns:mc="http://schemas.openxmlformats.org/markup-compatibility/2006">
    <mc:Choice xmlns:p14="http://schemas.microsoft.com/office/powerpoint/2010/main" Requires="p14">
      <p:transition spd="slow" p14:dur="2000" advTm="53142"/>
    </mc:Choice>
    <mc:Fallback>
      <p:transition xmlns:p14="http://schemas.microsoft.com/office/powerpoint/2010/main" spd="slow" advTm="53142"/>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2">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2">
                                            <p:txEl>
                                              <p:pRg st="4" end="4"/>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2">
                                            <p:txEl>
                                              <p:pRg st="5" end="5"/>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2">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inspectiontime_userstudy.pdf"/>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16092" y="1344168"/>
            <a:ext cx="8720680" cy="3849861"/>
          </a:xfrm>
          <a:prstGeom prst="rect">
            <a:avLst/>
          </a:prstGeom>
        </p:spPr>
      </p:pic>
      <p:sp>
        <p:nvSpPr>
          <p:cNvPr id="4" name="Title 3"/>
          <p:cNvSpPr>
            <a:spLocks noGrp="1"/>
          </p:cNvSpPr>
          <p:nvPr>
            <p:ph type="title"/>
          </p:nvPr>
        </p:nvSpPr>
        <p:spPr/>
        <p:txBody>
          <a:bodyPr/>
          <a:lstStyle/>
          <a:p>
            <a:r>
              <a:rPr lang="en-US" dirty="0" smtClean="0"/>
              <a:t>Feasibility Results</a:t>
            </a:r>
            <a:r>
              <a:rPr lang="en-US" dirty="0" smtClean="0"/>
              <a:t>: User </a:t>
            </a:r>
            <a:r>
              <a:rPr lang="en-US" dirty="0"/>
              <a:t>Study</a:t>
            </a:r>
          </a:p>
        </p:txBody>
      </p:sp>
      <p:sp>
        <p:nvSpPr>
          <p:cNvPr id="7" name="Footer Placeholder 6"/>
          <p:cNvSpPr>
            <a:spLocks noGrp="1"/>
          </p:cNvSpPr>
          <p:nvPr>
            <p:ph type="ftr" sz="quarter" idx="11"/>
          </p:nvPr>
        </p:nvSpPr>
        <p:spPr/>
        <p:txBody>
          <a:bodyPr/>
          <a:lstStyle/>
          <a:p>
            <a:pPr algn="ctr"/>
            <a:r>
              <a:rPr lang="en-US" smtClean="0"/>
              <a:t>ESEC/FSE 2015</a:t>
            </a:r>
            <a:endParaRPr lang="en-US" dirty="0"/>
          </a:p>
        </p:txBody>
      </p:sp>
      <p:sp>
        <p:nvSpPr>
          <p:cNvPr id="8" name="Slide Number Placeholder 7"/>
          <p:cNvSpPr>
            <a:spLocks noGrp="1"/>
          </p:cNvSpPr>
          <p:nvPr>
            <p:ph type="sldNum" sz="quarter" idx="12"/>
          </p:nvPr>
        </p:nvSpPr>
        <p:spPr/>
        <p:txBody>
          <a:bodyPr/>
          <a:lstStyle/>
          <a:p>
            <a:fld id="{1F7DF5D7-FF41-4BF6-8958-28DFF1DB182D}" type="slidenum">
              <a:rPr lang="en-US" smtClean="0"/>
              <a:pPr/>
              <a:t>32</a:t>
            </a:fld>
            <a:endParaRPr lang="en-US" dirty="0"/>
          </a:p>
        </p:txBody>
      </p:sp>
      <p:sp>
        <p:nvSpPr>
          <p:cNvPr id="13" name="Rounded Rectangle 12"/>
          <p:cNvSpPr/>
          <p:nvPr/>
        </p:nvSpPr>
        <p:spPr>
          <a:xfrm>
            <a:off x="557784" y="2734056"/>
            <a:ext cx="8165592" cy="1244024"/>
          </a:xfrm>
          <a:prstGeom prst="roundRect">
            <a:avLst/>
          </a:prstGeom>
          <a:solidFill>
            <a:srgbClr val="00AAE9"/>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smtClean="0">
                <a:solidFill>
                  <a:srgbClr val="000000"/>
                </a:solidFill>
              </a:rPr>
              <a:t>RQ3:</a:t>
            </a:r>
            <a:r>
              <a:rPr lang="en-US" sz="2400" b="1" dirty="0" smtClean="0"/>
              <a:t> Users only need 8 minutes on average to provide feedback showing feasibility of approach.</a:t>
            </a:r>
          </a:p>
        </p:txBody>
      </p:sp>
    </p:spTree>
    <p:custDataLst>
      <p:tags r:id="rId1"/>
    </p:custDataLst>
    <p:extLst>
      <p:ext uri="{BB962C8B-B14F-4D97-AF65-F5344CB8AC3E}">
        <p14:creationId xmlns:p14="http://schemas.microsoft.com/office/powerpoint/2010/main" val="2960321469"/>
      </p:ext>
    </p:extLst>
  </p:cSld>
  <p:clrMapOvr>
    <a:masterClrMapping/>
  </p:clrMapOvr>
  <mc:AlternateContent xmlns:mc="http://schemas.openxmlformats.org/markup-compatibility/2006">
    <mc:Choice xmlns:p14="http://schemas.microsoft.com/office/powerpoint/2010/main" Requires="p14">
      <p:transition spd="slow" p14:dur="2000" advTm="26125"/>
    </mc:Choice>
    <mc:Fallback>
      <p:transition xmlns:p14="http://schemas.microsoft.com/office/powerpoint/2010/main" spd="slow" advTm="26125"/>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p:cNvSpPr/>
          <p:nvPr/>
        </p:nvSpPr>
        <p:spPr>
          <a:xfrm>
            <a:off x="1227287" y="1269934"/>
            <a:ext cx="6664452" cy="1170051"/>
          </a:xfrm>
          <a:prstGeom prst="roundRect">
            <a:avLst/>
          </a:prstGeom>
          <a:solidFill>
            <a:schemeClr val="accent3">
              <a:lumMod val="40000"/>
              <a:lumOff val="6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 name="Title 4"/>
          <p:cNvSpPr>
            <a:spLocks noGrp="1"/>
          </p:cNvSpPr>
          <p:nvPr>
            <p:ph type="title"/>
          </p:nvPr>
        </p:nvSpPr>
        <p:spPr/>
        <p:txBody>
          <a:bodyPr/>
          <a:lstStyle/>
          <a:p>
            <a:r>
              <a:rPr lang="en-US" dirty="0" smtClean="0"/>
              <a:t>Our Key Idea</a:t>
            </a:r>
            <a:endParaRPr lang="en-US" dirty="0"/>
          </a:p>
        </p:txBody>
      </p:sp>
      <p:sp>
        <p:nvSpPr>
          <p:cNvPr id="8" name="Rectangle 7"/>
          <p:cNvSpPr/>
          <p:nvPr/>
        </p:nvSpPr>
        <p:spPr>
          <a:xfrm>
            <a:off x="841980" y="1344248"/>
            <a:ext cx="7435073" cy="969496"/>
          </a:xfrm>
          <a:prstGeom prst="rect">
            <a:avLst/>
          </a:prstGeom>
        </p:spPr>
        <p:txBody>
          <a:bodyPr wrap="square">
            <a:spAutoFit/>
          </a:bodyPr>
          <a:lstStyle/>
          <a:p>
            <a:pPr lvl="0" algn="ctr">
              <a:spcBef>
                <a:spcPts val="600"/>
              </a:spcBef>
              <a:buClr>
                <a:srgbClr val="727CA3"/>
              </a:buClr>
              <a:buSzPct val="76000"/>
            </a:pPr>
            <a:r>
              <a:rPr lang="en-US" sz="2600" dirty="0" smtClean="0">
                <a:solidFill>
                  <a:prstClr val="black"/>
                </a:solidFill>
                <a:latin typeface="Calibri"/>
                <a:cs typeface="Calibri"/>
              </a:rPr>
              <a:t>Shift decisions about </a:t>
            </a:r>
            <a:r>
              <a:rPr lang="en-US" sz="2600" b="1" dirty="0" smtClean="0">
                <a:solidFill>
                  <a:prstClr val="black"/>
                </a:solidFill>
                <a:latin typeface="Calibri"/>
                <a:cs typeface="Calibri"/>
              </a:rPr>
              <a:t>usefulness</a:t>
            </a:r>
            <a:r>
              <a:rPr lang="en-US" sz="2600" dirty="0" smtClean="0">
                <a:solidFill>
                  <a:prstClr val="black"/>
                </a:solidFill>
                <a:latin typeface="Calibri"/>
                <a:cs typeface="Calibri"/>
              </a:rPr>
              <a:t> of results </a:t>
            </a:r>
          </a:p>
          <a:p>
            <a:pPr lvl="0" algn="ctr">
              <a:spcBef>
                <a:spcPts val="600"/>
              </a:spcBef>
              <a:buClr>
                <a:srgbClr val="727CA3"/>
              </a:buClr>
              <a:buSzPct val="76000"/>
            </a:pPr>
            <a:r>
              <a:rPr lang="en-US" sz="2600" dirty="0" smtClean="0">
                <a:solidFill>
                  <a:prstClr val="black"/>
                </a:solidFill>
                <a:latin typeface="Calibri"/>
                <a:cs typeface="Calibri"/>
              </a:rPr>
              <a:t>from </a:t>
            </a:r>
            <a:r>
              <a:rPr lang="en-US" sz="2600" b="1" dirty="0" smtClean="0">
                <a:solidFill>
                  <a:prstClr val="black"/>
                </a:solidFill>
                <a:latin typeface="Calibri"/>
                <a:cs typeface="Calibri"/>
              </a:rPr>
              <a:t>analysis writers</a:t>
            </a:r>
            <a:r>
              <a:rPr lang="en-US" sz="2600" dirty="0" smtClean="0">
                <a:solidFill>
                  <a:prstClr val="black"/>
                </a:solidFill>
                <a:latin typeface="Calibri"/>
                <a:cs typeface="Calibri"/>
              </a:rPr>
              <a:t> to </a:t>
            </a:r>
            <a:r>
              <a:rPr lang="en-US" sz="2600" b="1" dirty="0" smtClean="0">
                <a:solidFill>
                  <a:prstClr val="black"/>
                </a:solidFill>
                <a:latin typeface="Calibri"/>
                <a:cs typeface="Calibri"/>
              </a:rPr>
              <a:t>analysis users</a:t>
            </a:r>
          </a:p>
        </p:txBody>
      </p:sp>
      <p:sp>
        <p:nvSpPr>
          <p:cNvPr id="10" name="Right Arrow 9"/>
          <p:cNvSpPr/>
          <p:nvPr/>
        </p:nvSpPr>
        <p:spPr>
          <a:xfrm>
            <a:off x="1569919" y="3422335"/>
            <a:ext cx="2249027" cy="484750"/>
          </a:xfrm>
          <a:prstGeom prst="rightArrow">
            <a:avLst/>
          </a:prstGeom>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 name="Oval 10"/>
          <p:cNvSpPr/>
          <p:nvPr/>
        </p:nvSpPr>
        <p:spPr>
          <a:xfrm>
            <a:off x="1618917" y="2830940"/>
            <a:ext cx="1900051" cy="621002"/>
          </a:xfrm>
          <a:prstGeom prst="ellipse">
            <a:avLst/>
          </a:prstGeom>
          <a:solidFill>
            <a:schemeClr val="accent3">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wrap="none" rtlCol="0" anchor="ctr" anchorCtr="0">
            <a:normAutofit/>
          </a:bodyPr>
          <a:lstStyle/>
          <a:p>
            <a:pPr algn="ctr"/>
            <a:r>
              <a:rPr lang="en-US" sz="2000" b="1" dirty="0" smtClean="0">
                <a:latin typeface="Calibri"/>
                <a:cs typeface="Calibri"/>
              </a:rPr>
              <a:t>Approximations</a:t>
            </a:r>
            <a:endParaRPr lang="en-US" sz="2000" b="1" dirty="0">
              <a:latin typeface="Calibri"/>
              <a:cs typeface="Calibri"/>
            </a:endParaRPr>
          </a:p>
        </p:txBody>
      </p:sp>
      <p:sp>
        <p:nvSpPr>
          <p:cNvPr id="17" name="TextBox 16"/>
          <p:cNvSpPr txBox="1"/>
          <p:nvPr/>
        </p:nvSpPr>
        <p:spPr>
          <a:xfrm>
            <a:off x="114168" y="4326632"/>
            <a:ext cx="1696476" cy="369332"/>
          </a:xfrm>
          <a:prstGeom prst="rect">
            <a:avLst/>
          </a:prstGeom>
          <a:noFill/>
        </p:spPr>
        <p:txBody>
          <a:bodyPr wrap="square" rtlCol="0">
            <a:spAutoFit/>
          </a:bodyPr>
          <a:lstStyle/>
          <a:p>
            <a:pPr algn="ctr"/>
            <a:r>
              <a:rPr lang="en-US" b="1" dirty="0" smtClean="0">
                <a:latin typeface="Calibri"/>
                <a:cs typeface="Calibri"/>
              </a:rPr>
              <a:t>Analysis Writer</a:t>
            </a:r>
          </a:p>
        </p:txBody>
      </p:sp>
      <p:sp>
        <p:nvSpPr>
          <p:cNvPr id="18" name="Right Arrow 17"/>
          <p:cNvSpPr/>
          <p:nvPr/>
        </p:nvSpPr>
        <p:spPr>
          <a:xfrm rot="10800000">
            <a:off x="5444876" y="3419615"/>
            <a:ext cx="2204260" cy="484750"/>
          </a:xfrm>
          <a:prstGeom prst="rightArrow">
            <a:avLst/>
          </a:prstGeom>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9" name="TextBox 18"/>
          <p:cNvSpPr txBox="1"/>
          <p:nvPr/>
        </p:nvSpPr>
        <p:spPr>
          <a:xfrm>
            <a:off x="7412456" y="4318151"/>
            <a:ext cx="1449080" cy="369332"/>
          </a:xfrm>
          <a:prstGeom prst="rect">
            <a:avLst/>
          </a:prstGeom>
          <a:noFill/>
        </p:spPr>
        <p:txBody>
          <a:bodyPr wrap="square" rtlCol="0">
            <a:spAutoFit/>
          </a:bodyPr>
          <a:lstStyle/>
          <a:p>
            <a:pPr algn="ctr"/>
            <a:r>
              <a:rPr lang="en-US" b="1" dirty="0" smtClean="0">
                <a:latin typeface="Calibri"/>
                <a:cs typeface="Calibri"/>
              </a:rPr>
              <a:t>Analysis User</a:t>
            </a:r>
          </a:p>
        </p:txBody>
      </p:sp>
      <p:sp>
        <p:nvSpPr>
          <p:cNvPr id="21" name="Oval 20"/>
          <p:cNvSpPr/>
          <p:nvPr/>
        </p:nvSpPr>
        <p:spPr>
          <a:xfrm>
            <a:off x="5629592" y="2808830"/>
            <a:ext cx="1900051" cy="621002"/>
          </a:xfrm>
          <a:prstGeom prst="ellipse">
            <a:avLst/>
          </a:prstGeom>
          <a:solidFill>
            <a:schemeClr val="accent3">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wrap="none" rtlCol="0" anchor="ctr" anchorCtr="0">
            <a:normAutofit/>
          </a:bodyPr>
          <a:lstStyle/>
          <a:p>
            <a:pPr algn="ctr"/>
            <a:r>
              <a:rPr lang="en-US" sz="2000" b="1" dirty="0" smtClean="0">
                <a:latin typeface="Calibri"/>
                <a:cs typeface="Calibri"/>
              </a:rPr>
              <a:t>Feedback</a:t>
            </a:r>
            <a:endParaRPr lang="en-US" sz="2000" b="1" dirty="0">
              <a:latin typeface="Calibri"/>
              <a:cs typeface="Calibri"/>
            </a:endParaRPr>
          </a:p>
        </p:txBody>
      </p:sp>
      <p:sp>
        <p:nvSpPr>
          <p:cNvPr id="22" name="Document 21"/>
          <p:cNvSpPr/>
          <p:nvPr/>
        </p:nvSpPr>
        <p:spPr>
          <a:xfrm>
            <a:off x="3867969" y="2918195"/>
            <a:ext cx="1521970" cy="1764490"/>
          </a:xfrm>
          <a:prstGeom prst="flowChartDocument">
            <a:avLst/>
          </a:prstGeom>
          <a:solidFill>
            <a:schemeClr val="accent1">
              <a:lumMod val="50000"/>
            </a:schemeClr>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400" dirty="0" smtClean="0">
                <a:latin typeface="Calibri"/>
                <a:cs typeface="Calibri"/>
              </a:rPr>
              <a:t>Program</a:t>
            </a:r>
          </a:p>
          <a:p>
            <a:pPr algn="ctr"/>
            <a:r>
              <a:rPr lang="en-US" sz="2400" dirty="0" smtClean="0">
                <a:latin typeface="Calibri"/>
                <a:cs typeface="Calibri"/>
              </a:rPr>
              <a:t>Analysis</a:t>
            </a:r>
            <a:endParaRPr lang="en-US" sz="2400" dirty="0">
              <a:latin typeface="Calibri"/>
              <a:cs typeface="Calibri"/>
            </a:endParaRPr>
          </a:p>
        </p:txBody>
      </p:sp>
      <p:pic>
        <p:nvPicPr>
          <p:cNvPr id="24" name="Picture 23" descr="scientist.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698229" y="3031557"/>
            <a:ext cx="1263817" cy="1263817"/>
          </a:xfrm>
          <a:prstGeom prst="rect">
            <a:avLst/>
          </a:prstGeom>
        </p:spPr>
      </p:pic>
      <p:sp>
        <p:nvSpPr>
          <p:cNvPr id="7" name="Footer Placeholder 6"/>
          <p:cNvSpPr>
            <a:spLocks noGrp="1"/>
          </p:cNvSpPr>
          <p:nvPr>
            <p:ph type="ftr" sz="quarter" idx="11"/>
          </p:nvPr>
        </p:nvSpPr>
        <p:spPr/>
        <p:txBody>
          <a:bodyPr/>
          <a:lstStyle/>
          <a:p>
            <a:pPr algn="ctr"/>
            <a:r>
              <a:rPr lang="en-US" smtClean="0"/>
              <a:t>ESEC/FSE 2015</a:t>
            </a:r>
            <a:endParaRPr lang="en-US" dirty="0"/>
          </a:p>
        </p:txBody>
      </p:sp>
      <p:sp>
        <p:nvSpPr>
          <p:cNvPr id="9" name="Slide Number Placeholder 8"/>
          <p:cNvSpPr>
            <a:spLocks noGrp="1"/>
          </p:cNvSpPr>
          <p:nvPr>
            <p:ph type="sldNum" sz="quarter" idx="12"/>
          </p:nvPr>
        </p:nvSpPr>
        <p:spPr/>
        <p:txBody>
          <a:bodyPr/>
          <a:lstStyle/>
          <a:p>
            <a:fld id="{1F7DF5D7-FF41-4BF6-8958-28DFF1DB182D}" type="slidenum">
              <a:rPr lang="en-US" smtClean="0"/>
              <a:pPr/>
              <a:t>4</a:t>
            </a:fld>
            <a:endParaRPr lang="en-US" dirty="0"/>
          </a:p>
        </p:txBody>
      </p:sp>
      <p:pic>
        <p:nvPicPr>
          <p:cNvPr id="3" name="Picture 2"/>
          <p:cNvPicPr>
            <a:picLocks noChangeAspect="1"/>
          </p:cNvPicPr>
          <p:nvPr/>
        </p:nvPicPr>
        <p:blipFill>
          <a:blip r:embed="rId5"/>
          <a:stretch>
            <a:fillRect/>
          </a:stretch>
        </p:blipFill>
        <p:spPr>
          <a:xfrm>
            <a:off x="173736" y="2990088"/>
            <a:ext cx="1371600" cy="1371600"/>
          </a:xfrm>
          <a:prstGeom prst="rect">
            <a:avLst/>
          </a:prstGeom>
        </p:spPr>
      </p:pic>
    </p:spTree>
    <p:custDataLst>
      <p:tags r:id="rId1"/>
    </p:custDataLst>
    <p:extLst>
      <p:ext uri="{BB962C8B-B14F-4D97-AF65-F5344CB8AC3E}">
        <p14:creationId xmlns:p14="http://schemas.microsoft.com/office/powerpoint/2010/main" val="3387136916"/>
      </p:ext>
    </p:extLst>
  </p:cSld>
  <p:clrMapOvr>
    <a:masterClrMapping/>
  </p:clrMapOvr>
  <mc:AlternateContent xmlns:mc="http://schemas.openxmlformats.org/markup-compatibility/2006">
    <mc:Choice xmlns:p14="http://schemas.microsoft.com/office/powerpoint/2010/main" Requires="p14">
      <p:transition spd="slow" p14:dur="2000" advTm="27783"/>
    </mc:Choice>
    <mc:Fallback>
      <p:transition xmlns:p14="http://schemas.microsoft.com/office/powerpoint/2010/main" spd="slow" advTm="27783"/>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1"/>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1" nodeType="clickEffect">
                                  <p:stCondLst>
                                    <p:cond delay="0"/>
                                  </p:stCondLst>
                                  <p:childTnLst>
                                    <p:set>
                                      <p:cBhvr>
                                        <p:cTn id="12" dur="1" fill="hold">
                                          <p:stCondLst>
                                            <p:cond delay="0"/>
                                          </p:stCondLst>
                                        </p:cTn>
                                        <p:tgtEl>
                                          <p:spTgt spid="21"/>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8" grpId="0" animBg="1"/>
      <p:bldP spid="21" grpId="1"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
          </p:nvPr>
        </p:nvSpPr>
        <p:spPr>
          <a:xfrm>
            <a:off x="307891" y="1697675"/>
            <a:ext cx="3957011" cy="4203592"/>
          </a:xfrm>
        </p:spPr>
        <p:txBody>
          <a:bodyPr>
            <a:normAutofit/>
          </a:bodyPr>
          <a:lstStyle/>
          <a:p>
            <a:pPr marL="0" indent="0">
              <a:buNone/>
            </a:pPr>
            <a:r>
              <a:rPr lang="en-US" sz="1800" dirty="0" smtClean="0">
                <a:solidFill>
                  <a:schemeClr val="accent2"/>
                </a:solidFill>
                <a:latin typeface="Courier New"/>
                <a:cs typeface="Courier New"/>
              </a:rPr>
              <a:t>1</a:t>
            </a:r>
            <a:r>
              <a:rPr lang="en-US" sz="1800" dirty="0" smtClean="0">
                <a:solidFill>
                  <a:schemeClr val="accent2"/>
                </a:solidFill>
              </a:rPr>
              <a:t> </a:t>
            </a:r>
            <a:r>
              <a:rPr lang="en-US" sz="1800" dirty="0" smtClean="0"/>
              <a:t>public </a:t>
            </a:r>
            <a:r>
              <a:rPr lang="en-US" sz="1800" dirty="0"/>
              <a:t>class </a:t>
            </a:r>
            <a:r>
              <a:rPr lang="en-US" sz="1800" dirty="0" err="1"/>
              <a:t>RequestHandler</a:t>
            </a:r>
            <a:r>
              <a:rPr lang="en-US" sz="1800" dirty="0"/>
              <a:t> { </a:t>
            </a:r>
          </a:p>
          <a:p>
            <a:pPr marL="0" indent="0">
              <a:buNone/>
            </a:pPr>
            <a:r>
              <a:rPr lang="en-US" sz="1800" dirty="0" smtClean="0">
                <a:solidFill>
                  <a:srgbClr val="9FB8CD"/>
                </a:solidFill>
                <a:latin typeface="Courier New"/>
                <a:cs typeface="Courier New"/>
              </a:rPr>
              <a:t>2</a:t>
            </a:r>
            <a:r>
              <a:rPr lang="en-US" sz="1800" dirty="0" smtClean="0"/>
              <a:t>     </a:t>
            </a:r>
            <a:r>
              <a:rPr lang="en-US" sz="1800" dirty="0" err="1" smtClean="0"/>
              <a:t>FtpRequestImpl</a:t>
            </a:r>
            <a:r>
              <a:rPr lang="en-US" sz="1800" dirty="0" smtClean="0"/>
              <a:t> request;</a:t>
            </a:r>
            <a:br>
              <a:rPr lang="en-US" sz="1800" dirty="0" smtClean="0"/>
            </a:br>
            <a:r>
              <a:rPr lang="en-US" sz="1800" dirty="0" smtClean="0">
                <a:solidFill>
                  <a:srgbClr val="9FB8CD"/>
                </a:solidFill>
                <a:latin typeface="Courier New"/>
                <a:cs typeface="Courier New"/>
              </a:rPr>
              <a:t>3</a:t>
            </a:r>
            <a:r>
              <a:rPr lang="en-US" sz="1800" dirty="0" smtClean="0"/>
              <a:t>     </a:t>
            </a:r>
            <a:r>
              <a:rPr lang="en-US" sz="1800" dirty="0" err="1" smtClean="0"/>
              <a:t>FtpWriter</a:t>
            </a:r>
            <a:r>
              <a:rPr lang="en-US" sz="1800" dirty="0" smtClean="0"/>
              <a:t> writer;</a:t>
            </a:r>
            <a:br>
              <a:rPr lang="en-US" sz="1800" dirty="0" smtClean="0"/>
            </a:br>
            <a:r>
              <a:rPr lang="en-US" sz="1800" dirty="0" smtClean="0">
                <a:solidFill>
                  <a:srgbClr val="9FB8CD"/>
                </a:solidFill>
                <a:latin typeface="Courier New"/>
                <a:cs typeface="Courier New"/>
              </a:rPr>
              <a:t>4</a:t>
            </a:r>
            <a:r>
              <a:rPr lang="en-US" sz="1800" dirty="0" smtClean="0"/>
              <a:t>     </a:t>
            </a:r>
            <a:r>
              <a:rPr lang="en-US" sz="1800" dirty="0" err="1" smtClean="0"/>
              <a:t>BufferedReader</a:t>
            </a:r>
            <a:r>
              <a:rPr lang="en-US" sz="1800" dirty="0" smtClean="0"/>
              <a:t> reader</a:t>
            </a:r>
            <a:r>
              <a:rPr lang="en-US" sz="1800" dirty="0"/>
              <a:t>;</a:t>
            </a:r>
            <a:br>
              <a:rPr lang="en-US" sz="1800" dirty="0"/>
            </a:br>
            <a:r>
              <a:rPr lang="en-US" sz="1800" dirty="0" smtClean="0">
                <a:solidFill>
                  <a:srgbClr val="9FB8CD"/>
                </a:solidFill>
                <a:latin typeface="Courier New"/>
                <a:cs typeface="Courier New"/>
              </a:rPr>
              <a:t>5</a:t>
            </a:r>
            <a:r>
              <a:rPr lang="en-US" sz="1800" dirty="0" smtClean="0"/>
              <a:t>     </a:t>
            </a:r>
            <a:r>
              <a:rPr lang="en-US" sz="1800" dirty="0"/>
              <a:t>Socket </a:t>
            </a:r>
            <a:r>
              <a:rPr lang="en-US" sz="1800" dirty="0" err="1" smtClean="0"/>
              <a:t>controlSocket</a:t>
            </a:r>
            <a:r>
              <a:rPr lang="en-US" sz="1800" dirty="0"/>
              <a:t>;</a:t>
            </a:r>
            <a:br>
              <a:rPr lang="en-US" sz="1800" dirty="0"/>
            </a:br>
            <a:r>
              <a:rPr lang="en-US" sz="1800" dirty="0" smtClean="0">
                <a:solidFill>
                  <a:srgbClr val="9FB8CD"/>
                </a:solidFill>
                <a:latin typeface="Courier New"/>
                <a:cs typeface="Courier New"/>
              </a:rPr>
              <a:t>6</a:t>
            </a:r>
            <a:r>
              <a:rPr lang="en-US" sz="1800" dirty="0" smtClean="0"/>
              <a:t>     </a:t>
            </a:r>
            <a:r>
              <a:rPr lang="en-US" sz="1800" dirty="0" err="1" smtClean="0"/>
              <a:t>boolean</a:t>
            </a:r>
            <a:r>
              <a:rPr lang="en-US" sz="1800" dirty="0"/>
              <a:t> </a:t>
            </a:r>
            <a:r>
              <a:rPr lang="en-US" sz="1800" dirty="0" err="1" smtClean="0"/>
              <a:t>isConnectionClosed</a:t>
            </a:r>
            <a:r>
              <a:rPr lang="en-US" sz="1800" dirty="0" smtClean="0"/>
              <a:t>;</a:t>
            </a:r>
            <a:br>
              <a:rPr lang="en-US" sz="1800" dirty="0" smtClean="0"/>
            </a:br>
            <a:r>
              <a:rPr lang="en-US" sz="1800" dirty="0" smtClean="0">
                <a:solidFill>
                  <a:srgbClr val="9FB8CD"/>
                </a:solidFill>
                <a:latin typeface="Courier New"/>
                <a:cs typeface="Courier New"/>
              </a:rPr>
              <a:t>7</a:t>
            </a:r>
            <a:r>
              <a:rPr lang="en-US" sz="1800" dirty="0" smtClean="0"/>
              <a:t>     …</a:t>
            </a:r>
            <a:br>
              <a:rPr lang="en-US" sz="1800" dirty="0" smtClean="0"/>
            </a:br>
            <a:r>
              <a:rPr lang="en-US" sz="1800" dirty="0" smtClean="0"/>
              <a:t/>
            </a:r>
            <a:br>
              <a:rPr lang="en-US" sz="1800" dirty="0" smtClean="0"/>
            </a:br>
            <a:r>
              <a:rPr lang="en-US" sz="1800" dirty="0" smtClean="0"/>
              <a:t/>
            </a:r>
            <a:br>
              <a:rPr lang="en-US" sz="1800" dirty="0" smtClean="0"/>
            </a:br>
            <a:r>
              <a:rPr lang="en-US" sz="1800" dirty="0" smtClean="0">
                <a:solidFill>
                  <a:srgbClr val="9FB8CD"/>
                </a:solidFill>
                <a:latin typeface="Courier New"/>
                <a:cs typeface="Courier New"/>
              </a:rPr>
              <a:t>8</a:t>
            </a:r>
            <a:r>
              <a:rPr lang="en-US" sz="1800" dirty="0" smtClean="0">
                <a:solidFill>
                  <a:prstClr val="black"/>
                </a:solidFill>
              </a:rPr>
              <a:t>  public </a:t>
            </a:r>
            <a:r>
              <a:rPr lang="en-US" sz="1800" dirty="0">
                <a:solidFill>
                  <a:prstClr val="black"/>
                </a:solidFill>
              </a:rPr>
              <a:t>void </a:t>
            </a:r>
            <a:r>
              <a:rPr lang="en-US" sz="1800" dirty="0" err="1" smtClean="0">
                <a:solidFill>
                  <a:prstClr val="black"/>
                </a:solidFill>
              </a:rPr>
              <a:t>getRequest</a:t>
            </a:r>
            <a:r>
              <a:rPr lang="en-US" sz="1800" dirty="0" smtClean="0">
                <a:solidFill>
                  <a:prstClr val="black"/>
                </a:solidFill>
              </a:rPr>
              <a:t>( ) {</a:t>
            </a:r>
            <a:br>
              <a:rPr lang="en-US" sz="1800" dirty="0" smtClean="0">
                <a:solidFill>
                  <a:prstClr val="black"/>
                </a:solidFill>
              </a:rPr>
            </a:br>
            <a:endParaRPr lang="en-US" sz="1800" dirty="0" smtClean="0">
              <a:solidFill>
                <a:prstClr val="black"/>
              </a:solidFill>
            </a:endParaRPr>
          </a:p>
          <a:p>
            <a:pPr marL="0" indent="0">
              <a:buNone/>
            </a:pPr>
            <a:r>
              <a:rPr lang="en-US" sz="1800" dirty="0" smtClean="0">
                <a:solidFill>
                  <a:srgbClr val="9FB8CD"/>
                </a:solidFill>
                <a:latin typeface="Courier New"/>
                <a:cs typeface="Courier New"/>
              </a:rPr>
              <a:t>10</a:t>
            </a:r>
            <a:r>
              <a:rPr lang="en-US" sz="1800" dirty="0" smtClean="0">
                <a:solidFill>
                  <a:prstClr val="black"/>
                </a:solidFill>
              </a:rPr>
              <a:t> } </a:t>
            </a:r>
            <a:r>
              <a:rPr lang="en-US" sz="1800" dirty="0">
                <a:solidFill>
                  <a:prstClr val="black"/>
                </a:solidFill>
              </a:rPr>
              <a:t/>
            </a:r>
            <a:br>
              <a:rPr lang="en-US" sz="1800" dirty="0">
                <a:solidFill>
                  <a:prstClr val="black"/>
                </a:solidFill>
              </a:rPr>
            </a:br>
            <a:endParaRPr lang="en-US" sz="1800" dirty="0"/>
          </a:p>
        </p:txBody>
      </p:sp>
      <p:sp>
        <p:nvSpPr>
          <p:cNvPr id="5" name="Title 4"/>
          <p:cNvSpPr>
            <a:spLocks noGrp="1"/>
          </p:cNvSpPr>
          <p:nvPr>
            <p:ph type="title"/>
          </p:nvPr>
        </p:nvSpPr>
        <p:spPr/>
        <p:txBody>
          <a:bodyPr>
            <a:normAutofit/>
          </a:bodyPr>
          <a:lstStyle/>
          <a:p>
            <a:r>
              <a:rPr lang="en-US" dirty="0" smtClean="0"/>
              <a:t>Example: </a:t>
            </a:r>
            <a:r>
              <a:rPr lang="en-US" dirty="0"/>
              <a:t>Static </a:t>
            </a:r>
            <a:r>
              <a:rPr lang="en-US" dirty="0" err="1"/>
              <a:t>D</a:t>
            </a:r>
            <a:r>
              <a:rPr lang="en-US" dirty="0" err="1" smtClean="0"/>
              <a:t>atarace</a:t>
            </a:r>
            <a:r>
              <a:rPr lang="en-US" dirty="0" smtClean="0"/>
              <a:t> </a:t>
            </a:r>
            <a:r>
              <a:rPr lang="en-US" dirty="0"/>
              <a:t>D</a:t>
            </a:r>
            <a:r>
              <a:rPr lang="en-US" dirty="0" smtClean="0"/>
              <a:t>etection</a:t>
            </a:r>
            <a:endParaRPr lang="en-US" dirty="0"/>
          </a:p>
        </p:txBody>
      </p:sp>
      <p:sp>
        <p:nvSpPr>
          <p:cNvPr id="3" name="Rectangle 2"/>
          <p:cNvSpPr/>
          <p:nvPr/>
        </p:nvSpPr>
        <p:spPr>
          <a:xfrm>
            <a:off x="4307410" y="1622388"/>
            <a:ext cx="4553033" cy="4478150"/>
          </a:xfrm>
          <a:prstGeom prst="rect">
            <a:avLst/>
          </a:prstGeom>
        </p:spPr>
        <p:txBody>
          <a:bodyPr wrap="square">
            <a:spAutoFit/>
          </a:bodyPr>
          <a:lstStyle/>
          <a:p>
            <a:pPr>
              <a:spcBef>
                <a:spcPts val="600"/>
              </a:spcBef>
              <a:buClr>
                <a:srgbClr val="727CA3"/>
              </a:buClr>
              <a:buSzPct val="76000"/>
            </a:pPr>
            <a:r>
              <a:rPr lang="en-US" dirty="0" smtClean="0">
                <a:solidFill>
                  <a:srgbClr val="9FB8CD"/>
                </a:solidFill>
                <a:latin typeface="Courier New"/>
                <a:cs typeface="Courier New"/>
              </a:rPr>
              <a:t>11</a:t>
            </a:r>
            <a:r>
              <a:rPr lang="en-US" dirty="0" smtClean="0">
                <a:solidFill>
                  <a:prstClr val="black"/>
                </a:solidFill>
                <a:latin typeface="Courier New"/>
                <a:cs typeface="Courier New"/>
              </a:rPr>
              <a:t> </a:t>
            </a:r>
            <a:r>
              <a:rPr lang="en-US" dirty="0" smtClean="0">
                <a:solidFill>
                  <a:prstClr val="black"/>
                </a:solidFill>
                <a:latin typeface="Garamond" panose="02020404030301010803" pitchFamily="18" charset="0"/>
              </a:rPr>
              <a:t>public </a:t>
            </a:r>
            <a:r>
              <a:rPr lang="en-US" dirty="0">
                <a:solidFill>
                  <a:prstClr val="black"/>
                </a:solidFill>
                <a:latin typeface="Garamond" panose="02020404030301010803" pitchFamily="18" charset="0"/>
              </a:rPr>
              <a:t>void </a:t>
            </a:r>
            <a:r>
              <a:rPr lang="en-US" dirty="0" smtClean="0">
                <a:solidFill>
                  <a:prstClr val="black"/>
                </a:solidFill>
                <a:latin typeface="Garamond" panose="02020404030301010803" pitchFamily="18" charset="0"/>
              </a:rPr>
              <a:t>close( ) </a:t>
            </a:r>
            <a:r>
              <a:rPr lang="en-US" dirty="0">
                <a:solidFill>
                  <a:prstClr val="black"/>
                </a:solidFill>
                <a:latin typeface="Garamond" panose="02020404030301010803" pitchFamily="18" charset="0"/>
              </a:rPr>
              <a:t>{ </a:t>
            </a:r>
            <a:br>
              <a:rPr lang="en-US" dirty="0">
                <a:solidFill>
                  <a:prstClr val="black"/>
                </a:solidFill>
                <a:latin typeface="Garamond" panose="02020404030301010803" pitchFamily="18" charset="0"/>
              </a:rPr>
            </a:br>
            <a:r>
              <a:rPr lang="en-US" dirty="0" smtClean="0">
                <a:solidFill>
                  <a:srgbClr val="9FB8CD"/>
                </a:solidFill>
                <a:latin typeface="Courier New"/>
                <a:cs typeface="Courier New"/>
              </a:rPr>
              <a:t>12</a:t>
            </a:r>
            <a:r>
              <a:rPr lang="en-US" dirty="0" smtClean="0">
                <a:solidFill>
                  <a:prstClr val="black"/>
                </a:solidFill>
                <a:latin typeface="Courier New"/>
                <a:cs typeface="Courier New"/>
              </a:rPr>
              <a:t> </a:t>
            </a:r>
            <a:r>
              <a:rPr lang="en-US" dirty="0" smtClean="0">
                <a:solidFill>
                  <a:prstClr val="black"/>
                </a:solidFill>
                <a:latin typeface="Garamond" panose="02020404030301010803" pitchFamily="18" charset="0"/>
              </a:rPr>
              <a:t>       synchronized (this</a:t>
            </a:r>
            <a:r>
              <a:rPr lang="en-US" dirty="0">
                <a:solidFill>
                  <a:prstClr val="black"/>
                </a:solidFill>
                <a:latin typeface="Garamond" panose="02020404030301010803" pitchFamily="18" charset="0"/>
              </a:rPr>
              <a:t>) {</a:t>
            </a:r>
            <a:br>
              <a:rPr lang="en-US" dirty="0">
                <a:solidFill>
                  <a:prstClr val="black"/>
                </a:solidFill>
                <a:latin typeface="Garamond" panose="02020404030301010803" pitchFamily="18" charset="0"/>
              </a:rPr>
            </a:br>
            <a:r>
              <a:rPr lang="en-US" dirty="0" smtClean="0">
                <a:solidFill>
                  <a:srgbClr val="9FB8CD"/>
                </a:solidFill>
                <a:latin typeface="Courier New"/>
                <a:cs typeface="Courier New"/>
              </a:rPr>
              <a:t>13</a:t>
            </a:r>
            <a:r>
              <a:rPr lang="en-US" dirty="0" smtClean="0">
                <a:solidFill>
                  <a:prstClr val="black"/>
                </a:solidFill>
                <a:latin typeface="Courier New"/>
                <a:cs typeface="Courier New"/>
              </a:rPr>
              <a:t> </a:t>
            </a:r>
            <a:r>
              <a:rPr lang="en-US" dirty="0" smtClean="0">
                <a:solidFill>
                  <a:prstClr val="black"/>
                </a:solidFill>
                <a:latin typeface="Garamond" panose="02020404030301010803" pitchFamily="18" charset="0"/>
              </a:rPr>
              <a:t>             </a:t>
            </a:r>
            <a:r>
              <a:rPr lang="en-US" dirty="0">
                <a:solidFill>
                  <a:prstClr val="black"/>
                </a:solidFill>
                <a:latin typeface="Garamond" panose="02020404030301010803" pitchFamily="18" charset="0"/>
              </a:rPr>
              <a:t>if (</a:t>
            </a:r>
            <a:r>
              <a:rPr lang="en-US" dirty="0" err="1">
                <a:solidFill>
                  <a:prstClr val="black"/>
                </a:solidFill>
                <a:latin typeface="Garamond" panose="02020404030301010803" pitchFamily="18" charset="0"/>
              </a:rPr>
              <a:t>isConnectionClosed</a:t>
            </a:r>
            <a:r>
              <a:rPr lang="en-US" dirty="0">
                <a:solidFill>
                  <a:prstClr val="black"/>
                </a:solidFill>
                <a:latin typeface="Garamond" panose="02020404030301010803" pitchFamily="18" charset="0"/>
              </a:rPr>
              <a:t>) </a:t>
            </a:r>
            <a:endParaRPr lang="en-US" dirty="0" smtClean="0">
              <a:solidFill>
                <a:prstClr val="black"/>
              </a:solidFill>
              <a:latin typeface="Garamond" panose="02020404030301010803" pitchFamily="18" charset="0"/>
            </a:endParaRPr>
          </a:p>
          <a:p>
            <a:pPr>
              <a:spcBef>
                <a:spcPts val="600"/>
              </a:spcBef>
              <a:buClr>
                <a:srgbClr val="727CA3"/>
              </a:buClr>
              <a:buSzPct val="76000"/>
            </a:pPr>
            <a:r>
              <a:rPr lang="en-US" dirty="0" smtClean="0">
                <a:solidFill>
                  <a:srgbClr val="9FB8CD"/>
                </a:solidFill>
                <a:latin typeface="Courier New"/>
                <a:cs typeface="Courier New"/>
              </a:rPr>
              <a:t>14</a:t>
            </a:r>
            <a:r>
              <a:rPr lang="en-US" dirty="0" smtClean="0">
                <a:solidFill>
                  <a:prstClr val="black"/>
                </a:solidFill>
                <a:latin typeface="Garamond" panose="02020404030301010803" pitchFamily="18" charset="0"/>
              </a:rPr>
              <a:t>                      return;</a:t>
            </a:r>
            <a:br>
              <a:rPr lang="en-US" dirty="0" smtClean="0">
                <a:solidFill>
                  <a:prstClr val="black"/>
                </a:solidFill>
                <a:latin typeface="Garamond" panose="02020404030301010803" pitchFamily="18" charset="0"/>
              </a:rPr>
            </a:br>
            <a:r>
              <a:rPr lang="en-US" dirty="0" smtClean="0">
                <a:solidFill>
                  <a:srgbClr val="9FB8CD"/>
                </a:solidFill>
                <a:latin typeface="Courier New"/>
                <a:cs typeface="Courier New"/>
              </a:rPr>
              <a:t>15</a:t>
            </a:r>
            <a:r>
              <a:rPr lang="en-US" dirty="0" smtClean="0">
                <a:solidFill>
                  <a:prstClr val="black"/>
                </a:solidFill>
                <a:latin typeface="Courier New"/>
                <a:cs typeface="Courier New"/>
              </a:rPr>
              <a:t> </a:t>
            </a:r>
            <a:r>
              <a:rPr lang="en-US" dirty="0" smtClean="0">
                <a:solidFill>
                  <a:prstClr val="black"/>
                </a:solidFill>
                <a:latin typeface="Garamond" panose="02020404030301010803" pitchFamily="18" charset="0"/>
              </a:rPr>
              <a:t>             </a:t>
            </a:r>
            <a:r>
              <a:rPr lang="en-US" dirty="0" err="1" smtClean="0">
                <a:solidFill>
                  <a:prstClr val="black"/>
                </a:solidFill>
                <a:latin typeface="Garamond" panose="02020404030301010803" pitchFamily="18" charset="0"/>
              </a:rPr>
              <a:t>isConnectionClosed</a:t>
            </a:r>
            <a:r>
              <a:rPr lang="en-US" dirty="0" smtClean="0">
                <a:solidFill>
                  <a:prstClr val="black"/>
                </a:solidFill>
                <a:latin typeface="Garamond" panose="02020404030301010803" pitchFamily="18" charset="0"/>
              </a:rPr>
              <a:t> </a:t>
            </a:r>
            <a:r>
              <a:rPr lang="en-US" dirty="0">
                <a:solidFill>
                  <a:prstClr val="black"/>
                </a:solidFill>
                <a:latin typeface="Garamond" panose="02020404030301010803" pitchFamily="18" charset="0"/>
              </a:rPr>
              <a:t>= true; </a:t>
            </a:r>
            <a:r>
              <a:rPr lang="en-US" dirty="0" smtClean="0">
                <a:solidFill>
                  <a:prstClr val="black"/>
                </a:solidFill>
                <a:latin typeface="Garamond" panose="02020404030301010803" pitchFamily="18" charset="0"/>
              </a:rPr>
              <a:t/>
            </a:r>
            <a:br>
              <a:rPr lang="en-US" dirty="0" smtClean="0">
                <a:solidFill>
                  <a:prstClr val="black"/>
                </a:solidFill>
                <a:latin typeface="Garamond" panose="02020404030301010803" pitchFamily="18" charset="0"/>
              </a:rPr>
            </a:br>
            <a:r>
              <a:rPr lang="en-US" dirty="0" smtClean="0">
                <a:solidFill>
                  <a:srgbClr val="9FB8CD"/>
                </a:solidFill>
                <a:latin typeface="Courier New"/>
                <a:cs typeface="Courier New"/>
              </a:rPr>
              <a:t>16</a:t>
            </a:r>
            <a:r>
              <a:rPr lang="en-US" dirty="0" smtClean="0">
                <a:solidFill>
                  <a:prstClr val="black"/>
                </a:solidFill>
                <a:latin typeface="Courier New"/>
                <a:cs typeface="Courier New"/>
              </a:rPr>
              <a:t> </a:t>
            </a:r>
            <a:r>
              <a:rPr lang="en-US" dirty="0" smtClean="0">
                <a:solidFill>
                  <a:prstClr val="black"/>
                </a:solidFill>
                <a:latin typeface="Garamond" panose="02020404030301010803" pitchFamily="18" charset="0"/>
              </a:rPr>
              <a:t>       </a:t>
            </a:r>
            <a:r>
              <a:rPr lang="en-US" dirty="0">
                <a:solidFill>
                  <a:prstClr val="black"/>
                </a:solidFill>
                <a:latin typeface="Garamond" panose="02020404030301010803" pitchFamily="18" charset="0"/>
              </a:rPr>
              <a:t>}</a:t>
            </a:r>
            <a:br>
              <a:rPr lang="en-US" dirty="0">
                <a:solidFill>
                  <a:prstClr val="black"/>
                </a:solidFill>
                <a:latin typeface="Garamond" panose="02020404030301010803" pitchFamily="18" charset="0"/>
              </a:rPr>
            </a:br>
            <a:r>
              <a:rPr lang="en-US" dirty="0" smtClean="0">
                <a:solidFill>
                  <a:prstClr val="black"/>
                </a:solidFill>
                <a:latin typeface="Garamond" panose="02020404030301010803" pitchFamily="18" charset="0"/>
              </a:rPr>
              <a:t/>
            </a:r>
            <a:br>
              <a:rPr lang="en-US" dirty="0" smtClean="0">
                <a:solidFill>
                  <a:prstClr val="black"/>
                </a:solidFill>
                <a:latin typeface="Garamond" panose="02020404030301010803" pitchFamily="18" charset="0"/>
              </a:rPr>
            </a:br>
            <a:endParaRPr lang="en-US" dirty="0" smtClean="0">
              <a:solidFill>
                <a:prstClr val="black"/>
              </a:solidFill>
              <a:latin typeface="Garamond" panose="02020404030301010803" pitchFamily="18" charset="0"/>
            </a:endParaRPr>
          </a:p>
          <a:p>
            <a:pPr>
              <a:spcBef>
                <a:spcPts val="600"/>
              </a:spcBef>
              <a:buClr>
                <a:srgbClr val="727CA3"/>
              </a:buClr>
              <a:buSzPct val="76000"/>
            </a:pPr>
            <a:r>
              <a:rPr lang="en-US" dirty="0">
                <a:solidFill>
                  <a:prstClr val="black"/>
                </a:solidFill>
                <a:latin typeface="Garamond" panose="02020404030301010803" pitchFamily="18" charset="0"/>
              </a:rPr>
              <a:t/>
            </a:r>
            <a:br>
              <a:rPr lang="en-US" dirty="0">
                <a:solidFill>
                  <a:prstClr val="black"/>
                </a:solidFill>
                <a:latin typeface="Garamond" panose="02020404030301010803" pitchFamily="18" charset="0"/>
              </a:rPr>
            </a:br>
            <a:endParaRPr lang="en-US" dirty="0" smtClean="0">
              <a:solidFill>
                <a:prstClr val="black"/>
              </a:solidFill>
              <a:latin typeface="Garamond" panose="02020404030301010803" pitchFamily="18" charset="0"/>
            </a:endParaRPr>
          </a:p>
          <a:p>
            <a:pPr>
              <a:spcBef>
                <a:spcPts val="600"/>
              </a:spcBef>
              <a:buClr>
                <a:srgbClr val="727CA3"/>
              </a:buClr>
              <a:buSzPct val="76000"/>
            </a:pPr>
            <a:r>
              <a:rPr lang="en-US" dirty="0" smtClean="0">
                <a:solidFill>
                  <a:srgbClr val="9FB8CD"/>
                </a:solidFill>
                <a:latin typeface="Courier New"/>
                <a:cs typeface="Courier New"/>
              </a:rPr>
              <a:t>21</a:t>
            </a:r>
            <a:r>
              <a:rPr lang="en-US" dirty="0" smtClean="0">
                <a:solidFill>
                  <a:prstClr val="black"/>
                </a:solidFill>
                <a:latin typeface="Courier New"/>
                <a:cs typeface="Courier New"/>
              </a:rPr>
              <a:t> </a:t>
            </a:r>
            <a:r>
              <a:rPr lang="en-US" dirty="0" smtClean="0">
                <a:solidFill>
                  <a:prstClr val="black"/>
                </a:solidFill>
                <a:latin typeface="Garamond" panose="02020404030301010803" pitchFamily="18" charset="0"/>
              </a:rPr>
              <a:t>       </a:t>
            </a:r>
            <a:r>
              <a:rPr lang="en-US" dirty="0" err="1">
                <a:solidFill>
                  <a:prstClr val="black"/>
                </a:solidFill>
                <a:latin typeface="Garamond" panose="02020404030301010803" pitchFamily="18" charset="0"/>
              </a:rPr>
              <a:t>reader.close</a:t>
            </a:r>
            <a:r>
              <a:rPr lang="en-US" dirty="0">
                <a:solidFill>
                  <a:prstClr val="black"/>
                </a:solidFill>
                <a:latin typeface="Garamond" panose="02020404030301010803" pitchFamily="18" charset="0"/>
              </a:rPr>
              <a:t>();</a:t>
            </a:r>
            <a:br>
              <a:rPr lang="en-US" dirty="0">
                <a:solidFill>
                  <a:prstClr val="black"/>
                </a:solidFill>
                <a:latin typeface="Garamond" panose="02020404030301010803" pitchFamily="18" charset="0"/>
              </a:rPr>
            </a:br>
            <a:r>
              <a:rPr lang="en-US" dirty="0" smtClean="0">
                <a:solidFill>
                  <a:srgbClr val="9FB8CD"/>
                </a:solidFill>
                <a:latin typeface="Courier New"/>
                <a:cs typeface="Courier New"/>
              </a:rPr>
              <a:t>22</a:t>
            </a:r>
            <a:r>
              <a:rPr lang="en-US" dirty="0" smtClean="0">
                <a:solidFill>
                  <a:prstClr val="black"/>
                </a:solidFill>
                <a:latin typeface="Courier New"/>
                <a:cs typeface="Courier New"/>
              </a:rPr>
              <a:t> </a:t>
            </a:r>
            <a:r>
              <a:rPr lang="en-US" dirty="0" smtClean="0">
                <a:solidFill>
                  <a:prstClr val="black"/>
                </a:solidFill>
                <a:latin typeface="Garamond" panose="02020404030301010803" pitchFamily="18" charset="0"/>
              </a:rPr>
              <a:t>       </a:t>
            </a:r>
            <a:r>
              <a:rPr lang="en-US" dirty="0">
                <a:solidFill>
                  <a:prstClr val="black"/>
                </a:solidFill>
                <a:latin typeface="Garamond" panose="02020404030301010803" pitchFamily="18" charset="0"/>
              </a:rPr>
              <a:t>reader = null;</a:t>
            </a:r>
            <a:br>
              <a:rPr lang="en-US" dirty="0">
                <a:solidFill>
                  <a:prstClr val="black"/>
                </a:solidFill>
                <a:latin typeface="Garamond" panose="02020404030301010803" pitchFamily="18" charset="0"/>
              </a:rPr>
            </a:br>
            <a:r>
              <a:rPr lang="en-US" dirty="0" smtClean="0">
                <a:solidFill>
                  <a:srgbClr val="9FB8CD"/>
                </a:solidFill>
                <a:latin typeface="Courier New"/>
                <a:cs typeface="Courier New"/>
              </a:rPr>
              <a:t>23</a:t>
            </a:r>
            <a:r>
              <a:rPr lang="en-US" dirty="0" smtClean="0">
                <a:solidFill>
                  <a:prstClr val="black"/>
                </a:solidFill>
                <a:latin typeface="Courier New"/>
                <a:cs typeface="Courier New"/>
              </a:rPr>
              <a:t> </a:t>
            </a:r>
            <a:r>
              <a:rPr lang="en-US" dirty="0" smtClean="0">
                <a:solidFill>
                  <a:prstClr val="black"/>
                </a:solidFill>
                <a:latin typeface="Garamond" panose="02020404030301010803" pitchFamily="18" charset="0"/>
              </a:rPr>
              <a:t>       </a:t>
            </a:r>
            <a:r>
              <a:rPr lang="en-US" dirty="0" err="1">
                <a:solidFill>
                  <a:prstClr val="black"/>
                </a:solidFill>
                <a:latin typeface="Garamond" panose="02020404030301010803" pitchFamily="18" charset="0"/>
              </a:rPr>
              <a:t>controlSocket.close</a:t>
            </a:r>
            <a:r>
              <a:rPr lang="en-US" dirty="0">
                <a:solidFill>
                  <a:prstClr val="black"/>
                </a:solidFill>
                <a:latin typeface="Garamond" panose="02020404030301010803" pitchFamily="18" charset="0"/>
              </a:rPr>
              <a:t>();</a:t>
            </a:r>
            <a:br>
              <a:rPr lang="en-US" dirty="0">
                <a:solidFill>
                  <a:prstClr val="black"/>
                </a:solidFill>
                <a:latin typeface="Garamond" panose="02020404030301010803" pitchFamily="18" charset="0"/>
              </a:rPr>
            </a:br>
            <a:r>
              <a:rPr lang="en-US" dirty="0" smtClean="0">
                <a:solidFill>
                  <a:srgbClr val="9FB8CD"/>
                </a:solidFill>
                <a:latin typeface="Courier New"/>
                <a:cs typeface="Courier New"/>
              </a:rPr>
              <a:t>24</a:t>
            </a:r>
            <a:r>
              <a:rPr lang="en-US" dirty="0" smtClean="0">
                <a:solidFill>
                  <a:prstClr val="black"/>
                </a:solidFill>
                <a:latin typeface="Courier New"/>
                <a:cs typeface="Courier New"/>
              </a:rPr>
              <a:t> </a:t>
            </a:r>
            <a:r>
              <a:rPr lang="en-US" dirty="0" smtClean="0">
                <a:solidFill>
                  <a:prstClr val="black"/>
                </a:solidFill>
                <a:latin typeface="Garamond" panose="02020404030301010803" pitchFamily="18" charset="0"/>
              </a:rPr>
              <a:t>       </a:t>
            </a:r>
            <a:r>
              <a:rPr lang="en-US" dirty="0" err="1">
                <a:solidFill>
                  <a:prstClr val="black"/>
                </a:solidFill>
                <a:latin typeface="Garamond" panose="02020404030301010803" pitchFamily="18" charset="0"/>
              </a:rPr>
              <a:t>controlSocket</a:t>
            </a:r>
            <a:r>
              <a:rPr lang="en-US" dirty="0">
                <a:solidFill>
                  <a:prstClr val="black"/>
                </a:solidFill>
                <a:latin typeface="Garamond" panose="02020404030301010803" pitchFamily="18" charset="0"/>
              </a:rPr>
              <a:t> = null; </a:t>
            </a:r>
            <a:r>
              <a:rPr lang="en-US" dirty="0" smtClean="0">
                <a:solidFill>
                  <a:prstClr val="black"/>
                </a:solidFill>
                <a:latin typeface="Garamond" panose="02020404030301010803" pitchFamily="18" charset="0"/>
              </a:rPr>
              <a:t/>
            </a:r>
            <a:br>
              <a:rPr lang="en-US" dirty="0" smtClean="0">
                <a:solidFill>
                  <a:prstClr val="black"/>
                </a:solidFill>
                <a:latin typeface="Garamond" panose="02020404030301010803" pitchFamily="18" charset="0"/>
              </a:rPr>
            </a:br>
            <a:r>
              <a:rPr lang="en-US" dirty="0" smtClean="0">
                <a:solidFill>
                  <a:srgbClr val="9FB8CD"/>
                </a:solidFill>
                <a:latin typeface="Courier New"/>
                <a:cs typeface="Courier New"/>
              </a:rPr>
              <a:t>25</a:t>
            </a:r>
            <a:r>
              <a:rPr lang="en-US" dirty="0" smtClean="0">
                <a:latin typeface="Courier New"/>
                <a:cs typeface="Courier New"/>
              </a:rPr>
              <a:t> </a:t>
            </a:r>
            <a:r>
              <a:rPr lang="en-US" dirty="0" smtClean="0">
                <a:solidFill>
                  <a:prstClr val="black"/>
                </a:solidFill>
                <a:latin typeface="Garamond" panose="02020404030301010803" pitchFamily="18" charset="0"/>
              </a:rPr>
              <a:t>}</a:t>
            </a:r>
            <a:endParaRPr lang="en-US" dirty="0"/>
          </a:p>
        </p:txBody>
      </p:sp>
      <p:sp>
        <p:nvSpPr>
          <p:cNvPr id="8" name="Content Placeholder 6"/>
          <p:cNvSpPr txBox="1">
            <a:spLocks/>
          </p:cNvSpPr>
          <p:nvPr/>
        </p:nvSpPr>
        <p:spPr>
          <a:xfrm>
            <a:off x="458894" y="1162560"/>
            <a:ext cx="8229600" cy="478307"/>
          </a:xfrm>
          <a:prstGeom prst="rect">
            <a:avLst/>
          </a:prstGeom>
        </p:spPr>
        <p:txBody>
          <a:bodyPr vert="horz">
            <a:normAutofit lnSpcReduction="10000"/>
          </a:bodyPr>
          <a:lstStyle>
            <a:lvl1pPr marL="274320" indent="-274320" algn="l" rtl="0" eaLnBrk="1" latinLnBrk="0" hangingPunct="1">
              <a:spcBef>
                <a:spcPts val="600"/>
              </a:spcBef>
              <a:buClr>
                <a:schemeClr val="accent1"/>
              </a:buClr>
              <a:buSzPct val="76000"/>
              <a:buFont typeface="Wingdings 3"/>
              <a:buChar char=""/>
              <a:defRPr kumimoji="0" sz="2600" kern="1200">
                <a:solidFill>
                  <a:schemeClr val="tx1"/>
                </a:solidFill>
                <a:latin typeface="Garamond" panose="02020404030301010803" pitchFamily="18" charset="0"/>
                <a:ea typeface="+mn-ea"/>
                <a:cs typeface="+mn-cs"/>
              </a:defRPr>
            </a:lvl1pPr>
            <a:lvl2pPr marL="548640" indent="-274320" algn="l" rtl="0" eaLnBrk="1" latinLnBrk="0" hangingPunct="1">
              <a:spcBef>
                <a:spcPts val="500"/>
              </a:spcBef>
              <a:buClr>
                <a:schemeClr val="accent2"/>
              </a:buClr>
              <a:buSzPct val="76000"/>
              <a:buFont typeface="Wingdings 3"/>
              <a:buChar char=""/>
              <a:defRPr kumimoji="0" sz="2300" kern="1200">
                <a:solidFill>
                  <a:schemeClr val="tx2"/>
                </a:solidFill>
                <a:latin typeface="Garamond" panose="02020404030301010803" pitchFamily="18" charset="0"/>
                <a:ea typeface="+mn-ea"/>
                <a:cs typeface="+mn-cs"/>
              </a:defRPr>
            </a:lvl2pPr>
            <a:lvl3pPr marL="822960" indent="-228600" algn="l" rtl="0" eaLnBrk="1" latinLnBrk="0" hangingPunct="1">
              <a:spcBef>
                <a:spcPts val="500"/>
              </a:spcBef>
              <a:buClr>
                <a:schemeClr val="bg1">
                  <a:shade val="50000"/>
                </a:schemeClr>
              </a:buClr>
              <a:buSzPct val="76000"/>
              <a:buFont typeface="Wingdings 3"/>
              <a:buChar char=""/>
              <a:defRPr kumimoji="0" sz="2000" kern="1200">
                <a:solidFill>
                  <a:schemeClr val="tx1"/>
                </a:solidFill>
                <a:latin typeface="Garamond" panose="02020404030301010803" pitchFamily="18" charset="0"/>
                <a:ea typeface="+mn-ea"/>
                <a:cs typeface="+mn-cs"/>
              </a:defRPr>
            </a:lvl3pPr>
            <a:lvl4pPr marL="1097280" indent="-228600" algn="l" rtl="0" eaLnBrk="1" latinLnBrk="0" hangingPunct="1">
              <a:spcBef>
                <a:spcPts val="400"/>
              </a:spcBef>
              <a:buClr>
                <a:schemeClr val="accent2">
                  <a:shade val="75000"/>
                </a:schemeClr>
              </a:buClr>
              <a:buSzPct val="70000"/>
              <a:buFont typeface="Wingdings"/>
              <a:buChar char=""/>
              <a:defRPr kumimoji="0" sz="1800" kern="1200">
                <a:solidFill>
                  <a:schemeClr val="tx1"/>
                </a:solidFill>
                <a:latin typeface="Garamond" panose="02020404030301010803" pitchFamily="18" charset="0"/>
                <a:ea typeface="+mn-ea"/>
                <a:cs typeface="+mn-cs"/>
              </a:defRPr>
            </a:lvl4pPr>
            <a:lvl5pPr marL="1371600" indent="-228600" algn="l" rtl="0" eaLnBrk="1" latinLnBrk="0" hangingPunct="1">
              <a:spcBef>
                <a:spcPts val="300"/>
              </a:spcBef>
              <a:buClr>
                <a:schemeClr val="accent2"/>
              </a:buClr>
              <a:buSzPct val="70000"/>
              <a:buFont typeface="Wingdings"/>
              <a:buChar char=""/>
              <a:defRPr kumimoji="0" sz="1600" kern="1200">
                <a:solidFill>
                  <a:schemeClr val="tx1"/>
                </a:solidFill>
                <a:latin typeface="Garamond" panose="02020404030301010803" pitchFamily="18" charset="0"/>
                <a:ea typeface="+mn-ea"/>
                <a:cs typeface="+mn-cs"/>
              </a:defRPr>
            </a:lvl5pPr>
            <a:lvl6pPr marL="1645920" indent="-182880" algn="l" rtl="0" eaLnBrk="1" latinLnBrk="0" hangingPunct="1">
              <a:spcBef>
                <a:spcPts val="300"/>
              </a:spcBef>
              <a:buClr>
                <a:srgbClr val="9FB8CD">
                  <a:shade val="75000"/>
                </a:srgbClr>
              </a:buClr>
              <a:buSzPct val="75000"/>
              <a:buFont typeface="Wingdings 3"/>
              <a:buChar char=""/>
              <a:defRPr kumimoji="0" lang="en-US" sz="1600" kern="1200" smtClean="0">
                <a:solidFill>
                  <a:schemeClr val="tx1"/>
                </a:solidFill>
                <a:latin typeface="+mn-lt"/>
                <a:ea typeface="+mn-ea"/>
                <a:cs typeface="+mn-cs"/>
              </a:defRPr>
            </a:lvl6pPr>
            <a:lvl7pPr marL="1828800" indent="-182880" algn="l" rtl="0" eaLnBrk="1" latinLnBrk="0" hangingPunct="1">
              <a:spcBef>
                <a:spcPts val="300"/>
              </a:spcBef>
              <a:buClr>
                <a:srgbClr val="727CA3">
                  <a:shade val="75000"/>
                </a:srgbClr>
              </a:buClr>
              <a:buSzPct val="75000"/>
              <a:buFont typeface="Wingdings 3"/>
              <a:buChar char=""/>
              <a:defRPr kumimoji="0" lang="en-US" sz="1400" kern="1200" smtClean="0">
                <a:solidFill>
                  <a:schemeClr val="tx1"/>
                </a:solidFill>
                <a:latin typeface="+mn-lt"/>
                <a:ea typeface="+mn-ea"/>
                <a:cs typeface="+mn-cs"/>
              </a:defRPr>
            </a:lvl7pPr>
            <a:lvl8pPr marL="2011680" indent="-182880" algn="l" rtl="0" eaLnBrk="1" latinLnBrk="0" hangingPunct="1">
              <a:spcBef>
                <a:spcPts val="300"/>
              </a:spcBef>
              <a:buClr>
                <a:prstClr val="white">
                  <a:shade val="50000"/>
                </a:prstClr>
              </a:buClr>
              <a:buSzPct val="75000"/>
              <a:buFont typeface="Wingdings 3"/>
              <a:buChar char=""/>
              <a:defRPr kumimoji="0" lang="en-US" sz="1400" kern="1200" smtClean="0">
                <a:solidFill>
                  <a:schemeClr val="tx1"/>
                </a:solidFill>
                <a:latin typeface="+mn-lt"/>
                <a:ea typeface="+mn-ea"/>
                <a:cs typeface="+mn-cs"/>
              </a:defRPr>
            </a:lvl8pPr>
            <a:lvl9pPr marL="2194560" indent="-182880" algn="l" rtl="0" eaLnBrk="1" latinLnBrk="0" hangingPunct="1">
              <a:spcBef>
                <a:spcPts val="300"/>
              </a:spcBef>
              <a:buClr>
                <a:srgbClr val="9FB8CD"/>
              </a:buClr>
              <a:buSzPct val="75000"/>
              <a:buFont typeface="Wingdings 3"/>
              <a:buChar char=""/>
              <a:defRPr kumimoji="0" lang="en-US" sz="1200" kern="1200" smtClean="0">
                <a:solidFill>
                  <a:schemeClr val="tx1"/>
                </a:solidFill>
                <a:latin typeface="+mn-lt"/>
                <a:ea typeface="+mn-ea"/>
                <a:cs typeface="+mn-cs"/>
              </a:defRPr>
            </a:lvl9pPr>
          </a:lstStyle>
          <a:p>
            <a:pPr marL="0" indent="0" algn="ctr">
              <a:buNone/>
            </a:pPr>
            <a:r>
              <a:rPr lang="en-US" dirty="0" smtClean="0">
                <a:solidFill>
                  <a:srgbClr val="595959"/>
                </a:solidFill>
                <a:latin typeface="Chalkboard"/>
                <a:cs typeface="Chalkboard"/>
              </a:rPr>
              <a:t>Code snippet from </a:t>
            </a:r>
            <a:r>
              <a:rPr lang="en-US" dirty="0" smtClean="0">
                <a:solidFill>
                  <a:srgbClr val="0000FF"/>
                </a:solidFill>
                <a:latin typeface="Chalkboard"/>
                <a:cs typeface="Chalkboard"/>
              </a:rPr>
              <a:t>Apache FTP Server</a:t>
            </a:r>
            <a:endParaRPr lang="en-US" dirty="0">
              <a:solidFill>
                <a:srgbClr val="0000FF"/>
              </a:solidFill>
              <a:latin typeface="Chalkboard"/>
              <a:cs typeface="Chalkboard"/>
            </a:endParaRPr>
          </a:p>
        </p:txBody>
      </p:sp>
      <p:sp>
        <p:nvSpPr>
          <p:cNvPr id="7" name="TextBox 6"/>
          <p:cNvSpPr txBox="1"/>
          <p:nvPr/>
        </p:nvSpPr>
        <p:spPr>
          <a:xfrm>
            <a:off x="312442" y="4496475"/>
            <a:ext cx="2951161" cy="369332"/>
          </a:xfrm>
          <a:prstGeom prst="rect">
            <a:avLst/>
          </a:prstGeom>
          <a:noFill/>
        </p:spPr>
        <p:txBody>
          <a:bodyPr wrap="none" rtlCol="0">
            <a:spAutoFit/>
          </a:bodyPr>
          <a:lstStyle/>
          <a:p>
            <a:r>
              <a:rPr lang="en-US" dirty="0">
                <a:solidFill>
                  <a:srgbClr val="9FB8CD"/>
                </a:solidFill>
                <a:latin typeface="Courier New"/>
                <a:cs typeface="Courier New"/>
              </a:rPr>
              <a:t>9</a:t>
            </a:r>
            <a:r>
              <a:rPr lang="en-US" dirty="0">
                <a:solidFill>
                  <a:prstClr val="black"/>
                </a:solidFill>
              </a:rPr>
              <a:t>         return request;     // </a:t>
            </a:r>
            <a:r>
              <a:rPr lang="en-US" b="1" dirty="0" smtClean="0">
                <a:solidFill>
                  <a:srgbClr val="000000"/>
                </a:solidFill>
              </a:rPr>
              <a:t>x0</a:t>
            </a:r>
            <a:endParaRPr lang="en-US" dirty="0"/>
          </a:p>
        </p:txBody>
      </p:sp>
      <p:sp>
        <p:nvSpPr>
          <p:cNvPr id="10" name="TextBox 9"/>
          <p:cNvSpPr txBox="1"/>
          <p:nvPr/>
        </p:nvSpPr>
        <p:spPr>
          <a:xfrm>
            <a:off x="4313731" y="3355246"/>
            <a:ext cx="3086414" cy="369332"/>
          </a:xfrm>
          <a:prstGeom prst="rect">
            <a:avLst/>
          </a:prstGeom>
          <a:noFill/>
        </p:spPr>
        <p:txBody>
          <a:bodyPr wrap="none" rtlCol="0">
            <a:spAutoFit/>
          </a:bodyPr>
          <a:lstStyle/>
          <a:p>
            <a:r>
              <a:rPr lang="en-US" dirty="0">
                <a:solidFill>
                  <a:srgbClr val="9FB8CD"/>
                </a:solidFill>
                <a:latin typeface="Courier New"/>
                <a:cs typeface="Courier New"/>
              </a:rPr>
              <a:t>17</a:t>
            </a:r>
            <a:r>
              <a:rPr lang="en-US" dirty="0">
                <a:solidFill>
                  <a:prstClr val="black"/>
                </a:solidFill>
                <a:latin typeface="Courier New"/>
                <a:cs typeface="Courier New"/>
              </a:rPr>
              <a:t> </a:t>
            </a:r>
            <a:r>
              <a:rPr lang="en-US" dirty="0">
                <a:solidFill>
                  <a:prstClr val="black"/>
                </a:solidFill>
                <a:latin typeface="Garamond" panose="02020404030301010803" pitchFamily="18" charset="0"/>
              </a:rPr>
              <a:t>       </a:t>
            </a:r>
            <a:r>
              <a:rPr lang="en-US" dirty="0" err="1">
                <a:solidFill>
                  <a:prstClr val="black"/>
                </a:solidFill>
                <a:latin typeface="Garamond" panose="02020404030301010803" pitchFamily="18" charset="0"/>
              </a:rPr>
              <a:t>request.clear</a:t>
            </a:r>
            <a:r>
              <a:rPr lang="en-US" dirty="0">
                <a:solidFill>
                  <a:prstClr val="black"/>
                </a:solidFill>
                <a:latin typeface="Garamond" panose="02020404030301010803" pitchFamily="18" charset="0"/>
              </a:rPr>
              <a:t>();     // </a:t>
            </a:r>
            <a:r>
              <a:rPr lang="en-US" b="1" dirty="0">
                <a:solidFill>
                  <a:srgbClr val="000000"/>
                </a:solidFill>
                <a:latin typeface="Garamond" panose="02020404030301010803" pitchFamily="18" charset="0"/>
              </a:rPr>
              <a:t>x1</a:t>
            </a:r>
            <a:endParaRPr lang="en-US" dirty="0"/>
          </a:p>
        </p:txBody>
      </p:sp>
      <p:sp>
        <p:nvSpPr>
          <p:cNvPr id="11" name="TextBox 10"/>
          <p:cNvSpPr txBox="1"/>
          <p:nvPr/>
        </p:nvSpPr>
        <p:spPr>
          <a:xfrm>
            <a:off x="4313732" y="3677798"/>
            <a:ext cx="3105012" cy="369332"/>
          </a:xfrm>
          <a:prstGeom prst="rect">
            <a:avLst/>
          </a:prstGeom>
          <a:noFill/>
        </p:spPr>
        <p:txBody>
          <a:bodyPr wrap="none" rtlCol="0">
            <a:spAutoFit/>
          </a:bodyPr>
          <a:lstStyle/>
          <a:p>
            <a:r>
              <a:rPr lang="en-US" dirty="0">
                <a:solidFill>
                  <a:srgbClr val="9FB8CD"/>
                </a:solidFill>
                <a:latin typeface="Courier New"/>
                <a:cs typeface="Courier New"/>
              </a:rPr>
              <a:t>18</a:t>
            </a:r>
            <a:r>
              <a:rPr lang="en-US" dirty="0">
                <a:solidFill>
                  <a:prstClr val="black"/>
                </a:solidFill>
                <a:latin typeface="Courier New"/>
                <a:cs typeface="Courier New"/>
              </a:rPr>
              <a:t> </a:t>
            </a:r>
            <a:r>
              <a:rPr lang="en-US" dirty="0">
                <a:solidFill>
                  <a:prstClr val="black"/>
                </a:solidFill>
                <a:latin typeface="Garamond" panose="02020404030301010803" pitchFamily="18" charset="0"/>
              </a:rPr>
              <a:t>       request = null;     // </a:t>
            </a:r>
            <a:r>
              <a:rPr lang="en-US" b="1" dirty="0" smtClean="0">
                <a:solidFill>
                  <a:srgbClr val="000000"/>
                </a:solidFill>
                <a:latin typeface="Garamond" panose="02020404030301010803" pitchFamily="18" charset="0"/>
              </a:rPr>
              <a:t>x2</a:t>
            </a:r>
            <a:endParaRPr lang="en-US" dirty="0"/>
          </a:p>
        </p:txBody>
      </p:sp>
      <p:sp>
        <p:nvSpPr>
          <p:cNvPr id="12" name="TextBox 11"/>
          <p:cNvSpPr txBox="1"/>
          <p:nvPr/>
        </p:nvSpPr>
        <p:spPr>
          <a:xfrm>
            <a:off x="4303652" y="3970110"/>
            <a:ext cx="3094304" cy="369332"/>
          </a:xfrm>
          <a:prstGeom prst="rect">
            <a:avLst/>
          </a:prstGeom>
          <a:noFill/>
        </p:spPr>
        <p:txBody>
          <a:bodyPr wrap="none" rtlCol="0">
            <a:spAutoFit/>
          </a:bodyPr>
          <a:lstStyle/>
          <a:p>
            <a:r>
              <a:rPr lang="en-US" dirty="0">
                <a:solidFill>
                  <a:srgbClr val="9FB8CD"/>
                </a:solidFill>
                <a:latin typeface="Courier New"/>
                <a:cs typeface="Courier New"/>
              </a:rPr>
              <a:t>19</a:t>
            </a:r>
            <a:r>
              <a:rPr lang="en-US" dirty="0">
                <a:solidFill>
                  <a:prstClr val="black"/>
                </a:solidFill>
                <a:latin typeface="Courier New"/>
                <a:cs typeface="Courier New"/>
              </a:rPr>
              <a:t> </a:t>
            </a:r>
            <a:r>
              <a:rPr lang="en-US" dirty="0">
                <a:solidFill>
                  <a:prstClr val="black"/>
                </a:solidFill>
                <a:latin typeface="Garamond" panose="02020404030301010803" pitchFamily="18" charset="0"/>
              </a:rPr>
              <a:t>       </a:t>
            </a:r>
            <a:r>
              <a:rPr lang="en-US" dirty="0" err="1">
                <a:solidFill>
                  <a:prstClr val="black"/>
                </a:solidFill>
                <a:latin typeface="Garamond" panose="02020404030301010803" pitchFamily="18" charset="0"/>
              </a:rPr>
              <a:t>writer.close</a:t>
            </a:r>
            <a:r>
              <a:rPr lang="en-US" dirty="0">
                <a:solidFill>
                  <a:prstClr val="black"/>
                </a:solidFill>
                <a:latin typeface="Garamond" panose="02020404030301010803" pitchFamily="18" charset="0"/>
              </a:rPr>
              <a:t>();       // </a:t>
            </a:r>
            <a:r>
              <a:rPr lang="en-US" b="1" dirty="0" smtClean="0">
                <a:solidFill>
                  <a:srgbClr val="000000"/>
                </a:solidFill>
                <a:latin typeface="Garamond" panose="02020404030301010803" pitchFamily="18" charset="0"/>
              </a:rPr>
              <a:t>y1</a:t>
            </a:r>
            <a:endParaRPr lang="en-US" dirty="0"/>
          </a:p>
        </p:txBody>
      </p:sp>
      <p:sp>
        <p:nvSpPr>
          <p:cNvPr id="13" name="TextBox 12"/>
          <p:cNvSpPr txBox="1"/>
          <p:nvPr/>
        </p:nvSpPr>
        <p:spPr>
          <a:xfrm>
            <a:off x="4313730" y="4307981"/>
            <a:ext cx="3090472" cy="369332"/>
          </a:xfrm>
          <a:prstGeom prst="rect">
            <a:avLst/>
          </a:prstGeom>
          <a:noFill/>
        </p:spPr>
        <p:txBody>
          <a:bodyPr wrap="none" rtlCol="0">
            <a:spAutoFit/>
          </a:bodyPr>
          <a:lstStyle/>
          <a:p>
            <a:r>
              <a:rPr lang="en-US" dirty="0">
                <a:solidFill>
                  <a:srgbClr val="9FB8CD"/>
                </a:solidFill>
                <a:latin typeface="Courier New"/>
                <a:cs typeface="Courier New"/>
              </a:rPr>
              <a:t>20</a:t>
            </a:r>
            <a:r>
              <a:rPr lang="en-US" dirty="0">
                <a:solidFill>
                  <a:prstClr val="black"/>
                </a:solidFill>
                <a:latin typeface="Courier New"/>
                <a:cs typeface="Courier New"/>
              </a:rPr>
              <a:t> </a:t>
            </a:r>
            <a:r>
              <a:rPr lang="en-US" dirty="0">
                <a:solidFill>
                  <a:prstClr val="black"/>
                </a:solidFill>
                <a:latin typeface="Garamond" panose="02020404030301010803" pitchFamily="18" charset="0"/>
              </a:rPr>
              <a:t>       writer = null;       // </a:t>
            </a:r>
            <a:r>
              <a:rPr lang="en-US" b="1" dirty="0" smtClean="0">
                <a:solidFill>
                  <a:srgbClr val="000000"/>
                </a:solidFill>
                <a:latin typeface="Garamond" panose="02020404030301010803" pitchFamily="18" charset="0"/>
              </a:rPr>
              <a:t>y2</a:t>
            </a:r>
            <a:endParaRPr lang="en-US" dirty="0"/>
          </a:p>
        </p:txBody>
      </p:sp>
      <p:cxnSp>
        <p:nvCxnSpPr>
          <p:cNvPr id="16" name="Straight Connector 15"/>
          <p:cNvCxnSpPr>
            <a:stCxn id="22" idx="3"/>
            <a:endCxn id="20" idx="1"/>
          </p:cNvCxnSpPr>
          <p:nvPr/>
        </p:nvCxnSpPr>
        <p:spPr>
          <a:xfrm flipV="1">
            <a:off x="3302996" y="3898625"/>
            <a:ext cx="1049674" cy="831730"/>
          </a:xfrm>
          <a:prstGeom prst="line">
            <a:avLst/>
          </a:prstGeom>
          <a:ln w="25400">
            <a:solidFill>
              <a:srgbClr val="FF0000"/>
            </a:solidFill>
            <a:prstDash val="solid"/>
          </a:ln>
          <a:effectLst/>
        </p:spPr>
        <p:style>
          <a:lnRef idx="2">
            <a:schemeClr val="accent1"/>
          </a:lnRef>
          <a:fillRef idx="0">
            <a:schemeClr val="accent1"/>
          </a:fillRef>
          <a:effectRef idx="1">
            <a:schemeClr val="accent1"/>
          </a:effectRef>
          <a:fontRef idx="minor">
            <a:schemeClr val="tx1"/>
          </a:fontRef>
        </p:style>
      </p:cxnSp>
      <p:sp>
        <p:nvSpPr>
          <p:cNvPr id="18" name="TextBox 17"/>
          <p:cNvSpPr txBox="1"/>
          <p:nvPr/>
        </p:nvSpPr>
        <p:spPr>
          <a:xfrm>
            <a:off x="3524173" y="3914945"/>
            <a:ext cx="437139" cy="369332"/>
          </a:xfrm>
          <a:prstGeom prst="rect">
            <a:avLst/>
          </a:prstGeom>
          <a:noFill/>
        </p:spPr>
        <p:txBody>
          <a:bodyPr wrap="none" rtlCol="0">
            <a:spAutoFit/>
          </a:bodyPr>
          <a:lstStyle/>
          <a:p>
            <a:r>
              <a:rPr lang="en-US" b="1" dirty="0" smtClean="0">
                <a:solidFill>
                  <a:srgbClr val="FF0000"/>
                </a:solidFill>
              </a:rPr>
              <a:t>R1</a:t>
            </a:r>
            <a:endParaRPr lang="en-US" b="1" dirty="0">
              <a:solidFill>
                <a:srgbClr val="FF0000"/>
              </a:solidFill>
            </a:endParaRPr>
          </a:p>
        </p:txBody>
      </p:sp>
      <p:sp>
        <p:nvSpPr>
          <p:cNvPr id="20" name="Rounded Rectangle 19"/>
          <p:cNvSpPr/>
          <p:nvPr/>
        </p:nvSpPr>
        <p:spPr>
          <a:xfrm>
            <a:off x="4352670" y="3748352"/>
            <a:ext cx="3014878" cy="300545"/>
          </a:xfrm>
          <a:prstGeom prst="roundRect">
            <a:avLst/>
          </a:prstGeom>
          <a:noFill/>
          <a:ln w="25400">
            <a:solidFill>
              <a:srgbClr val="008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1" name="Rounded Rectangle 20"/>
          <p:cNvSpPr/>
          <p:nvPr/>
        </p:nvSpPr>
        <p:spPr>
          <a:xfrm>
            <a:off x="4349966" y="3441402"/>
            <a:ext cx="3014878" cy="300545"/>
          </a:xfrm>
          <a:prstGeom prst="roundRect">
            <a:avLst/>
          </a:prstGeom>
          <a:noFill/>
          <a:ln w="25400">
            <a:solidFill>
              <a:srgbClr val="008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2" name="Rounded Rectangle 21"/>
          <p:cNvSpPr/>
          <p:nvPr/>
        </p:nvSpPr>
        <p:spPr>
          <a:xfrm>
            <a:off x="288118" y="4580082"/>
            <a:ext cx="3014878" cy="300545"/>
          </a:xfrm>
          <a:prstGeom prst="roundRect">
            <a:avLst/>
          </a:prstGeom>
          <a:noFill/>
          <a:ln w="25400">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28" name="Curved Connector 27"/>
          <p:cNvCxnSpPr>
            <a:stCxn id="21" idx="3"/>
            <a:endCxn id="20" idx="3"/>
          </p:cNvCxnSpPr>
          <p:nvPr/>
        </p:nvCxnSpPr>
        <p:spPr>
          <a:xfrm>
            <a:off x="7364844" y="3591675"/>
            <a:ext cx="2704" cy="306950"/>
          </a:xfrm>
          <a:prstGeom prst="curvedConnector3">
            <a:avLst>
              <a:gd name="adj1" fmla="val 8554142"/>
            </a:avLst>
          </a:prstGeom>
          <a:ln w="25400">
            <a:solidFill>
              <a:srgbClr val="008000"/>
            </a:solidFill>
          </a:ln>
          <a:effectLst/>
        </p:spPr>
        <p:style>
          <a:lnRef idx="2">
            <a:schemeClr val="accent1"/>
          </a:lnRef>
          <a:fillRef idx="0">
            <a:schemeClr val="accent1"/>
          </a:fillRef>
          <a:effectRef idx="1">
            <a:schemeClr val="accent1"/>
          </a:effectRef>
          <a:fontRef idx="minor">
            <a:schemeClr val="tx1"/>
          </a:fontRef>
        </p:style>
      </p:cxnSp>
      <p:sp>
        <p:nvSpPr>
          <p:cNvPr id="34" name="TextBox 33"/>
          <p:cNvSpPr txBox="1"/>
          <p:nvPr/>
        </p:nvSpPr>
        <p:spPr>
          <a:xfrm>
            <a:off x="7539338" y="3493562"/>
            <a:ext cx="453933" cy="369332"/>
          </a:xfrm>
          <a:prstGeom prst="rect">
            <a:avLst/>
          </a:prstGeom>
          <a:noFill/>
        </p:spPr>
        <p:txBody>
          <a:bodyPr wrap="none" rtlCol="0">
            <a:spAutoFit/>
          </a:bodyPr>
          <a:lstStyle/>
          <a:p>
            <a:r>
              <a:rPr lang="en-US" b="1" dirty="0" smtClean="0">
                <a:solidFill>
                  <a:srgbClr val="008000"/>
                </a:solidFill>
              </a:rPr>
              <a:t>R2</a:t>
            </a:r>
            <a:endParaRPr lang="en-US" b="1" dirty="0">
              <a:solidFill>
                <a:srgbClr val="008000"/>
              </a:solidFill>
            </a:endParaRPr>
          </a:p>
        </p:txBody>
      </p:sp>
      <p:sp>
        <p:nvSpPr>
          <p:cNvPr id="35" name="Rounded Rectangle 34"/>
          <p:cNvSpPr/>
          <p:nvPr/>
        </p:nvSpPr>
        <p:spPr>
          <a:xfrm>
            <a:off x="4349963" y="4360102"/>
            <a:ext cx="3014878" cy="300545"/>
          </a:xfrm>
          <a:prstGeom prst="roundRect">
            <a:avLst/>
          </a:prstGeom>
          <a:noFill/>
          <a:ln w="25400">
            <a:solidFill>
              <a:srgbClr val="008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6" name="Rounded Rectangle 35"/>
          <p:cNvSpPr/>
          <p:nvPr/>
        </p:nvSpPr>
        <p:spPr>
          <a:xfrm>
            <a:off x="4347259" y="4053152"/>
            <a:ext cx="3014878" cy="300545"/>
          </a:xfrm>
          <a:prstGeom prst="roundRect">
            <a:avLst/>
          </a:prstGeom>
          <a:noFill/>
          <a:ln w="25400">
            <a:solidFill>
              <a:srgbClr val="008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37" name="Curved Connector 36"/>
          <p:cNvCxnSpPr>
            <a:stCxn id="36" idx="3"/>
            <a:endCxn id="35" idx="3"/>
          </p:cNvCxnSpPr>
          <p:nvPr/>
        </p:nvCxnSpPr>
        <p:spPr>
          <a:xfrm>
            <a:off x="7362137" y="4203425"/>
            <a:ext cx="2704" cy="306950"/>
          </a:xfrm>
          <a:prstGeom prst="curvedConnector3">
            <a:avLst>
              <a:gd name="adj1" fmla="val 8554142"/>
            </a:avLst>
          </a:prstGeom>
          <a:ln w="25400">
            <a:solidFill>
              <a:srgbClr val="008000"/>
            </a:solidFill>
          </a:ln>
          <a:effectLst/>
        </p:spPr>
        <p:style>
          <a:lnRef idx="2">
            <a:schemeClr val="accent1"/>
          </a:lnRef>
          <a:fillRef idx="0">
            <a:schemeClr val="accent1"/>
          </a:fillRef>
          <a:effectRef idx="1">
            <a:schemeClr val="accent1"/>
          </a:effectRef>
          <a:fontRef idx="minor">
            <a:schemeClr val="tx1"/>
          </a:fontRef>
        </p:style>
      </p:cxnSp>
      <p:sp>
        <p:nvSpPr>
          <p:cNvPr id="38" name="TextBox 37"/>
          <p:cNvSpPr txBox="1"/>
          <p:nvPr/>
        </p:nvSpPr>
        <p:spPr>
          <a:xfrm>
            <a:off x="7536631" y="4130712"/>
            <a:ext cx="453933" cy="369332"/>
          </a:xfrm>
          <a:prstGeom prst="rect">
            <a:avLst/>
          </a:prstGeom>
          <a:noFill/>
        </p:spPr>
        <p:txBody>
          <a:bodyPr wrap="none" rtlCol="0">
            <a:spAutoFit/>
          </a:bodyPr>
          <a:lstStyle/>
          <a:p>
            <a:r>
              <a:rPr lang="en-US" b="1" dirty="0" smtClean="0">
                <a:solidFill>
                  <a:srgbClr val="008000"/>
                </a:solidFill>
              </a:rPr>
              <a:t>R3</a:t>
            </a:r>
            <a:endParaRPr lang="en-US" b="1" dirty="0">
              <a:solidFill>
                <a:srgbClr val="008000"/>
              </a:solidFill>
            </a:endParaRPr>
          </a:p>
        </p:txBody>
      </p:sp>
      <p:sp>
        <p:nvSpPr>
          <p:cNvPr id="39" name="Rounded Rectangle 38"/>
          <p:cNvSpPr/>
          <p:nvPr/>
        </p:nvSpPr>
        <p:spPr>
          <a:xfrm>
            <a:off x="4359660" y="4954217"/>
            <a:ext cx="3014878" cy="290851"/>
          </a:xfrm>
          <a:prstGeom prst="roundRect">
            <a:avLst/>
          </a:prstGeom>
          <a:noFill/>
          <a:ln w="25400">
            <a:solidFill>
              <a:srgbClr val="008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0" name="Rounded Rectangle 39"/>
          <p:cNvSpPr/>
          <p:nvPr/>
        </p:nvSpPr>
        <p:spPr>
          <a:xfrm>
            <a:off x="4356956" y="4670628"/>
            <a:ext cx="3014878" cy="276900"/>
          </a:xfrm>
          <a:prstGeom prst="roundRect">
            <a:avLst/>
          </a:prstGeom>
          <a:noFill/>
          <a:ln w="25400">
            <a:solidFill>
              <a:srgbClr val="008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41" name="Curved Connector 40"/>
          <p:cNvCxnSpPr>
            <a:stCxn id="40" idx="3"/>
            <a:endCxn id="39" idx="3"/>
          </p:cNvCxnSpPr>
          <p:nvPr/>
        </p:nvCxnSpPr>
        <p:spPr>
          <a:xfrm>
            <a:off x="7371834" y="4809078"/>
            <a:ext cx="2704" cy="290565"/>
          </a:xfrm>
          <a:prstGeom prst="curvedConnector3">
            <a:avLst>
              <a:gd name="adj1" fmla="val 8554142"/>
            </a:avLst>
          </a:prstGeom>
          <a:ln w="25400">
            <a:solidFill>
              <a:srgbClr val="008000"/>
            </a:solidFill>
          </a:ln>
          <a:effectLst/>
        </p:spPr>
        <p:style>
          <a:lnRef idx="2">
            <a:schemeClr val="accent1"/>
          </a:lnRef>
          <a:fillRef idx="0">
            <a:schemeClr val="accent1"/>
          </a:fillRef>
          <a:effectRef idx="1">
            <a:schemeClr val="accent1"/>
          </a:effectRef>
          <a:fontRef idx="minor">
            <a:schemeClr val="tx1"/>
          </a:fontRef>
        </p:style>
      </p:cxnSp>
      <p:sp>
        <p:nvSpPr>
          <p:cNvPr id="42" name="TextBox 41"/>
          <p:cNvSpPr txBox="1"/>
          <p:nvPr/>
        </p:nvSpPr>
        <p:spPr>
          <a:xfrm>
            <a:off x="7546328" y="4722787"/>
            <a:ext cx="453970" cy="369332"/>
          </a:xfrm>
          <a:prstGeom prst="rect">
            <a:avLst/>
          </a:prstGeom>
          <a:noFill/>
        </p:spPr>
        <p:txBody>
          <a:bodyPr wrap="none" rtlCol="0">
            <a:spAutoFit/>
          </a:bodyPr>
          <a:lstStyle/>
          <a:p>
            <a:r>
              <a:rPr lang="en-US" b="1" dirty="0" smtClean="0">
                <a:solidFill>
                  <a:srgbClr val="008000"/>
                </a:solidFill>
              </a:rPr>
              <a:t>R4</a:t>
            </a:r>
            <a:endParaRPr lang="en-US" b="1" dirty="0">
              <a:solidFill>
                <a:srgbClr val="008000"/>
              </a:solidFill>
            </a:endParaRPr>
          </a:p>
        </p:txBody>
      </p:sp>
      <p:sp>
        <p:nvSpPr>
          <p:cNvPr id="46" name="Rounded Rectangle 45"/>
          <p:cNvSpPr/>
          <p:nvPr/>
        </p:nvSpPr>
        <p:spPr>
          <a:xfrm>
            <a:off x="4359658" y="5513808"/>
            <a:ext cx="3014878" cy="264484"/>
          </a:xfrm>
          <a:prstGeom prst="roundRect">
            <a:avLst/>
          </a:prstGeom>
          <a:noFill/>
          <a:ln w="25400">
            <a:solidFill>
              <a:srgbClr val="008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7" name="Rounded Rectangle 46"/>
          <p:cNvSpPr/>
          <p:nvPr/>
        </p:nvSpPr>
        <p:spPr>
          <a:xfrm>
            <a:off x="4356954" y="5252327"/>
            <a:ext cx="3014878" cy="257509"/>
          </a:xfrm>
          <a:prstGeom prst="roundRect">
            <a:avLst/>
          </a:prstGeom>
          <a:noFill/>
          <a:ln w="25400">
            <a:solidFill>
              <a:srgbClr val="008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48" name="Curved Connector 47"/>
          <p:cNvCxnSpPr>
            <a:stCxn id="47" idx="3"/>
            <a:endCxn id="46" idx="3"/>
          </p:cNvCxnSpPr>
          <p:nvPr/>
        </p:nvCxnSpPr>
        <p:spPr>
          <a:xfrm>
            <a:off x="7371832" y="5381082"/>
            <a:ext cx="2704" cy="264968"/>
          </a:xfrm>
          <a:prstGeom prst="curvedConnector3">
            <a:avLst>
              <a:gd name="adj1" fmla="val 8554142"/>
            </a:avLst>
          </a:prstGeom>
          <a:ln w="25400">
            <a:solidFill>
              <a:srgbClr val="008000"/>
            </a:solidFill>
          </a:ln>
          <a:effectLst/>
        </p:spPr>
        <p:style>
          <a:lnRef idx="2">
            <a:schemeClr val="accent1"/>
          </a:lnRef>
          <a:fillRef idx="0">
            <a:schemeClr val="accent1"/>
          </a:fillRef>
          <a:effectRef idx="1">
            <a:schemeClr val="accent1"/>
          </a:effectRef>
          <a:fontRef idx="minor">
            <a:schemeClr val="tx1"/>
          </a:fontRef>
        </p:style>
      </p:cxnSp>
      <p:sp>
        <p:nvSpPr>
          <p:cNvPr id="49" name="TextBox 48"/>
          <p:cNvSpPr txBox="1"/>
          <p:nvPr/>
        </p:nvSpPr>
        <p:spPr>
          <a:xfrm>
            <a:off x="7546326" y="5329887"/>
            <a:ext cx="453933" cy="369332"/>
          </a:xfrm>
          <a:prstGeom prst="rect">
            <a:avLst/>
          </a:prstGeom>
          <a:noFill/>
        </p:spPr>
        <p:txBody>
          <a:bodyPr wrap="none" rtlCol="0">
            <a:spAutoFit/>
          </a:bodyPr>
          <a:lstStyle/>
          <a:p>
            <a:r>
              <a:rPr lang="en-US" b="1" dirty="0" smtClean="0">
                <a:solidFill>
                  <a:srgbClr val="008000"/>
                </a:solidFill>
              </a:rPr>
              <a:t>R5</a:t>
            </a:r>
            <a:endParaRPr lang="en-US" b="1" dirty="0">
              <a:solidFill>
                <a:srgbClr val="008000"/>
              </a:solidFill>
            </a:endParaRPr>
          </a:p>
        </p:txBody>
      </p:sp>
      <p:sp>
        <p:nvSpPr>
          <p:cNvPr id="14" name="Footer Placeholder 13"/>
          <p:cNvSpPr>
            <a:spLocks noGrp="1"/>
          </p:cNvSpPr>
          <p:nvPr>
            <p:ph type="ftr" sz="quarter" idx="11"/>
          </p:nvPr>
        </p:nvSpPr>
        <p:spPr/>
        <p:txBody>
          <a:bodyPr/>
          <a:lstStyle/>
          <a:p>
            <a:pPr algn="ctr"/>
            <a:r>
              <a:rPr lang="en-US" smtClean="0"/>
              <a:t>ESEC/FSE 2015</a:t>
            </a:r>
            <a:endParaRPr lang="en-US" dirty="0"/>
          </a:p>
        </p:txBody>
      </p:sp>
      <p:sp>
        <p:nvSpPr>
          <p:cNvPr id="15" name="Slide Number Placeholder 14"/>
          <p:cNvSpPr>
            <a:spLocks noGrp="1"/>
          </p:cNvSpPr>
          <p:nvPr>
            <p:ph type="sldNum" sz="quarter" idx="12"/>
          </p:nvPr>
        </p:nvSpPr>
        <p:spPr/>
        <p:txBody>
          <a:bodyPr/>
          <a:lstStyle/>
          <a:p>
            <a:fld id="{1F7DF5D7-FF41-4BF6-8958-28DFF1DB182D}" type="slidenum">
              <a:rPr lang="en-US" smtClean="0"/>
              <a:pPr/>
              <a:t>5</a:t>
            </a:fld>
            <a:endParaRPr lang="en-US" dirty="0"/>
          </a:p>
        </p:txBody>
      </p:sp>
      <p:sp>
        <p:nvSpPr>
          <p:cNvPr id="43" name="Rounded Rectangle 42"/>
          <p:cNvSpPr/>
          <p:nvPr/>
        </p:nvSpPr>
        <p:spPr>
          <a:xfrm>
            <a:off x="4342245" y="3748768"/>
            <a:ext cx="3014878" cy="300545"/>
          </a:xfrm>
          <a:prstGeom prst="roundRect">
            <a:avLst/>
          </a:prstGeom>
          <a:noFill/>
          <a:ln w="25400">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FF0000"/>
              </a:solidFill>
            </a:endParaRPr>
          </a:p>
        </p:txBody>
      </p:sp>
    </p:spTree>
    <p:custDataLst>
      <p:tags r:id="rId1"/>
    </p:custDataLst>
    <p:extLst>
      <p:ext uri="{BB962C8B-B14F-4D97-AF65-F5344CB8AC3E}">
        <p14:creationId xmlns:p14="http://schemas.microsoft.com/office/powerpoint/2010/main" val="2070288848"/>
      </p:ext>
    </p:extLst>
  </p:cSld>
  <p:clrMapOvr>
    <a:masterClrMapping/>
  </p:clrMapOvr>
  <mc:AlternateContent xmlns:mc="http://schemas.openxmlformats.org/markup-compatibility/2006">
    <mc:Choice xmlns:p14="http://schemas.microsoft.com/office/powerpoint/2010/main" Requires="p14">
      <p:transition spd="slow" p14:dur="2000" advTm="101218"/>
    </mc:Choice>
    <mc:Fallback>
      <p:transition xmlns:p14="http://schemas.microsoft.com/office/powerpoint/2010/main" spd="slow" advTm="101218"/>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6"/>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22"/>
                                        </p:tgtEl>
                                        <p:attrNameLst>
                                          <p:attrName>style.visibility</p:attrName>
                                        </p:attrNameLst>
                                      </p:cBhvr>
                                      <p:to>
                                        <p:strVal val="visible"/>
                                      </p:to>
                                    </p:set>
                                  </p:childTnLst>
                                </p:cTn>
                              </p:par>
                              <p:par>
                                <p:cTn id="11" presetID="1" presetClass="entr" presetSubtype="0" fill="hold" grpId="4" nodeType="withEffect">
                                  <p:stCondLst>
                                    <p:cond delay="0"/>
                                  </p:stCondLst>
                                  <p:childTnLst>
                                    <p:set>
                                      <p:cBhvr>
                                        <p:cTn id="12" dur="1" fill="hold">
                                          <p:stCondLst>
                                            <p:cond delay="0"/>
                                          </p:stCondLst>
                                        </p:cTn>
                                        <p:tgtEl>
                                          <p:spTgt spid="43"/>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xit" presetSubtype="0" fill="hold" grpId="5" nodeType="clickEffect">
                                  <p:stCondLst>
                                    <p:cond delay="0"/>
                                  </p:stCondLst>
                                  <p:childTnLst>
                                    <p:set>
                                      <p:cBhvr>
                                        <p:cTn id="16" dur="1" fill="hold">
                                          <p:stCondLst>
                                            <p:cond delay="0"/>
                                          </p:stCondLst>
                                        </p:cTn>
                                        <p:tgtEl>
                                          <p:spTgt spid="43"/>
                                        </p:tgtEl>
                                        <p:attrNameLst>
                                          <p:attrName>style.visibility</p:attrName>
                                        </p:attrNameLst>
                                      </p:cBhvr>
                                      <p:to>
                                        <p:strVal val="hidden"/>
                                      </p:to>
                                    </p:set>
                                  </p:childTnLst>
                                </p:cTn>
                              </p:par>
                              <p:par>
                                <p:cTn id="17" presetID="1" presetClass="exit" presetSubtype="0" fill="hold" grpId="1" nodeType="withEffect">
                                  <p:stCondLst>
                                    <p:cond delay="0"/>
                                  </p:stCondLst>
                                  <p:childTnLst>
                                    <p:set>
                                      <p:cBhvr>
                                        <p:cTn id="18" dur="1" fill="hold">
                                          <p:stCondLst>
                                            <p:cond delay="0"/>
                                          </p:stCondLst>
                                        </p:cTn>
                                        <p:tgtEl>
                                          <p:spTgt spid="22"/>
                                        </p:tgtEl>
                                        <p:attrNameLst>
                                          <p:attrName>style.visibility</p:attrName>
                                        </p:attrNameLst>
                                      </p:cBhvr>
                                      <p:to>
                                        <p:strVal val="hidden"/>
                                      </p:to>
                                    </p:set>
                                  </p:childTnLst>
                                </p:cTn>
                              </p:par>
                              <p:par>
                                <p:cTn id="19" presetID="1" presetClass="exit" presetSubtype="0" fill="hold" grpId="1" nodeType="withEffect">
                                  <p:stCondLst>
                                    <p:cond delay="0"/>
                                  </p:stCondLst>
                                  <p:childTnLst>
                                    <p:set>
                                      <p:cBhvr>
                                        <p:cTn id="20" dur="1" fill="hold">
                                          <p:stCondLst>
                                            <p:cond delay="0"/>
                                          </p:stCondLst>
                                        </p:cTn>
                                        <p:tgtEl>
                                          <p:spTgt spid="18"/>
                                        </p:tgtEl>
                                        <p:attrNameLst>
                                          <p:attrName>style.visibility</p:attrName>
                                        </p:attrNameLst>
                                      </p:cBhvr>
                                      <p:to>
                                        <p:strVal val="hidden"/>
                                      </p:to>
                                    </p:set>
                                  </p:childTnLst>
                                </p:cTn>
                              </p:par>
                              <p:par>
                                <p:cTn id="21" presetID="1" presetClass="exit" presetSubtype="0" fill="hold" nodeType="withEffect">
                                  <p:stCondLst>
                                    <p:cond delay="0"/>
                                  </p:stCondLst>
                                  <p:childTnLst>
                                    <p:set>
                                      <p:cBhvr>
                                        <p:cTn id="22" dur="1" fill="hold">
                                          <p:stCondLst>
                                            <p:cond delay="0"/>
                                          </p:stCondLst>
                                        </p:cTn>
                                        <p:tgtEl>
                                          <p:spTgt spid="16"/>
                                        </p:tgtEl>
                                        <p:attrNameLst>
                                          <p:attrName>style.visibility</p:attrName>
                                        </p:attrNameLst>
                                      </p:cBhvr>
                                      <p:to>
                                        <p:strVal val="hidden"/>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1" nodeType="clickEffect">
                                  <p:stCondLst>
                                    <p:cond delay="0"/>
                                  </p:stCondLst>
                                  <p:childTnLst>
                                    <p:set>
                                      <p:cBhvr>
                                        <p:cTn id="26" dur="1" fill="hold">
                                          <p:stCondLst>
                                            <p:cond delay="0"/>
                                          </p:stCondLst>
                                        </p:cTn>
                                        <p:tgtEl>
                                          <p:spTgt spid="21"/>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34"/>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28"/>
                                        </p:tgtEl>
                                        <p:attrNameLst>
                                          <p:attrName>style.visibility</p:attrName>
                                        </p:attrNameLst>
                                      </p:cBhvr>
                                      <p:to>
                                        <p:strVal val="visible"/>
                                      </p:to>
                                    </p:set>
                                  </p:childTnLst>
                                </p:cTn>
                              </p:par>
                              <p:par>
                                <p:cTn id="31" presetID="1" presetClass="entr" presetSubtype="0" fill="hold" grpId="1" nodeType="withEffect">
                                  <p:stCondLst>
                                    <p:cond delay="0"/>
                                  </p:stCondLst>
                                  <p:childTnLst>
                                    <p:set>
                                      <p:cBhvr>
                                        <p:cTn id="32" dur="1" fill="hold">
                                          <p:stCondLst>
                                            <p:cond delay="0"/>
                                          </p:stCondLst>
                                        </p:cTn>
                                        <p:tgtEl>
                                          <p:spTgt spid="20"/>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xit" presetSubtype="0" fill="hold" grpId="2" nodeType="clickEffect">
                                  <p:stCondLst>
                                    <p:cond delay="0"/>
                                  </p:stCondLst>
                                  <p:childTnLst>
                                    <p:set>
                                      <p:cBhvr>
                                        <p:cTn id="36" dur="1" fill="hold">
                                          <p:stCondLst>
                                            <p:cond delay="0"/>
                                          </p:stCondLst>
                                        </p:cTn>
                                        <p:tgtEl>
                                          <p:spTgt spid="21"/>
                                        </p:tgtEl>
                                        <p:attrNameLst>
                                          <p:attrName>style.visibility</p:attrName>
                                        </p:attrNameLst>
                                      </p:cBhvr>
                                      <p:to>
                                        <p:strVal val="hidden"/>
                                      </p:to>
                                    </p:set>
                                  </p:childTnLst>
                                </p:cTn>
                              </p:par>
                              <p:par>
                                <p:cTn id="37" presetID="1" presetClass="exit" presetSubtype="0" fill="hold" grpId="0" nodeType="withEffect">
                                  <p:stCondLst>
                                    <p:cond delay="0"/>
                                  </p:stCondLst>
                                  <p:childTnLst>
                                    <p:set>
                                      <p:cBhvr>
                                        <p:cTn id="38" dur="1" fill="hold">
                                          <p:stCondLst>
                                            <p:cond delay="0"/>
                                          </p:stCondLst>
                                        </p:cTn>
                                        <p:tgtEl>
                                          <p:spTgt spid="20"/>
                                        </p:tgtEl>
                                        <p:attrNameLst>
                                          <p:attrName>style.visibility</p:attrName>
                                        </p:attrNameLst>
                                      </p:cBhvr>
                                      <p:to>
                                        <p:strVal val="hidden"/>
                                      </p:to>
                                    </p:set>
                                  </p:childTnLst>
                                </p:cTn>
                              </p:par>
                              <p:par>
                                <p:cTn id="39" presetID="1" presetClass="exit" presetSubtype="0" fill="hold" grpId="1" nodeType="withEffect">
                                  <p:stCondLst>
                                    <p:cond delay="0"/>
                                  </p:stCondLst>
                                  <p:childTnLst>
                                    <p:set>
                                      <p:cBhvr>
                                        <p:cTn id="40" dur="1" fill="hold">
                                          <p:stCondLst>
                                            <p:cond delay="0"/>
                                          </p:stCondLst>
                                        </p:cTn>
                                        <p:tgtEl>
                                          <p:spTgt spid="34"/>
                                        </p:tgtEl>
                                        <p:attrNameLst>
                                          <p:attrName>style.visibility</p:attrName>
                                        </p:attrNameLst>
                                      </p:cBhvr>
                                      <p:to>
                                        <p:strVal val="hidden"/>
                                      </p:to>
                                    </p:set>
                                  </p:childTnLst>
                                </p:cTn>
                              </p:par>
                              <p:par>
                                <p:cTn id="41" presetID="1" presetClass="exit" presetSubtype="0" fill="hold" nodeType="withEffect">
                                  <p:stCondLst>
                                    <p:cond delay="0"/>
                                  </p:stCondLst>
                                  <p:childTnLst>
                                    <p:set>
                                      <p:cBhvr>
                                        <p:cTn id="42" dur="1" fill="hold">
                                          <p:stCondLst>
                                            <p:cond delay="0"/>
                                          </p:stCondLst>
                                        </p:cTn>
                                        <p:tgtEl>
                                          <p:spTgt spid="28"/>
                                        </p:tgtEl>
                                        <p:attrNameLst>
                                          <p:attrName>style.visibility</p:attrName>
                                        </p:attrNameLst>
                                      </p:cBhvr>
                                      <p:to>
                                        <p:strVal val="hidden"/>
                                      </p:to>
                                    </p:set>
                                  </p:childTnLst>
                                </p:cTn>
                              </p:par>
                              <p:par>
                                <p:cTn id="43" presetID="1" presetClass="entr" presetSubtype="0" fill="hold" grpId="0" nodeType="withEffect">
                                  <p:stCondLst>
                                    <p:cond delay="0"/>
                                  </p:stCondLst>
                                  <p:childTnLst>
                                    <p:set>
                                      <p:cBhvr>
                                        <p:cTn id="44" dur="1" fill="hold">
                                          <p:stCondLst>
                                            <p:cond delay="0"/>
                                          </p:stCondLst>
                                        </p:cTn>
                                        <p:tgtEl>
                                          <p:spTgt spid="36"/>
                                        </p:tgtEl>
                                        <p:attrNameLst>
                                          <p:attrName>style.visibility</p:attrName>
                                        </p:attrNameLst>
                                      </p:cBhvr>
                                      <p:to>
                                        <p:strVal val="visible"/>
                                      </p:to>
                                    </p:set>
                                  </p:childTnLst>
                                </p:cTn>
                              </p:par>
                              <p:par>
                                <p:cTn id="45" presetID="1" presetClass="entr" presetSubtype="0" fill="hold" grpId="0" nodeType="withEffect">
                                  <p:stCondLst>
                                    <p:cond delay="0"/>
                                  </p:stCondLst>
                                  <p:childTnLst>
                                    <p:set>
                                      <p:cBhvr>
                                        <p:cTn id="46" dur="1" fill="hold">
                                          <p:stCondLst>
                                            <p:cond delay="0"/>
                                          </p:stCondLst>
                                        </p:cTn>
                                        <p:tgtEl>
                                          <p:spTgt spid="35"/>
                                        </p:tgtEl>
                                        <p:attrNameLst>
                                          <p:attrName>style.visibility</p:attrName>
                                        </p:attrNameLst>
                                      </p:cBhvr>
                                      <p:to>
                                        <p:strVal val="visible"/>
                                      </p:to>
                                    </p:set>
                                  </p:childTnLst>
                                </p:cTn>
                              </p:par>
                              <p:par>
                                <p:cTn id="47" presetID="1" presetClass="entr" presetSubtype="0" fill="hold" grpId="0" nodeType="withEffect">
                                  <p:stCondLst>
                                    <p:cond delay="0"/>
                                  </p:stCondLst>
                                  <p:childTnLst>
                                    <p:set>
                                      <p:cBhvr>
                                        <p:cTn id="48" dur="1" fill="hold">
                                          <p:stCondLst>
                                            <p:cond delay="0"/>
                                          </p:stCondLst>
                                        </p:cTn>
                                        <p:tgtEl>
                                          <p:spTgt spid="38"/>
                                        </p:tgtEl>
                                        <p:attrNameLst>
                                          <p:attrName>style.visibility</p:attrName>
                                        </p:attrNameLst>
                                      </p:cBhvr>
                                      <p:to>
                                        <p:strVal val="visible"/>
                                      </p:to>
                                    </p:set>
                                  </p:childTnLst>
                                </p:cTn>
                              </p:par>
                              <p:par>
                                <p:cTn id="49" presetID="1" presetClass="entr" presetSubtype="0" fill="hold" nodeType="withEffect">
                                  <p:stCondLst>
                                    <p:cond delay="0"/>
                                  </p:stCondLst>
                                  <p:childTnLst>
                                    <p:set>
                                      <p:cBhvr>
                                        <p:cTn id="50" dur="1" fill="hold">
                                          <p:stCondLst>
                                            <p:cond delay="0"/>
                                          </p:stCondLst>
                                        </p:cTn>
                                        <p:tgtEl>
                                          <p:spTgt spid="37"/>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xit" presetSubtype="0" fill="hold" grpId="1" nodeType="clickEffect">
                                  <p:stCondLst>
                                    <p:cond delay="0"/>
                                  </p:stCondLst>
                                  <p:childTnLst>
                                    <p:set>
                                      <p:cBhvr>
                                        <p:cTn id="54" dur="1" fill="hold">
                                          <p:stCondLst>
                                            <p:cond delay="0"/>
                                          </p:stCondLst>
                                        </p:cTn>
                                        <p:tgtEl>
                                          <p:spTgt spid="35"/>
                                        </p:tgtEl>
                                        <p:attrNameLst>
                                          <p:attrName>style.visibility</p:attrName>
                                        </p:attrNameLst>
                                      </p:cBhvr>
                                      <p:to>
                                        <p:strVal val="hidden"/>
                                      </p:to>
                                    </p:set>
                                  </p:childTnLst>
                                </p:cTn>
                              </p:par>
                              <p:par>
                                <p:cTn id="55" presetID="1" presetClass="exit" presetSubtype="0" fill="hold" grpId="1" nodeType="withEffect">
                                  <p:stCondLst>
                                    <p:cond delay="0"/>
                                  </p:stCondLst>
                                  <p:childTnLst>
                                    <p:set>
                                      <p:cBhvr>
                                        <p:cTn id="56" dur="1" fill="hold">
                                          <p:stCondLst>
                                            <p:cond delay="0"/>
                                          </p:stCondLst>
                                        </p:cTn>
                                        <p:tgtEl>
                                          <p:spTgt spid="36"/>
                                        </p:tgtEl>
                                        <p:attrNameLst>
                                          <p:attrName>style.visibility</p:attrName>
                                        </p:attrNameLst>
                                      </p:cBhvr>
                                      <p:to>
                                        <p:strVal val="hidden"/>
                                      </p:to>
                                    </p:set>
                                  </p:childTnLst>
                                </p:cTn>
                              </p:par>
                              <p:par>
                                <p:cTn id="57" presetID="1" presetClass="exit" presetSubtype="0" fill="hold" nodeType="withEffect">
                                  <p:stCondLst>
                                    <p:cond delay="0"/>
                                  </p:stCondLst>
                                  <p:childTnLst>
                                    <p:set>
                                      <p:cBhvr>
                                        <p:cTn id="58" dur="1" fill="hold">
                                          <p:stCondLst>
                                            <p:cond delay="0"/>
                                          </p:stCondLst>
                                        </p:cTn>
                                        <p:tgtEl>
                                          <p:spTgt spid="37"/>
                                        </p:tgtEl>
                                        <p:attrNameLst>
                                          <p:attrName>style.visibility</p:attrName>
                                        </p:attrNameLst>
                                      </p:cBhvr>
                                      <p:to>
                                        <p:strVal val="hidden"/>
                                      </p:to>
                                    </p:set>
                                  </p:childTnLst>
                                </p:cTn>
                              </p:par>
                              <p:par>
                                <p:cTn id="59" presetID="1" presetClass="exit" presetSubtype="0" fill="hold" grpId="1" nodeType="withEffect">
                                  <p:stCondLst>
                                    <p:cond delay="0"/>
                                  </p:stCondLst>
                                  <p:childTnLst>
                                    <p:set>
                                      <p:cBhvr>
                                        <p:cTn id="60" dur="1" fill="hold">
                                          <p:stCondLst>
                                            <p:cond delay="0"/>
                                          </p:stCondLst>
                                        </p:cTn>
                                        <p:tgtEl>
                                          <p:spTgt spid="38"/>
                                        </p:tgtEl>
                                        <p:attrNameLst>
                                          <p:attrName>style.visibility</p:attrName>
                                        </p:attrNameLst>
                                      </p:cBhvr>
                                      <p:to>
                                        <p:strVal val="hidden"/>
                                      </p:to>
                                    </p:set>
                                  </p:childTnLst>
                                </p:cTn>
                              </p:par>
                              <p:par>
                                <p:cTn id="61" presetID="1" presetClass="entr" presetSubtype="0" fill="hold" grpId="0" nodeType="withEffect">
                                  <p:stCondLst>
                                    <p:cond delay="0"/>
                                  </p:stCondLst>
                                  <p:childTnLst>
                                    <p:set>
                                      <p:cBhvr>
                                        <p:cTn id="62" dur="1" fill="hold">
                                          <p:stCondLst>
                                            <p:cond delay="0"/>
                                          </p:stCondLst>
                                        </p:cTn>
                                        <p:tgtEl>
                                          <p:spTgt spid="40"/>
                                        </p:tgtEl>
                                        <p:attrNameLst>
                                          <p:attrName>style.visibility</p:attrName>
                                        </p:attrNameLst>
                                      </p:cBhvr>
                                      <p:to>
                                        <p:strVal val="visible"/>
                                      </p:to>
                                    </p:set>
                                  </p:childTnLst>
                                </p:cTn>
                              </p:par>
                              <p:par>
                                <p:cTn id="63" presetID="1" presetClass="entr" presetSubtype="0" fill="hold" grpId="0" nodeType="withEffect">
                                  <p:stCondLst>
                                    <p:cond delay="0"/>
                                  </p:stCondLst>
                                  <p:childTnLst>
                                    <p:set>
                                      <p:cBhvr>
                                        <p:cTn id="64" dur="1" fill="hold">
                                          <p:stCondLst>
                                            <p:cond delay="0"/>
                                          </p:stCondLst>
                                        </p:cTn>
                                        <p:tgtEl>
                                          <p:spTgt spid="39"/>
                                        </p:tgtEl>
                                        <p:attrNameLst>
                                          <p:attrName>style.visibility</p:attrName>
                                        </p:attrNameLst>
                                      </p:cBhvr>
                                      <p:to>
                                        <p:strVal val="visible"/>
                                      </p:to>
                                    </p:set>
                                  </p:childTnLst>
                                </p:cTn>
                              </p:par>
                              <p:par>
                                <p:cTn id="65" presetID="1" presetClass="entr" presetSubtype="0" fill="hold" nodeType="withEffect">
                                  <p:stCondLst>
                                    <p:cond delay="0"/>
                                  </p:stCondLst>
                                  <p:childTnLst>
                                    <p:set>
                                      <p:cBhvr>
                                        <p:cTn id="66" dur="1" fill="hold">
                                          <p:stCondLst>
                                            <p:cond delay="0"/>
                                          </p:stCondLst>
                                        </p:cTn>
                                        <p:tgtEl>
                                          <p:spTgt spid="41"/>
                                        </p:tgtEl>
                                        <p:attrNameLst>
                                          <p:attrName>style.visibility</p:attrName>
                                        </p:attrNameLst>
                                      </p:cBhvr>
                                      <p:to>
                                        <p:strVal val="visible"/>
                                      </p:to>
                                    </p:set>
                                  </p:childTnLst>
                                </p:cTn>
                              </p:par>
                              <p:par>
                                <p:cTn id="67" presetID="1" presetClass="entr" presetSubtype="0" fill="hold" grpId="0" nodeType="withEffect">
                                  <p:stCondLst>
                                    <p:cond delay="0"/>
                                  </p:stCondLst>
                                  <p:childTnLst>
                                    <p:set>
                                      <p:cBhvr>
                                        <p:cTn id="68" dur="1" fill="hold">
                                          <p:stCondLst>
                                            <p:cond delay="0"/>
                                          </p:stCondLst>
                                        </p:cTn>
                                        <p:tgtEl>
                                          <p:spTgt spid="42"/>
                                        </p:tgtEl>
                                        <p:attrNameLst>
                                          <p:attrName>style.visibility</p:attrName>
                                        </p:attrNameLst>
                                      </p:cBhvr>
                                      <p:to>
                                        <p:strVal val="visible"/>
                                      </p:to>
                                    </p:set>
                                  </p:childTnLst>
                                </p:cTn>
                              </p:par>
                            </p:childTnLst>
                          </p:cTn>
                        </p:par>
                      </p:childTnLst>
                    </p:cTn>
                  </p:par>
                  <p:par>
                    <p:cTn id="69" fill="hold">
                      <p:stCondLst>
                        <p:cond delay="indefinite"/>
                      </p:stCondLst>
                      <p:childTnLst>
                        <p:par>
                          <p:cTn id="70" fill="hold">
                            <p:stCondLst>
                              <p:cond delay="0"/>
                            </p:stCondLst>
                            <p:childTnLst>
                              <p:par>
                                <p:cTn id="71" presetID="1" presetClass="exit" presetSubtype="0" fill="hold" grpId="1" nodeType="clickEffect">
                                  <p:stCondLst>
                                    <p:cond delay="0"/>
                                  </p:stCondLst>
                                  <p:childTnLst>
                                    <p:set>
                                      <p:cBhvr>
                                        <p:cTn id="72" dur="1" fill="hold">
                                          <p:stCondLst>
                                            <p:cond delay="0"/>
                                          </p:stCondLst>
                                        </p:cTn>
                                        <p:tgtEl>
                                          <p:spTgt spid="40"/>
                                        </p:tgtEl>
                                        <p:attrNameLst>
                                          <p:attrName>style.visibility</p:attrName>
                                        </p:attrNameLst>
                                      </p:cBhvr>
                                      <p:to>
                                        <p:strVal val="hidden"/>
                                      </p:to>
                                    </p:set>
                                  </p:childTnLst>
                                </p:cTn>
                              </p:par>
                              <p:par>
                                <p:cTn id="73" presetID="1" presetClass="exit" presetSubtype="0" fill="hold" grpId="1" nodeType="withEffect">
                                  <p:stCondLst>
                                    <p:cond delay="0"/>
                                  </p:stCondLst>
                                  <p:childTnLst>
                                    <p:set>
                                      <p:cBhvr>
                                        <p:cTn id="74" dur="1" fill="hold">
                                          <p:stCondLst>
                                            <p:cond delay="0"/>
                                          </p:stCondLst>
                                        </p:cTn>
                                        <p:tgtEl>
                                          <p:spTgt spid="39"/>
                                        </p:tgtEl>
                                        <p:attrNameLst>
                                          <p:attrName>style.visibility</p:attrName>
                                        </p:attrNameLst>
                                      </p:cBhvr>
                                      <p:to>
                                        <p:strVal val="hidden"/>
                                      </p:to>
                                    </p:set>
                                  </p:childTnLst>
                                </p:cTn>
                              </p:par>
                              <p:par>
                                <p:cTn id="75" presetID="1" presetClass="exit" presetSubtype="0" fill="hold" nodeType="withEffect">
                                  <p:stCondLst>
                                    <p:cond delay="0"/>
                                  </p:stCondLst>
                                  <p:childTnLst>
                                    <p:set>
                                      <p:cBhvr>
                                        <p:cTn id="76" dur="1" fill="hold">
                                          <p:stCondLst>
                                            <p:cond delay="0"/>
                                          </p:stCondLst>
                                        </p:cTn>
                                        <p:tgtEl>
                                          <p:spTgt spid="41"/>
                                        </p:tgtEl>
                                        <p:attrNameLst>
                                          <p:attrName>style.visibility</p:attrName>
                                        </p:attrNameLst>
                                      </p:cBhvr>
                                      <p:to>
                                        <p:strVal val="hidden"/>
                                      </p:to>
                                    </p:set>
                                  </p:childTnLst>
                                </p:cTn>
                              </p:par>
                              <p:par>
                                <p:cTn id="77" presetID="1" presetClass="exit" presetSubtype="0" fill="hold" grpId="1" nodeType="withEffect">
                                  <p:stCondLst>
                                    <p:cond delay="0"/>
                                  </p:stCondLst>
                                  <p:childTnLst>
                                    <p:set>
                                      <p:cBhvr>
                                        <p:cTn id="78" dur="1" fill="hold">
                                          <p:stCondLst>
                                            <p:cond delay="0"/>
                                          </p:stCondLst>
                                        </p:cTn>
                                        <p:tgtEl>
                                          <p:spTgt spid="42"/>
                                        </p:tgtEl>
                                        <p:attrNameLst>
                                          <p:attrName>style.visibility</p:attrName>
                                        </p:attrNameLst>
                                      </p:cBhvr>
                                      <p:to>
                                        <p:strVal val="hidden"/>
                                      </p:to>
                                    </p:set>
                                  </p:childTnLst>
                                </p:cTn>
                              </p:par>
                              <p:par>
                                <p:cTn id="79" presetID="1" presetClass="entr" presetSubtype="0" fill="hold" grpId="0" nodeType="withEffect">
                                  <p:stCondLst>
                                    <p:cond delay="0"/>
                                  </p:stCondLst>
                                  <p:childTnLst>
                                    <p:set>
                                      <p:cBhvr>
                                        <p:cTn id="80" dur="1" fill="hold">
                                          <p:stCondLst>
                                            <p:cond delay="0"/>
                                          </p:stCondLst>
                                        </p:cTn>
                                        <p:tgtEl>
                                          <p:spTgt spid="47"/>
                                        </p:tgtEl>
                                        <p:attrNameLst>
                                          <p:attrName>style.visibility</p:attrName>
                                        </p:attrNameLst>
                                      </p:cBhvr>
                                      <p:to>
                                        <p:strVal val="visible"/>
                                      </p:to>
                                    </p:set>
                                  </p:childTnLst>
                                </p:cTn>
                              </p:par>
                              <p:par>
                                <p:cTn id="81" presetID="1" presetClass="entr" presetSubtype="0" fill="hold" grpId="0" nodeType="withEffect">
                                  <p:stCondLst>
                                    <p:cond delay="0"/>
                                  </p:stCondLst>
                                  <p:childTnLst>
                                    <p:set>
                                      <p:cBhvr>
                                        <p:cTn id="82" dur="1" fill="hold">
                                          <p:stCondLst>
                                            <p:cond delay="0"/>
                                          </p:stCondLst>
                                        </p:cTn>
                                        <p:tgtEl>
                                          <p:spTgt spid="46"/>
                                        </p:tgtEl>
                                        <p:attrNameLst>
                                          <p:attrName>style.visibility</p:attrName>
                                        </p:attrNameLst>
                                      </p:cBhvr>
                                      <p:to>
                                        <p:strVal val="visible"/>
                                      </p:to>
                                    </p:set>
                                  </p:childTnLst>
                                </p:cTn>
                              </p:par>
                              <p:par>
                                <p:cTn id="83" presetID="1" presetClass="entr" presetSubtype="0" fill="hold" nodeType="withEffect">
                                  <p:stCondLst>
                                    <p:cond delay="0"/>
                                  </p:stCondLst>
                                  <p:childTnLst>
                                    <p:set>
                                      <p:cBhvr>
                                        <p:cTn id="84" dur="1" fill="hold">
                                          <p:stCondLst>
                                            <p:cond delay="0"/>
                                          </p:stCondLst>
                                        </p:cTn>
                                        <p:tgtEl>
                                          <p:spTgt spid="48"/>
                                        </p:tgtEl>
                                        <p:attrNameLst>
                                          <p:attrName>style.visibility</p:attrName>
                                        </p:attrNameLst>
                                      </p:cBhvr>
                                      <p:to>
                                        <p:strVal val="visible"/>
                                      </p:to>
                                    </p:set>
                                  </p:childTnLst>
                                </p:cTn>
                              </p:par>
                              <p:par>
                                <p:cTn id="85" presetID="1" presetClass="entr" presetSubtype="0" fill="hold" grpId="0" nodeType="withEffect">
                                  <p:stCondLst>
                                    <p:cond delay="0"/>
                                  </p:stCondLst>
                                  <p:childTnLst>
                                    <p:set>
                                      <p:cBhvr>
                                        <p:cTn id="86" dur="1" fill="hold">
                                          <p:stCondLst>
                                            <p:cond delay="0"/>
                                          </p:stCondLst>
                                        </p:cTn>
                                        <p:tgtEl>
                                          <p:spTgt spid="4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18" grpId="1"/>
      <p:bldP spid="20" grpId="0" animBg="1"/>
      <p:bldP spid="20" grpId="1" animBg="1"/>
      <p:bldP spid="21" grpId="1" animBg="1"/>
      <p:bldP spid="21" grpId="2" animBg="1"/>
      <p:bldP spid="22" grpId="0" animBg="1"/>
      <p:bldP spid="22" grpId="1" animBg="1"/>
      <p:bldP spid="34" grpId="0"/>
      <p:bldP spid="34" grpId="1"/>
      <p:bldP spid="35" grpId="0" animBg="1"/>
      <p:bldP spid="35" grpId="1" animBg="1"/>
      <p:bldP spid="36" grpId="0" animBg="1"/>
      <p:bldP spid="36" grpId="1" animBg="1"/>
      <p:bldP spid="38" grpId="0"/>
      <p:bldP spid="38" grpId="1"/>
      <p:bldP spid="39" grpId="0" animBg="1"/>
      <p:bldP spid="39" grpId="1" animBg="1"/>
      <p:bldP spid="40" grpId="0" animBg="1"/>
      <p:bldP spid="40" grpId="1" animBg="1"/>
      <p:bldP spid="42" grpId="0"/>
      <p:bldP spid="42" grpId="1"/>
      <p:bldP spid="46" grpId="0" animBg="1"/>
      <p:bldP spid="47" grpId="0" animBg="1"/>
      <p:bldP spid="49" grpId="0"/>
      <p:bldP spid="43" grpId="4" animBg="1"/>
      <p:bldP spid="43" grpId="5"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Before </a:t>
            </a:r>
            <a:r>
              <a:rPr lang="en-US" dirty="0"/>
              <a:t>U</a:t>
            </a:r>
            <a:r>
              <a:rPr lang="en-US" dirty="0" smtClean="0"/>
              <a:t>ser Feedback</a:t>
            </a:r>
            <a:endParaRPr lang="en-US" dirty="0"/>
          </a:p>
        </p:txBody>
      </p:sp>
      <p:sp>
        <p:nvSpPr>
          <p:cNvPr id="7" name="Footer Placeholder 6"/>
          <p:cNvSpPr>
            <a:spLocks noGrp="1"/>
          </p:cNvSpPr>
          <p:nvPr>
            <p:ph type="ftr" sz="quarter" idx="11"/>
          </p:nvPr>
        </p:nvSpPr>
        <p:spPr/>
        <p:txBody>
          <a:bodyPr/>
          <a:lstStyle/>
          <a:p>
            <a:pPr algn="ctr"/>
            <a:r>
              <a:rPr lang="en-US" smtClean="0"/>
              <a:t>ESEC/FSE 2015</a:t>
            </a:r>
            <a:endParaRPr lang="en-US" dirty="0"/>
          </a:p>
        </p:txBody>
      </p:sp>
      <p:sp>
        <p:nvSpPr>
          <p:cNvPr id="8" name="Slide Number Placeholder 7"/>
          <p:cNvSpPr>
            <a:spLocks noGrp="1"/>
          </p:cNvSpPr>
          <p:nvPr>
            <p:ph type="sldNum" sz="quarter" idx="12"/>
          </p:nvPr>
        </p:nvSpPr>
        <p:spPr/>
        <p:txBody>
          <a:bodyPr/>
          <a:lstStyle/>
          <a:p>
            <a:fld id="{1F7DF5D7-FF41-4BF6-8958-28DFF1DB182D}" type="slidenum">
              <a:rPr lang="en-US" smtClean="0"/>
              <a:pPr/>
              <a:t>6</a:t>
            </a:fld>
            <a:endParaRPr lang="en-US" dirty="0"/>
          </a:p>
        </p:txBody>
      </p:sp>
      <p:pic>
        <p:nvPicPr>
          <p:cNvPr id="12" name="Picture 11" descr="reports1.pdf"/>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566364" y="1150688"/>
            <a:ext cx="6133283" cy="5045120"/>
          </a:xfrm>
          <a:prstGeom prst="rect">
            <a:avLst/>
          </a:prstGeom>
        </p:spPr>
      </p:pic>
      <p:pic>
        <p:nvPicPr>
          <p:cNvPr id="10" name="Picture 9" descr="reports2.pdf"/>
          <p:cNvPicPr preferRelativeResize="0">
            <a:picLocks/>
          </p:cNvPicPr>
          <p:nvPr/>
        </p:nvPicPr>
        <p:blipFill>
          <a:blip r:embed="rId5">
            <a:extLst>
              <a:ext uri="{28A0092B-C50C-407E-A947-70E740481C1C}">
                <a14:useLocalDpi xmlns:a14="http://schemas.microsoft.com/office/drawing/2010/main" val="0"/>
              </a:ext>
            </a:extLst>
          </a:blip>
          <a:stretch>
            <a:fillRect/>
          </a:stretch>
        </p:blipFill>
        <p:spPr>
          <a:xfrm>
            <a:off x="1574479" y="1150677"/>
            <a:ext cx="6135624" cy="5047488"/>
          </a:xfrm>
          <a:prstGeom prst="rect">
            <a:avLst/>
          </a:prstGeom>
        </p:spPr>
      </p:pic>
      <p:pic>
        <p:nvPicPr>
          <p:cNvPr id="14" name="Picture 13" descr="reports3.pdf"/>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8251208" y="2811233"/>
            <a:ext cx="457200" cy="571500"/>
          </a:xfrm>
          <a:prstGeom prst="rect">
            <a:avLst/>
          </a:prstGeom>
        </p:spPr>
      </p:pic>
    </p:spTree>
    <p:custDataLst>
      <p:tags r:id="rId1"/>
    </p:custDataLst>
  </p:cSld>
  <p:clrMapOvr>
    <a:masterClrMapping/>
  </p:clrMapOvr>
  <mc:AlternateContent xmlns:mc="http://schemas.openxmlformats.org/markup-compatibility/2006">
    <mc:Choice xmlns:p14="http://schemas.microsoft.com/office/powerpoint/2010/main" Requires="p14">
      <p:transition spd="slow" p14:dur="2000" advTm="36264"/>
    </mc:Choice>
    <mc:Fallback>
      <p:transition xmlns:p14="http://schemas.microsoft.com/office/powerpoint/2010/main" spd="slow" advTm="36264"/>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4"/>
                                        </p:tgtEl>
                                        <p:attrNameLst>
                                          <p:attrName>style.visibility</p:attrName>
                                        </p:attrNameLst>
                                      </p:cBhvr>
                                      <p:to>
                                        <p:strVal val="visible"/>
                                      </p:to>
                                    </p:set>
                                  </p:childTnLst>
                                </p:cTn>
                              </p:par>
                              <p:par>
                                <p:cTn id="11" presetID="0" presetClass="path" presetSubtype="0" accel="50000" decel="50000" fill="hold" nodeType="withEffect">
                                  <p:stCondLst>
                                    <p:cond delay="0"/>
                                  </p:stCondLst>
                                  <p:childTnLst>
                                    <p:animMotion origin="layout" path="M -3.84402E-6 -1.38362E-6 L -0.10231 -0.07288 " pathEditMode="relative" rAng="0" ptsTypes="AA">
                                      <p:cBhvr>
                                        <p:cTn id="12" dur="1000" fill="hold"/>
                                        <p:tgtEl>
                                          <p:spTgt spid="14"/>
                                        </p:tgtEl>
                                        <p:attrNameLst>
                                          <p:attrName>ppt_x</p:attrName>
                                          <p:attrName>ppt_y</p:attrName>
                                        </p:attrNameLst>
                                      </p:cBhvr>
                                      <p:rCtr x="-5124" y="-3656"/>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After </a:t>
            </a:r>
            <a:r>
              <a:rPr lang="en-US" dirty="0"/>
              <a:t>U</a:t>
            </a:r>
            <a:r>
              <a:rPr lang="en-US" dirty="0" smtClean="0"/>
              <a:t>ser Feedback</a:t>
            </a:r>
            <a:endParaRPr lang="en-US" dirty="0"/>
          </a:p>
        </p:txBody>
      </p:sp>
      <p:sp>
        <p:nvSpPr>
          <p:cNvPr id="6" name="Footer Placeholder 5"/>
          <p:cNvSpPr>
            <a:spLocks noGrp="1"/>
          </p:cNvSpPr>
          <p:nvPr>
            <p:ph type="ftr" sz="quarter" idx="11"/>
          </p:nvPr>
        </p:nvSpPr>
        <p:spPr/>
        <p:txBody>
          <a:bodyPr/>
          <a:lstStyle/>
          <a:p>
            <a:pPr algn="ctr"/>
            <a:r>
              <a:rPr lang="en-US" smtClean="0"/>
              <a:t>ESEC/FSE 2015</a:t>
            </a:r>
            <a:endParaRPr lang="en-US" dirty="0"/>
          </a:p>
        </p:txBody>
      </p:sp>
      <p:sp>
        <p:nvSpPr>
          <p:cNvPr id="7" name="Slide Number Placeholder 6"/>
          <p:cNvSpPr>
            <a:spLocks noGrp="1"/>
          </p:cNvSpPr>
          <p:nvPr>
            <p:ph type="sldNum" sz="quarter" idx="12"/>
          </p:nvPr>
        </p:nvSpPr>
        <p:spPr/>
        <p:txBody>
          <a:bodyPr/>
          <a:lstStyle/>
          <a:p>
            <a:fld id="{1F7DF5D7-FF41-4BF6-8958-28DFF1DB182D}" type="slidenum">
              <a:rPr lang="en-US" smtClean="0"/>
              <a:pPr/>
              <a:t>7</a:t>
            </a:fld>
            <a:endParaRPr lang="en-US" dirty="0"/>
          </a:p>
        </p:txBody>
      </p:sp>
      <p:pic>
        <p:nvPicPr>
          <p:cNvPr id="3" name="Picture 2" descr="reports4.pdf"/>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72768" y="1152144"/>
            <a:ext cx="6129683" cy="5047488"/>
          </a:xfrm>
          <a:prstGeom prst="rect">
            <a:avLst/>
          </a:prstGeom>
        </p:spPr>
      </p:pic>
    </p:spTree>
    <p:extLst>
      <p:ext uri="{BB962C8B-B14F-4D97-AF65-F5344CB8AC3E}">
        <p14:creationId xmlns:p14="http://schemas.microsoft.com/office/powerpoint/2010/main" val="2613302117"/>
      </p:ext>
    </p:extLst>
  </p:cSld>
  <p:clrMapOvr>
    <a:masterClrMapping/>
  </p:clrMapOvr>
  <mc:AlternateContent xmlns:mc="http://schemas.openxmlformats.org/markup-compatibility/2006">
    <mc:Choice xmlns:p14="http://schemas.microsoft.com/office/powerpoint/2010/main" Requires="p14">
      <p:transition spd="slow" p14:dur="2000" advTm="29329"/>
    </mc:Choice>
    <mc:Fallback>
      <p:transition xmlns:p14="http://schemas.microsoft.com/office/powerpoint/2010/main" spd="slow" advTm="29329"/>
    </mc:Fallback>
  </mc:AlternateContent>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Our System For User-Guided Analysis</a:t>
            </a:r>
            <a:endParaRPr lang="en-US" dirty="0"/>
          </a:p>
        </p:txBody>
      </p:sp>
      <p:sp>
        <p:nvSpPr>
          <p:cNvPr id="7" name="Footer Placeholder 6"/>
          <p:cNvSpPr>
            <a:spLocks noGrp="1"/>
          </p:cNvSpPr>
          <p:nvPr>
            <p:ph type="ftr" sz="quarter" idx="11"/>
          </p:nvPr>
        </p:nvSpPr>
        <p:spPr/>
        <p:txBody>
          <a:bodyPr/>
          <a:lstStyle/>
          <a:p>
            <a:pPr algn="ctr"/>
            <a:r>
              <a:rPr lang="en-US" smtClean="0"/>
              <a:t>ESEC/FSE 2015</a:t>
            </a:r>
            <a:endParaRPr lang="en-US" dirty="0"/>
          </a:p>
        </p:txBody>
      </p:sp>
      <p:sp>
        <p:nvSpPr>
          <p:cNvPr id="8" name="Slide Number Placeholder 7"/>
          <p:cNvSpPr>
            <a:spLocks noGrp="1"/>
          </p:cNvSpPr>
          <p:nvPr>
            <p:ph type="sldNum" sz="quarter" idx="12"/>
          </p:nvPr>
        </p:nvSpPr>
        <p:spPr/>
        <p:txBody>
          <a:bodyPr/>
          <a:lstStyle/>
          <a:p>
            <a:fld id="{1F7DF5D7-FF41-4BF6-8958-28DFF1DB182D}" type="slidenum">
              <a:rPr lang="en-US" smtClean="0"/>
              <a:pPr/>
              <a:t>8</a:t>
            </a:fld>
            <a:endParaRPr lang="en-US" dirty="0"/>
          </a:p>
        </p:txBody>
      </p:sp>
      <p:pic>
        <p:nvPicPr>
          <p:cNvPr id="3" name="Picture 2"/>
          <p:cNvPicPr>
            <a:picLocks noChangeAspect="1"/>
          </p:cNvPicPr>
          <p:nvPr/>
        </p:nvPicPr>
        <p:blipFill>
          <a:blip r:embed="rId4"/>
          <a:stretch>
            <a:fillRect/>
          </a:stretch>
        </p:blipFill>
        <p:spPr>
          <a:xfrm>
            <a:off x="241300" y="2286000"/>
            <a:ext cx="8661400" cy="2273300"/>
          </a:xfrm>
          <a:prstGeom prst="rect">
            <a:avLst/>
          </a:prstGeom>
        </p:spPr>
      </p:pic>
      <p:pic>
        <p:nvPicPr>
          <p:cNvPr id="19" name="Picture 18"/>
          <p:cNvPicPr>
            <a:picLocks noChangeAspect="1"/>
          </p:cNvPicPr>
          <p:nvPr/>
        </p:nvPicPr>
        <p:blipFill>
          <a:blip r:embed="rId5"/>
          <a:stretch>
            <a:fillRect/>
          </a:stretch>
        </p:blipFill>
        <p:spPr>
          <a:xfrm>
            <a:off x="241300" y="2286000"/>
            <a:ext cx="8661400" cy="2273300"/>
          </a:xfrm>
          <a:prstGeom prst="rect">
            <a:avLst/>
          </a:prstGeom>
        </p:spPr>
      </p:pic>
      <p:pic>
        <p:nvPicPr>
          <p:cNvPr id="20" name="Picture 19"/>
          <p:cNvPicPr>
            <a:picLocks noChangeAspect="1"/>
          </p:cNvPicPr>
          <p:nvPr/>
        </p:nvPicPr>
        <p:blipFill>
          <a:blip r:embed="rId6"/>
          <a:stretch>
            <a:fillRect/>
          </a:stretch>
        </p:blipFill>
        <p:spPr>
          <a:xfrm>
            <a:off x="228600" y="2286000"/>
            <a:ext cx="8674100" cy="2273300"/>
          </a:xfrm>
          <a:prstGeom prst="rect">
            <a:avLst/>
          </a:prstGeom>
        </p:spPr>
      </p:pic>
      <p:pic>
        <p:nvPicPr>
          <p:cNvPr id="25" name="Picture 24"/>
          <p:cNvPicPr>
            <a:picLocks noChangeAspect="1"/>
          </p:cNvPicPr>
          <p:nvPr/>
        </p:nvPicPr>
        <p:blipFill>
          <a:blip r:embed="rId7"/>
          <a:stretch>
            <a:fillRect/>
          </a:stretch>
        </p:blipFill>
        <p:spPr>
          <a:xfrm>
            <a:off x="239455" y="2285917"/>
            <a:ext cx="8674100" cy="2286000"/>
          </a:xfrm>
          <a:prstGeom prst="rect">
            <a:avLst/>
          </a:prstGeom>
        </p:spPr>
      </p:pic>
      <p:pic>
        <p:nvPicPr>
          <p:cNvPr id="21" name="Picture 20"/>
          <p:cNvPicPr>
            <a:picLocks noChangeAspect="1"/>
          </p:cNvPicPr>
          <p:nvPr/>
        </p:nvPicPr>
        <p:blipFill>
          <a:blip r:embed="rId8"/>
          <a:stretch>
            <a:fillRect/>
          </a:stretch>
        </p:blipFill>
        <p:spPr>
          <a:xfrm>
            <a:off x="228600" y="2286000"/>
            <a:ext cx="8674100" cy="2273300"/>
          </a:xfrm>
          <a:prstGeom prst="rect">
            <a:avLst/>
          </a:prstGeom>
        </p:spPr>
      </p:pic>
      <p:pic>
        <p:nvPicPr>
          <p:cNvPr id="22" name="Picture 21"/>
          <p:cNvPicPr>
            <a:picLocks noChangeAspect="1"/>
          </p:cNvPicPr>
          <p:nvPr/>
        </p:nvPicPr>
        <p:blipFill>
          <a:blip r:embed="rId9"/>
          <a:stretch>
            <a:fillRect/>
          </a:stretch>
        </p:blipFill>
        <p:spPr>
          <a:xfrm>
            <a:off x="228600" y="2286000"/>
            <a:ext cx="8674100" cy="2273300"/>
          </a:xfrm>
          <a:prstGeom prst="rect">
            <a:avLst/>
          </a:prstGeom>
        </p:spPr>
      </p:pic>
      <p:pic>
        <p:nvPicPr>
          <p:cNvPr id="23" name="Picture 22"/>
          <p:cNvPicPr>
            <a:picLocks noChangeAspect="1"/>
          </p:cNvPicPr>
          <p:nvPr/>
        </p:nvPicPr>
        <p:blipFill>
          <a:blip r:embed="rId10"/>
          <a:stretch>
            <a:fillRect/>
          </a:stretch>
        </p:blipFill>
        <p:spPr>
          <a:xfrm>
            <a:off x="228600" y="2286000"/>
            <a:ext cx="8674100" cy="2273300"/>
          </a:xfrm>
          <a:prstGeom prst="rect">
            <a:avLst/>
          </a:prstGeom>
        </p:spPr>
      </p:pic>
      <p:pic>
        <p:nvPicPr>
          <p:cNvPr id="24" name="Picture 23"/>
          <p:cNvPicPr>
            <a:picLocks noChangeAspect="1"/>
          </p:cNvPicPr>
          <p:nvPr/>
        </p:nvPicPr>
        <p:blipFill>
          <a:blip r:embed="rId11"/>
          <a:stretch>
            <a:fillRect/>
          </a:stretch>
        </p:blipFill>
        <p:spPr>
          <a:xfrm>
            <a:off x="228600" y="2286000"/>
            <a:ext cx="8674100" cy="2273300"/>
          </a:xfrm>
          <a:prstGeom prst="rect">
            <a:avLst/>
          </a:prstGeom>
        </p:spPr>
      </p:pic>
    </p:spTree>
    <p:custDataLst>
      <p:tags r:id="rId1"/>
    </p:custDataLst>
    <p:extLst>
      <p:ext uri="{BB962C8B-B14F-4D97-AF65-F5344CB8AC3E}">
        <p14:creationId xmlns:p14="http://schemas.microsoft.com/office/powerpoint/2010/main" val="2645066259"/>
      </p:ext>
    </p:extLst>
  </p:cSld>
  <p:clrMapOvr>
    <a:masterClrMapping/>
  </p:clrMapOvr>
  <mc:AlternateContent xmlns:mc="http://schemas.openxmlformats.org/markup-compatibility/2006">
    <mc:Choice xmlns:p14="http://schemas.microsoft.com/office/powerpoint/2010/main" Requires="p14">
      <p:transition spd="slow" p14:dur="2000" advTm="71998"/>
    </mc:Choice>
    <mc:Fallback>
      <p:transition xmlns:p14="http://schemas.microsoft.com/office/powerpoint/2010/main" spd="slow" advTm="71998"/>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9"/>
                                        </p:tgtEl>
                                        <p:attrNameLst>
                                          <p:attrName>style.visibility</p:attrName>
                                        </p:attrNameLst>
                                      </p:cBhvr>
                                      <p:to>
                                        <p:strVal val="visible"/>
                                      </p:to>
                                    </p:set>
                                  </p:childTnLst>
                                </p:cTn>
                              </p:par>
                              <p:par>
                                <p:cTn id="7" presetID="1" presetClass="exit" presetSubtype="0" fill="hold" nodeType="withEffect">
                                  <p:stCondLst>
                                    <p:cond delay="0"/>
                                  </p:stCondLst>
                                  <p:childTnLst>
                                    <p:set>
                                      <p:cBhvr>
                                        <p:cTn id="8" dur="1" fill="hold">
                                          <p:stCondLst>
                                            <p:cond delay="0"/>
                                          </p:stCondLst>
                                        </p:cTn>
                                        <p:tgtEl>
                                          <p:spTgt spid="3"/>
                                        </p:tgtEl>
                                        <p:attrNameLst>
                                          <p:attrName>style.visibility</p:attrName>
                                        </p:attrNameLst>
                                      </p:cBhvr>
                                      <p:to>
                                        <p:strVal val="hidden"/>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20"/>
                                        </p:tgtEl>
                                        <p:attrNameLst>
                                          <p:attrName>style.visibility</p:attrName>
                                        </p:attrNameLst>
                                      </p:cBhvr>
                                      <p:to>
                                        <p:strVal val="visible"/>
                                      </p:to>
                                    </p:set>
                                  </p:childTnLst>
                                </p:cTn>
                              </p:par>
                              <p:par>
                                <p:cTn id="13" presetID="1" presetClass="exit" presetSubtype="0" fill="hold" nodeType="withEffect">
                                  <p:stCondLst>
                                    <p:cond delay="0"/>
                                  </p:stCondLst>
                                  <p:childTnLst>
                                    <p:set>
                                      <p:cBhvr>
                                        <p:cTn id="14" dur="1" fill="hold">
                                          <p:stCondLst>
                                            <p:cond delay="0"/>
                                          </p:stCondLst>
                                        </p:cTn>
                                        <p:tgtEl>
                                          <p:spTgt spid="19"/>
                                        </p:tgtEl>
                                        <p:attrNameLst>
                                          <p:attrName>style.visibility</p:attrName>
                                        </p:attrNameLst>
                                      </p:cBhvr>
                                      <p:to>
                                        <p:strVal val="hidden"/>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5"/>
                                        </p:tgtEl>
                                        <p:attrNameLst>
                                          <p:attrName>style.visibility</p:attrName>
                                        </p:attrNameLst>
                                      </p:cBhvr>
                                      <p:to>
                                        <p:strVal val="visible"/>
                                      </p:to>
                                    </p:set>
                                  </p:childTnLst>
                                </p:cTn>
                              </p:par>
                              <p:par>
                                <p:cTn id="19" presetID="1" presetClass="exit" presetSubtype="0" fill="hold" nodeType="withEffect">
                                  <p:stCondLst>
                                    <p:cond delay="0"/>
                                  </p:stCondLst>
                                  <p:childTnLst>
                                    <p:set>
                                      <p:cBhvr>
                                        <p:cTn id="20" dur="1" fill="hold">
                                          <p:stCondLst>
                                            <p:cond delay="0"/>
                                          </p:stCondLst>
                                        </p:cTn>
                                        <p:tgtEl>
                                          <p:spTgt spid="20"/>
                                        </p:tgtEl>
                                        <p:attrNameLst>
                                          <p:attrName>style.visibility</p:attrName>
                                        </p:attrNameLst>
                                      </p:cBhvr>
                                      <p:to>
                                        <p:strVal val="hidden"/>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21"/>
                                        </p:tgtEl>
                                        <p:attrNameLst>
                                          <p:attrName>style.visibility</p:attrName>
                                        </p:attrNameLst>
                                      </p:cBhvr>
                                      <p:to>
                                        <p:strVal val="visible"/>
                                      </p:to>
                                    </p:set>
                                  </p:childTnLst>
                                </p:cTn>
                              </p:par>
                              <p:par>
                                <p:cTn id="25" presetID="1" presetClass="exit" presetSubtype="0" fill="hold" nodeType="withEffect">
                                  <p:stCondLst>
                                    <p:cond delay="0"/>
                                  </p:stCondLst>
                                  <p:childTnLst>
                                    <p:set>
                                      <p:cBhvr>
                                        <p:cTn id="26" dur="1" fill="hold">
                                          <p:stCondLst>
                                            <p:cond delay="0"/>
                                          </p:stCondLst>
                                        </p:cTn>
                                        <p:tgtEl>
                                          <p:spTgt spid="25"/>
                                        </p:tgtEl>
                                        <p:attrNameLst>
                                          <p:attrName>style.visibility</p:attrName>
                                        </p:attrNameLst>
                                      </p:cBhvr>
                                      <p:to>
                                        <p:strVal val="hidden"/>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22"/>
                                        </p:tgtEl>
                                        <p:attrNameLst>
                                          <p:attrName>style.visibility</p:attrName>
                                        </p:attrNameLst>
                                      </p:cBhvr>
                                      <p:to>
                                        <p:strVal val="visible"/>
                                      </p:to>
                                    </p:set>
                                  </p:childTnLst>
                                </p:cTn>
                              </p:par>
                              <p:par>
                                <p:cTn id="31" presetID="1" presetClass="exit" presetSubtype="0" fill="hold" nodeType="withEffect">
                                  <p:stCondLst>
                                    <p:cond delay="0"/>
                                  </p:stCondLst>
                                  <p:childTnLst>
                                    <p:set>
                                      <p:cBhvr>
                                        <p:cTn id="32" dur="1" fill="hold">
                                          <p:stCondLst>
                                            <p:cond delay="0"/>
                                          </p:stCondLst>
                                        </p:cTn>
                                        <p:tgtEl>
                                          <p:spTgt spid="21"/>
                                        </p:tgtEl>
                                        <p:attrNameLst>
                                          <p:attrName>style.visibility</p:attrName>
                                        </p:attrNameLst>
                                      </p:cBhvr>
                                      <p:to>
                                        <p:strVal val="hidden"/>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nodeType="clickEffect">
                                  <p:stCondLst>
                                    <p:cond delay="0"/>
                                  </p:stCondLst>
                                  <p:childTnLst>
                                    <p:set>
                                      <p:cBhvr>
                                        <p:cTn id="36" dur="1" fill="hold">
                                          <p:stCondLst>
                                            <p:cond delay="0"/>
                                          </p:stCondLst>
                                        </p:cTn>
                                        <p:tgtEl>
                                          <p:spTgt spid="23"/>
                                        </p:tgtEl>
                                        <p:attrNameLst>
                                          <p:attrName>style.visibility</p:attrName>
                                        </p:attrNameLst>
                                      </p:cBhvr>
                                      <p:to>
                                        <p:strVal val="visible"/>
                                      </p:to>
                                    </p:set>
                                  </p:childTnLst>
                                </p:cTn>
                              </p:par>
                              <p:par>
                                <p:cTn id="37" presetID="1" presetClass="exit" presetSubtype="0" fill="hold" nodeType="withEffect">
                                  <p:stCondLst>
                                    <p:cond delay="0"/>
                                  </p:stCondLst>
                                  <p:childTnLst>
                                    <p:set>
                                      <p:cBhvr>
                                        <p:cTn id="38" dur="1" fill="hold">
                                          <p:stCondLst>
                                            <p:cond delay="0"/>
                                          </p:stCondLst>
                                        </p:cTn>
                                        <p:tgtEl>
                                          <p:spTgt spid="22"/>
                                        </p:tgtEl>
                                        <p:attrNameLst>
                                          <p:attrName>style.visibility</p:attrName>
                                        </p:attrNameLst>
                                      </p:cBhvr>
                                      <p:to>
                                        <p:strVal val="hidden"/>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24"/>
                                        </p:tgtEl>
                                        <p:attrNameLst>
                                          <p:attrName>style.visibility</p:attrName>
                                        </p:attrNameLst>
                                      </p:cBhvr>
                                      <p:to>
                                        <p:strVal val="visible"/>
                                      </p:to>
                                    </p:set>
                                  </p:childTnLst>
                                </p:cTn>
                              </p:par>
                              <p:par>
                                <p:cTn id="43" presetID="1" presetClass="exit" presetSubtype="0" fill="hold" nodeType="withEffect">
                                  <p:stCondLst>
                                    <p:cond delay="0"/>
                                  </p:stCondLst>
                                  <p:childTnLst>
                                    <p:set>
                                      <p:cBhvr>
                                        <p:cTn id="44" dur="1" fill="hold">
                                          <p:stCondLst>
                                            <p:cond delay="0"/>
                                          </p:stCondLst>
                                        </p:cTn>
                                        <p:tgtEl>
                                          <p:spTgt spid="2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Logical Analysis</a:t>
            </a:r>
            <a:endParaRPr lang="en-US" dirty="0"/>
          </a:p>
        </p:txBody>
      </p:sp>
      <p:sp>
        <p:nvSpPr>
          <p:cNvPr id="8" name="Footer Placeholder 7"/>
          <p:cNvSpPr>
            <a:spLocks noGrp="1"/>
          </p:cNvSpPr>
          <p:nvPr>
            <p:ph type="ftr" sz="quarter" idx="11"/>
          </p:nvPr>
        </p:nvSpPr>
        <p:spPr/>
        <p:txBody>
          <a:bodyPr/>
          <a:lstStyle/>
          <a:p>
            <a:pPr algn="ctr"/>
            <a:r>
              <a:rPr lang="en-US" smtClean="0"/>
              <a:t>ESEC/FSE 2015</a:t>
            </a:r>
            <a:endParaRPr lang="en-US" dirty="0"/>
          </a:p>
        </p:txBody>
      </p:sp>
      <p:sp>
        <p:nvSpPr>
          <p:cNvPr id="9" name="Slide Number Placeholder 8"/>
          <p:cNvSpPr>
            <a:spLocks noGrp="1"/>
          </p:cNvSpPr>
          <p:nvPr>
            <p:ph type="sldNum" sz="quarter" idx="12"/>
          </p:nvPr>
        </p:nvSpPr>
        <p:spPr/>
        <p:txBody>
          <a:bodyPr/>
          <a:lstStyle/>
          <a:p>
            <a:fld id="{1F7DF5D7-FF41-4BF6-8958-28DFF1DB182D}" type="slidenum">
              <a:rPr lang="en-US" smtClean="0"/>
              <a:pPr/>
              <a:t>9</a:t>
            </a:fld>
            <a:endParaRPr lang="en-US" dirty="0"/>
          </a:p>
        </p:txBody>
      </p:sp>
      <p:pic>
        <p:nvPicPr>
          <p:cNvPr id="3" name="Picture 2"/>
          <p:cNvPicPr>
            <a:picLocks noChangeAspect="1"/>
          </p:cNvPicPr>
          <p:nvPr/>
        </p:nvPicPr>
        <p:blipFill>
          <a:blip r:embed="rId3"/>
          <a:stretch>
            <a:fillRect/>
          </a:stretch>
        </p:blipFill>
        <p:spPr>
          <a:xfrm>
            <a:off x="241300" y="2286000"/>
            <a:ext cx="8661400" cy="2273300"/>
          </a:xfrm>
          <a:prstGeom prst="rect">
            <a:avLst/>
          </a:prstGeom>
        </p:spPr>
      </p:pic>
      <p:sp>
        <p:nvSpPr>
          <p:cNvPr id="4" name="Oval 3"/>
          <p:cNvSpPr/>
          <p:nvPr/>
        </p:nvSpPr>
        <p:spPr>
          <a:xfrm>
            <a:off x="174318" y="2694456"/>
            <a:ext cx="1444363" cy="1170499"/>
          </a:xfrm>
          <a:prstGeom prst="ellipse">
            <a:avLst/>
          </a:prstGeom>
          <a:noFill/>
          <a:ln w="38100">
            <a:solidFill>
              <a:srgbClr val="0000F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785565839"/>
      </p:ext>
    </p:extLst>
  </p:cSld>
  <p:clrMapOvr>
    <a:masterClrMapping/>
  </p:clrMapOvr>
  <mc:AlternateContent xmlns:mc="http://schemas.openxmlformats.org/markup-compatibility/2006">
    <mc:Choice xmlns:p14="http://schemas.microsoft.com/office/powerpoint/2010/main" Requires="p14">
      <p:transition spd="slow" p14:dur="2000" advTm="11384"/>
    </mc:Choice>
    <mc:Fallback>
      <p:transition xmlns:p14="http://schemas.microsoft.com/office/powerpoint/2010/main" spd="slow" advTm="11384"/>
    </mc:Fallback>
  </mc:AlternateContent>
  <p:timing>
    <p:tnLst>
      <p:par>
        <p:cTn xmlns:p14="http://schemas.microsoft.com/office/powerpoint/2010/mai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TIMING" val="|10.1|10.5|8.5|5.8|12.5|24.5"/>
</p:tagLst>
</file>

<file path=ppt/tags/tag10.xml><?xml version="1.0" encoding="utf-8"?>
<p:tagLst xmlns:a="http://schemas.openxmlformats.org/drawingml/2006/main" xmlns:r="http://schemas.openxmlformats.org/officeDocument/2006/relationships" xmlns:p="http://schemas.openxmlformats.org/presentationml/2006/main">
  <p:tag name="TIMING" val="|5.5|15.3|1.6|3.3|33.6"/>
</p:tagLst>
</file>

<file path=ppt/tags/tag11.xml><?xml version="1.0" encoding="utf-8"?>
<p:tagLst xmlns:a="http://schemas.openxmlformats.org/drawingml/2006/main" xmlns:r="http://schemas.openxmlformats.org/officeDocument/2006/relationships" xmlns:p="http://schemas.openxmlformats.org/presentationml/2006/main">
  <p:tag name="TIMING" val="|5.6|22.3|19|4.3|6|12.2|5.8"/>
</p:tagLst>
</file>

<file path=ppt/tags/tag12.xml><?xml version="1.0" encoding="utf-8"?>
<p:tagLst xmlns:a="http://schemas.openxmlformats.org/drawingml/2006/main" xmlns:r="http://schemas.openxmlformats.org/officeDocument/2006/relationships" xmlns:p="http://schemas.openxmlformats.org/presentationml/2006/main">
  <p:tag name="TIMING" val="|2.6|6.7|17.6|4.5"/>
</p:tagLst>
</file>

<file path=ppt/tags/tag13.xml><?xml version="1.0" encoding="utf-8"?>
<p:tagLst xmlns:a="http://schemas.openxmlformats.org/drawingml/2006/main" xmlns:r="http://schemas.openxmlformats.org/officeDocument/2006/relationships" xmlns:p="http://schemas.openxmlformats.org/presentationml/2006/main">
  <p:tag name="TIMING" val="|5|11.7|8.5"/>
</p:tagLst>
</file>

<file path=ppt/tags/tag14.xml><?xml version="1.0" encoding="utf-8"?>
<p:tagLst xmlns:a="http://schemas.openxmlformats.org/drawingml/2006/main" xmlns:r="http://schemas.openxmlformats.org/officeDocument/2006/relationships" xmlns:p="http://schemas.openxmlformats.org/presentationml/2006/main">
  <p:tag name="TIMING" val="|5.6"/>
</p:tagLst>
</file>

<file path=ppt/tags/tag15.xml><?xml version="1.0" encoding="utf-8"?>
<p:tagLst xmlns:a="http://schemas.openxmlformats.org/drawingml/2006/main" xmlns:r="http://schemas.openxmlformats.org/officeDocument/2006/relationships" xmlns:p="http://schemas.openxmlformats.org/presentationml/2006/main">
  <p:tag name="TIMING" val="|5.9|1.6"/>
</p:tagLst>
</file>

<file path=ppt/tags/tag16.xml><?xml version="1.0" encoding="utf-8"?>
<p:tagLst xmlns:a="http://schemas.openxmlformats.org/drawingml/2006/main" xmlns:r="http://schemas.openxmlformats.org/officeDocument/2006/relationships" xmlns:p="http://schemas.openxmlformats.org/presentationml/2006/main">
  <p:tag name="TIMING" val="|6.1|6.7|4.8|16.9|43"/>
</p:tagLst>
</file>

<file path=ppt/tags/tag17.xml><?xml version="1.0" encoding="utf-8"?>
<p:tagLst xmlns:a="http://schemas.openxmlformats.org/drawingml/2006/main" xmlns:r="http://schemas.openxmlformats.org/officeDocument/2006/relationships" xmlns:p="http://schemas.openxmlformats.org/presentationml/2006/main">
  <p:tag name="TIMING" val="|3|10.4"/>
</p:tagLst>
</file>

<file path=ppt/tags/tag18.xml><?xml version="1.0" encoding="utf-8"?>
<p:tagLst xmlns:a="http://schemas.openxmlformats.org/drawingml/2006/main" xmlns:r="http://schemas.openxmlformats.org/officeDocument/2006/relationships" xmlns:p="http://schemas.openxmlformats.org/presentationml/2006/main">
  <p:tag name="TIMING" val="|2.8"/>
</p:tagLst>
</file>

<file path=ppt/tags/tag19.xml><?xml version="1.0" encoding="utf-8"?>
<p:tagLst xmlns:a="http://schemas.openxmlformats.org/drawingml/2006/main" xmlns:r="http://schemas.openxmlformats.org/officeDocument/2006/relationships" xmlns:p="http://schemas.openxmlformats.org/presentationml/2006/main">
  <p:tag name="TIMING" val="|5.5|6.5|4.6"/>
</p:tagLst>
</file>

<file path=ppt/tags/tag2.xml><?xml version="1.0" encoding="utf-8"?>
<p:tagLst xmlns:a="http://schemas.openxmlformats.org/drawingml/2006/main" xmlns:r="http://schemas.openxmlformats.org/officeDocument/2006/relationships" xmlns:p="http://schemas.openxmlformats.org/presentationml/2006/main">
  <p:tag name="TIMING" val="|12.7|5|5.7"/>
</p:tagLst>
</file>

<file path=ppt/tags/tag20.xml><?xml version="1.0" encoding="utf-8"?>
<p:tagLst xmlns:a="http://schemas.openxmlformats.org/drawingml/2006/main" xmlns:r="http://schemas.openxmlformats.org/officeDocument/2006/relationships" xmlns:p="http://schemas.openxmlformats.org/presentationml/2006/main">
  <p:tag name="TIMING" val="|2.9|8.9|9|5.6|17.9|9|4.5|2.9"/>
</p:tagLst>
</file>

<file path=ppt/tags/tag21.xml><?xml version="1.0" encoding="utf-8"?>
<p:tagLst xmlns:a="http://schemas.openxmlformats.org/drawingml/2006/main" xmlns:r="http://schemas.openxmlformats.org/officeDocument/2006/relationships" xmlns:p="http://schemas.openxmlformats.org/presentationml/2006/main">
  <p:tag name="TIMING" val="|9.4|48.7|39.3|1.6|1|1.9"/>
</p:tagLst>
</file>

<file path=ppt/tags/tag22.xml><?xml version="1.0" encoding="utf-8"?>
<p:tagLst xmlns:a="http://schemas.openxmlformats.org/drawingml/2006/main" xmlns:r="http://schemas.openxmlformats.org/officeDocument/2006/relationships" xmlns:p="http://schemas.openxmlformats.org/presentationml/2006/main">
  <p:tag name="TIMING" val="|13.3"/>
</p:tagLst>
</file>

<file path=ppt/tags/tag23.xml><?xml version="1.0" encoding="utf-8"?>
<p:tagLst xmlns:a="http://schemas.openxmlformats.org/drawingml/2006/main" xmlns:r="http://schemas.openxmlformats.org/officeDocument/2006/relationships" xmlns:p="http://schemas.openxmlformats.org/presentationml/2006/main">
  <p:tag name="TIMING" val="|29.1|7.8|1.2|0.3|4.3|18.7"/>
</p:tagLst>
</file>

<file path=ppt/tags/tag24.xml><?xml version="1.0" encoding="utf-8"?>
<p:tagLst xmlns:a="http://schemas.openxmlformats.org/drawingml/2006/main" xmlns:r="http://schemas.openxmlformats.org/officeDocument/2006/relationships" xmlns:p="http://schemas.openxmlformats.org/presentationml/2006/main">
  <p:tag name="TIMING" val="|4.4|3.7|25.9"/>
</p:tagLst>
</file>

<file path=ppt/tags/tag25.xml><?xml version="1.0" encoding="utf-8"?>
<p:tagLst xmlns:a="http://schemas.openxmlformats.org/drawingml/2006/main" xmlns:r="http://schemas.openxmlformats.org/officeDocument/2006/relationships" xmlns:p="http://schemas.openxmlformats.org/presentationml/2006/main">
  <p:tag name="TIMING" val="|18.4"/>
</p:tagLst>
</file>

<file path=ppt/tags/tag3.xml><?xml version="1.0" encoding="utf-8"?>
<p:tagLst xmlns:a="http://schemas.openxmlformats.org/drawingml/2006/main" xmlns:r="http://schemas.openxmlformats.org/officeDocument/2006/relationships" xmlns:p="http://schemas.openxmlformats.org/presentationml/2006/main">
  <p:tag name="TIMING" val="|7.6|6.2"/>
</p:tagLst>
</file>

<file path=ppt/tags/tag4.xml><?xml version="1.0" encoding="utf-8"?>
<p:tagLst xmlns:a="http://schemas.openxmlformats.org/drawingml/2006/main" xmlns:r="http://schemas.openxmlformats.org/officeDocument/2006/relationships" xmlns:p="http://schemas.openxmlformats.org/presentationml/2006/main">
  <p:tag name="TIMING" val="|27.9|15.6|36.6|7.8|1.3|0.4"/>
</p:tagLst>
</file>

<file path=ppt/tags/tag5.xml><?xml version="1.0" encoding="utf-8"?>
<p:tagLst xmlns:a="http://schemas.openxmlformats.org/drawingml/2006/main" xmlns:r="http://schemas.openxmlformats.org/officeDocument/2006/relationships" xmlns:p="http://schemas.openxmlformats.org/presentationml/2006/main">
  <p:tag name="TIMING" val="|12.5|8.7"/>
</p:tagLst>
</file>

<file path=ppt/tags/tag6.xml><?xml version="1.0" encoding="utf-8"?>
<p:tagLst xmlns:a="http://schemas.openxmlformats.org/drawingml/2006/main" xmlns:r="http://schemas.openxmlformats.org/officeDocument/2006/relationships" xmlns:p="http://schemas.openxmlformats.org/presentationml/2006/main">
  <p:tag name="TIMING" val="|17.3|1.8|6.1|7.1|8.2|4.5|3.4"/>
</p:tagLst>
</file>

<file path=ppt/tags/tag7.xml><?xml version="1.0" encoding="utf-8"?>
<p:tagLst xmlns:a="http://schemas.openxmlformats.org/drawingml/2006/main" xmlns:r="http://schemas.openxmlformats.org/officeDocument/2006/relationships" xmlns:p="http://schemas.openxmlformats.org/presentationml/2006/main">
  <p:tag name="TIMING" val="|44.1|11.9|5.1|6.3|9.7|8.9|10.2|9.3"/>
</p:tagLst>
</file>

<file path=ppt/tags/tag8.xml><?xml version="1.0" encoding="utf-8"?>
<p:tagLst xmlns:a="http://schemas.openxmlformats.org/drawingml/2006/main" xmlns:r="http://schemas.openxmlformats.org/officeDocument/2006/relationships" xmlns:p="http://schemas.openxmlformats.org/presentationml/2006/main">
  <p:tag name="TIMING" val="|4.4|7.8|6.7"/>
</p:tagLst>
</file>

<file path=ppt/tags/tag9.xml><?xml version="1.0" encoding="utf-8"?>
<p:tagLst xmlns:a="http://schemas.openxmlformats.org/drawingml/2006/main" xmlns:r="http://schemas.openxmlformats.org/officeDocument/2006/relationships" xmlns:p="http://schemas.openxmlformats.org/presentationml/2006/main">
  <p:tag name="TIMING" val="|3.4|17.9"/>
</p:tagLst>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elegant">
  <a:themeElements>
    <a:clrScheme name="Origin">
      <a:dk1>
        <a:sysClr val="windowText" lastClr="000000"/>
      </a:dk1>
      <a:lt1>
        <a:sysClr val="window" lastClr="FFFFFF"/>
      </a:lt1>
      <a:dk2>
        <a:srgbClr val="464653"/>
      </a:dk2>
      <a:lt2>
        <a:srgbClr val="DDE9EC"/>
      </a:lt2>
      <a:accent1>
        <a:srgbClr val="727CA3"/>
      </a:accent1>
      <a:accent2>
        <a:srgbClr val="9FB8CD"/>
      </a:accent2>
      <a:accent3>
        <a:srgbClr val="D2DA7A"/>
      </a:accent3>
      <a:accent4>
        <a:srgbClr val="FADA7A"/>
      </a:accent4>
      <a:accent5>
        <a:srgbClr val="B88472"/>
      </a:accent5>
      <a:accent6>
        <a:srgbClr val="8E736A"/>
      </a:accent6>
      <a:hlink>
        <a:srgbClr val="B292CA"/>
      </a:hlink>
      <a:folHlink>
        <a:srgbClr val="6B5680"/>
      </a:folHlink>
    </a:clrScheme>
    <a:fontScheme name="Custom 1">
      <a:majorFont>
        <a:latin typeface="Garamond"/>
        <a:ea typeface=""/>
        <a:cs typeface=""/>
      </a:majorFont>
      <a:minorFont>
        <a:latin typeface="Garamond"/>
        <a:ea typeface=""/>
        <a:cs typeface=""/>
      </a:minorFont>
    </a:fontScheme>
    <a:fmtScheme name="Origin">
      <a:fillStyleLst>
        <a:solidFill>
          <a:schemeClr val="phClr"/>
        </a:solidFill>
        <a:gradFill rotWithShape="1">
          <a:gsLst>
            <a:gs pos="0">
              <a:schemeClr val="phClr">
                <a:tint val="45000"/>
                <a:satMod val="200000"/>
              </a:schemeClr>
            </a:gs>
            <a:gs pos="30000">
              <a:schemeClr val="phClr">
                <a:tint val="61000"/>
                <a:satMod val="200000"/>
              </a:schemeClr>
            </a:gs>
            <a:gs pos="45000">
              <a:schemeClr val="phClr">
                <a:tint val="66000"/>
                <a:satMod val="200000"/>
              </a:schemeClr>
            </a:gs>
            <a:gs pos="55000">
              <a:schemeClr val="phClr">
                <a:tint val="66000"/>
                <a:satMod val="200000"/>
              </a:schemeClr>
            </a:gs>
            <a:gs pos="73000">
              <a:schemeClr val="phClr">
                <a:tint val="61000"/>
                <a:satMod val="200000"/>
              </a:schemeClr>
            </a:gs>
            <a:gs pos="100000">
              <a:schemeClr val="phClr">
                <a:tint val="45000"/>
                <a:satMod val="200000"/>
              </a:schemeClr>
            </a:gs>
          </a:gsLst>
          <a:lin ang="950000" scaled="1"/>
        </a:gradFill>
        <a:gradFill rotWithShape="1">
          <a:gsLst>
            <a:gs pos="0">
              <a:schemeClr val="phClr">
                <a:shade val="63000"/>
              </a:schemeClr>
            </a:gs>
            <a:gs pos="30000">
              <a:schemeClr val="phClr">
                <a:shade val="90000"/>
                <a:satMod val="110000"/>
              </a:schemeClr>
            </a:gs>
            <a:gs pos="45000">
              <a:schemeClr val="phClr">
                <a:shade val="100000"/>
                <a:satMod val="118000"/>
              </a:schemeClr>
            </a:gs>
            <a:gs pos="55000">
              <a:schemeClr val="phClr">
                <a:shade val="100000"/>
                <a:satMod val="118000"/>
              </a:schemeClr>
            </a:gs>
            <a:gs pos="73000">
              <a:schemeClr val="phClr">
                <a:shade val="90000"/>
                <a:satMod val="110000"/>
              </a:schemeClr>
            </a:gs>
            <a:gs pos="100000">
              <a:schemeClr val="phClr">
                <a:shade val="63000"/>
              </a:schemeClr>
            </a:gs>
          </a:gsLst>
          <a:lin ang="950000" scaled="1"/>
        </a:gradFill>
      </a:fillStyleLst>
      <a:lnStyleLst>
        <a:ln w="9525" cap="flat" cmpd="sng" algn="ctr">
          <a:solidFill>
            <a:schemeClr val="phClr"/>
          </a:solidFill>
          <a:prstDash val="solid"/>
        </a:ln>
        <a:ln w="19050" cap="flat" cmpd="sng" algn="ctr">
          <a:solidFill>
            <a:schemeClr val="phClr"/>
          </a:solidFill>
          <a:prstDash val="solid"/>
        </a:ln>
        <a:ln w="25400" cap="flat" cmpd="sng" algn="ctr">
          <a:solidFill>
            <a:schemeClr val="phClr"/>
          </a:solidFill>
          <a:prstDash val="solid"/>
        </a:ln>
      </a:lnStyleLst>
      <a:effectStyleLst>
        <a:effectStyle>
          <a:effectLst>
            <a:outerShdw blurRad="38100" dist="25400" dir="5400000" rotWithShape="0">
              <a:srgbClr val="000000">
                <a:alpha val="40000"/>
              </a:srgbClr>
            </a:outerShdw>
          </a:effectLst>
        </a:effectStyle>
        <a:effectStyle>
          <a:effectLst>
            <a:outerShdw blurRad="50800" dist="43000" dir="5400000" rotWithShape="0">
              <a:srgbClr val="000000">
                <a:alpha val="40000"/>
              </a:srgbClr>
            </a:outerShdw>
          </a:effectLst>
          <a:scene3d>
            <a:camera prst="orthographicFront" fov="0">
              <a:rot lat="0" lon="0" rev="0"/>
            </a:camera>
            <a:lightRig rig="balanced" dir="t">
              <a:rot lat="0" lon="0" rev="0"/>
            </a:lightRig>
          </a:scene3d>
          <a:sp3d prstMaterial="matte">
            <a:bevelT w="0" h="0"/>
            <a:contourClr>
              <a:schemeClr val="phClr">
                <a:tint val="100000"/>
                <a:shade val="100000"/>
                <a:hueMod val="100000"/>
                <a:satMod val="100000"/>
              </a:schemeClr>
            </a:contourClr>
          </a:sp3d>
        </a:effectStyle>
        <a:effectStyle>
          <a:effectLst>
            <a:outerShdw blurRad="50800" dist="25400" dir="5400000" rotWithShape="0">
              <a:srgbClr val="000000">
                <a:alpha val="50000"/>
              </a:srgbClr>
            </a:outerShdw>
          </a:effectLst>
          <a:scene3d>
            <a:camera prst="orthographicFront" fov="0">
              <a:rot lat="0" lon="0" rev="0"/>
            </a:camera>
            <a:lightRig rig="soft" dir="t">
              <a:rot lat="0" lon="0" rev="2700000"/>
            </a:lightRig>
          </a:scene3d>
          <a:sp3d prstMaterial="matte">
            <a:bevelT w="50800" h="50800"/>
            <a:contourClr>
              <a:schemeClr val="phClr"/>
            </a:contourClr>
          </a:sp3d>
        </a:effectStyle>
      </a:effectStyleLst>
      <a:bgFillStyleLst>
        <a:solidFill>
          <a:schemeClr val="phClr"/>
        </a:solidFill>
        <a:gradFill rotWithShape="1">
          <a:gsLst>
            <a:gs pos="0">
              <a:schemeClr val="phClr">
                <a:shade val="60000"/>
                <a:satMod val="300000"/>
              </a:schemeClr>
            </a:gs>
            <a:gs pos="30000">
              <a:schemeClr val="phClr">
                <a:shade val="80000"/>
                <a:satMod val="230000"/>
              </a:schemeClr>
            </a:gs>
            <a:gs pos="100000">
              <a:schemeClr val="phClr">
                <a:tint val="97000"/>
                <a:satMod val="220000"/>
              </a:schemeClr>
            </a:gs>
          </a:gsLst>
          <a:lin ang="16200000" scaled="1"/>
        </a:gradFill>
        <a:blipFill>
          <a:blip xmlns:r="http://schemas.openxmlformats.org/officeDocument/2006/relationships" r:embed="rId1">
            <a:duotone>
              <a:schemeClr val="phClr">
                <a:shade val="6000"/>
                <a:satMod val="120000"/>
              </a:schemeClr>
              <a:schemeClr val="phClr">
                <a:tint val="90000"/>
              </a:schemeClr>
            </a:duotone>
          </a:blip>
          <a:tile tx="0" ty="0" sx="35000" sy="40000" flip="x" algn="tl"/>
        </a:blipFill>
      </a:bgFillStyleLst>
    </a:fmtScheme>
  </a:themeElements>
  <a:objectDefaults/>
  <a:extraClrSchemeLst/>
  <a:extLst>
    <a:ext uri="{05A4C25C-085E-4340-85A3-A5531E510DB2}">
      <thm15:themeFamily xmlns="" xmlns:thm15="http://schemas.microsoft.com/office/thememl/2012/main" name="elegant" id="{4F5F41D9-9FFF-4ED8-9C7F-C1ACADA51854}" vid="{60351B06-E032-4235-A2F9-2C204A0F36AB}"/>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F8ED355A42788143AE0FB0D22F302F2E" ma:contentTypeVersion="1" ma:contentTypeDescription="Create a new document." ma:contentTypeScope="" ma:versionID="31bce0da7b120c2ed0a0b0f7e09a2746">
  <xsd:schema xmlns:xsd="http://www.w3.org/2001/XMLSchema" xmlns:xs="http://www.w3.org/2001/XMLSchema" xmlns:p="http://schemas.microsoft.com/office/2006/metadata/properties" xmlns:ns3="645017dd-093d-4fe6-8749-94edcd17ab36" targetNamespace="http://schemas.microsoft.com/office/2006/metadata/properties" ma:root="true" ma:fieldsID="436f62787a1dbbb720be1912f308f81f" ns3:_="">
    <xsd:import namespace="645017dd-093d-4fe6-8749-94edcd17ab36"/>
    <xsd:element name="properties">
      <xsd:complexType>
        <xsd:sequence>
          <xsd:element name="documentManagement">
            <xsd:complexType>
              <xsd:all>
                <xsd:element ref="ns3:SharedWithUser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645017dd-093d-4fe6-8749-94edcd17ab36"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EB621055-3A2D-42F9-B8D3-AEB84A18ED49}">
  <ds:schemaRefs>
    <ds:schemaRef ds:uri="http://schemas.microsoft.com/sharepoint/v3/contenttype/forms"/>
  </ds:schemaRefs>
</ds:datastoreItem>
</file>

<file path=customXml/itemProps2.xml><?xml version="1.0" encoding="utf-8"?>
<ds:datastoreItem xmlns:ds="http://schemas.openxmlformats.org/officeDocument/2006/customXml" ds:itemID="{1A6884DA-E94B-4DCE-9FF8-5930163FDDBC}">
  <ds:schemaRefs>
    <ds:schemaRef ds:uri="http://www.w3.org/XML/1998/namespace"/>
    <ds:schemaRef ds:uri="http://schemas.microsoft.com/office/2006/documentManagement/types"/>
    <ds:schemaRef ds:uri="http://schemas.microsoft.com/office/2006/metadata/properties"/>
    <ds:schemaRef ds:uri="http://purl.org/dc/terms/"/>
    <ds:schemaRef ds:uri="645017dd-093d-4fe6-8749-94edcd17ab36"/>
    <ds:schemaRef ds:uri="http://schemas.openxmlformats.org/package/2006/metadata/core-properties"/>
    <ds:schemaRef ds:uri="http://schemas.microsoft.com/office/infopath/2007/PartnerControls"/>
    <ds:schemaRef ds:uri="http://purl.org/dc/dcmitype/"/>
    <ds:schemaRef ds:uri="http://purl.org/dc/elements/1.1/"/>
  </ds:schemaRefs>
</ds:datastoreItem>
</file>

<file path=customXml/itemProps3.xml><?xml version="1.0" encoding="utf-8"?>
<ds:datastoreItem xmlns:ds="http://schemas.openxmlformats.org/officeDocument/2006/customXml" ds:itemID="{D2D6EF29-6828-4236-AFDE-D4CDBE69BB36}">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645017dd-093d-4fe6-8749-94edcd17ab36"/>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elegant</Template>
  <TotalTime>46880</TotalTime>
  <Words>2737</Words>
  <Application>Microsoft Macintosh PowerPoint</Application>
  <PresentationFormat>On-screen Show (4:3)</PresentationFormat>
  <Paragraphs>524</Paragraphs>
  <Slides>32</Slides>
  <Notes>32</Notes>
  <HiddenSlides>1</HiddenSlides>
  <MMClips>0</MMClips>
  <ScaleCrop>false</ScaleCrop>
  <HeadingPairs>
    <vt:vector size="4" baseType="variant">
      <vt:variant>
        <vt:lpstr>Theme</vt:lpstr>
      </vt:variant>
      <vt:variant>
        <vt:i4>1</vt:i4>
      </vt:variant>
      <vt:variant>
        <vt:lpstr>Slide Titles</vt:lpstr>
      </vt:variant>
      <vt:variant>
        <vt:i4>32</vt:i4>
      </vt:variant>
    </vt:vector>
  </HeadingPairs>
  <TitlesOfParts>
    <vt:vector size="33" baseType="lpstr">
      <vt:lpstr>elegant</vt:lpstr>
      <vt:lpstr>A User-Guided Approach to  Program Analysis</vt:lpstr>
      <vt:lpstr>Motivation</vt:lpstr>
      <vt:lpstr>Motivation</vt:lpstr>
      <vt:lpstr>Our Key Idea</vt:lpstr>
      <vt:lpstr>Example: Static Datarace Detection</vt:lpstr>
      <vt:lpstr>Before User Feedback</vt:lpstr>
      <vt:lpstr>After User Feedback</vt:lpstr>
      <vt:lpstr>Our System For User-Guided Analysis</vt:lpstr>
      <vt:lpstr>Logical Analysis</vt:lpstr>
      <vt:lpstr>Logical Datarace Analysis Using Datalog</vt:lpstr>
      <vt:lpstr>Why Datalog?</vt:lpstr>
      <vt:lpstr>Why Datalog?</vt:lpstr>
      <vt:lpstr>Probabilistic Analysis</vt:lpstr>
      <vt:lpstr>Datarace Analysis: Logical  Probabilistic</vt:lpstr>
      <vt:lpstr>A Semantics for Probabilistic Analysis</vt:lpstr>
      <vt:lpstr>Inference Engine</vt:lpstr>
      <vt:lpstr>Probabilistic Inference</vt:lpstr>
      <vt:lpstr>What is MaxSAT?</vt:lpstr>
      <vt:lpstr>Probabilistic Inference  MaxSAT</vt:lpstr>
      <vt:lpstr>Example: Static Datarace Detection</vt:lpstr>
      <vt:lpstr>How Does Online Phase Work?</vt:lpstr>
      <vt:lpstr>Learning Engine</vt:lpstr>
      <vt:lpstr>Weight Learning</vt:lpstr>
      <vt:lpstr>Putting It All Together</vt:lpstr>
      <vt:lpstr>Empirical Evaluation Questions</vt:lpstr>
      <vt:lpstr>Empirical Evaluation Setup</vt:lpstr>
      <vt:lpstr>Benchmarks Characteristics</vt:lpstr>
      <vt:lpstr>Precision Results: Pointer Analysis</vt:lpstr>
      <vt:lpstr>Precision Results: Datarace Analysis</vt:lpstr>
      <vt:lpstr>Precision Results: User Study</vt:lpstr>
      <vt:lpstr>Conclusion</vt:lpstr>
      <vt:lpstr>Feasibility Results: User Study</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On Abstraction Refinement for Program Analyses in Datalog</dc:title>
  <dc:creator>Zhang, Xin</dc:creator>
  <cp:lastModifiedBy>Ravi</cp:lastModifiedBy>
  <cp:revision>1408</cp:revision>
  <dcterms:created xsi:type="dcterms:W3CDTF">2015-06-03T15:41:47Z</dcterms:created>
  <dcterms:modified xsi:type="dcterms:W3CDTF">2015-09-03T11:21:26Z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0x010100F8ED355A42788143AE0FB0D22F302F2E</vt:lpwstr>
  </property>
  <property fmtid="{D5CDD505-2E9C-101B-9397-08002B2CF9AE}" pid="3" name="IsMyDocuments">
    <vt:bool>true</vt:bool>
  </property>
</Properties>
</file>