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jpg" ContentType="image/jpeg"/>
  <Default Extension="emf" ContentType="image/x-emf"/>
  <Default Extension="xlsx" ContentType="application/vnd.openxmlformats-officedocument.spreadsheetml.sheet"/>
  <Default Extension="gif" ContentType="image/gif"/>
  <Default Extension="rels" ContentType="application/vnd.openxmlformats-package.relationships+xml"/>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tags/tag22.xml" ContentType="application/vnd.openxmlformats-officedocument.presentationml.tags+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3.xml" ContentType="application/vnd.openxmlformats-officedocument.presentationml.tags+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4.xml" ContentType="application/vnd.openxmlformats-officedocument.presentationml.tags+xml"/>
  <Override PartName="/ppt/notesSlides/notesSlide34.xml" ContentType="application/vnd.openxmlformats-officedocument.presentationml.notesSlide+xml"/>
  <Override PartName="/ppt/tags/tag25.xml" ContentType="application/vnd.openxmlformats-officedocument.presentationml.tags+xml"/>
  <Override PartName="/ppt/notesSlides/notesSlide35.xml" ContentType="application/vnd.openxmlformats-officedocument.presentationml.notesSlide+xml"/>
  <Override PartName="/ppt/tags/tag26.xml" ContentType="application/vnd.openxmlformats-officedocument.presentationml.tags+xml"/>
  <Override PartName="/ppt/notesSlides/notesSlide36.xml" ContentType="application/vnd.openxmlformats-officedocument.presentationml.notesSlide+xml"/>
  <Override PartName="/ppt/tags/tag27.xml" ContentType="application/vnd.openxmlformats-officedocument.presentationml.tags+xml"/>
  <Override PartName="/ppt/notesSlides/notesSlide37.xml" ContentType="application/vnd.openxmlformats-officedocument.presentationml.notesSlide+xml"/>
  <Override PartName="/ppt/tags/tag28.xml" ContentType="application/vnd.openxmlformats-officedocument.presentationml.tags+xml"/>
  <Override PartName="/ppt/notesSlides/notesSlide38.xml" ContentType="application/vnd.openxmlformats-officedocument.presentationml.notesSlide+xml"/>
  <Override PartName="/ppt/tags/tag29.xml" ContentType="application/vnd.openxmlformats-officedocument.presentationml.tags+xml"/>
  <Override PartName="/ppt/notesSlides/notesSlide3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0.xml" ContentType="application/vnd.openxmlformats-officedocument.presentationml.tags+xml"/>
  <Override PartName="/ppt/notesSlides/notesSlide4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notesSlides/notesSlide41.xml" ContentType="application/vnd.openxmlformats-officedocument.presentationml.notesSlide+xml"/>
  <Override PartName="/ppt/tags/tag32.xml" ContentType="application/vnd.openxmlformats-officedocument.presentationml.tags+xml"/>
  <Override PartName="/ppt/notesSlides/notesSlide42.xml" ContentType="application/vnd.openxmlformats-officedocument.presentationml.notesSlide+xml"/>
  <Override PartName="/ppt/tags/tag33.xml" ContentType="application/vnd.openxmlformats-officedocument.presentationml.tags+xml"/>
  <Override PartName="/ppt/notesSlides/notesSlide4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Lst>
  <p:notesMasterIdLst>
    <p:notesMasterId r:id="rId63"/>
  </p:notesMasterIdLst>
  <p:handoutMasterIdLst>
    <p:handoutMasterId r:id="rId64"/>
  </p:handoutMasterIdLst>
  <p:sldIdLst>
    <p:sldId id="256" r:id="rId5"/>
    <p:sldId id="670" r:id="rId6"/>
    <p:sldId id="673" r:id="rId7"/>
    <p:sldId id="674" r:id="rId8"/>
    <p:sldId id="709" r:id="rId9"/>
    <p:sldId id="681" r:id="rId10"/>
    <p:sldId id="682" r:id="rId11"/>
    <p:sldId id="690" r:id="rId12"/>
    <p:sldId id="766" r:id="rId13"/>
    <p:sldId id="695" r:id="rId14"/>
    <p:sldId id="710" r:id="rId15"/>
    <p:sldId id="765" r:id="rId16"/>
    <p:sldId id="716" r:id="rId17"/>
    <p:sldId id="723" r:id="rId18"/>
    <p:sldId id="719" r:id="rId19"/>
    <p:sldId id="720" r:id="rId20"/>
    <p:sldId id="718" r:id="rId21"/>
    <p:sldId id="724" r:id="rId22"/>
    <p:sldId id="721" r:id="rId23"/>
    <p:sldId id="734" r:id="rId24"/>
    <p:sldId id="722" r:id="rId25"/>
    <p:sldId id="735" r:id="rId26"/>
    <p:sldId id="752" r:id="rId27"/>
    <p:sldId id="753" r:id="rId28"/>
    <p:sldId id="754" r:id="rId29"/>
    <p:sldId id="714" r:id="rId30"/>
    <p:sldId id="751" r:id="rId31"/>
    <p:sldId id="736" r:id="rId32"/>
    <p:sldId id="658" r:id="rId33"/>
    <p:sldId id="659" r:id="rId34"/>
    <p:sldId id="703" r:id="rId35"/>
    <p:sldId id="464" r:id="rId36"/>
    <p:sldId id="466" r:id="rId37"/>
    <p:sldId id="467" r:id="rId38"/>
    <p:sldId id="468" r:id="rId39"/>
    <p:sldId id="739" r:id="rId40"/>
    <p:sldId id="747" r:id="rId41"/>
    <p:sldId id="748" r:id="rId42"/>
    <p:sldId id="738" r:id="rId43"/>
    <p:sldId id="755" r:id="rId44"/>
    <p:sldId id="756" r:id="rId45"/>
    <p:sldId id="760" r:id="rId46"/>
    <p:sldId id="757" r:id="rId47"/>
    <p:sldId id="763" r:id="rId48"/>
    <p:sldId id="761" r:id="rId49"/>
    <p:sldId id="762" r:id="rId50"/>
    <p:sldId id="737" r:id="rId51"/>
    <p:sldId id="726" r:id="rId52"/>
    <p:sldId id="727" r:id="rId53"/>
    <p:sldId id="728" r:id="rId54"/>
    <p:sldId id="729" r:id="rId55"/>
    <p:sldId id="730" r:id="rId56"/>
    <p:sldId id="731" r:id="rId57"/>
    <p:sldId id="743" r:id="rId58"/>
    <p:sldId id="744" r:id="rId59"/>
    <p:sldId id="745" r:id="rId60"/>
    <p:sldId id="746" r:id="rId61"/>
    <p:sldId id="764" r:id="rId6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B79D5C7-D343-4249-B3D7-F073F01D56E8}">
          <p14:sldIdLst>
            <p14:sldId id="256"/>
            <p14:sldId id="670"/>
            <p14:sldId id="673"/>
            <p14:sldId id="674"/>
            <p14:sldId id="709"/>
            <p14:sldId id="681"/>
            <p14:sldId id="682"/>
            <p14:sldId id="690"/>
            <p14:sldId id="766"/>
            <p14:sldId id="695"/>
            <p14:sldId id="710"/>
            <p14:sldId id="765"/>
            <p14:sldId id="716"/>
            <p14:sldId id="723"/>
            <p14:sldId id="719"/>
            <p14:sldId id="720"/>
            <p14:sldId id="718"/>
            <p14:sldId id="724"/>
            <p14:sldId id="721"/>
            <p14:sldId id="734"/>
            <p14:sldId id="722"/>
            <p14:sldId id="735"/>
            <p14:sldId id="752"/>
            <p14:sldId id="753"/>
            <p14:sldId id="754"/>
            <p14:sldId id="714"/>
            <p14:sldId id="751"/>
            <p14:sldId id="736"/>
            <p14:sldId id="658"/>
            <p14:sldId id="659"/>
            <p14:sldId id="703"/>
            <p14:sldId id="464"/>
            <p14:sldId id="466"/>
            <p14:sldId id="467"/>
            <p14:sldId id="468"/>
            <p14:sldId id="739"/>
            <p14:sldId id="747"/>
            <p14:sldId id="748"/>
            <p14:sldId id="738"/>
            <p14:sldId id="755"/>
            <p14:sldId id="756"/>
            <p14:sldId id="760"/>
            <p14:sldId id="757"/>
            <p14:sldId id="763"/>
            <p14:sldId id="761"/>
            <p14:sldId id="762"/>
            <p14:sldId id="737"/>
            <p14:sldId id="726"/>
            <p14:sldId id="727"/>
            <p14:sldId id="728"/>
            <p14:sldId id="729"/>
            <p14:sldId id="730"/>
            <p14:sldId id="731"/>
            <p14:sldId id="743"/>
            <p14:sldId id="744"/>
            <p14:sldId id="745"/>
            <p14:sldId id="746"/>
            <p14:sldId id="764"/>
          </p14:sldIdLst>
        </p14:section>
        <p14:section name="Backups" id="{A56386C5-2F62-3949-A9BF-33BD3A5CA2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ng, Xin" initials="ZX"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0432FF"/>
    <a:srgbClr val="33C500"/>
    <a:srgbClr val="32AD00"/>
    <a:srgbClr val="FF7E79"/>
    <a:srgbClr val="73FB79"/>
    <a:srgbClr val="009051"/>
    <a:srgbClr val="4AACC6"/>
    <a:srgbClr val="D5D7E0"/>
    <a:srgbClr val="9FB8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45" autoAdjust="0"/>
    <p:restoredTop sz="88674" autoAdjust="0"/>
  </p:normalViewPr>
  <p:slideViewPr>
    <p:cSldViewPr snapToGrid="0">
      <p:cViewPr>
        <p:scale>
          <a:sx n="76" d="100"/>
          <a:sy n="76" d="100"/>
        </p:scale>
        <p:origin x="2240" y="952"/>
      </p:cViewPr>
      <p:guideLst>
        <p:guide orient="horz" pos="2160"/>
        <p:guide pos="2880"/>
      </p:guideLst>
    </p:cSldViewPr>
  </p:slideViewPr>
  <p:outlineViewPr>
    <p:cViewPr>
      <p:scale>
        <a:sx n="33" d="100"/>
        <a:sy n="33" d="100"/>
      </p:scale>
      <p:origin x="0" y="-472"/>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34" d="100"/>
          <a:sy n="134" d="100"/>
        </p:scale>
        <p:origin x="46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commentAuthors" Target="commentAuthors.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15.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Users/naik/Downloads/chart.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Users/naik/Downloads/chart.xlsx" TargetMode="External"/></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false reports eliminated</c:v>
                </c:pt>
              </c:strCache>
            </c:strRef>
          </c:tx>
          <c:spPr>
            <a:solidFill>
              <a:schemeClr val="accent6"/>
            </a:solidFill>
            <a:ln>
              <a:noFill/>
            </a:ln>
            <a:effectLst/>
          </c:spPr>
          <c:invertIfNegative val="0"/>
          <c:cat>
            <c:strRef>
              <c:f>Sheet1!$A$2:$A$7</c:f>
              <c:strCache>
                <c:ptCount val="6"/>
                <c:pt idx="0">
                  <c:v>avrora</c:v>
                </c:pt>
                <c:pt idx="1">
                  <c:v>ftp</c:v>
                </c:pt>
                <c:pt idx="2">
                  <c:v>hedc</c:v>
                </c:pt>
                <c:pt idx="3">
                  <c:v>luindex</c:v>
                </c:pt>
                <c:pt idx="4">
                  <c:v>lusearch</c:v>
                </c:pt>
                <c:pt idx="5">
                  <c:v>weblech</c:v>
                </c:pt>
              </c:strCache>
            </c:strRef>
          </c:cat>
          <c:val>
            <c:numRef>
              <c:f>Sheet1!$B$2:$B$7</c:f>
              <c:numCache>
                <c:formatCode>General</c:formatCode>
                <c:ptCount val="6"/>
                <c:pt idx="0">
                  <c:v>0.691331360946746</c:v>
                </c:pt>
                <c:pt idx="1">
                  <c:v>0.746913580246913</c:v>
                </c:pt>
                <c:pt idx="2">
                  <c:v>0.594594594594595</c:v>
                </c:pt>
                <c:pt idx="3">
                  <c:v>0.715098684210526</c:v>
                </c:pt>
                <c:pt idx="4">
                  <c:v>0.535949367088608</c:v>
                </c:pt>
                <c:pt idx="5">
                  <c:v>0.0</c:v>
                </c:pt>
              </c:numCache>
            </c:numRef>
          </c:val>
        </c:ser>
        <c:ser>
          <c:idx val="1"/>
          <c:order val="1"/>
          <c:tx>
            <c:strRef>
              <c:f>Sheet1!$C$1</c:f>
              <c:strCache>
                <c:ptCount val="1"/>
                <c:pt idx="0">
                  <c:v>true reports retained</c:v>
                </c:pt>
              </c:strCache>
            </c:strRef>
          </c:tx>
          <c:spPr>
            <a:solidFill>
              <a:schemeClr val="accent5"/>
            </a:solidFill>
            <a:ln>
              <a:noFill/>
            </a:ln>
            <a:effectLst/>
          </c:spPr>
          <c:invertIfNegative val="0"/>
          <c:cat>
            <c:strRef>
              <c:f>Sheet1!$A$2:$A$7</c:f>
              <c:strCache>
                <c:ptCount val="6"/>
                <c:pt idx="0">
                  <c:v>avrora</c:v>
                </c:pt>
                <c:pt idx="1">
                  <c:v>ftp</c:v>
                </c:pt>
                <c:pt idx="2">
                  <c:v>hedc</c:v>
                </c:pt>
                <c:pt idx="3">
                  <c:v>luindex</c:v>
                </c:pt>
                <c:pt idx="4">
                  <c:v>lusearch</c:v>
                </c:pt>
                <c:pt idx="5">
                  <c:v>weblech</c:v>
                </c:pt>
              </c:strCache>
            </c:strRef>
          </c:cat>
          <c:val>
            <c:numRef>
              <c:f>Sheet1!$C$2:$C$7</c:f>
              <c:numCache>
                <c:formatCode>General</c:formatCode>
                <c:ptCount val="6"/>
                <c:pt idx="0">
                  <c:v>0.999042857142857</c:v>
                </c:pt>
                <c:pt idx="1">
                  <c:v>0.887899159663866</c:v>
                </c:pt>
                <c:pt idx="2">
                  <c:v>1.0</c:v>
                </c:pt>
                <c:pt idx="3">
                  <c:v>0.924012321909896</c:v>
                </c:pt>
                <c:pt idx="4">
                  <c:v>0.990874316939891</c:v>
                </c:pt>
                <c:pt idx="5">
                  <c:v>1.0</c:v>
                </c:pt>
              </c:numCache>
            </c:numRef>
          </c:val>
        </c:ser>
        <c:dLbls>
          <c:showLegendKey val="0"/>
          <c:showVal val="0"/>
          <c:showCatName val="0"/>
          <c:showSerName val="0"/>
          <c:showPercent val="0"/>
          <c:showBubbleSize val="0"/>
        </c:dLbls>
        <c:gapWidth val="219"/>
        <c:overlap val="-27"/>
        <c:axId val="-751256128"/>
        <c:axId val="-751253808"/>
      </c:barChart>
      <c:catAx>
        <c:axId val="-751256128"/>
        <c:scaling>
          <c:orientation val="minMax"/>
        </c:scaling>
        <c:delete val="0"/>
        <c:axPos val="b"/>
        <c:numFmt formatCode="General" sourceLinked="1"/>
        <c:majorTickMark val="none"/>
        <c:minorTickMark val="none"/>
        <c:tickLblPos val="nextTo"/>
        <c:spPr>
          <a:noFill/>
          <a:ln w="9525" cap="flat" cmpd="sng" algn="ctr">
            <a:solidFill>
              <a:schemeClr val="tx1"/>
            </a:solidFill>
            <a:round/>
            <a:headEnd type="none" w="med" len="med"/>
            <a:tailEnd type="triangle" w="med" len="me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Helvetica Light" charset="0"/>
                <a:ea typeface="Helvetica Light" charset="0"/>
                <a:cs typeface="Helvetica Light" charset="0"/>
              </a:defRPr>
            </a:pPr>
            <a:endParaRPr lang="en-US"/>
          </a:p>
        </c:txPr>
        <c:crossAx val="-751253808"/>
        <c:crosses val="autoZero"/>
        <c:auto val="1"/>
        <c:lblAlgn val="ctr"/>
        <c:lblOffset val="100"/>
        <c:noMultiLvlLbl val="0"/>
      </c:catAx>
      <c:valAx>
        <c:axId val="-75125380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headEnd type="none" w="med" len="med"/>
            <a:tailEnd type="triangle" w="med" len="me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51256128"/>
        <c:crosses val="autoZero"/>
        <c:crossBetween val="between"/>
        <c:majorUnit val="0.2"/>
      </c:valAx>
      <c:spPr>
        <a:noFill/>
        <a:ln w="12700">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Helvetica" charset="0"/>
              <a:ea typeface="Helvetica" charset="0"/>
              <a:cs typeface="Helvetica"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 1</c:v>
                </c:pt>
              </c:strCache>
            </c:strRef>
          </c:tx>
          <c:spPr>
            <a:ln w="38100" cap="rnd">
              <a:solidFill>
                <a:schemeClr val="tx1"/>
              </a:solidFill>
              <a:round/>
            </a:ln>
            <a:effectLst/>
          </c:spPr>
          <c:marker>
            <c:symbol val="none"/>
          </c:marker>
          <c:dPt>
            <c:idx val="0"/>
            <c:marker>
              <c:symbol val="none"/>
            </c:marker>
            <c:bubble3D val="0"/>
          </c:dPt>
          <c:xVal>
            <c:numRef>
              <c:f>Sheet1!$A$2:$A$21</c:f>
              <c:numCache>
                <c:formatCode>General</c:formatCode>
                <c:ptCount val="20"/>
                <c:pt idx="0">
                  <c:v>0.1</c:v>
                </c:pt>
                <c:pt idx="1">
                  <c:v>0.2</c:v>
                </c:pt>
                <c:pt idx="2">
                  <c:v>0.3</c:v>
                </c:pt>
                <c:pt idx="3">
                  <c:v>0.4</c:v>
                </c:pt>
                <c:pt idx="4">
                  <c:v>0.5</c:v>
                </c:pt>
                <c:pt idx="5">
                  <c:v>0.6</c:v>
                </c:pt>
                <c:pt idx="6">
                  <c:v>0.7</c:v>
                </c:pt>
                <c:pt idx="7">
                  <c:v>0.8</c:v>
                </c:pt>
                <c:pt idx="8">
                  <c:v>0.9</c:v>
                </c:pt>
                <c:pt idx="9">
                  <c:v>1.0</c:v>
                </c:pt>
                <c:pt idx="10">
                  <c:v>1.1</c:v>
                </c:pt>
                <c:pt idx="11">
                  <c:v>1.2</c:v>
                </c:pt>
                <c:pt idx="12">
                  <c:v>1.3</c:v>
                </c:pt>
                <c:pt idx="13">
                  <c:v>1.4</c:v>
                </c:pt>
                <c:pt idx="14">
                  <c:v>1.5</c:v>
                </c:pt>
                <c:pt idx="15">
                  <c:v>1.6</c:v>
                </c:pt>
                <c:pt idx="16">
                  <c:v>1.7</c:v>
                </c:pt>
                <c:pt idx="17">
                  <c:v>1.8</c:v>
                </c:pt>
                <c:pt idx="18">
                  <c:v>1.9</c:v>
                </c:pt>
              </c:numCache>
            </c:numRef>
          </c:xVal>
          <c:yVal>
            <c:numRef>
              <c:f>Sheet1!$B$2:$B$21</c:f>
              <c:numCache>
                <c:formatCode>General</c:formatCode>
                <c:ptCount val="20"/>
                <c:pt idx="0">
                  <c:v>0.0899999999999999</c:v>
                </c:pt>
                <c:pt idx="1">
                  <c:v>0.26</c:v>
                </c:pt>
                <c:pt idx="2">
                  <c:v>0.41</c:v>
                </c:pt>
                <c:pt idx="3">
                  <c:v>0.54</c:v>
                </c:pt>
                <c:pt idx="4">
                  <c:v>0.65</c:v>
                </c:pt>
                <c:pt idx="5">
                  <c:v>0.74</c:v>
                </c:pt>
                <c:pt idx="6">
                  <c:v>0.81</c:v>
                </c:pt>
                <c:pt idx="7">
                  <c:v>0.86</c:v>
                </c:pt>
                <c:pt idx="8">
                  <c:v>0.89</c:v>
                </c:pt>
                <c:pt idx="9">
                  <c:v>0.9</c:v>
                </c:pt>
                <c:pt idx="10">
                  <c:v>0.89</c:v>
                </c:pt>
                <c:pt idx="11">
                  <c:v>0.86</c:v>
                </c:pt>
                <c:pt idx="12">
                  <c:v>0.81</c:v>
                </c:pt>
                <c:pt idx="13">
                  <c:v>0.74</c:v>
                </c:pt>
                <c:pt idx="14">
                  <c:v>0.65</c:v>
                </c:pt>
                <c:pt idx="15">
                  <c:v>0.54</c:v>
                </c:pt>
                <c:pt idx="16">
                  <c:v>0.41</c:v>
                </c:pt>
                <c:pt idx="17">
                  <c:v>0.26</c:v>
                </c:pt>
                <c:pt idx="18">
                  <c:v>0.0900000000000001</c:v>
                </c:pt>
                <c:pt idx="19">
                  <c:v>-0.1</c:v>
                </c:pt>
              </c:numCache>
            </c:numRef>
          </c:yVal>
          <c:smooth val="1"/>
        </c:ser>
        <c:dLbls>
          <c:showLegendKey val="0"/>
          <c:showVal val="0"/>
          <c:showCatName val="0"/>
          <c:showSerName val="0"/>
          <c:showPercent val="0"/>
          <c:showBubbleSize val="0"/>
        </c:dLbls>
        <c:axId val="-1990781296"/>
        <c:axId val="2099767568"/>
      </c:scatterChart>
      <c:valAx>
        <c:axId val="-1990781296"/>
        <c:scaling>
          <c:orientation val="minMax"/>
          <c:max val="2.0"/>
        </c:scaling>
        <c:delete val="0"/>
        <c:axPos val="b"/>
        <c:majorGridlines>
          <c:spPr>
            <a:ln w="9525" cap="flat" cmpd="sng" algn="ctr">
              <a:noFill/>
              <a:round/>
            </a:ln>
            <a:effectLst/>
          </c:spPr>
        </c:majorGridlines>
        <c:numFmt formatCode="General" sourceLinked="0"/>
        <c:majorTickMark val="none"/>
        <c:minorTickMark val="none"/>
        <c:tickLblPos val="none"/>
        <c:spPr>
          <a:noFill/>
          <a:ln w="28575" cap="flat" cmpd="sng" algn="ctr">
            <a:solidFill>
              <a:schemeClr val="tx1"/>
            </a:solidFill>
            <a:round/>
            <a:headEnd type="none" w="med" len="med"/>
            <a:tailEnd type="triangle" w="med" len="me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9767568"/>
        <c:crosses val="autoZero"/>
        <c:crossBetween val="midCat"/>
      </c:valAx>
      <c:valAx>
        <c:axId val="2099767568"/>
        <c:scaling>
          <c:orientation val="minMax"/>
          <c:max val="1.5"/>
          <c:min val="0.0"/>
        </c:scaling>
        <c:delete val="0"/>
        <c:axPos val="l"/>
        <c:majorGridlines>
          <c:spPr>
            <a:ln w="9525" cap="flat" cmpd="sng" algn="ctr">
              <a:noFill/>
              <a:round/>
            </a:ln>
            <a:effectLst/>
          </c:spPr>
        </c:majorGridlines>
        <c:numFmt formatCode="General" sourceLinked="0"/>
        <c:majorTickMark val="none"/>
        <c:minorTickMark val="none"/>
        <c:tickLblPos val="none"/>
        <c:spPr>
          <a:noFill/>
          <a:ln w="28575" cap="flat" cmpd="sng" algn="ctr">
            <a:solidFill>
              <a:schemeClr val="tx1"/>
            </a:solidFill>
            <a:round/>
            <a:headEnd type="none" w="med" len="med"/>
            <a:tailEnd type="triangle" w="med" len="me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90781296"/>
        <c:crosses val="autoZero"/>
        <c:crossBetween val="midCat"/>
        <c:majorUnit val="1.0"/>
        <c:min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false reports eliminated</c:v>
                </c:pt>
              </c:strCache>
            </c:strRef>
          </c:tx>
          <c:spPr>
            <a:solidFill>
              <a:schemeClr val="accent6"/>
            </a:solidFill>
            <a:ln>
              <a:noFill/>
            </a:ln>
            <a:effectLst/>
          </c:spPr>
          <c:invertIfNegative val="0"/>
          <c:cat>
            <c:strRef>
              <c:f>Sheet1!$A$2:$A$7</c:f>
              <c:strCache>
                <c:ptCount val="6"/>
                <c:pt idx="0">
                  <c:v>avrora</c:v>
                </c:pt>
                <c:pt idx="1">
                  <c:v>ftp</c:v>
                </c:pt>
                <c:pt idx="2">
                  <c:v>hedc</c:v>
                </c:pt>
                <c:pt idx="3">
                  <c:v>luindex</c:v>
                </c:pt>
                <c:pt idx="4">
                  <c:v>lusearch</c:v>
                </c:pt>
                <c:pt idx="5">
                  <c:v>weblech</c:v>
                </c:pt>
              </c:strCache>
            </c:strRef>
          </c:cat>
          <c:val>
            <c:numRef>
              <c:f>Sheet1!$B$2:$B$7</c:f>
              <c:numCache>
                <c:formatCode>General</c:formatCode>
                <c:ptCount val="6"/>
                <c:pt idx="0">
                  <c:v>0.691331360946746</c:v>
                </c:pt>
                <c:pt idx="1">
                  <c:v>0.746913580246913</c:v>
                </c:pt>
                <c:pt idx="2">
                  <c:v>0.594594594594595</c:v>
                </c:pt>
                <c:pt idx="3">
                  <c:v>0.715098684210526</c:v>
                </c:pt>
                <c:pt idx="4">
                  <c:v>0.535949367088608</c:v>
                </c:pt>
                <c:pt idx="5">
                  <c:v>0.0</c:v>
                </c:pt>
              </c:numCache>
            </c:numRef>
          </c:val>
        </c:ser>
        <c:ser>
          <c:idx val="1"/>
          <c:order val="1"/>
          <c:tx>
            <c:strRef>
              <c:f>Sheet1!$C$1</c:f>
              <c:strCache>
                <c:ptCount val="1"/>
                <c:pt idx="0">
                  <c:v>true reports retained</c:v>
                </c:pt>
              </c:strCache>
            </c:strRef>
          </c:tx>
          <c:spPr>
            <a:solidFill>
              <a:schemeClr val="accent5"/>
            </a:solidFill>
            <a:ln>
              <a:noFill/>
            </a:ln>
            <a:effectLst/>
          </c:spPr>
          <c:invertIfNegative val="0"/>
          <c:cat>
            <c:strRef>
              <c:f>Sheet1!$A$2:$A$7</c:f>
              <c:strCache>
                <c:ptCount val="6"/>
                <c:pt idx="0">
                  <c:v>avrora</c:v>
                </c:pt>
                <c:pt idx="1">
                  <c:v>ftp</c:v>
                </c:pt>
                <c:pt idx="2">
                  <c:v>hedc</c:v>
                </c:pt>
                <c:pt idx="3">
                  <c:v>luindex</c:v>
                </c:pt>
                <c:pt idx="4">
                  <c:v>lusearch</c:v>
                </c:pt>
                <c:pt idx="5">
                  <c:v>weblech</c:v>
                </c:pt>
              </c:strCache>
            </c:strRef>
          </c:cat>
          <c:val>
            <c:numRef>
              <c:f>Sheet1!$C$2:$C$7</c:f>
              <c:numCache>
                <c:formatCode>General</c:formatCode>
                <c:ptCount val="6"/>
                <c:pt idx="0">
                  <c:v>0.999042857142857</c:v>
                </c:pt>
                <c:pt idx="1">
                  <c:v>0.887899159663866</c:v>
                </c:pt>
                <c:pt idx="2">
                  <c:v>1.0</c:v>
                </c:pt>
                <c:pt idx="3">
                  <c:v>0.924012321909896</c:v>
                </c:pt>
                <c:pt idx="4">
                  <c:v>0.990874316939891</c:v>
                </c:pt>
                <c:pt idx="5">
                  <c:v>1.0</c:v>
                </c:pt>
              </c:numCache>
            </c:numRef>
          </c:val>
        </c:ser>
        <c:dLbls>
          <c:showLegendKey val="0"/>
          <c:showVal val="0"/>
          <c:showCatName val="0"/>
          <c:showSerName val="0"/>
          <c:showPercent val="0"/>
          <c:showBubbleSize val="0"/>
        </c:dLbls>
        <c:gapWidth val="219"/>
        <c:overlap val="-27"/>
        <c:axId val="-748593904"/>
        <c:axId val="-748591152"/>
      </c:barChart>
      <c:catAx>
        <c:axId val="-748593904"/>
        <c:scaling>
          <c:orientation val="minMax"/>
        </c:scaling>
        <c:delete val="0"/>
        <c:axPos val="b"/>
        <c:numFmt formatCode="General" sourceLinked="1"/>
        <c:majorTickMark val="none"/>
        <c:minorTickMark val="none"/>
        <c:tickLblPos val="nextTo"/>
        <c:spPr>
          <a:noFill/>
          <a:ln w="9525" cap="flat" cmpd="sng" algn="ctr">
            <a:solidFill>
              <a:schemeClr val="tx1"/>
            </a:solidFill>
            <a:round/>
            <a:headEnd type="none" w="med" len="med"/>
            <a:tailEnd type="triangle" w="med" len="me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Helvetica Light" charset="0"/>
                <a:ea typeface="Helvetica Light" charset="0"/>
                <a:cs typeface="Helvetica Light" charset="0"/>
              </a:defRPr>
            </a:pPr>
            <a:endParaRPr lang="en-US"/>
          </a:p>
        </c:txPr>
        <c:crossAx val="-748591152"/>
        <c:crosses val="autoZero"/>
        <c:auto val="1"/>
        <c:lblAlgn val="ctr"/>
        <c:lblOffset val="100"/>
        <c:noMultiLvlLbl val="0"/>
      </c:catAx>
      <c:valAx>
        <c:axId val="-748591152"/>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headEnd type="none" w="med" len="med"/>
            <a:tailEnd type="triangle" w="med" len="me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48593904"/>
        <c:crosses val="autoZero"/>
        <c:crossBetween val="between"/>
        <c:majorUnit val="0.2"/>
      </c:valAx>
      <c:spPr>
        <a:noFill/>
        <a:ln w="12700">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Helvetica" charset="0"/>
              <a:ea typeface="Helvetica" charset="0"/>
              <a:cs typeface="Helvetica"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Sheet1!$F$3</c:f>
              <c:strCache>
                <c:ptCount val="1"/>
                <c:pt idx="0">
                  <c:v>questions asked</c:v>
                </c:pt>
              </c:strCache>
            </c:strRef>
          </c:tx>
          <c:spPr>
            <a:solidFill>
              <a:schemeClr val="accent1"/>
            </a:solidFill>
            <a:ln>
              <a:noFill/>
            </a:ln>
            <a:effectLst/>
          </c:spPr>
          <c:invertIfNegative val="0"/>
          <c:cat>
            <c:strRef>
              <c:f>Sheet1!$G$2:$L$2</c:f>
              <c:strCache>
                <c:ptCount val="6"/>
                <c:pt idx="0">
                  <c:v>raytracer</c:v>
                </c:pt>
                <c:pt idx="1">
                  <c:v>sor</c:v>
                </c:pt>
                <c:pt idx="2">
                  <c:v>elevator</c:v>
                </c:pt>
                <c:pt idx="3">
                  <c:v>jspider</c:v>
                </c:pt>
                <c:pt idx="4">
                  <c:v>ftp</c:v>
                </c:pt>
                <c:pt idx="5">
                  <c:v>hedc</c:v>
                </c:pt>
              </c:strCache>
            </c:strRef>
          </c:cat>
          <c:val>
            <c:numRef>
              <c:f>Sheet1!$G$3:$L$3</c:f>
              <c:numCache>
                <c:formatCode>General</c:formatCode>
                <c:ptCount val="6"/>
                <c:pt idx="0">
                  <c:v>4.0</c:v>
                </c:pt>
                <c:pt idx="1">
                  <c:v>3.0</c:v>
                </c:pt>
                <c:pt idx="2">
                  <c:v>4.0</c:v>
                </c:pt>
                <c:pt idx="3">
                  <c:v>11.0</c:v>
                </c:pt>
                <c:pt idx="4">
                  <c:v>3.0</c:v>
                </c:pt>
                <c:pt idx="5">
                  <c:v>7.0</c:v>
                </c:pt>
              </c:numCache>
            </c:numRef>
          </c:val>
        </c:ser>
        <c:ser>
          <c:idx val="1"/>
          <c:order val="1"/>
          <c:tx>
            <c:strRef>
              <c:f>Sheet1!$F$4</c:f>
              <c:strCache>
                <c:ptCount val="1"/>
                <c:pt idx="0">
                  <c:v>alarms resolved</c:v>
                </c:pt>
              </c:strCache>
            </c:strRef>
          </c:tx>
          <c:spPr>
            <a:solidFill>
              <a:schemeClr val="accent6"/>
            </a:solidFill>
            <a:ln>
              <a:noFill/>
            </a:ln>
            <a:effectLst/>
          </c:spPr>
          <c:invertIfNegative val="0"/>
          <c:cat>
            <c:strRef>
              <c:f>Sheet1!$G$2:$L$2</c:f>
              <c:strCache>
                <c:ptCount val="6"/>
                <c:pt idx="0">
                  <c:v>raytracer</c:v>
                </c:pt>
                <c:pt idx="1">
                  <c:v>sor</c:v>
                </c:pt>
                <c:pt idx="2">
                  <c:v>elevator</c:v>
                </c:pt>
                <c:pt idx="3">
                  <c:v>jspider</c:v>
                </c:pt>
                <c:pt idx="4">
                  <c:v>ftp</c:v>
                </c:pt>
                <c:pt idx="5">
                  <c:v>hedc</c:v>
                </c:pt>
              </c:strCache>
            </c:strRef>
          </c:cat>
          <c:val>
            <c:numRef>
              <c:f>Sheet1!$G$4:$L$4</c:f>
              <c:numCache>
                <c:formatCode>General</c:formatCode>
                <c:ptCount val="6"/>
                <c:pt idx="0">
                  <c:v>88.0</c:v>
                </c:pt>
                <c:pt idx="1">
                  <c:v>100.0</c:v>
                </c:pt>
                <c:pt idx="2">
                  <c:v>100.0</c:v>
                </c:pt>
                <c:pt idx="3">
                  <c:v>83.0</c:v>
                </c:pt>
                <c:pt idx="4">
                  <c:v>87.0</c:v>
                </c:pt>
                <c:pt idx="5">
                  <c:v>18.0</c:v>
                </c:pt>
              </c:numCache>
            </c:numRef>
          </c:val>
        </c:ser>
        <c:dLbls>
          <c:showLegendKey val="0"/>
          <c:showVal val="0"/>
          <c:showCatName val="0"/>
          <c:showSerName val="0"/>
          <c:showPercent val="0"/>
          <c:showBubbleSize val="0"/>
        </c:dLbls>
        <c:gapWidth val="219"/>
        <c:overlap val="100"/>
        <c:axId val="-750293280"/>
        <c:axId val="-750290528"/>
      </c:barChart>
      <c:catAx>
        <c:axId val="-750293280"/>
        <c:scaling>
          <c:orientation val="minMax"/>
        </c:scaling>
        <c:delete val="0"/>
        <c:axPos val="b"/>
        <c:numFmt formatCode="General" sourceLinked="1"/>
        <c:majorTickMark val="none"/>
        <c:minorTickMark val="none"/>
        <c:tickLblPos val="nextTo"/>
        <c:spPr>
          <a:noFill/>
          <a:ln w="9525" cap="flat" cmpd="sng" algn="ctr">
            <a:solidFill>
              <a:schemeClr val="tx1"/>
            </a:solidFill>
            <a:round/>
            <a:tailEnd type="triangle"/>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Helvetica" charset="0"/>
                <a:cs typeface="Helvetica" charset="0"/>
              </a:defRPr>
            </a:pPr>
            <a:endParaRPr lang="en-US"/>
          </a:p>
        </c:txPr>
        <c:crossAx val="-750290528"/>
        <c:crosses val="autoZero"/>
        <c:auto val="1"/>
        <c:lblAlgn val="ctr"/>
        <c:lblOffset val="100"/>
        <c:noMultiLvlLbl val="0"/>
      </c:catAx>
      <c:valAx>
        <c:axId val="-750290528"/>
        <c:scaling>
          <c:orientation val="minMax"/>
          <c:max val="1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tailEnd type="triangle"/>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aramond" charset="0"/>
                <a:ea typeface="Garamond" charset="0"/>
                <a:cs typeface="Garamond" charset="0"/>
              </a:defRPr>
            </a:pPr>
            <a:endParaRPr lang="en-US"/>
          </a:p>
        </c:txPr>
        <c:crossAx val="-750293280"/>
        <c:crosses val="autoZero"/>
        <c:crossBetween val="between"/>
        <c:majorUnit val="20.0"/>
        <c:dispUnits>
          <c:builtInUnit val="hundreds"/>
        </c:dispUnits>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Helvetica" charset="0"/>
              <a:ea typeface="Helvetica" charset="0"/>
              <a:cs typeface="Helvetica"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Sheet1!$F$3</c:f>
              <c:strCache>
                <c:ptCount val="1"/>
                <c:pt idx="0">
                  <c:v>questions asked</c:v>
                </c:pt>
              </c:strCache>
            </c:strRef>
          </c:tx>
          <c:spPr>
            <a:solidFill>
              <a:schemeClr val="accent1"/>
            </a:solidFill>
            <a:ln>
              <a:noFill/>
            </a:ln>
            <a:effectLst/>
          </c:spPr>
          <c:invertIfNegative val="0"/>
          <c:cat>
            <c:strRef>
              <c:f>Sheet1!$G$2:$L$2</c:f>
              <c:strCache>
                <c:ptCount val="6"/>
                <c:pt idx="0">
                  <c:v>raytracer</c:v>
                </c:pt>
                <c:pt idx="1">
                  <c:v>sor</c:v>
                </c:pt>
                <c:pt idx="2">
                  <c:v>elevator</c:v>
                </c:pt>
                <c:pt idx="3">
                  <c:v>jspider</c:v>
                </c:pt>
                <c:pt idx="4">
                  <c:v>ftp</c:v>
                </c:pt>
                <c:pt idx="5">
                  <c:v>hedc</c:v>
                </c:pt>
              </c:strCache>
            </c:strRef>
          </c:cat>
          <c:val>
            <c:numRef>
              <c:f>Sheet1!$G$3:$L$3</c:f>
              <c:numCache>
                <c:formatCode>General</c:formatCode>
                <c:ptCount val="6"/>
                <c:pt idx="0">
                  <c:v>4.0</c:v>
                </c:pt>
                <c:pt idx="1">
                  <c:v>3.0</c:v>
                </c:pt>
                <c:pt idx="2">
                  <c:v>4.0</c:v>
                </c:pt>
                <c:pt idx="3">
                  <c:v>11.0</c:v>
                </c:pt>
                <c:pt idx="4">
                  <c:v>3.0</c:v>
                </c:pt>
                <c:pt idx="5">
                  <c:v>7.0</c:v>
                </c:pt>
              </c:numCache>
            </c:numRef>
          </c:val>
        </c:ser>
        <c:ser>
          <c:idx val="1"/>
          <c:order val="1"/>
          <c:tx>
            <c:strRef>
              <c:f>Sheet1!$F$4</c:f>
              <c:strCache>
                <c:ptCount val="1"/>
                <c:pt idx="0">
                  <c:v>alarms resolved</c:v>
                </c:pt>
              </c:strCache>
            </c:strRef>
          </c:tx>
          <c:spPr>
            <a:solidFill>
              <a:schemeClr val="accent6"/>
            </a:solidFill>
            <a:ln>
              <a:noFill/>
            </a:ln>
            <a:effectLst/>
          </c:spPr>
          <c:invertIfNegative val="0"/>
          <c:cat>
            <c:strRef>
              <c:f>Sheet1!$G$2:$L$2</c:f>
              <c:strCache>
                <c:ptCount val="6"/>
                <c:pt idx="0">
                  <c:v>raytracer</c:v>
                </c:pt>
                <c:pt idx="1">
                  <c:v>sor</c:v>
                </c:pt>
                <c:pt idx="2">
                  <c:v>elevator</c:v>
                </c:pt>
                <c:pt idx="3">
                  <c:v>jspider</c:v>
                </c:pt>
                <c:pt idx="4">
                  <c:v>ftp</c:v>
                </c:pt>
                <c:pt idx="5">
                  <c:v>hedc</c:v>
                </c:pt>
              </c:strCache>
            </c:strRef>
          </c:cat>
          <c:val>
            <c:numRef>
              <c:f>Sheet1!$G$4:$L$4</c:f>
              <c:numCache>
                <c:formatCode>General</c:formatCode>
                <c:ptCount val="6"/>
                <c:pt idx="0">
                  <c:v>88.0</c:v>
                </c:pt>
                <c:pt idx="1">
                  <c:v>100.0</c:v>
                </c:pt>
                <c:pt idx="2">
                  <c:v>100.0</c:v>
                </c:pt>
                <c:pt idx="3">
                  <c:v>83.0</c:v>
                </c:pt>
                <c:pt idx="4">
                  <c:v>87.0</c:v>
                </c:pt>
                <c:pt idx="5">
                  <c:v>18.0</c:v>
                </c:pt>
              </c:numCache>
            </c:numRef>
          </c:val>
        </c:ser>
        <c:dLbls>
          <c:showLegendKey val="0"/>
          <c:showVal val="0"/>
          <c:showCatName val="0"/>
          <c:showSerName val="0"/>
          <c:showPercent val="0"/>
          <c:showBubbleSize val="0"/>
        </c:dLbls>
        <c:gapWidth val="219"/>
        <c:overlap val="100"/>
        <c:axId val="-874567488"/>
        <c:axId val="-874565168"/>
      </c:barChart>
      <c:catAx>
        <c:axId val="-874567488"/>
        <c:scaling>
          <c:orientation val="minMax"/>
        </c:scaling>
        <c:delete val="0"/>
        <c:axPos val="b"/>
        <c:numFmt formatCode="General" sourceLinked="1"/>
        <c:majorTickMark val="none"/>
        <c:minorTickMark val="none"/>
        <c:tickLblPos val="nextTo"/>
        <c:spPr>
          <a:noFill/>
          <a:ln w="9525" cap="flat" cmpd="sng" algn="ctr">
            <a:solidFill>
              <a:schemeClr val="tx1"/>
            </a:solidFill>
            <a:round/>
            <a:tailEnd type="triangle"/>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Helvetica" charset="0"/>
                <a:cs typeface="Helvetica" charset="0"/>
              </a:defRPr>
            </a:pPr>
            <a:endParaRPr lang="en-US"/>
          </a:p>
        </c:txPr>
        <c:crossAx val="-874565168"/>
        <c:crosses val="autoZero"/>
        <c:auto val="1"/>
        <c:lblAlgn val="ctr"/>
        <c:lblOffset val="100"/>
        <c:noMultiLvlLbl val="0"/>
      </c:catAx>
      <c:valAx>
        <c:axId val="-874565168"/>
        <c:scaling>
          <c:orientation val="minMax"/>
          <c:max val="1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tailEnd type="triangle"/>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aramond" charset="0"/>
                <a:ea typeface="Garamond" charset="0"/>
                <a:cs typeface="Garamond" charset="0"/>
              </a:defRPr>
            </a:pPr>
            <a:endParaRPr lang="en-US"/>
          </a:p>
        </c:txPr>
        <c:crossAx val="-874567488"/>
        <c:crosses val="autoZero"/>
        <c:crossBetween val="between"/>
        <c:majorUnit val="20.0"/>
        <c:dispUnits>
          <c:builtInUnit val="hundreds"/>
        </c:dispUnits>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Helvetica" charset="0"/>
              <a:ea typeface="Helvetica" charset="0"/>
              <a:cs typeface="Helvetica"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 1</c:v>
                </c:pt>
              </c:strCache>
            </c:strRef>
          </c:tx>
          <c:spPr>
            <a:ln w="38100" cap="rnd">
              <a:solidFill>
                <a:schemeClr val="tx1"/>
              </a:solidFill>
              <a:round/>
            </a:ln>
            <a:effectLst/>
          </c:spPr>
          <c:marker>
            <c:symbol val="none"/>
          </c:marker>
          <c:dPt>
            <c:idx val="0"/>
            <c:marker>
              <c:symbol val="none"/>
            </c:marker>
            <c:bubble3D val="0"/>
          </c:dPt>
          <c:xVal>
            <c:numRef>
              <c:f>Sheet1!$A$2:$A$21</c:f>
              <c:numCache>
                <c:formatCode>General</c:formatCode>
                <c:ptCount val="20"/>
                <c:pt idx="0">
                  <c:v>0.1</c:v>
                </c:pt>
                <c:pt idx="1">
                  <c:v>0.2</c:v>
                </c:pt>
                <c:pt idx="2">
                  <c:v>0.3</c:v>
                </c:pt>
                <c:pt idx="3">
                  <c:v>0.4</c:v>
                </c:pt>
                <c:pt idx="4">
                  <c:v>0.5</c:v>
                </c:pt>
                <c:pt idx="5">
                  <c:v>0.6</c:v>
                </c:pt>
                <c:pt idx="6">
                  <c:v>0.7</c:v>
                </c:pt>
                <c:pt idx="7">
                  <c:v>0.8</c:v>
                </c:pt>
                <c:pt idx="8">
                  <c:v>0.9</c:v>
                </c:pt>
                <c:pt idx="9">
                  <c:v>1.0</c:v>
                </c:pt>
                <c:pt idx="10">
                  <c:v>1.1</c:v>
                </c:pt>
                <c:pt idx="11">
                  <c:v>1.2</c:v>
                </c:pt>
                <c:pt idx="12">
                  <c:v>1.3</c:v>
                </c:pt>
                <c:pt idx="13">
                  <c:v>1.4</c:v>
                </c:pt>
                <c:pt idx="14">
                  <c:v>1.5</c:v>
                </c:pt>
                <c:pt idx="15">
                  <c:v>1.6</c:v>
                </c:pt>
                <c:pt idx="16">
                  <c:v>1.7</c:v>
                </c:pt>
                <c:pt idx="17">
                  <c:v>1.8</c:v>
                </c:pt>
                <c:pt idx="18">
                  <c:v>1.9</c:v>
                </c:pt>
              </c:numCache>
            </c:numRef>
          </c:xVal>
          <c:yVal>
            <c:numRef>
              <c:f>Sheet1!$B$2:$B$21</c:f>
              <c:numCache>
                <c:formatCode>General</c:formatCode>
                <c:ptCount val="20"/>
                <c:pt idx="0">
                  <c:v>0.0899999999999999</c:v>
                </c:pt>
                <c:pt idx="1">
                  <c:v>0.26</c:v>
                </c:pt>
                <c:pt idx="2">
                  <c:v>0.41</c:v>
                </c:pt>
                <c:pt idx="3">
                  <c:v>0.54</c:v>
                </c:pt>
                <c:pt idx="4">
                  <c:v>0.65</c:v>
                </c:pt>
                <c:pt idx="5">
                  <c:v>0.74</c:v>
                </c:pt>
                <c:pt idx="6">
                  <c:v>0.81</c:v>
                </c:pt>
                <c:pt idx="7">
                  <c:v>0.86</c:v>
                </c:pt>
                <c:pt idx="8">
                  <c:v>0.89</c:v>
                </c:pt>
                <c:pt idx="9">
                  <c:v>0.9</c:v>
                </c:pt>
                <c:pt idx="10">
                  <c:v>0.89</c:v>
                </c:pt>
                <c:pt idx="11">
                  <c:v>0.86</c:v>
                </c:pt>
                <c:pt idx="12">
                  <c:v>0.81</c:v>
                </c:pt>
                <c:pt idx="13">
                  <c:v>0.74</c:v>
                </c:pt>
                <c:pt idx="14">
                  <c:v>0.65</c:v>
                </c:pt>
                <c:pt idx="15">
                  <c:v>0.54</c:v>
                </c:pt>
                <c:pt idx="16">
                  <c:v>0.41</c:v>
                </c:pt>
                <c:pt idx="17">
                  <c:v>0.26</c:v>
                </c:pt>
                <c:pt idx="18">
                  <c:v>0.0900000000000001</c:v>
                </c:pt>
                <c:pt idx="19">
                  <c:v>-0.1</c:v>
                </c:pt>
              </c:numCache>
            </c:numRef>
          </c:yVal>
          <c:smooth val="1"/>
        </c:ser>
        <c:dLbls>
          <c:showLegendKey val="0"/>
          <c:showVal val="0"/>
          <c:showCatName val="0"/>
          <c:showSerName val="0"/>
          <c:showPercent val="0"/>
          <c:showBubbleSize val="0"/>
        </c:dLbls>
        <c:axId val="-874553968"/>
        <c:axId val="-749266640"/>
      </c:scatterChart>
      <c:valAx>
        <c:axId val="-874553968"/>
        <c:scaling>
          <c:orientation val="minMax"/>
          <c:max val="2.0"/>
        </c:scaling>
        <c:delete val="0"/>
        <c:axPos val="b"/>
        <c:majorGridlines>
          <c:spPr>
            <a:ln w="9525" cap="flat" cmpd="sng" algn="ctr">
              <a:noFill/>
              <a:round/>
            </a:ln>
            <a:effectLst/>
          </c:spPr>
        </c:majorGridlines>
        <c:numFmt formatCode="General" sourceLinked="0"/>
        <c:majorTickMark val="none"/>
        <c:minorTickMark val="none"/>
        <c:tickLblPos val="none"/>
        <c:spPr>
          <a:noFill/>
          <a:ln w="28575" cap="flat" cmpd="sng" algn="ctr">
            <a:solidFill>
              <a:schemeClr val="tx1"/>
            </a:solidFill>
            <a:round/>
            <a:headEnd type="none" w="med" len="med"/>
            <a:tailEnd type="triangle" w="med" len="me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49266640"/>
        <c:crosses val="autoZero"/>
        <c:crossBetween val="midCat"/>
      </c:valAx>
      <c:valAx>
        <c:axId val="-749266640"/>
        <c:scaling>
          <c:orientation val="minMax"/>
          <c:max val="1.5"/>
          <c:min val="0.0"/>
        </c:scaling>
        <c:delete val="0"/>
        <c:axPos val="l"/>
        <c:majorGridlines>
          <c:spPr>
            <a:ln w="9525" cap="flat" cmpd="sng" algn="ctr">
              <a:noFill/>
              <a:round/>
            </a:ln>
            <a:effectLst/>
          </c:spPr>
        </c:majorGridlines>
        <c:numFmt formatCode="General" sourceLinked="0"/>
        <c:majorTickMark val="none"/>
        <c:minorTickMark val="none"/>
        <c:tickLblPos val="none"/>
        <c:spPr>
          <a:noFill/>
          <a:ln w="28575" cap="flat" cmpd="sng" algn="ctr">
            <a:solidFill>
              <a:schemeClr val="tx1"/>
            </a:solidFill>
            <a:round/>
            <a:headEnd type="none" w="med" len="med"/>
            <a:tailEnd type="triangle" w="med" len="me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874553968"/>
        <c:crosses val="autoZero"/>
        <c:crossBetween val="midCat"/>
        <c:majorUnit val="1.0"/>
        <c:min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74C49B6-0813-4BAA-A64B-12753D80F234}" type="datetimeFigureOut">
              <a:rPr lang="en-US" smtClean="0"/>
              <a:t>11/18/17</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E04B2EB-984E-4EB6-9046-90883CEA3B2B}" type="slidenum">
              <a:rPr lang="en-US" smtClean="0"/>
              <a:t>‹#›</a:t>
            </a:fld>
            <a:endParaRPr lang="en-US" dirty="0"/>
          </a:p>
        </p:txBody>
      </p:sp>
    </p:spTree>
    <p:extLst>
      <p:ext uri="{BB962C8B-B14F-4D97-AF65-F5344CB8AC3E}">
        <p14:creationId xmlns:p14="http://schemas.microsoft.com/office/powerpoint/2010/main" val="1408461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1067644-E078-447A-AF41-A9A87B7A55BE}" type="datetimeFigureOut">
              <a:rPr lang="en-US" smtClean="0"/>
              <a:t>11/18/17</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2D58669D-B7D0-4298-8AB5-F27BD80793BB}" type="slidenum">
              <a:rPr lang="en-US" smtClean="0"/>
              <a:t>‹#›</a:t>
            </a:fld>
            <a:endParaRPr lang="en-US" dirty="0"/>
          </a:p>
        </p:txBody>
      </p:sp>
    </p:spTree>
    <p:extLst>
      <p:ext uri="{BB962C8B-B14F-4D97-AF65-F5344CB8AC3E}">
        <p14:creationId xmlns:p14="http://schemas.microsoft.com/office/powerpoint/2010/main" val="2571220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D58669D-B7D0-4298-8AB5-F27BD80793BB}" type="slidenum">
              <a:rPr lang="en-US" smtClean="0"/>
              <a:t>1</a:t>
            </a:fld>
            <a:endParaRPr lang="en-US"/>
          </a:p>
        </p:txBody>
      </p:sp>
    </p:spTree>
    <p:extLst>
      <p:ext uri="{BB962C8B-B14F-4D97-AF65-F5344CB8AC3E}">
        <p14:creationId xmlns:p14="http://schemas.microsoft.com/office/powerpoint/2010/main" val="791071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Let’s first look at what a conventional analysis looks like. The analysis I am showing is a simplified </a:t>
            </a:r>
            <a:r>
              <a:rPr lang="en-US" baseline="0" dirty="0" err="1" smtClean="0"/>
              <a:t>datarace</a:t>
            </a:r>
            <a:r>
              <a:rPr lang="en-US" baseline="0" dirty="0" smtClean="0"/>
              <a:t> analysis that is extracted from </a:t>
            </a:r>
            <a:r>
              <a:rPr lang="en-US" baseline="0" dirty="0" err="1" smtClean="0"/>
              <a:t>Jchord</a:t>
            </a:r>
            <a:r>
              <a:rPr lang="en-US" baseline="0" dirty="0" smtClean="0"/>
              <a:t>. It is specified in a declarative language called “</a:t>
            </a:r>
            <a:r>
              <a:rPr lang="en-US" baseline="0" dirty="0" err="1" smtClean="0"/>
              <a:t>Datalog</a:t>
            </a:r>
            <a:r>
              <a:rPr lang="en-US" baseline="0" dirty="0" smtClean="0"/>
              <a:t>”, which is very popular for specifying program analyses.</a:t>
            </a:r>
          </a:p>
          <a:p>
            <a:pPr marL="0" indent="0">
              <a:buFontTx/>
              <a:buNone/>
            </a:pPr>
            <a:r>
              <a:rPr lang="en-US" baseline="0" dirty="0" smtClean="0"/>
              <a:t>What is </a:t>
            </a:r>
            <a:r>
              <a:rPr lang="en-US" baseline="0" dirty="0" err="1" smtClean="0"/>
              <a:t>Datalog</a:t>
            </a:r>
            <a:r>
              <a:rPr lang="en-US" baseline="0" dirty="0" smtClean="0"/>
              <a:t>? </a:t>
            </a:r>
            <a:r>
              <a:rPr lang="en-US" baseline="0" dirty="0" err="1" smtClean="0"/>
              <a:t>Datalog</a:t>
            </a:r>
            <a:r>
              <a:rPr lang="en-US" baseline="0" dirty="0" smtClean="0"/>
              <a:t> is a querying language that originates from the Database community. It is very similar to SQL, except that it supports recursion.</a:t>
            </a:r>
          </a:p>
          <a:p>
            <a:pPr marL="0" indent="0">
              <a:buFontTx/>
              <a:buNone/>
            </a:pPr>
            <a:r>
              <a:rPr lang="en-US" baseline="0" dirty="0" smtClean="0"/>
              <a:t>A </a:t>
            </a:r>
            <a:r>
              <a:rPr lang="en-US" baseline="0" dirty="0" err="1" smtClean="0"/>
              <a:t>Datalog</a:t>
            </a:r>
            <a:r>
              <a:rPr lang="en-US" baseline="0" dirty="0" smtClean="0"/>
              <a:t> program can be divided into three parts: input relations, output relations, and rules.</a:t>
            </a:r>
          </a:p>
          <a:p>
            <a:pPr marL="0" indent="0">
              <a:buFontTx/>
              <a:buNone/>
            </a:pPr>
            <a:r>
              <a:rPr lang="en-US" baseline="0" dirty="0" smtClean="0"/>
              <a:t>Relations are used to specify data and are like tables in a Database.</a:t>
            </a:r>
          </a:p>
          <a:p>
            <a:pPr marL="0" indent="0">
              <a:buFontTx/>
              <a:buNone/>
            </a:pPr>
            <a:r>
              <a:rPr lang="en-US" baseline="0" dirty="0" smtClean="0"/>
              <a:t>Input relations specify the input data.</a:t>
            </a:r>
          </a:p>
          <a:p>
            <a:pPr marL="0" indent="0">
              <a:buFontTx/>
              <a:buNone/>
            </a:pPr>
            <a:r>
              <a:rPr lang="en-US" baseline="0" dirty="0" smtClean="0"/>
              <a:t>There are three input relations for the </a:t>
            </a:r>
            <a:r>
              <a:rPr lang="en-US" baseline="0" dirty="0" err="1" smtClean="0"/>
              <a:t>datarace</a:t>
            </a:r>
            <a:r>
              <a:rPr lang="en-US" baseline="0" dirty="0" smtClean="0"/>
              <a:t> detector.</a:t>
            </a:r>
          </a:p>
          <a:p>
            <a:pPr marL="0" indent="0">
              <a:buFontTx/>
              <a:buNone/>
            </a:pPr>
            <a:r>
              <a:rPr lang="en-US" baseline="0" dirty="0" smtClean="0"/>
              <a:t>All the p’s range over programming points.</a:t>
            </a:r>
          </a:p>
          <a:p>
            <a:pPr marL="0" indent="0">
              <a:buFontTx/>
              <a:buNone/>
            </a:pPr>
            <a:r>
              <a:rPr lang="en-US" baseline="0" dirty="0" smtClean="0"/>
              <a:t>The relation next encodes the control-flow graph of the program.</a:t>
            </a:r>
          </a:p>
          <a:p>
            <a:pPr marL="0" indent="0">
              <a:buFontTx/>
              <a:buNone/>
            </a:pPr>
            <a:r>
              <a:rPr lang="en-US" baseline="0" dirty="0" err="1" smtClean="0"/>
              <a:t>MayAlias</a:t>
            </a:r>
            <a:r>
              <a:rPr lang="en-US" baseline="0" dirty="0" smtClean="0"/>
              <a:t> contains the pairs of program points that may access the same memory locations.</a:t>
            </a:r>
          </a:p>
          <a:p>
            <a:pPr marL="0" indent="0">
              <a:buFontTx/>
              <a:buNone/>
            </a:pPr>
            <a:r>
              <a:rPr lang="en-US" baseline="0" dirty="0" smtClean="0"/>
              <a:t>Guarded contains the pairs of program points that are guarded by the same lock.</a:t>
            </a:r>
          </a:p>
          <a:p>
            <a:pPr marL="0" indent="0">
              <a:buFontTx/>
              <a:buNone/>
            </a:pPr>
            <a:r>
              <a:rPr lang="en-US" baseline="0" dirty="0" smtClean="0"/>
              <a:t>Among these three relations, only next is directly computed from the source code.</a:t>
            </a:r>
          </a:p>
          <a:p>
            <a:pPr marL="0" indent="0">
              <a:buFontTx/>
              <a:buNone/>
            </a:pPr>
            <a:r>
              <a:rPr lang="en-US" baseline="0" dirty="0" smtClean="0"/>
              <a:t>Both </a:t>
            </a:r>
            <a:r>
              <a:rPr lang="en-US" baseline="0" dirty="0" err="1" smtClean="0"/>
              <a:t>mayAlias</a:t>
            </a:r>
            <a:r>
              <a:rPr lang="en-US" baseline="0" dirty="0" smtClean="0"/>
              <a:t> and guarded are calculated by the </a:t>
            </a:r>
            <a:r>
              <a:rPr lang="en-US" baseline="0" dirty="0" err="1" smtClean="0"/>
              <a:t>Datalog</a:t>
            </a:r>
            <a:r>
              <a:rPr lang="en-US" baseline="0" dirty="0" smtClean="0"/>
              <a:t> analysis. For simplicity, we elide the part computing them and treat them as inputs.</a:t>
            </a:r>
          </a:p>
          <a:p>
            <a:pPr marL="0" indent="0">
              <a:buFontTx/>
              <a:buNone/>
            </a:pPr>
            <a:r>
              <a:rPr lang="en-US" baseline="0" dirty="0" smtClean="0"/>
              <a:t>Output relations specify the output data.</a:t>
            </a:r>
          </a:p>
          <a:p>
            <a:pPr marL="0" indent="0">
              <a:buFontTx/>
              <a:buNone/>
            </a:pPr>
            <a:r>
              <a:rPr lang="en-US" baseline="0" dirty="0" smtClean="0"/>
              <a:t>There are two output relations. Parallel contains the pairs of program points that can be reached by different threads at the same time.</a:t>
            </a:r>
          </a:p>
          <a:p>
            <a:pPr marL="0" indent="0">
              <a:buFontTx/>
              <a:buNone/>
            </a:pPr>
            <a:r>
              <a:rPr lang="en-US" baseline="0" dirty="0" err="1" smtClean="0"/>
              <a:t>Datarace</a:t>
            </a:r>
            <a:r>
              <a:rPr lang="en-US" baseline="0" dirty="0" smtClean="0"/>
              <a:t> contains the final bug reports.</a:t>
            </a:r>
          </a:p>
          <a:p>
            <a:pPr marL="0" indent="0">
              <a:buFontTx/>
              <a:buNone/>
            </a:pPr>
            <a:r>
              <a:rPr lang="en-US" baseline="0" dirty="0" smtClean="0"/>
              <a:t>The logic of a </a:t>
            </a:r>
            <a:r>
              <a:rPr lang="en-US" baseline="0" dirty="0" err="1" smtClean="0"/>
              <a:t>Datalog</a:t>
            </a:r>
            <a:r>
              <a:rPr lang="en-US" baseline="0" dirty="0" smtClean="0"/>
              <a:t> program is specified by its rules.</a:t>
            </a:r>
          </a:p>
          <a:p>
            <a:pPr marL="0" indent="0">
              <a:buFontTx/>
              <a:buNone/>
            </a:pPr>
            <a:r>
              <a:rPr lang="en-US" baseline="0" dirty="0" smtClean="0"/>
              <a:t>All rules are deductive, meaning they represent “if something, then something”.</a:t>
            </a:r>
          </a:p>
          <a:p>
            <a:pPr marL="0" indent="0">
              <a:buFontTx/>
              <a:buNone/>
            </a:pPr>
            <a:r>
              <a:rPr lang="en-US" baseline="0" dirty="0" smtClean="0"/>
              <a:t>For instance, the first rule says, if p1 and p2 may happen in parallel, and p3 is a successor of p1, then p3 and p2 can happen in parallel.</a:t>
            </a:r>
          </a:p>
          <a:p>
            <a:pPr marL="0" indent="0">
              <a:buFontTx/>
              <a:buNone/>
            </a:pPr>
            <a:r>
              <a:rPr lang="en-US" baseline="0" dirty="0" smtClean="0"/>
              <a:t>The second rule says the parallel relation is commutative.</a:t>
            </a:r>
          </a:p>
          <a:p>
            <a:pPr marL="0" indent="0">
              <a:buFontTx/>
              <a:buNone/>
            </a:pPr>
            <a:r>
              <a:rPr lang="en-US" baseline="0" dirty="0" smtClean="0"/>
              <a:t>The last rule specifies the </a:t>
            </a:r>
            <a:r>
              <a:rPr lang="en-US" baseline="0" dirty="0" err="1" smtClean="0"/>
              <a:t>Datarace</a:t>
            </a:r>
            <a:r>
              <a:rPr lang="en-US" baseline="0" dirty="0" smtClean="0"/>
              <a:t> condition: For a given pair of program points p1, p2, if they may happen in parallel, and they may access the same memory location, then there can be a potential </a:t>
            </a:r>
            <a:r>
              <a:rPr lang="en-US" baseline="0" dirty="0" err="1" smtClean="0"/>
              <a:t>datarace</a:t>
            </a:r>
            <a:r>
              <a:rPr lang="en-US" baseline="0" dirty="0" smtClean="0"/>
              <a:t> between p1 and p2.</a:t>
            </a:r>
          </a:p>
          <a:p>
            <a:pPr marL="0" indent="0">
              <a:buFontTx/>
              <a:buNone/>
            </a:pPr>
            <a:r>
              <a:rPr lang="en-US" baseline="0" dirty="0" smtClean="0"/>
              <a:t>To compute the output relations, the </a:t>
            </a:r>
            <a:r>
              <a:rPr lang="en-US" baseline="0" dirty="0" err="1" smtClean="0"/>
              <a:t>Datalog</a:t>
            </a:r>
            <a:r>
              <a:rPr lang="en-US" baseline="0" dirty="0" smtClean="0"/>
              <a:t> solver will keep applying these rules until the output relations don’t change any more. In other words, it computes the least </a:t>
            </a:r>
            <a:r>
              <a:rPr lang="en-US" baseline="0" dirty="0" err="1" smtClean="0"/>
              <a:t>fixpoint</a:t>
            </a:r>
            <a:r>
              <a:rPr lang="en-US" baseline="0" dirty="0" smtClean="0"/>
              <a:t> of the rules.</a:t>
            </a:r>
          </a:p>
        </p:txBody>
      </p:sp>
      <p:sp>
        <p:nvSpPr>
          <p:cNvPr id="4" name="Slide Number Placeholder 3"/>
          <p:cNvSpPr>
            <a:spLocks noGrp="1"/>
          </p:cNvSpPr>
          <p:nvPr>
            <p:ph type="sldNum" sz="quarter" idx="10"/>
          </p:nvPr>
        </p:nvSpPr>
        <p:spPr/>
        <p:txBody>
          <a:bodyPr/>
          <a:lstStyle/>
          <a:p>
            <a:fld id="{2D58669D-B7D0-4298-8AB5-F27BD80793BB}" type="slidenum">
              <a:rPr lang="en-US" smtClean="0"/>
              <a:pPr/>
              <a:t>13</a:t>
            </a:fld>
            <a:endParaRPr lang="en-US"/>
          </a:p>
        </p:txBody>
      </p:sp>
    </p:spTree>
    <p:extLst>
      <p:ext uri="{BB962C8B-B14F-4D97-AF65-F5344CB8AC3E}">
        <p14:creationId xmlns:p14="http://schemas.microsoft.com/office/powerpoint/2010/main" val="1959821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In</a:t>
            </a:r>
            <a:r>
              <a:rPr lang="en-US" baseline="0" dirty="0" smtClean="0"/>
              <a:t> fact, there is only one </a:t>
            </a:r>
            <a:r>
              <a:rPr lang="en-US" baseline="0" dirty="0" err="1" smtClean="0"/>
              <a:t>datarace</a:t>
            </a:r>
            <a:r>
              <a:rPr lang="en-US" baseline="0" dirty="0" smtClean="0"/>
              <a:t> in this program, which is between Line 9 and line 17.</a:t>
            </a:r>
            <a:endParaRPr lang="en-US" baseline="0" dirty="0"/>
          </a:p>
          <a:p>
            <a:pPr marL="171450" indent="-171450">
              <a:buFontTx/>
              <a:buChar char="-"/>
            </a:pPr>
            <a:r>
              <a:rPr lang="en-US" baseline="0" dirty="0" smtClean="0"/>
              <a:t>But </a:t>
            </a:r>
            <a:r>
              <a:rPr lang="en-US" baseline="0" dirty="0" err="1" smtClean="0"/>
              <a:t>JChord</a:t>
            </a:r>
            <a:r>
              <a:rPr lang="en-US" baseline="0" dirty="0" smtClean="0"/>
              <a:t> reports another four false alarms as it thinks the cleanup code can be executed by different threads </a:t>
            </a:r>
            <a:r>
              <a:rPr lang="en-US" baseline="0" dirty="0" err="1" smtClean="0"/>
              <a:t>simutanouesly</a:t>
            </a:r>
            <a:r>
              <a:rPr lang="en-US" baseline="0" dirty="0" smtClean="0"/>
              <a:t>.</a:t>
            </a:r>
          </a:p>
        </p:txBody>
      </p:sp>
      <p:sp>
        <p:nvSpPr>
          <p:cNvPr id="4" name="Slide Number Placeholder 3"/>
          <p:cNvSpPr>
            <a:spLocks noGrp="1"/>
          </p:cNvSpPr>
          <p:nvPr>
            <p:ph type="sldNum" sz="quarter" idx="10"/>
          </p:nvPr>
        </p:nvSpPr>
        <p:spPr/>
        <p:txBody>
          <a:bodyPr/>
          <a:lstStyle/>
          <a:p>
            <a:fld id="{2D58669D-B7D0-4298-8AB5-F27BD80793BB}" type="slidenum">
              <a:rPr lang="en-US" smtClean="0"/>
              <a:pPr/>
              <a:t>15</a:t>
            </a:fld>
            <a:endParaRPr lang="en-US"/>
          </a:p>
        </p:txBody>
      </p:sp>
    </p:spTree>
    <p:extLst>
      <p:ext uri="{BB962C8B-B14F-4D97-AF65-F5344CB8AC3E}">
        <p14:creationId xmlns:p14="http://schemas.microsoft.com/office/powerpoint/2010/main" val="637522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This</a:t>
            </a:r>
            <a:r>
              <a:rPr lang="en-US" baseline="0" dirty="0" smtClean="0"/>
              <a:t> in turn leads to four false alarms.</a:t>
            </a:r>
          </a:p>
          <a:p>
            <a:pPr marL="171450" indent="-171450">
              <a:buFontTx/>
              <a:buChar char="-"/>
            </a:pPr>
            <a:r>
              <a:rPr lang="en-US" dirty="0" smtClean="0"/>
              <a:t>There</a:t>
            </a:r>
            <a:r>
              <a:rPr lang="en-US" baseline="0" dirty="0" smtClean="0"/>
              <a:t> are four false alarms which are derived because </a:t>
            </a:r>
            <a:r>
              <a:rPr lang="en-US" baseline="0" dirty="0" err="1" smtClean="0"/>
              <a:t>Jchord</a:t>
            </a:r>
            <a:r>
              <a:rPr lang="en-US" baseline="0" dirty="0" smtClean="0"/>
              <a:t> is not able to reason about the atomic test-and-set idiom and it considers line 11 to line 24 can be executed by different threads at the same time.</a:t>
            </a:r>
          </a:p>
          <a:p>
            <a:pPr marL="171450" indent="-171450">
              <a:buFontTx/>
              <a:buChar char="-"/>
            </a:pPr>
            <a:r>
              <a:rPr lang="en-US" baseline="0" dirty="0" smtClean="0"/>
              <a:t>This  actually reveals a more general observation. Most of the false alarms are the symptoms of very few root causes. </a:t>
            </a:r>
          </a:p>
          <a:p>
            <a:pPr marL="171450" indent="-171450">
              <a:buFontTx/>
              <a:buChar char="-"/>
            </a:pPr>
            <a:r>
              <a:rPr lang="en-US" baseline="0" dirty="0" smtClean="0"/>
              <a:t>If we can resolve these few root causes, we can eliminate a lot of false alarms. That is exactly what our approach achieves.</a:t>
            </a:r>
          </a:p>
          <a:p>
            <a:pPr marL="171450" indent="-171450">
              <a:buFontTx/>
              <a:buChar char="-"/>
            </a:pPr>
            <a:r>
              <a:rPr lang="en-US" baseline="0" dirty="0" smtClean="0"/>
              <a:t>Let focus on R2 and R3.</a:t>
            </a:r>
            <a:endParaRPr lang="en-US"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58669D-B7D0-4298-8AB5-F27BD80793BB}" type="slidenum">
              <a:rPr lang="en-US" smtClean="0"/>
              <a:pPr/>
              <a:t>16</a:t>
            </a:fld>
            <a:endParaRPr lang="en-US"/>
          </a:p>
        </p:txBody>
      </p:sp>
    </p:spTree>
    <p:extLst>
      <p:ext uri="{BB962C8B-B14F-4D97-AF65-F5344CB8AC3E}">
        <p14:creationId xmlns:p14="http://schemas.microsoft.com/office/powerpoint/2010/main" val="1700946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a:t>
            </a:r>
            <a:r>
              <a:rPr lang="en-US" baseline="0" dirty="0" smtClean="0"/>
              <a:t> am going to use static </a:t>
            </a:r>
            <a:r>
              <a:rPr lang="en-US" baseline="0" dirty="0" err="1" smtClean="0"/>
              <a:t>datarace</a:t>
            </a:r>
            <a:r>
              <a:rPr lang="en-US" baseline="0" dirty="0" smtClean="0"/>
              <a:t> analysis as an example to explain how we address these two challenges. We study </a:t>
            </a:r>
            <a:r>
              <a:rPr lang="en-US" baseline="0" dirty="0" err="1" smtClean="0"/>
              <a:t>Datarace</a:t>
            </a:r>
            <a:r>
              <a:rPr lang="en-US" baseline="0" dirty="0" smtClean="0"/>
              <a:t> as it is fundamental to detecting concurrency bugs for programs in this multi-core era. The analysis tool we consider is </a:t>
            </a:r>
            <a:r>
              <a:rPr lang="en-US" baseline="0" dirty="0" err="1" smtClean="0"/>
              <a:t>JChord</a:t>
            </a:r>
            <a:r>
              <a:rPr lang="en-US" baseline="0" dirty="0" smtClean="0"/>
              <a:t>, a popular static </a:t>
            </a:r>
            <a:r>
              <a:rPr lang="en-US" baseline="0" dirty="0" err="1" smtClean="0"/>
              <a:t>datarace</a:t>
            </a:r>
            <a:r>
              <a:rPr lang="en-US" baseline="0" dirty="0" smtClean="0"/>
              <a:t> detection tool. This code fragment is taken from a widely-used program, called Apache FTP server.</a:t>
            </a:r>
          </a:p>
          <a:p>
            <a:pPr marL="171450" indent="-171450">
              <a:buFontTx/>
              <a:buChar char="-"/>
            </a:pPr>
            <a:r>
              <a:rPr lang="en-US" baseline="0" dirty="0" smtClean="0"/>
              <a:t>Class </a:t>
            </a:r>
            <a:r>
              <a:rPr lang="en-US" baseline="0" dirty="0" err="1" smtClean="0"/>
              <a:t>RequestHandler</a:t>
            </a:r>
            <a:r>
              <a:rPr lang="en-US" baseline="0" dirty="0" smtClean="0"/>
              <a:t> handles incoming FTP requests. Whenever a new request comes, a new object of this class is created. There are a lot of fields in this object, which can be accessed by multiple threads simultaneously. This in turn can lead to potential </a:t>
            </a:r>
            <a:r>
              <a:rPr lang="en-US" baseline="0" dirty="0" err="1" smtClean="0"/>
              <a:t>dataraces</a:t>
            </a:r>
            <a:r>
              <a:rPr lang="en-US" baseline="0" dirty="0" smtClean="0"/>
              <a:t>.</a:t>
            </a:r>
          </a:p>
          <a:p>
            <a:pPr marL="171450" indent="-171450">
              <a:buFontTx/>
              <a:buChar char="-"/>
            </a:pPr>
            <a:r>
              <a:rPr lang="en-US" baseline="0" dirty="0" smtClean="0"/>
              <a:t>We mainly look at two methods. Method </a:t>
            </a:r>
            <a:r>
              <a:rPr lang="en-US" baseline="0" dirty="0" err="1" smtClean="0"/>
              <a:t>getRequest</a:t>
            </a:r>
            <a:r>
              <a:rPr lang="en-US" baseline="0" dirty="0" smtClean="0"/>
              <a:t>() returns the request field. Method close is invoked when the ftp connection is being closed, and cleans up the states of the object.</a:t>
            </a:r>
          </a:p>
          <a:p>
            <a:pPr marL="171450" indent="-171450">
              <a:buFontTx/>
              <a:buChar char="-"/>
            </a:pPr>
            <a:r>
              <a:rPr lang="en-US" baseline="0" dirty="0" smtClean="0"/>
              <a:t>To prevent </a:t>
            </a:r>
            <a:r>
              <a:rPr lang="en-US" baseline="0" dirty="0" err="1" smtClean="0"/>
              <a:t>dataraces</a:t>
            </a:r>
            <a:r>
              <a:rPr lang="en-US" baseline="0" dirty="0" smtClean="0"/>
              <a:t> incurred by the cleanup code from Line 17 to Line 24, a flag </a:t>
            </a:r>
            <a:r>
              <a:rPr lang="en-US" baseline="0" dirty="0" err="1" smtClean="0"/>
              <a:t>isClosed</a:t>
            </a:r>
            <a:r>
              <a:rPr lang="en-US" baseline="0" dirty="0" smtClean="0"/>
              <a:t> is set. And to prevent </a:t>
            </a:r>
            <a:r>
              <a:rPr lang="en-US" baseline="0" dirty="0" err="1" smtClean="0"/>
              <a:t>dataraces</a:t>
            </a:r>
            <a:r>
              <a:rPr lang="en-US" baseline="0" dirty="0" smtClean="0"/>
              <a:t> on this flag itself, a synchronization block guards the code accessing it. This pattern is called atomic test-and-set idiom.</a:t>
            </a:r>
          </a:p>
          <a:p>
            <a:pPr marL="171450" indent="-171450">
              <a:buFontTx/>
              <a:buChar char="-"/>
            </a:pPr>
            <a:r>
              <a:rPr lang="en-US" baseline="0" dirty="0" smtClean="0"/>
              <a:t>Let’s see how it works.</a:t>
            </a:r>
          </a:p>
        </p:txBody>
      </p:sp>
      <p:sp>
        <p:nvSpPr>
          <p:cNvPr id="4" name="Slide Number Placeholder 3"/>
          <p:cNvSpPr>
            <a:spLocks noGrp="1"/>
          </p:cNvSpPr>
          <p:nvPr>
            <p:ph type="sldNum" sz="quarter" idx="10"/>
          </p:nvPr>
        </p:nvSpPr>
        <p:spPr/>
        <p:txBody>
          <a:bodyPr/>
          <a:lstStyle/>
          <a:p>
            <a:fld id="{2D58669D-B7D0-4298-8AB5-F27BD80793BB}" type="slidenum">
              <a:rPr lang="en-US" smtClean="0"/>
              <a:pPr/>
              <a:t>17</a:t>
            </a:fld>
            <a:endParaRPr lang="en-US"/>
          </a:p>
        </p:txBody>
      </p:sp>
    </p:spTree>
    <p:extLst>
      <p:ext uri="{BB962C8B-B14F-4D97-AF65-F5344CB8AC3E}">
        <p14:creationId xmlns:p14="http://schemas.microsoft.com/office/powerpoint/2010/main" val="2026041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baseline="0" dirty="0" smtClean="0"/>
              <a:t>Here is the code fragment that is related to these two reports.</a:t>
            </a:r>
          </a:p>
          <a:p>
            <a:pPr marL="171450" indent="-171450">
              <a:buFontTx/>
              <a:buChar char="-"/>
            </a:pPr>
            <a:r>
              <a:rPr lang="en-US" baseline="0" dirty="0" smtClean="0"/>
              <a:t>We run the probabilistic analysis on it and get a derivation graph on the right.</a:t>
            </a:r>
          </a:p>
          <a:p>
            <a:pPr marL="171450" indent="-171450">
              <a:buFontTx/>
              <a:buChar char="-"/>
            </a:pPr>
            <a:r>
              <a:rPr lang="en-US" baseline="0" dirty="0" smtClean="0"/>
              <a:t>All the </a:t>
            </a:r>
            <a:r>
              <a:rPr lang="en-US" baseline="0" dirty="0" err="1" smtClean="0"/>
              <a:t>hyperedges</a:t>
            </a:r>
            <a:r>
              <a:rPr lang="en-US" baseline="0" dirty="0" smtClean="0"/>
              <a:t> represent the rule instances, where the dotted edges represent soft rule instances, and the solid edges represent hard rule instances.</a:t>
            </a:r>
          </a:p>
          <a:p>
            <a:pPr marL="171450" indent="-171450">
              <a:buFontTx/>
              <a:buChar char="-"/>
            </a:pPr>
            <a:r>
              <a:rPr lang="en-US" baseline="0" dirty="0" smtClean="0"/>
              <a:t>Here are the two false alarms derived.</a:t>
            </a:r>
          </a:p>
          <a:p>
            <a:pPr marL="171450" indent="-171450">
              <a:buFontTx/>
              <a:buChar char="-"/>
            </a:pPr>
            <a:r>
              <a:rPr lang="en-US" baseline="0" dirty="0" smtClean="0"/>
              <a:t>Let’s say Bob inspects race(x2,x1) and the source code, and finds it to be a false alarm, he gives negative feedback.</a:t>
            </a:r>
          </a:p>
          <a:p>
            <a:pPr marL="171450" indent="-171450">
              <a:buFontTx/>
              <a:buChar char="-"/>
            </a:pPr>
            <a:r>
              <a:rPr lang="en-US" baseline="0" dirty="0" smtClean="0"/>
              <a:t>This negative feedback is encoded as a soft rule with weight 25 in the system.</a:t>
            </a:r>
          </a:p>
          <a:p>
            <a:pPr marL="171450" indent="-171450">
              <a:buFontTx/>
              <a:buChar char="-"/>
            </a:pPr>
            <a:r>
              <a:rPr lang="en-US" baseline="0" dirty="0" smtClean="0"/>
              <a:t>After adding the user feedback, we notice that the subgraph here form a conflict.</a:t>
            </a:r>
          </a:p>
          <a:p>
            <a:pPr marL="171450" indent="-171450">
              <a:buFontTx/>
              <a:buChar char="-"/>
            </a:pPr>
            <a:r>
              <a:rPr lang="en-US" baseline="0" dirty="0" smtClean="0"/>
              <a:t>Because this rule instance is hard and the user feedback has a higher weight than this soft rule instance has, we choose to violate this soft rule instance.</a:t>
            </a:r>
          </a:p>
        </p:txBody>
      </p:sp>
      <p:sp>
        <p:nvSpPr>
          <p:cNvPr id="4" name="Slide Number Placeholder 3"/>
          <p:cNvSpPr>
            <a:spLocks noGrp="1"/>
          </p:cNvSpPr>
          <p:nvPr>
            <p:ph type="sldNum" sz="quarter" idx="10"/>
          </p:nvPr>
        </p:nvSpPr>
        <p:spPr/>
        <p:txBody>
          <a:bodyPr/>
          <a:lstStyle/>
          <a:p>
            <a:fld id="{2D58669D-B7D0-4298-8AB5-F27BD80793BB}" type="slidenum">
              <a:rPr lang="en-US" smtClean="0"/>
              <a:pPr/>
              <a:t>18</a:t>
            </a:fld>
            <a:endParaRPr lang="en-US"/>
          </a:p>
        </p:txBody>
      </p:sp>
    </p:spTree>
    <p:extLst>
      <p:ext uri="{BB962C8B-B14F-4D97-AF65-F5344CB8AC3E}">
        <p14:creationId xmlns:p14="http://schemas.microsoft.com/office/powerpoint/2010/main" val="361428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dirty="0" smtClean="0"/>
              <a:t>TODO: Mark TP</a:t>
            </a:r>
            <a:r>
              <a:rPr lang="en-US" baseline="0" dirty="0" smtClean="0"/>
              <a:t> and FP</a:t>
            </a:r>
          </a:p>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dirty="0" smtClean="0"/>
          </a:p>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dirty="0" smtClean="0"/>
              <a:t>These are the </a:t>
            </a:r>
            <a:r>
              <a:rPr lang="en-US" dirty="0" err="1" smtClean="0"/>
              <a:t>datarace</a:t>
            </a:r>
            <a:r>
              <a:rPr lang="en-US" dirty="0" smtClean="0"/>
              <a:t> reports produced</a:t>
            </a:r>
            <a:r>
              <a:rPr lang="en-US" baseline="0" dirty="0" smtClean="0"/>
              <a:t> by </a:t>
            </a:r>
            <a:r>
              <a:rPr lang="en-US" baseline="0" dirty="0" err="1" smtClean="0"/>
              <a:t>Jchord</a:t>
            </a:r>
            <a:r>
              <a:rPr lang="en-US" baseline="0" dirty="0" smtClean="0"/>
              <a:t>. As we just described, it contains both the real bug and the four false alarms. Note </a:t>
            </a:r>
            <a:r>
              <a:rPr lang="en-US" baseline="0" dirty="0" err="1" smtClean="0"/>
              <a:t>Jchord</a:t>
            </a:r>
            <a:r>
              <a:rPr lang="en-US" baseline="0" dirty="0" smtClean="0"/>
              <a:t> doesn’t report </a:t>
            </a:r>
            <a:r>
              <a:rPr lang="en-US" baseline="0" dirty="0" err="1" smtClean="0"/>
              <a:t>acesses</a:t>
            </a:r>
            <a:r>
              <a:rPr lang="en-US" baseline="0" dirty="0" smtClean="0"/>
              <a:t> on the </a:t>
            </a:r>
            <a:r>
              <a:rPr lang="en-US" baseline="0" dirty="0" err="1" smtClean="0"/>
              <a:t>isClosed</a:t>
            </a:r>
            <a:r>
              <a:rPr lang="en-US" baseline="0" dirty="0" smtClean="0"/>
              <a:t> flag as a </a:t>
            </a:r>
            <a:r>
              <a:rPr lang="en-US" baseline="0" dirty="0" err="1" smtClean="0"/>
              <a:t>Datarace</a:t>
            </a:r>
            <a:r>
              <a:rPr lang="en-US" baseline="0" dirty="0" smtClean="0"/>
              <a:t> because it is able to reason about locks and synchronization blocks.</a:t>
            </a:r>
          </a:p>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baseline="0" dirty="0" smtClean="0"/>
              <a:t>Normally, this is where the tool stops, and the user, Bob has to inspect each report manually, and then discharges the false alarms and fix the real bugs.</a:t>
            </a:r>
          </a:p>
        </p:txBody>
      </p:sp>
      <p:sp>
        <p:nvSpPr>
          <p:cNvPr id="4" name="Slide Number Placeholder 3"/>
          <p:cNvSpPr>
            <a:spLocks noGrp="1"/>
          </p:cNvSpPr>
          <p:nvPr>
            <p:ph type="sldNum" sz="quarter" idx="10"/>
          </p:nvPr>
        </p:nvSpPr>
        <p:spPr/>
        <p:txBody>
          <a:bodyPr/>
          <a:lstStyle/>
          <a:p>
            <a:fld id="{2D58669D-B7D0-4298-8AB5-F27BD80793BB}" type="slidenum">
              <a:rPr lang="en-US" smtClean="0"/>
              <a:pPr/>
              <a:t>19</a:t>
            </a:fld>
            <a:endParaRPr lang="en-US"/>
          </a:p>
        </p:txBody>
      </p:sp>
    </p:spTree>
    <p:extLst>
      <p:ext uri="{BB962C8B-B14F-4D97-AF65-F5344CB8AC3E}">
        <p14:creationId xmlns:p14="http://schemas.microsoft.com/office/powerpoint/2010/main" val="163439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Then</a:t>
            </a:r>
            <a:r>
              <a:rPr lang="en-US" baseline="0" dirty="0" smtClean="0"/>
              <a:t> our approach will incorporate this feedback, and eliminate all the other false alarms that are derived because of similar reasons.</a:t>
            </a:r>
            <a:endParaRPr lang="en-US" dirty="0"/>
          </a:p>
        </p:txBody>
      </p:sp>
      <p:sp>
        <p:nvSpPr>
          <p:cNvPr id="4" name="Slide Number Placeholder 3"/>
          <p:cNvSpPr>
            <a:spLocks noGrp="1"/>
          </p:cNvSpPr>
          <p:nvPr>
            <p:ph type="sldNum" sz="quarter" idx="10"/>
          </p:nvPr>
        </p:nvSpPr>
        <p:spPr/>
        <p:txBody>
          <a:bodyPr/>
          <a:lstStyle/>
          <a:p>
            <a:fld id="{2D58669D-B7D0-4298-8AB5-F27BD80793BB}" type="slidenum">
              <a:rPr lang="en-US" smtClean="0"/>
              <a:pPr/>
              <a:t>20</a:t>
            </a:fld>
            <a:endParaRPr lang="en-US"/>
          </a:p>
        </p:txBody>
      </p:sp>
    </p:spTree>
    <p:extLst>
      <p:ext uri="{BB962C8B-B14F-4D97-AF65-F5344CB8AC3E}">
        <p14:creationId xmlns:p14="http://schemas.microsoft.com/office/powerpoint/2010/main" val="2056039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We attach a weight 5 to it, which is learned from labeled data.</a:t>
            </a:r>
          </a:p>
          <a:p>
            <a:pPr marL="171450" indent="-171450">
              <a:buFontTx/>
              <a:buChar char="-"/>
            </a:pPr>
            <a:r>
              <a:rPr lang="en-US" baseline="0" dirty="0" smtClean="0"/>
              <a:t>As for the other two rules, we keep them hard as they are fairly precise.</a:t>
            </a:r>
          </a:p>
          <a:p>
            <a:pPr marL="171450" indent="-171450">
              <a:buFontTx/>
              <a:buChar char="-"/>
            </a:pPr>
            <a:r>
              <a:rPr lang="en-US" baseline="0" dirty="0" smtClean="0"/>
              <a:t>We also add the user feedback as a soft rule.</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2D58669D-B7D0-4298-8AB5-F27BD80793BB}" type="slidenum">
              <a:rPr lang="en-US" smtClean="0"/>
              <a:pPr/>
              <a:t>21</a:t>
            </a:fld>
            <a:endParaRPr lang="en-US"/>
          </a:p>
        </p:txBody>
      </p:sp>
    </p:spTree>
    <p:extLst>
      <p:ext uri="{BB962C8B-B14F-4D97-AF65-F5344CB8AC3E}">
        <p14:creationId xmlns:p14="http://schemas.microsoft.com/office/powerpoint/2010/main" val="1135245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8669D-B7D0-4298-8AB5-F27BD80793BB}" type="slidenum">
              <a:rPr lang="en-US" smtClean="0"/>
              <a:t>22</a:t>
            </a:fld>
            <a:endParaRPr lang="en-US" dirty="0"/>
          </a:p>
        </p:txBody>
      </p:sp>
    </p:spTree>
    <p:extLst>
      <p:ext uri="{BB962C8B-B14F-4D97-AF65-F5344CB8AC3E}">
        <p14:creationId xmlns:p14="http://schemas.microsoft.com/office/powerpoint/2010/main" val="252866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talk about:</a:t>
            </a:r>
          </a:p>
          <a:p>
            <a:pPr marL="228600" indent="-228600">
              <a:buAutoNum type="arabicPeriod"/>
            </a:pPr>
            <a:r>
              <a:rPr lang="en-US" dirty="0"/>
              <a:t>Cycle elimination</a:t>
            </a:r>
          </a:p>
          <a:p>
            <a:pPr marL="228600" indent="-228600">
              <a:buAutoNum type="arabicPeriod"/>
            </a:pPr>
            <a:r>
              <a:rPr lang="en-US" dirty="0"/>
              <a:t>Multiple derivation trees and disjunctive nodes</a:t>
            </a:r>
          </a:p>
        </p:txBody>
      </p:sp>
      <p:sp>
        <p:nvSpPr>
          <p:cNvPr id="4" name="Slide Number Placeholder 3"/>
          <p:cNvSpPr>
            <a:spLocks noGrp="1"/>
          </p:cNvSpPr>
          <p:nvPr>
            <p:ph type="sldNum" sz="quarter" idx="10"/>
          </p:nvPr>
        </p:nvSpPr>
        <p:spPr/>
        <p:txBody>
          <a:bodyPr/>
          <a:lstStyle/>
          <a:p>
            <a:fld id="{2D58669D-B7D0-4298-8AB5-F27BD80793BB}" type="slidenum">
              <a:rPr lang="en-US" smtClean="0"/>
              <a:t>23</a:t>
            </a:fld>
            <a:endParaRPr lang="en-US" dirty="0"/>
          </a:p>
        </p:txBody>
      </p:sp>
    </p:spTree>
    <p:extLst>
      <p:ext uri="{BB962C8B-B14F-4D97-AF65-F5344CB8AC3E}">
        <p14:creationId xmlns:p14="http://schemas.microsoft.com/office/powerpoint/2010/main" val="31609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Programs are becoming increasingly complex. 15 years ago, an OS kernel</a:t>
            </a:r>
            <a:r>
              <a:rPr lang="en-US" baseline="0" dirty="0" smtClean="0"/>
              <a:t> contains 3.3 million lines of code.</a:t>
            </a:r>
          </a:p>
          <a:p>
            <a:r>
              <a:rPr lang="en-US" baseline="0" dirty="0" smtClean="0"/>
              <a:t>Nowadays, even a mobile application contains 4 million lines of code, </a:t>
            </a:r>
          </a:p>
          <a:p>
            <a:r>
              <a:rPr lang="en-US" baseline="0" dirty="0" smtClean="0"/>
              <a:t>While an OS kernel contains 15 million lines of code.</a:t>
            </a:r>
          </a:p>
          <a:p>
            <a:r>
              <a:rPr lang="en-US" baseline="0" dirty="0" smtClean="0"/>
              <a:t>And all the programs in a car together contain 100 million lines of code.</a:t>
            </a:r>
          </a:p>
          <a:p>
            <a:r>
              <a:rPr lang="en-US" baseline="0" dirty="0" smtClean="0"/>
              <a:t>But the complexity of software is not just reflected by the size.</a:t>
            </a:r>
          </a:p>
          <a:p>
            <a:r>
              <a:rPr lang="en-US" baseline="0" dirty="0" smtClean="0"/>
              <a:t>In the past, the primary computing platform is personal computers.</a:t>
            </a:r>
          </a:p>
          <a:p>
            <a:r>
              <a:rPr lang="en-US" baseline="0" dirty="0" smtClean="0"/>
              <a:t>Nowadays, the computing environment has become highly heterogeneous.</a:t>
            </a:r>
            <a:endParaRPr lang="en-US" dirty="0"/>
          </a:p>
        </p:txBody>
      </p:sp>
      <p:sp>
        <p:nvSpPr>
          <p:cNvPr id="4" name="Slide Number Placeholder 3"/>
          <p:cNvSpPr>
            <a:spLocks noGrp="1"/>
          </p:cNvSpPr>
          <p:nvPr>
            <p:ph type="sldNum" sz="quarter" idx="10"/>
          </p:nvPr>
        </p:nvSpPr>
        <p:spPr/>
        <p:txBody>
          <a:bodyPr/>
          <a:lstStyle/>
          <a:p>
            <a:fld id="{2D58669D-B7D0-4298-8AB5-F27BD80793BB}" type="slidenum">
              <a:rPr lang="en-US" smtClean="0"/>
              <a:t>2</a:t>
            </a:fld>
            <a:endParaRPr lang="en-US" dirty="0"/>
          </a:p>
        </p:txBody>
      </p:sp>
    </p:spTree>
    <p:extLst>
      <p:ext uri="{BB962C8B-B14F-4D97-AF65-F5344CB8AC3E}">
        <p14:creationId xmlns:p14="http://schemas.microsoft.com/office/powerpoint/2010/main" val="1620852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8669D-B7D0-4298-8AB5-F27BD80793BB}" type="slidenum">
              <a:rPr lang="en-US" smtClean="0"/>
              <a:t>27</a:t>
            </a:fld>
            <a:endParaRPr lang="en-US" dirty="0"/>
          </a:p>
        </p:txBody>
      </p:sp>
    </p:spTree>
    <p:extLst>
      <p:ext uri="{BB962C8B-B14F-4D97-AF65-F5344CB8AC3E}">
        <p14:creationId xmlns:p14="http://schemas.microsoft.com/office/powerpoint/2010/main" val="1198433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dirty="0" smtClean="0"/>
              <a:t>On the other hand, our approach will allow </a:t>
            </a:r>
            <a:r>
              <a:rPr lang="en-US" baseline="0" dirty="0" smtClean="0"/>
              <a:t>the analysis tool to incorporate user feedback as Bob inspects the bug reports. One simplest form of user feedback is binary likes and dislikes.</a:t>
            </a:r>
          </a:p>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baseline="0" dirty="0" smtClean="0"/>
              <a:t>Let’s say, Bob inspects the report R2 and finds it to be a false alarm. So he gives a negative feedback to this report.</a:t>
            </a:r>
            <a:endParaRPr lang="en-US" dirty="0"/>
          </a:p>
        </p:txBody>
      </p:sp>
      <p:sp>
        <p:nvSpPr>
          <p:cNvPr id="4" name="Slide Number Placeholder 3"/>
          <p:cNvSpPr>
            <a:spLocks noGrp="1"/>
          </p:cNvSpPr>
          <p:nvPr>
            <p:ph type="sldNum" sz="quarter" idx="10"/>
          </p:nvPr>
        </p:nvSpPr>
        <p:spPr/>
        <p:txBody>
          <a:bodyPr/>
          <a:lstStyle/>
          <a:p>
            <a:fld id="{2D58669D-B7D0-4298-8AB5-F27BD80793BB}" type="slidenum">
              <a:rPr lang="en-US" smtClean="0"/>
              <a:pPr/>
              <a:t>29</a:t>
            </a:fld>
            <a:endParaRPr lang="en-US"/>
          </a:p>
        </p:txBody>
      </p:sp>
    </p:spTree>
    <p:extLst>
      <p:ext uri="{BB962C8B-B14F-4D97-AF65-F5344CB8AC3E}">
        <p14:creationId xmlns:p14="http://schemas.microsoft.com/office/powerpoint/2010/main" val="878990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Then</a:t>
            </a:r>
            <a:r>
              <a:rPr lang="en-US" baseline="0" dirty="0" smtClean="0"/>
              <a:t> our approach will incorporate this feedback, and eliminate all the other false alarms that are derived because of similar reasons.</a:t>
            </a:r>
            <a:endParaRPr lang="en-US" dirty="0"/>
          </a:p>
        </p:txBody>
      </p:sp>
      <p:sp>
        <p:nvSpPr>
          <p:cNvPr id="4" name="Slide Number Placeholder 3"/>
          <p:cNvSpPr>
            <a:spLocks noGrp="1"/>
          </p:cNvSpPr>
          <p:nvPr>
            <p:ph type="sldNum" sz="quarter" idx="10"/>
          </p:nvPr>
        </p:nvSpPr>
        <p:spPr/>
        <p:txBody>
          <a:bodyPr/>
          <a:lstStyle/>
          <a:p>
            <a:fld id="{2D58669D-B7D0-4298-8AB5-F27BD80793BB}" type="slidenum">
              <a:rPr lang="en-US" smtClean="0"/>
              <a:pPr/>
              <a:t>30</a:t>
            </a:fld>
            <a:endParaRPr lang="en-US"/>
          </a:p>
        </p:txBody>
      </p:sp>
    </p:spTree>
    <p:extLst>
      <p:ext uri="{BB962C8B-B14F-4D97-AF65-F5344CB8AC3E}">
        <p14:creationId xmlns:p14="http://schemas.microsoft.com/office/powerpoint/2010/main" val="941740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We attach a weight 5 to it, which is learned from labeled data.</a:t>
            </a:r>
          </a:p>
          <a:p>
            <a:pPr marL="171450" indent="-171450">
              <a:buFontTx/>
              <a:buChar char="-"/>
            </a:pPr>
            <a:r>
              <a:rPr lang="en-US" baseline="0" dirty="0" smtClean="0"/>
              <a:t>As for the other two rules, we keep them hard as they are fairly precise.</a:t>
            </a:r>
          </a:p>
          <a:p>
            <a:pPr marL="171450" indent="-171450">
              <a:buFontTx/>
              <a:buChar char="-"/>
            </a:pPr>
            <a:r>
              <a:rPr lang="en-US" baseline="0" dirty="0" smtClean="0"/>
              <a:t>We also add the user feedback as a soft rule.</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2D58669D-B7D0-4298-8AB5-F27BD80793BB}" type="slidenum">
              <a:rPr lang="en-US" smtClean="0"/>
              <a:pPr/>
              <a:t>31</a:t>
            </a:fld>
            <a:endParaRPr lang="en-US"/>
          </a:p>
        </p:txBody>
      </p:sp>
    </p:spTree>
    <p:extLst>
      <p:ext uri="{BB962C8B-B14F-4D97-AF65-F5344CB8AC3E}">
        <p14:creationId xmlns:p14="http://schemas.microsoft.com/office/powerpoint/2010/main" val="1390075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baseline="0" dirty="0" smtClean="0"/>
              <a:t>Here is the code fragment that is related to these two reports.</a:t>
            </a:r>
          </a:p>
          <a:p>
            <a:pPr marL="171450" indent="-171450">
              <a:buFontTx/>
              <a:buChar char="-"/>
            </a:pPr>
            <a:r>
              <a:rPr lang="en-US" baseline="0" dirty="0" smtClean="0"/>
              <a:t>We run the probabilistic analysis on it and get a derivation graph on the right.</a:t>
            </a:r>
          </a:p>
          <a:p>
            <a:pPr marL="171450" indent="-171450">
              <a:buFontTx/>
              <a:buChar char="-"/>
            </a:pPr>
            <a:r>
              <a:rPr lang="en-US" baseline="0" dirty="0" smtClean="0"/>
              <a:t>All the </a:t>
            </a:r>
            <a:r>
              <a:rPr lang="en-US" baseline="0" dirty="0" err="1" smtClean="0"/>
              <a:t>hyperedges</a:t>
            </a:r>
            <a:r>
              <a:rPr lang="en-US" baseline="0" dirty="0" smtClean="0"/>
              <a:t> represent the rule instances, where the dotted edges represent soft rule instances, and the solid edges represent hard rule instances.</a:t>
            </a:r>
          </a:p>
          <a:p>
            <a:pPr marL="171450" indent="-171450">
              <a:buFontTx/>
              <a:buChar char="-"/>
            </a:pPr>
            <a:r>
              <a:rPr lang="en-US" baseline="0" dirty="0" smtClean="0"/>
              <a:t>Here are the two false alarms derived.</a:t>
            </a:r>
          </a:p>
          <a:p>
            <a:pPr marL="171450" indent="-171450">
              <a:buFontTx/>
              <a:buChar char="-"/>
            </a:pPr>
            <a:r>
              <a:rPr lang="en-US" baseline="0" dirty="0" smtClean="0"/>
              <a:t>Let’s say Bob inspects race(x2,x1) and the source code, and finds it to be a false alarm, he gives negative feedback.</a:t>
            </a:r>
          </a:p>
          <a:p>
            <a:pPr marL="171450" indent="-171450">
              <a:buFontTx/>
              <a:buChar char="-"/>
            </a:pPr>
            <a:r>
              <a:rPr lang="en-US" baseline="0" dirty="0" smtClean="0"/>
              <a:t>This negative feedback is encoded as a soft rule with weight 25 in the system.</a:t>
            </a:r>
          </a:p>
          <a:p>
            <a:pPr marL="171450" indent="-171450">
              <a:buFontTx/>
              <a:buChar char="-"/>
            </a:pPr>
            <a:r>
              <a:rPr lang="en-US" baseline="0" dirty="0" smtClean="0"/>
              <a:t>After adding the user feedback, we notice that the subgraph here form a conflict.</a:t>
            </a:r>
          </a:p>
          <a:p>
            <a:pPr marL="171450" indent="-171450">
              <a:buFontTx/>
              <a:buChar char="-"/>
            </a:pPr>
            <a:r>
              <a:rPr lang="en-US" baseline="0" dirty="0" smtClean="0"/>
              <a:t>Because this rule instance is hard and the user feedback has a higher weight than this soft rule instance has, we choose to violate this soft rule instance.</a:t>
            </a:r>
          </a:p>
        </p:txBody>
      </p:sp>
      <p:sp>
        <p:nvSpPr>
          <p:cNvPr id="4" name="Slide Number Placeholder 3"/>
          <p:cNvSpPr>
            <a:spLocks noGrp="1"/>
          </p:cNvSpPr>
          <p:nvPr>
            <p:ph type="sldNum" sz="quarter" idx="10"/>
          </p:nvPr>
        </p:nvSpPr>
        <p:spPr/>
        <p:txBody>
          <a:bodyPr/>
          <a:lstStyle/>
          <a:p>
            <a:fld id="{2D58669D-B7D0-4298-8AB5-F27BD80793BB}" type="slidenum">
              <a:rPr lang="en-US" smtClean="0"/>
              <a:pPr/>
              <a:t>32</a:t>
            </a:fld>
            <a:endParaRPr lang="en-US"/>
          </a:p>
        </p:txBody>
      </p:sp>
    </p:spTree>
    <p:extLst>
      <p:ext uri="{BB962C8B-B14F-4D97-AF65-F5344CB8AC3E}">
        <p14:creationId xmlns:p14="http://schemas.microsoft.com/office/powerpoint/2010/main" val="82447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baseline="0" dirty="0" smtClean="0"/>
              <a:t>Look messy. Change to another format.</a:t>
            </a:r>
          </a:p>
        </p:txBody>
      </p:sp>
      <p:sp>
        <p:nvSpPr>
          <p:cNvPr id="4" name="Slide Number Placeholder 3"/>
          <p:cNvSpPr>
            <a:spLocks noGrp="1"/>
          </p:cNvSpPr>
          <p:nvPr>
            <p:ph type="sldNum" sz="quarter" idx="10"/>
          </p:nvPr>
        </p:nvSpPr>
        <p:spPr/>
        <p:txBody>
          <a:bodyPr/>
          <a:lstStyle/>
          <a:p>
            <a:fld id="{2D58669D-B7D0-4298-8AB5-F27BD80793BB}" type="slidenum">
              <a:rPr lang="en-US" smtClean="0"/>
              <a:pPr/>
              <a:t>33</a:t>
            </a:fld>
            <a:endParaRPr lang="en-US"/>
          </a:p>
        </p:txBody>
      </p:sp>
    </p:spTree>
    <p:extLst>
      <p:ext uri="{BB962C8B-B14F-4D97-AF65-F5344CB8AC3E}">
        <p14:creationId xmlns:p14="http://schemas.microsoft.com/office/powerpoint/2010/main" val="731592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baseline="0" dirty="0" smtClean="0"/>
              <a:t>As a result, both parallel(x2,x1) and race(x2,x1) are eliminated.</a:t>
            </a:r>
          </a:p>
        </p:txBody>
      </p:sp>
      <p:sp>
        <p:nvSpPr>
          <p:cNvPr id="4" name="Slide Number Placeholder 3"/>
          <p:cNvSpPr>
            <a:spLocks noGrp="1"/>
          </p:cNvSpPr>
          <p:nvPr>
            <p:ph type="sldNum" sz="quarter" idx="10"/>
          </p:nvPr>
        </p:nvSpPr>
        <p:spPr/>
        <p:txBody>
          <a:bodyPr/>
          <a:lstStyle/>
          <a:p>
            <a:fld id="{2D58669D-B7D0-4298-8AB5-F27BD80793BB}" type="slidenum">
              <a:rPr lang="en-US" smtClean="0"/>
              <a:pPr/>
              <a:t>34</a:t>
            </a:fld>
            <a:endParaRPr lang="en-US"/>
          </a:p>
        </p:txBody>
      </p:sp>
    </p:spTree>
    <p:extLst>
      <p:ext uri="{BB962C8B-B14F-4D97-AF65-F5344CB8AC3E}">
        <p14:creationId xmlns:p14="http://schemas.microsoft.com/office/powerpoint/2010/main" val="1499859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baseline="0" dirty="0" smtClean="0"/>
              <a:t>At the same time, we have also implicitly encode the least </a:t>
            </a:r>
            <a:r>
              <a:rPr lang="en-US" baseline="0" dirty="0" err="1" smtClean="0"/>
              <a:t>fixpoint</a:t>
            </a:r>
            <a:r>
              <a:rPr lang="en-US" baseline="0" dirty="0" smtClean="0"/>
              <a:t> semantics of these rules. As a result, all tuples that depend on parallel(x2,x1) will be also eliminated. So we successfully remove the other false alarm race(y2,y1).</a:t>
            </a:r>
          </a:p>
        </p:txBody>
      </p:sp>
      <p:sp>
        <p:nvSpPr>
          <p:cNvPr id="4" name="Slide Number Placeholder 3"/>
          <p:cNvSpPr>
            <a:spLocks noGrp="1"/>
          </p:cNvSpPr>
          <p:nvPr>
            <p:ph type="sldNum" sz="quarter" idx="10"/>
          </p:nvPr>
        </p:nvSpPr>
        <p:spPr/>
        <p:txBody>
          <a:bodyPr/>
          <a:lstStyle/>
          <a:p>
            <a:fld id="{2D58669D-B7D0-4298-8AB5-F27BD80793BB}" type="slidenum">
              <a:rPr lang="en-US" smtClean="0"/>
              <a:pPr/>
              <a:t>35</a:t>
            </a:fld>
            <a:endParaRPr lang="en-US"/>
          </a:p>
        </p:txBody>
      </p:sp>
    </p:spTree>
    <p:extLst>
      <p:ext uri="{BB962C8B-B14F-4D97-AF65-F5344CB8AC3E}">
        <p14:creationId xmlns:p14="http://schemas.microsoft.com/office/powerpoint/2010/main" val="1966522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58669D-B7D0-4298-8AB5-F27BD80793BB}" type="slidenum">
              <a:rPr lang="en-US" smtClean="0"/>
              <a:pPr/>
              <a:t>36</a:t>
            </a:fld>
            <a:endParaRPr lang="en-US"/>
          </a:p>
        </p:txBody>
      </p:sp>
    </p:spTree>
    <p:extLst>
      <p:ext uri="{BB962C8B-B14F-4D97-AF65-F5344CB8AC3E}">
        <p14:creationId xmlns:p14="http://schemas.microsoft.com/office/powerpoint/2010/main" val="899360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Let’s first look at</a:t>
            </a:r>
            <a:r>
              <a:rPr lang="en-US" baseline="0" dirty="0" smtClean="0"/>
              <a:t> the precision result, Because the time is limited, I will only talk about the result for </a:t>
            </a:r>
            <a:r>
              <a:rPr lang="en-US" baseline="0" dirty="0" err="1" smtClean="0"/>
              <a:t>Datarace</a:t>
            </a:r>
            <a:r>
              <a:rPr lang="en-US" baseline="0" dirty="0" smtClean="0"/>
              <a:t>. The result for pointer analysis is similar.</a:t>
            </a:r>
            <a:endParaRPr lang="en-US" baseline="0" dirty="0"/>
          </a:p>
          <a:p>
            <a:pPr marL="171450" indent="-171450">
              <a:buFontTx/>
              <a:buChar char="-"/>
            </a:pPr>
            <a:r>
              <a:rPr lang="en-US" baseline="0" dirty="0" smtClean="0"/>
              <a:t>We obtained the result by randomly sampling 5% of the reports to give feedback on.</a:t>
            </a:r>
          </a:p>
          <a:p>
            <a:pPr marL="171450" indent="-171450">
              <a:buFontTx/>
              <a:buChar char="-"/>
            </a:pPr>
            <a:r>
              <a:rPr lang="en-US" baseline="0" dirty="0" smtClean="0"/>
              <a:t>Each group of bars represents the result on one benchmark, where the orange bar represents the percentage of false alarms that is eliminated by our approach, and blue bar represents the percentage of true alarms that are retained.</a:t>
            </a:r>
          </a:p>
          <a:p>
            <a:pPr marL="171450" indent="-171450">
              <a:buFontTx/>
              <a:buChar char="-"/>
            </a:pPr>
            <a:r>
              <a:rPr lang="en-US" baseline="0" dirty="0" smtClean="0"/>
              <a:t>The numbers at the top are the absolute numbers of false alarms and true alarms produced by the original analysis.</a:t>
            </a:r>
          </a:p>
          <a:p>
            <a:pPr marL="171450" indent="-171450">
              <a:buFontTx/>
              <a:buChar char="-"/>
            </a:pPr>
            <a:r>
              <a:rPr lang="en-US" baseline="0" dirty="0" smtClean="0"/>
              <a:t>Because we have made the analysis probabilistic, sometimes we will have some false negatives.</a:t>
            </a:r>
          </a:p>
          <a:p>
            <a:pPr marL="171450" indent="-171450">
              <a:buFontTx/>
              <a:buChar char="-"/>
            </a:pPr>
            <a:r>
              <a:rPr lang="en-US" baseline="0" dirty="0" smtClean="0"/>
              <a:t>For both bars, the higher, the better.</a:t>
            </a:r>
          </a:p>
          <a:p>
            <a:pPr marL="171450" indent="-171450">
              <a:buFontTx/>
              <a:buChar char="-"/>
            </a:pPr>
            <a:r>
              <a:rPr lang="en-US" baseline="0" dirty="0" smtClean="0"/>
              <a:t>On average, our approach is able to eliminate 70% of the false alarms by incorporating 5% of the feedback at the cost of introducing 4% false negatives.</a:t>
            </a:r>
          </a:p>
        </p:txBody>
      </p:sp>
      <p:sp>
        <p:nvSpPr>
          <p:cNvPr id="4" name="Slide Number Placeholder 3"/>
          <p:cNvSpPr>
            <a:spLocks noGrp="1"/>
          </p:cNvSpPr>
          <p:nvPr>
            <p:ph type="sldNum" sz="quarter" idx="10"/>
          </p:nvPr>
        </p:nvSpPr>
        <p:spPr/>
        <p:txBody>
          <a:bodyPr/>
          <a:lstStyle/>
          <a:p>
            <a:fld id="{2D58669D-B7D0-4298-8AB5-F27BD80793BB}" type="slidenum">
              <a:rPr lang="en-US" smtClean="0"/>
              <a:pPr/>
              <a:t>37</a:t>
            </a:fld>
            <a:endParaRPr lang="en-US"/>
          </a:p>
        </p:txBody>
      </p:sp>
    </p:spTree>
    <p:extLst>
      <p:ext uri="{BB962C8B-B14F-4D97-AF65-F5344CB8AC3E}">
        <p14:creationId xmlns:p14="http://schemas.microsoft.com/office/powerpoint/2010/main" val="1318935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same time, software development hasn’t kept up the pace.</a:t>
            </a:r>
          </a:p>
          <a:p>
            <a:r>
              <a:rPr lang="en-US" dirty="0" smtClean="0"/>
              <a:t>The</a:t>
            </a:r>
            <a:r>
              <a:rPr lang="en-US" baseline="0" dirty="0" smtClean="0"/>
              <a:t> primary methods for quality assurance are still testing and code review, which require a lot of manual efforts.</a:t>
            </a:r>
          </a:p>
          <a:p>
            <a:r>
              <a:rPr lang="en-US" baseline="0" dirty="0" smtClean="0"/>
              <a:t>As a result, IT companies are spending more and more budget in ensuring software quality.</a:t>
            </a:r>
          </a:p>
        </p:txBody>
      </p:sp>
      <p:sp>
        <p:nvSpPr>
          <p:cNvPr id="4" name="Slide Number Placeholder 3"/>
          <p:cNvSpPr>
            <a:spLocks noGrp="1"/>
          </p:cNvSpPr>
          <p:nvPr>
            <p:ph type="sldNum" sz="quarter" idx="10"/>
          </p:nvPr>
        </p:nvSpPr>
        <p:spPr/>
        <p:txBody>
          <a:bodyPr/>
          <a:lstStyle/>
          <a:p>
            <a:fld id="{2D58669D-B7D0-4298-8AB5-F27BD80793BB}" type="slidenum">
              <a:rPr lang="en-US" smtClean="0"/>
              <a:t>3</a:t>
            </a:fld>
            <a:endParaRPr lang="en-US" dirty="0"/>
          </a:p>
        </p:txBody>
      </p:sp>
    </p:spTree>
    <p:extLst>
      <p:ext uri="{BB962C8B-B14F-4D97-AF65-F5344CB8AC3E}">
        <p14:creationId xmlns:p14="http://schemas.microsoft.com/office/powerpoint/2010/main" val="211682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Let’s first look at</a:t>
            </a:r>
            <a:r>
              <a:rPr lang="en-US" baseline="0" dirty="0" smtClean="0"/>
              <a:t> the precision result, Because the time is limited, I will only talk about the result for </a:t>
            </a:r>
            <a:r>
              <a:rPr lang="en-US" baseline="0" dirty="0" err="1" smtClean="0"/>
              <a:t>Datarace</a:t>
            </a:r>
            <a:r>
              <a:rPr lang="en-US" baseline="0" dirty="0" smtClean="0"/>
              <a:t>. The result for pointer analysis is similar.</a:t>
            </a:r>
            <a:endParaRPr lang="en-US" baseline="0" dirty="0"/>
          </a:p>
          <a:p>
            <a:pPr marL="171450" indent="-171450">
              <a:buFontTx/>
              <a:buChar char="-"/>
            </a:pPr>
            <a:r>
              <a:rPr lang="en-US" baseline="0" dirty="0" smtClean="0"/>
              <a:t>We obtained the result by randomly sampling 5% of the reports to give feedback on.</a:t>
            </a:r>
          </a:p>
          <a:p>
            <a:pPr marL="171450" indent="-171450">
              <a:buFontTx/>
              <a:buChar char="-"/>
            </a:pPr>
            <a:r>
              <a:rPr lang="en-US" baseline="0" dirty="0" smtClean="0"/>
              <a:t>Each group of bars represents the result on one benchmark, where the orange bar represents the percentage of false alarms that is eliminated by our approach, and blue bar represents the percentage of true alarms that are retained.</a:t>
            </a:r>
          </a:p>
          <a:p>
            <a:pPr marL="171450" indent="-171450">
              <a:buFontTx/>
              <a:buChar char="-"/>
            </a:pPr>
            <a:r>
              <a:rPr lang="en-US" baseline="0" dirty="0" smtClean="0"/>
              <a:t>The numbers at the top are the absolute numbers of false alarms and true alarms produced by the original analysis.</a:t>
            </a:r>
          </a:p>
          <a:p>
            <a:pPr marL="171450" indent="-171450">
              <a:buFontTx/>
              <a:buChar char="-"/>
            </a:pPr>
            <a:r>
              <a:rPr lang="en-US" baseline="0" dirty="0" smtClean="0"/>
              <a:t>Because we have made the analysis probabilistic, sometimes we will have some false negatives.</a:t>
            </a:r>
          </a:p>
          <a:p>
            <a:pPr marL="171450" indent="-171450">
              <a:buFontTx/>
              <a:buChar char="-"/>
            </a:pPr>
            <a:r>
              <a:rPr lang="en-US" baseline="0" dirty="0" smtClean="0"/>
              <a:t>For both bars, the higher, the better.</a:t>
            </a:r>
          </a:p>
          <a:p>
            <a:pPr marL="171450" indent="-171450">
              <a:buFontTx/>
              <a:buChar char="-"/>
            </a:pPr>
            <a:r>
              <a:rPr lang="en-US" baseline="0" dirty="0" smtClean="0"/>
              <a:t>On average, our approach is able to eliminate 70% of the false alarms by incorporating 5% of the feedback at the cost of introducing 4% false negatives.</a:t>
            </a:r>
          </a:p>
        </p:txBody>
      </p:sp>
      <p:sp>
        <p:nvSpPr>
          <p:cNvPr id="4" name="Slide Number Placeholder 3"/>
          <p:cNvSpPr>
            <a:spLocks noGrp="1"/>
          </p:cNvSpPr>
          <p:nvPr>
            <p:ph type="sldNum" sz="quarter" idx="10"/>
          </p:nvPr>
        </p:nvSpPr>
        <p:spPr/>
        <p:txBody>
          <a:bodyPr/>
          <a:lstStyle/>
          <a:p>
            <a:fld id="{2D58669D-B7D0-4298-8AB5-F27BD80793BB}" type="slidenum">
              <a:rPr lang="en-US" smtClean="0"/>
              <a:pPr/>
              <a:t>38</a:t>
            </a:fld>
            <a:endParaRPr lang="en-US"/>
          </a:p>
        </p:txBody>
      </p:sp>
    </p:spTree>
    <p:extLst>
      <p:ext uri="{BB962C8B-B14F-4D97-AF65-F5344CB8AC3E}">
        <p14:creationId xmlns:p14="http://schemas.microsoft.com/office/powerpoint/2010/main" val="1179347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Observe that the posterior probability, P(parallel(x2,x1) | </a:t>
            </a:r>
            <a:r>
              <a:rPr lang="en-US" sz="1200" dirty="0"/>
              <a:t>¬race(x2,x1)) = 0.47 is significantly lower than the prior, P(parallel(x2,x1)) = 0.9.</a:t>
            </a:r>
          </a:p>
          <a:p>
            <a:pPr marL="228600" indent="-228600">
              <a:buAutoNum type="arabicPeriod"/>
            </a:pPr>
            <a:r>
              <a:rPr lang="en-US" sz="1200" dirty="0"/>
              <a:t>P(race(y2,y1)) was originally 0.53. The posterior is significantly lower: P(race(y2,y1) | ¬race(x2,x1)) = 0.28.</a:t>
            </a:r>
            <a:endParaRPr lang="en-US" dirty="0"/>
          </a:p>
        </p:txBody>
      </p:sp>
      <p:sp>
        <p:nvSpPr>
          <p:cNvPr id="4" name="Slide Number Placeholder 3"/>
          <p:cNvSpPr>
            <a:spLocks noGrp="1"/>
          </p:cNvSpPr>
          <p:nvPr>
            <p:ph type="sldNum" sz="quarter" idx="10"/>
          </p:nvPr>
        </p:nvSpPr>
        <p:spPr/>
        <p:txBody>
          <a:bodyPr/>
          <a:lstStyle/>
          <a:p>
            <a:fld id="{2D58669D-B7D0-4298-8AB5-F27BD80793BB}" type="slidenum">
              <a:rPr lang="en-US" smtClean="0"/>
              <a:t>41</a:t>
            </a:fld>
            <a:endParaRPr lang="en-US" dirty="0"/>
          </a:p>
        </p:txBody>
      </p:sp>
    </p:spTree>
    <p:extLst>
      <p:ext uri="{BB962C8B-B14F-4D97-AF65-F5344CB8AC3E}">
        <p14:creationId xmlns:p14="http://schemas.microsoft.com/office/powerpoint/2010/main" val="728491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8669D-B7D0-4298-8AB5-F27BD80793BB}" type="slidenum">
              <a:rPr lang="en-US" smtClean="0"/>
              <a:t>42</a:t>
            </a:fld>
            <a:endParaRPr lang="en-US" dirty="0"/>
          </a:p>
        </p:txBody>
      </p:sp>
    </p:spTree>
    <p:extLst>
      <p:ext uri="{BB962C8B-B14F-4D97-AF65-F5344CB8AC3E}">
        <p14:creationId xmlns:p14="http://schemas.microsoft.com/office/powerpoint/2010/main" val="1715772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8669D-B7D0-4298-8AB5-F27BD80793BB}" type="slidenum">
              <a:rPr lang="en-US" smtClean="0"/>
              <a:t>43</a:t>
            </a:fld>
            <a:endParaRPr lang="en-US" dirty="0"/>
          </a:p>
        </p:txBody>
      </p:sp>
    </p:spTree>
    <p:extLst>
      <p:ext uri="{BB962C8B-B14F-4D97-AF65-F5344CB8AC3E}">
        <p14:creationId xmlns:p14="http://schemas.microsoft.com/office/powerpoint/2010/main" val="13003403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a:t>
            </a:r>
            <a:r>
              <a:rPr lang="en-US" baseline="0" dirty="0" smtClean="0"/>
              <a:t> am going to use static </a:t>
            </a:r>
            <a:r>
              <a:rPr lang="en-US" baseline="0" dirty="0" err="1" smtClean="0"/>
              <a:t>datarace</a:t>
            </a:r>
            <a:r>
              <a:rPr lang="en-US" baseline="0" dirty="0" smtClean="0"/>
              <a:t> analysis as an example to explain how we address these two challenges. We study </a:t>
            </a:r>
            <a:r>
              <a:rPr lang="en-US" baseline="0" dirty="0" err="1" smtClean="0"/>
              <a:t>Datarace</a:t>
            </a:r>
            <a:r>
              <a:rPr lang="en-US" baseline="0" dirty="0" smtClean="0"/>
              <a:t> as it is fundamental to detecting concurrency bugs for programs in this multi-core era. The analysis tool we consider is </a:t>
            </a:r>
            <a:r>
              <a:rPr lang="en-US" baseline="0" dirty="0" err="1" smtClean="0"/>
              <a:t>JChord</a:t>
            </a:r>
            <a:r>
              <a:rPr lang="en-US" baseline="0" dirty="0" smtClean="0"/>
              <a:t>, a popular static </a:t>
            </a:r>
            <a:r>
              <a:rPr lang="en-US" baseline="0" dirty="0" err="1" smtClean="0"/>
              <a:t>datarace</a:t>
            </a:r>
            <a:r>
              <a:rPr lang="en-US" baseline="0" dirty="0" smtClean="0"/>
              <a:t> detection tool. This code fragment is taken from a widely-used program, called Apache FTP server.</a:t>
            </a:r>
          </a:p>
          <a:p>
            <a:pPr marL="171450" indent="-171450">
              <a:buFontTx/>
              <a:buChar char="-"/>
            </a:pPr>
            <a:r>
              <a:rPr lang="en-US" baseline="0" dirty="0" smtClean="0"/>
              <a:t>Class </a:t>
            </a:r>
            <a:r>
              <a:rPr lang="en-US" baseline="0" dirty="0" err="1" smtClean="0"/>
              <a:t>RequestHandler</a:t>
            </a:r>
            <a:r>
              <a:rPr lang="en-US" baseline="0" dirty="0" smtClean="0"/>
              <a:t> handles incoming FTP requests. Whenever a new request comes, a new object of this class is created. There are a lot of fields in this object, which can be accessed by multiple threads simultaneously. This in turn can lead to potential </a:t>
            </a:r>
            <a:r>
              <a:rPr lang="en-US" baseline="0" dirty="0" err="1" smtClean="0"/>
              <a:t>dataraces</a:t>
            </a:r>
            <a:r>
              <a:rPr lang="en-US" baseline="0" dirty="0" smtClean="0"/>
              <a:t>.</a:t>
            </a:r>
          </a:p>
          <a:p>
            <a:pPr marL="171450" indent="-171450">
              <a:buFontTx/>
              <a:buChar char="-"/>
            </a:pPr>
            <a:r>
              <a:rPr lang="en-US" baseline="0" dirty="0" smtClean="0"/>
              <a:t>We mainly look at two methods. Method </a:t>
            </a:r>
            <a:r>
              <a:rPr lang="en-US" baseline="0" dirty="0" err="1" smtClean="0"/>
              <a:t>getRequest</a:t>
            </a:r>
            <a:r>
              <a:rPr lang="en-US" baseline="0" dirty="0" smtClean="0"/>
              <a:t>() returns the request field. Method close is invoked when the ftp connection is being closed, and cleans up the states of the object.</a:t>
            </a:r>
          </a:p>
          <a:p>
            <a:pPr marL="171450" indent="-171450">
              <a:buFontTx/>
              <a:buChar char="-"/>
            </a:pPr>
            <a:r>
              <a:rPr lang="en-US" baseline="0" dirty="0" smtClean="0"/>
              <a:t>To prevent </a:t>
            </a:r>
            <a:r>
              <a:rPr lang="en-US" baseline="0" dirty="0" err="1" smtClean="0"/>
              <a:t>dataraces</a:t>
            </a:r>
            <a:r>
              <a:rPr lang="en-US" baseline="0" dirty="0" smtClean="0"/>
              <a:t> incurred by the cleanup code from Line 17 to Line 24, a flag </a:t>
            </a:r>
            <a:r>
              <a:rPr lang="en-US" baseline="0" dirty="0" err="1" smtClean="0"/>
              <a:t>isClosed</a:t>
            </a:r>
            <a:r>
              <a:rPr lang="en-US" baseline="0" dirty="0" smtClean="0"/>
              <a:t> is set. And to prevent </a:t>
            </a:r>
            <a:r>
              <a:rPr lang="en-US" baseline="0" dirty="0" err="1" smtClean="0"/>
              <a:t>dataraces</a:t>
            </a:r>
            <a:r>
              <a:rPr lang="en-US" baseline="0" dirty="0" smtClean="0"/>
              <a:t> on this flag itself, a synchronization block guards the code accessing it. This pattern is called atomic test-and-set idiom.</a:t>
            </a:r>
          </a:p>
          <a:p>
            <a:pPr marL="171450" indent="-171450">
              <a:buFontTx/>
              <a:buChar char="-"/>
            </a:pPr>
            <a:r>
              <a:rPr lang="en-US" baseline="0" dirty="0" smtClean="0"/>
              <a:t>Let’s see how it works.</a:t>
            </a:r>
          </a:p>
        </p:txBody>
      </p:sp>
      <p:sp>
        <p:nvSpPr>
          <p:cNvPr id="4" name="Slide Number Placeholder 3"/>
          <p:cNvSpPr>
            <a:spLocks noGrp="1"/>
          </p:cNvSpPr>
          <p:nvPr>
            <p:ph type="sldNum" sz="quarter" idx="10"/>
          </p:nvPr>
        </p:nvSpPr>
        <p:spPr/>
        <p:txBody>
          <a:bodyPr/>
          <a:lstStyle/>
          <a:p>
            <a:fld id="{2D58669D-B7D0-4298-8AB5-F27BD80793BB}" type="slidenum">
              <a:rPr lang="en-US" smtClean="0"/>
              <a:pPr/>
              <a:t>48</a:t>
            </a:fld>
            <a:endParaRPr lang="en-US"/>
          </a:p>
        </p:txBody>
      </p:sp>
    </p:spTree>
    <p:extLst>
      <p:ext uri="{BB962C8B-B14F-4D97-AF65-F5344CB8AC3E}">
        <p14:creationId xmlns:p14="http://schemas.microsoft.com/office/powerpoint/2010/main" val="702343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baseline="0" dirty="0" smtClean="0"/>
              <a:t>As a result, both parallel(x2,x1) and race(x2,x1) are eliminated.</a:t>
            </a:r>
          </a:p>
        </p:txBody>
      </p:sp>
      <p:sp>
        <p:nvSpPr>
          <p:cNvPr id="4" name="Slide Number Placeholder 3"/>
          <p:cNvSpPr>
            <a:spLocks noGrp="1"/>
          </p:cNvSpPr>
          <p:nvPr>
            <p:ph type="sldNum" sz="quarter" idx="10"/>
          </p:nvPr>
        </p:nvSpPr>
        <p:spPr/>
        <p:txBody>
          <a:bodyPr/>
          <a:lstStyle/>
          <a:p>
            <a:fld id="{2D58669D-B7D0-4298-8AB5-F27BD80793BB}" type="slidenum">
              <a:rPr lang="en-US" smtClean="0"/>
              <a:pPr/>
              <a:t>49</a:t>
            </a:fld>
            <a:endParaRPr lang="en-US"/>
          </a:p>
        </p:txBody>
      </p:sp>
    </p:spTree>
    <p:extLst>
      <p:ext uri="{BB962C8B-B14F-4D97-AF65-F5344CB8AC3E}">
        <p14:creationId xmlns:p14="http://schemas.microsoft.com/office/powerpoint/2010/main" val="18036709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baseline="0" dirty="0" smtClean="0"/>
              <a:t>As a result, both parallel(x2,x1) and race(x2,x1) are eliminated.</a:t>
            </a:r>
          </a:p>
        </p:txBody>
      </p:sp>
      <p:sp>
        <p:nvSpPr>
          <p:cNvPr id="4" name="Slide Number Placeholder 3"/>
          <p:cNvSpPr>
            <a:spLocks noGrp="1"/>
          </p:cNvSpPr>
          <p:nvPr>
            <p:ph type="sldNum" sz="quarter" idx="10"/>
          </p:nvPr>
        </p:nvSpPr>
        <p:spPr/>
        <p:txBody>
          <a:bodyPr/>
          <a:lstStyle/>
          <a:p>
            <a:fld id="{2D58669D-B7D0-4298-8AB5-F27BD80793BB}" type="slidenum">
              <a:rPr lang="en-US" smtClean="0"/>
              <a:pPr/>
              <a:t>50</a:t>
            </a:fld>
            <a:endParaRPr lang="en-US"/>
          </a:p>
        </p:txBody>
      </p:sp>
    </p:spTree>
    <p:extLst>
      <p:ext uri="{BB962C8B-B14F-4D97-AF65-F5344CB8AC3E}">
        <p14:creationId xmlns:p14="http://schemas.microsoft.com/office/powerpoint/2010/main" val="1385037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baseline="0" dirty="0" smtClean="0"/>
              <a:t>As a result, both parallel(x2,x1) and race(x2,x1) are eliminated.</a:t>
            </a:r>
          </a:p>
        </p:txBody>
      </p:sp>
      <p:sp>
        <p:nvSpPr>
          <p:cNvPr id="4" name="Slide Number Placeholder 3"/>
          <p:cNvSpPr>
            <a:spLocks noGrp="1"/>
          </p:cNvSpPr>
          <p:nvPr>
            <p:ph type="sldNum" sz="quarter" idx="10"/>
          </p:nvPr>
        </p:nvSpPr>
        <p:spPr/>
        <p:txBody>
          <a:bodyPr/>
          <a:lstStyle/>
          <a:p>
            <a:fld id="{2D58669D-B7D0-4298-8AB5-F27BD80793BB}" type="slidenum">
              <a:rPr lang="en-US" smtClean="0"/>
              <a:pPr/>
              <a:t>51</a:t>
            </a:fld>
            <a:endParaRPr lang="en-US"/>
          </a:p>
        </p:txBody>
      </p:sp>
    </p:spTree>
    <p:extLst>
      <p:ext uri="{BB962C8B-B14F-4D97-AF65-F5344CB8AC3E}">
        <p14:creationId xmlns:p14="http://schemas.microsoft.com/office/powerpoint/2010/main" val="949268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baseline="0" dirty="0" smtClean="0"/>
              <a:t>As a result, both parallel(x2,x1) and race(x2,x1) are eliminated.</a:t>
            </a:r>
          </a:p>
        </p:txBody>
      </p:sp>
      <p:sp>
        <p:nvSpPr>
          <p:cNvPr id="4" name="Slide Number Placeholder 3"/>
          <p:cNvSpPr>
            <a:spLocks noGrp="1"/>
          </p:cNvSpPr>
          <p:nvPr>
            <p:ph type="sldNum" sz="quarter" idx="10"/>
          </p:nvPr>
        </p:nvSpPr>
        <p:spPr/>
        <p:txBody>
          <a:bodyPr/>
          <a:lstStyle/>
          <a:p>
            <a:fld id="{2D58669D-B7D0-4298-8AB5-F27BD80793BB}" type="slidenum">
              <a:rPr lang="en-US" smtClean="0"/>
              <a:pPr/>
              <a:t>53</a:t>
            </a:fld>
            <a:endParaRPr lang="en-US"/>
          </a:p>
        </p:txBody>
      </p:sp>
    </p:spTree>
    <p:extLst>
      <p:ext uri="{BB962C8B-B14F-4D97-AF65-F5344CB8AC3E}">
        <p14:creationId xmlns:p14="http://schemas.microsoft.com/office/powerpoint/2010/main" val="1282153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Let’s first look at</a:t>
            </a:r>
            <a:r>
              <a:rPr lang="en-US" baseline="0" dirty="0" smtClean="0"/>
              <a:t> the precision result, Because the time is limited, I will only talk about the result for </a:t>
            </a:r>
            <a:r>
              <a:rPr lang="en-US" baseline="0" dirty="0" err="1" smtClean="0"/>
              <a:t>Datarace</a:t>
            </a:r>
            <a:r>
              <a:rPr lang="en-US" baseline="0" dirty="0" smtClean="0"/>
              <a:t>. The result for pointer analysis is similar.</a:t>
            </a:r>
            <a:endParaRPr lang="en-US" baseline="0" dirty="0"/>
          </a:p>
          <a:p>
            <a:pPr marL="171450" indent="-171450">
              <a:buFontTx/>
              <a:buChar char="-"/>
            </a:pPr>
            <a:r>
              <a:rPr lang="en-US" baseline="0" dirty="0" smtClean="0"/>
              <a:t>We obtained the result by randomly sampling 5% of the reports to give feedback on.</a:t>
            </a:r>
          </a:p>
          <a:p>
            <a:pPr marL="171450" indent="-171450">
              <a:buFontTx/>
              <a:buChar char="-"/>
            </a:pPr>
            <a:r>
              <a:rPr lang="en-US" baseline="0" dirty="0" smtClean="0"/>
              <a:t>Each group of bars represents the result on one benchmark, where the orange bar represents the percentage of false alarms that is eliminated by our approach, and blue bar represents the percentage of true alarms that are retained.</a:t>
            </a:r>
          </a:p>
          <a:p>
            <a:pPr marL="171450" indent="-171450">
              <a:buFontTx/>
              <a:buChar char="-"/>
            </a:pPr>
            <a:r>
              <a:rPr lang="en-US" baseline="0" dirty="0" smtClean="0"/>
              <a:t>The numbers at the top are the absolute numbers of false alarms and true alarms produced by the original analysis.</a:t>
            </a:r>
          </a:p>
          <a:p>
            <a:pPr marL="171450" indent="-171450">
              <a:buFontTx/>
              <a:buChar char="-"/>
            </a:pPr>
            <a:r>
              <a:rPr lang="en-US" baseline="0" dirty="0" smtClean="0"/>
              <a:t>Because we have made the analysis probabilistic, sometimes we will have some false negatives.</a:t>
            </a:r>
          </a:p>
          <a:p>
            <a:pPr marL="171450" indent="-171450">
              <a:buFontTx/>
              <a:buChar char="-"/>
            </a:pPr>
            <a:r>
              <a:rPr lang="en-US" baseline="0" dirty="0" smtClean="0"/>
              <a:t>For both bars, the higher, the better.</a:t>
            </a:r>
          </a:p>
          <a:p>
            <a:pPr marL="171450" indent="-171450">
              <a:buFontTx/>
              <a:buChar char="-"/>
            </a:pPr>
            <a:r>
              <a:rPr lang="en-US" baseline="0" dirty="0" smtClean="0"/>
              <a:t>On average, our approach is able to eliminate 70% of the false alarms by incorporating 5% of the feedback at the cost of introducing 4% false negatives.</a:t>
            </a:r>
          </a:p>
        </p:txBody>
      </p:sp>
      <p:sp>
        <p:nvSpPr>
          <p:cNvPr id="4" name="Slide Number Placeholder 3"/>
          <p:cNvSpPr>
            <a:spLocks noGrp="1"/>
          </p:cNvSpPr>
          <p:nvPr>
            <p:ph type="sldNum" sz="quarter" idx="10"/>
          </p:nvPr>
        </p:nvSpPr>
        <p:spPr/>
        <p:txBody>
          <a:bodyPr/>
          <a:lstStyle/>
          <a:p>
            <a:fld id="{2D58669D-B7D0-4298-8AB5-F27BD80793BB}" type="slidenum">
              <a:rPr lang="en-US" smtClean="0"/>
              <a:pPr/>
              <a:t>54</a:t>
            </a:fld>
            <a:endParaRPr lang="en-US"/>
          </a:p>
        </p:txBody>
      </p:sp>
    </p:spTree>
    <p:extLst>
      <p:ext uri="{BB962C8B-B14F-4D97-AF65-F5344CB8AC3E}">
        <p14:creationId xmlns:p14="http://schemas.microsoft.com/office/powerpoint/2010/main" val="124675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a:t>
            </a:r>
            <a:r>
              <a:rPr lang="en-US" baseline="0" dirty="0" smtClean="0"/>
              <a:t> all the investment, software still fails quite often in practice.</a:t>
            </a:r>
            <a:endParaRPr lang="en-US" dirty="0"/>
          </a:p>
        </p:txBody>
      </p:sp>
      <p:sp>
        <p:nvSpPr>
          <p:cNvPr id="4" name="Slide Number Placeholder 3"/>
          <p:cNvSpPr>
            <a:spLocks noGrp="1"/>
          </p:cNvSpPr>
          <p:nvPr>
            <p:ph type="sldNum" sz="quarter" idx="10"/>
          </p:nvPr>
        </p:nvSpPr>
        <p:spPr/>
        <p:txBody>
          <a:bodyPr/>
          <a:lstStyle/>
          <a:p>
            <a:fld id="{2D58669D-B7D0-4298-8AB5-F27BD80793BB}" type="slidenum">
              <a:rPr lang="en-US" smtClean="0"/>
              <a:t>4</a:t>
            </a:fld>
            <a:endParaRPr lang="en-US" dirty="0"/>
          </a:p>
        </p:txBody>
      </p:sp>
    </p:spTree>
    <p:extLst>
      <p:ext uri="{BB962C8B-B14F-4D97-AF65-F5344CB8AC3E}">
        <p14:creationId xmlns:p14="http://schemas.microsoft.com/office/powerpoint/2010/main" val="14230482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Let’s first look at</a:t>
            </a:r>
            <a:r>
              <a:rPr lang="en-US" baseline="0" dirty="0" smtClean="0"/>
              <a:t> the precision result, Because the time is limited, I will only talk about the result for </a:t>
            </a:r>
            <a:r>
              <a:rPr lang="en-US" baseline="0" dirty="0" err="1" smtClean="0"/>
              <a:t>Datarace</a:t>
            </a:r>
            <a:r>
              <a:rPr lang="en-US" baseline="0" dirty="0" smtClean="0"/>
              <a:t>. The result for pointer analysis is similar.</a:t>
            </a:r>
            <a:endParaRPr lang="en-US" baseline="0" dirty="0"/>
          </a:p>
          <a:p>
            <a:pPr marL="171450" indent="-171450">
              <a:buFontTx/>
              <a:buChar char="-"/>
            </a:pPr>
            <a:r>
              <a:rPr lang="en-US" baseline="0" dirty="0" smtClean="0"/>
              <a:t>We obtained the result by randomly sampling 5% of the reports to give feedback on.</a:t>
            </a:r>
          </a:p>
          <a:p>
            <a:pPr marL="171450" indent="-171450">
              <a:buFontTx/>
              <a:buChar char="-"/>
            </a:pPr>
            <a:r>
              <a:rPr lang="en-US" baseline="0" dirty="0" smtClean="0"/>
              <a:t>Each group of bars represents the result on one benchmark, where the orange bar represents the percentage of false alarms that is eliminated by our approach, and blue bar represents the percentage of true alarms that are retained.</a:t>
            </a:r>
          </a:p>
          <a:p>
            <a:pPr marL="171450" indent="-171450">
              <a:buFontTx/>
              <a:buChar char="-"/>
            </a:pPr>
            <a:r>
              <a:rPr lang="en-US" baseline="0" dirty="0" smtClean="0"/>
              <a:t>The numbers at the top are the absolute numbers of false alarms and true alarms produced by the original analysis.</a:t>
            </a:r>
          </a:p>
          <a:p>
            <a:pPr marL="171450" indent="-171450">
              <a:buFontTx/>
              <a:buChar char="-"/>
            </a:pPr>
            <a:r>
              <a:rPr lang="en-US" baseline="0" dirty="0" smtClean="0"/>
              <a:t>Because we have made the analysis probabilistic, sometimes we will have some false negatives.</a:t>
            </a:r>
          </a:p>
          <a:p>
            <a:pPr marL="171450" indent="-171450">
              <a:buFontTx/>
              <a:buChar char="-"/>
            </a:pPr>
            <a:r>
              <a:rPr lang="en-US" baseline="0" dirty="0" smtClean="0"/>
              <a:t>For both bars, the higher, the better.</a:t>
            </a:r>
          </a:p>
          <a:p>
            <a:pPr marL="171450" indent="-171450">
              <a:buFontTx/>
              <a:buChar char="-"/>
            </a:pPr>
            <a:r>
              <a:rPr lang="en-US" baseline="0" dirty="0" smtClean="0"/>
              <a:t>On average, our approach is able to eliminate 70% of the false alarms by incorporating 5% of the feedback at the cost of introducing 4% false negatives.</a:t>
            </a:r>
          </a:p>
        </p:txBody>
      </p:sp>
      <p:sp>
        <p:nvSpPr>
          <p:cNvPr id="4" name="Slide Number Placeholder 3"/>
          <p:cNvSpPr>
            <a:spLocks noGrp="1"/>
          </p:cNvSpPr>
          <p:nvPr>
            <p:ph type="sldNum" sz="quarter" idx="10"/>
          </p:nvPr>
        </p:nvSpPr>
        <p:spPr/>
        <p:txBody>
          <a:bodyPr/>
          <a:lstStyle/>
          <a:p>
            <a:fld id="{2D58669D-B7D0-4298-8AB5-F27BD80793BB}" type="slidenum">
              <a:rPr lang="en-US" smtClean="0"/>
              <a:pPr/>
              <a:t>55</a:t>
            </a:fld>
            <a:endParaRPr lang="en-US"/>
          </a:p>
        </p:txBody>
      </p:sp>
    </p:spTree>
    <p:extLst>
      <p:ext uri="{BB962C8B-B14F-4D97-AF65-F5344CB8AC3E}">
        <p14:creationId xmlns:p14="http://schemas.microsoft.com/office/powerpoint/2010/main" val="17391274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Let’s first look at</a:t>
            </a:r>
            <a:r>
              <a:rPr lang="en-US" baseline="0" dirty="0" smtClean="0"/>
              <a:t> the precision result, Because the time is limited, I will only talk about the result for </a:t>
            </a:r>
            <a:r>
              <a:rPr lang="en-US" baseline="0" dirty="0" err="1" smtClean="0"/>
              <a:t>Datarace</a:t>
            </a:r>
            <a:r>
              <a:rPr lang="en-US" baseline="0" dirty="0" smtClean="0"/>
              <a:t>. The result for pointer analysis is similar.</a:t>
            </a:r>
            <a:endParaRPr lang="en-US" baseline="0" dirty="0"/>
          </a:p>
          <a:p>
            <a:pPr marL="171450" indent="-171450">
              <a:buFontTx/>
              <a:buChar char="-"/>
            </a:pPr>
            <a:r>
              <a:rPr lang="en-US" baseline="0" dirty="0" smtClean="0"/>
              <a:t>We obtained the result by randomly sampling 5% of the reports to give feedback on.</a:t>
            </a:r>
          </a:p>
          <a:p>
            <a:pPr marL="171450" indent="-171450">
              <a:buFontTx/>
              <a:buChar char="-"/>
            </a:pPr>
            <a:r>
              <a:rPr lang="en-US" baseline="0" dirty="0" smtClean="0"/>
              <a:t>Each group of bars represents the result on one benchmark, where the orange bar represents the percentage of false alarms that is eliminated by our approach, and blue bar represents the percentage of true alarms that are retained.</a:t>
            </a:r>
          </a:p>
          <a:p>
            <a:pPr marL="171450" indent="-171450">
              <a:buFontTx/>
              <a:buChar char="-"/>
            </a:pPr>
            <a:r>
              <a:rPr lang="en-US" baseline="0" dirty="0" smtClean="0"/>
              <a:t>The numbers at the top are the absolute numbers of false alarms and true alarms produced by the original analysis.</a:t>
            </a:r>
          </a:p>
          <a:p>
            <a:pPr marL="171450" indent="-171450">
              <a:buFontTx/>
              <a:buChar char="-"/>
            </a:pPr>
            <a:r>
              <a:rPr lang="en-US" baseline="0" dirty="0" smtClean="0"/>
              <a:t>Because we have made the analysis probabilistic, sometimes we will have some false negatives.</a:t>
            </a:r>
          </a:p>
          <a:p>
            <a:pPr marL="171450" indent="-171450">
              <a:buFontTx/>
              <a:buChar char="-"/>
            </a:pPr>
            <a:r>
              <a:rPr lang="en-US" baseline="0" dirty="0" smtClean="0"/>
              <a:t>For both bars, the higher, the better.</a:t>
            </a:r>
          </a:p>
          <a:p>
            <a:pPr marL="171450" indent="-171450">
              <a:buFontTx/>
              <a:buChar char="-"/>
            </a:pPr>
            <a:r>
              <a:rPr lang="en-US" baseline="0" dirty="0" smtClean="0"/>
              <a:t>On average, our approach is able to eliminate 70% of the false alarms by incorporating 5% of the feedback at the cost of introducing 4% false negatives.</a:t>
            </a:r>
          </a:p>
        </p:txBody>
      </p:sp>
      <p:sp>
        <p:nvSpPr>
          <p:cNvPr id="4" name="Slide Number Placeholder 3"/>
          <p:cNvSpPr>
            <a:spLocks noGrp="1"/>
          </p:cNvSpPr>
          <p:nvPr>
            <p:ph type="sldNum" sz="quarter" idx="10"/>
          </p:nvPr>
        </p:nvSpPr>
        <p:spPr/>
        <p:txBody>
          <a:bodyPr/>
          <a:lstStyle/>
          <a:p>
            <a:fld id="{2D58669D-B7D0-4298-8AB5-F27BD80793BB}" type="slidenum">
              <a:rPr lang="en-US" smtClean="0"/>
              <a:pPr/>
              <a:t>56</a:t>
            </a:fld>
            <a:endParaRPr lang="en-US"/>
          </a:p>
        </p:txBody>
      </p:sp>
    </p:spTree>
    <p:extLst>
      <p:ext uri="{BB962C8B-B14F-4D97-AF65-F5344CB8AC3E}">
        <p14:creationId xmlns:p14="http://schemas.microsoft.com/office/powerpoint/2010/main" val="6618702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Let’s first look at</a:t>
            </a:r>
            <a:r>
              <a:rPr lang="en-US" baseline="0" dirty="0" smtClean="0"/>
              <a:t> the precision result, Because the time is limited, I will only talk about the result for </a:t>
            </a:r>
            <a:r>
              <a:rPr lang="en-US" baseline="0" dirty="0" err="1" smtClean="0"/>
              <a:t>Datarace</a:t>
            </a:r>
            <a:r>
              <a:rPr lang="en-US" baseline="0" dirty="0" smtClean="0"/>
              <a:t>. The result for pointer analysis is similar.</a:t>
            </a:r>
            <a:endParaRPr lang="en-US" baseline="0" dirty="0"/>
          </a:p>
          <a:p>
            <a:pPr marL="171450" indent="-171450">
              <a:buFontTx/>
              <a:buChar char="-"/>
            </a:pPr>
            <a:r>
              <a:rPr lang="en-US" baseline="0" dirty="0" smtClean="0"/>
              <a:t>We obtained the result by randomly sampling 5% of the reports to give feedback on.</a:t>
            </a:r>
          </a:p>
          <a:p>
            <a:pPr marL="171450" indent="-171450">
              <a:buFontTx/>
              <a:buChar char="-"/>
            </a:pPr>
            <a:r>
              <a:rPr lang="en-US" baseline="0" dirty="0" smtClean="0"/>
              <a:t>Each group of bars represents the result on one benchmark, where the orange bar represents the percentage of false alarms that is eliminated by our approach, and blue bar represents the percentage of true alarms that are retained.</a:t>
            </a:r>
          </a:p>
          <a:p>
            <a:pPr marL="171450" indent="-171450">
              <a:buFontTx/>
              <a:buChar char="-"/>
            </a:pPr>
            <a:r>
              <a:rPr lang="en-US" baseline="0" dirty="0" smtClean="0"/>
              <a:t>The numbers at the top are the absolute numbers of false alarms and true alarms produced by the original analysis.</a:t>
            </a:r>
          </a:p>
          <a:p>
            <a:pPr marL="171450" indent="-171450">
              <a:buFontTx/>
              <a:buChar char="-"/>
            </a:pPr>
            <a:r>
              <a:rPr lang="en-US" baseline="0" dirty="0" smtClean="0"/>
              <a:t>Because we have made the analysis probabilistic, sometimes we will have some false negatives.</a:t>
            </a:r>
          </a:p>
          <a:p>
            <a:pPr marL="171450" indent="-171450">
              <a:buFontTx/>
              <a:buChar char="-"/>
            </a:pPr>
            <a:r>
              <a:rPr lang="en-US" baseline="0" dirty="0" smtClean="0"/>
              <a:t>For both bars, the higher, the better.</a:t>
            </a:r>
          </a:p>
          <a:p>
            <a:pPr marL="171450" indent="-171450">
              <a:buFontTx/>
              <a:buChar char="-"/>
            </a:pPr>
            <a:r>
              <a:rPr lang="en-US" baseline="0" dirty="0" smtClean="0"/>
              <a:t>On average, our approach is able to eliminate 70% of the false alarms by incorporating 5% of the feedback at the cost of introducing 4% false negatives.</a:t>
            </a:r>
          </a:p>
        </p:txBody>
      </p:sp>
      <p:sp>
        <p:nvSpPr>
          <p:cNvPr id="4" name="Slide Number Placeholder 3"/>
          <p:cNvSpPr>
            <a:spLocks noGrp="1"/>
          </p:cNvSpPr>
          <p:nvPr>
            <p:ph type="sldNum" sz="quarter" idx="10"/>
          </p:nvPr>
        </p:nvSpPr>
        <p:spPr/>
        <p:txBody>
          <a:bodyPr/>
          <a:lstStyle/>
          <a:p>
            <a:fld id="{2D58669D-B7D0-4298-8AB5-F27BD80793BB}" type="slidenum">
              <a:rPr lang="en-US" smtClean="0"/>
              <a:pPr/>
              <a:t>57</a:t>
            </a:fld>
            <a:endParaRPr lang="en-US"/>
          </a:p>
        </p:txBody>
      </p:sp>
    </p:spTree>
    <p:extLst>
      <p:ext uri="{BB962C8B-B14F-4D97-AF65-F5344CB8AC3E}">
        <p14:creationId xmlns:p14="http://schemas.microsoft.com/office/powerpoint/2010/main" val="367744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current work reveals four future research directions </a:t>
            </a:r>
            <a:r>
              <a:rPr lang="en-US" baseline="0" smtClean="0"/>
              <a:t>that we believe </a:t>
            </a:r>
            <a:r>
              <a:rPr lang="en-US" baseline="0" dirty="0" smtClean="0"/>
              <a:t>will change program reasoning techniques fundamentally. These four directions complement each other and our current work has only begun to reveal their potential.</a:t>
            </a:r>
          </a:p>
          <a:p>
            <a:endParaRPr lang="en-US" baseline="0" dirty="0" smtClean="0"/>
          </a:p>
          <a:p>
            <a:r>
              <a:rPr lang="en-US" baseline="0" dirty="0" smtClean="0"/>
              <a:t>The first direction is bringing human into the loop. Today’s techniques are either mostly automatic or mostly manual. However, I don’t believe either extreme is the right approach. For example, humans have domain knowledge and are very good at local reasoning, while automatic techniques are very good at handling tedious tasks and global reasoning. Therefore, the right approach should be an approach that systematically combines human capabilities and automatic techniques.</a:t>
            </a:r>
          </a:p>
          <a:p>
            <a:endParaRPr lang="en-US" baseline="0" dirty="0" smtClean="0"/>
          </a:p>
          <a:p>
            <a:r>
              <a:rPr lang="en-US" baseline="0" dirty="0" smtClean="0"/>
              <a:t>The second direction we’re investigating is to combine logical and probabilistic reasoning.  Conventional program analyses have made great strides by leveraging logical reasoning. The logical approach provides many benefits. However, it cannot handle uncertainties very well, and lacks the ability to learn and adapt. On the other hand, the probabilistic approach doesn’t have these limitations. However, we don</a:t>
            </a:r>
            <a:r>
              <a:rPr lang="mr-IN" baseline="0" dirty="0" smtClean="0"/>
              <a:t>’</a:t>
            </a:r>
            <a:r>
              <a:rPr lang="en-US" baseline="0" dirty="0" smtClean="0"/>
              <a:t>t’ want to switch to a purely probabilistic approach because we want to keep the benefits of conventional program analysis. Therefore, the right approach should be a combined approach.</a:t>
            </a:r>
          </a:p>
          <a:p>
            <a:endParaRPr lang="en-US" baseline="0" dirty="0" smtClean="0"/>
          </a:p>
          <a:p>
            <a:r>
              <a:rPr lang="en-US" baseline="0" dirty="0" smtClean="0"/>
              <a:t>The third direction we’re investigating is optimization solvers. The constraint-based approach has emerged as a new computational paradigm in many fields of computer science. One example is the use of decision solvers, including SAT and </a:t>
            </a:r>
            <a:r>
              <a:rPr lang="en-US" baseline="0" dirty="0" err="1" smtClean="0"/>
              <a:t>Datalog</a:t>
            </a:r>
            <a:r>
              <a:rPr lang="en-US" baseline="0" dirty="0" smtClean="0"/>
              <a:t> solvers. Nowadays, researchers are trying to push forward the paradigm by investigating solvers with more expressiveness. One direction is to extend the current solvers to handle richer logic. One example of solvers that researchers are investigating is SMT solvers. Another direction that we’re investigating is to go from decision solvers to optimization solvers. In the future, we want both richer logic and the ability to express optimization objectives. One key challenge is how to develop efficient and accurate solving algorithms. One promising direction is to exploit domain knowledge.</a:t>
            </a:r>
          </a:p>
          <a:p>
            <a:endParaRPr lang="en-US" baseline="0" dirty="0" smtClean="0"/>
          </a:p>
          <a:p>
            <a:r>
              <a:rPr lang="en-US" baseline="0" dirty="0" smtClean="0"/>
              <a:t>The final direction we’re investigating is how to make program reasoning techniques data-driven. Currently, all conventional techniques depend mostly upon handcrafted knowledge. Why is this the case. There’re two reasons: 1there was not sufficient data </a:t>
            </a:r>
            <a:r>
              <a:rPr lang="en-US" baseline="0" dirty="0" err="1" smtClean="0"/>
              <a:t>availabel</a:t>
            </a:r>
            <a:r>
              <a:rPr lang="en-US" baseline="0" dirty="0" smtClean="0"/>
              <a:t> in the past. 2. all conventional approaches are based on logical reasoning, which is not effective at learning. But nowadays, we have a lot of open-source codebases and well-documented program errors and security vulnerabilities available. And researchers have started looking at how to incorporate probabilistic reasoning. These developments, taking together, lead me to believe there is a huge opportunity in improving the state of the art by levering data-driven approaches.</a:t>
            </a:r>
          </a:p>
          <a:p>
            <a:endParaRPr lang="en-US" baseline="0" dirty="0" smtClean="0"/>
          </a:p>
        </p:txBody>
      </p:sp>
      <p:sp>
        <p:nvSpPr>
          <p:cNvPr id="4" name="Slide Number Placeholder 3"/>
          <p:cNvSpPr>
            <a:spLocks noGrp="1"/>
          </p:cNvSpPr>
          <p:nvPr>
            <p:ph type="sldNum" sz="quarter" idx="10"/>
          </p:nvPr>
        </p:nvSpPr>
        <p:spPr/>
        <p:txBody>
          <a:bodyPr/>
          <a:lstStyle/>
          <a:p>
            <a:fld id="{2D58669D-B7D0-4298-8AB5-F27BD80793BB}" type="slidenum">
              <a:rPr lang="en-US" smtClean="0"/>
              <a:t>58</a:t>
            </a:fld>
            <a:endParaRPr lang="en-US" dirty="0"/>
          </a:p>
        </p:txBody>
      </p:sp>
    </p:spTree>
    <p:extLst>
      <p:ext uri="{BB962C8B-B14F-4D97-AF65-F5344CB8AC3E}">
        <p14:creationId xmlns:p14="http://schemas.microsoft.com/office/powerpoint/2010/main" val="1809808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Program analyses,</a:t>
            </a:r>
            <a:r>
              <a:rPr lang="en-US" baseline="0" dirty="0" smtClean="0"/>
              <a:t> as many of you might know, are algorithms for discovering useful facts about programs.</a:t>
            </a:r>
          </a:p>
          <a:p>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There are many success stories about applying program analyses in industry. For example. SLAM employs model-checking and is the underlying engine of Microsoft Static Driver Verifier, which helped eliminate most of the bluescreen errors in Windows. </a:t>
            </a:r>
            <a:r>
              <a:rPr lang="en-US" sz="1200" b="0" i="0" u="none" strike="noStrike" kern="1200" baseline="0" dirty="0" err="1" smtClean="0">
                <a:solidFill>
                  <a:schemeClr val="tx1"/>
                </a:solidFill>
                <a:effectLst/>
                <a:latin typeface="+mn-lt"/>
                <a:ea typeface="+mn-ea"/>
                <a:cs typeface="+mn-cs"/>
              </a:rPr>
              <a:t>Astree</a:t>
            </a:r>
            <a:r>
              <a:rPr lang="en-US" sz="1200" b="0" i="0" u="none" strike="noStrike" kern="1200" baseline="0" dirty="0" smtClean="0">
                <a:solidFill>
                  <a:schemeClr val="tx1"/>
                </a:solidFill>
                <a:effectLst/>
                <a:latin typeface="+mn-lt"/>
                <a:ea typeface="+mn-ea"/>
                <a:cs typeface="+mn-cs"/>
              </a:rPr>
              <a:t> is a tool based on abstract interpretation and has been used to check the correctness of the airbus flight control software. </a:t>
            </a:r>
            <a:r>
              <a:rPr lang="en-US" sz="1200" b="0" i="0" u="none" strike="noStrike" kern="1200" baseline="0" dirty="0" err="1" smtClean="0">
                <a:solidFill>
                  <a:schemeClr val="tx1"/>
                </a:solidFill>
                <a:effectLst/>
                <a:latin typeface="+mn-lt"/>
                <a:ea typeface="+mn-ea"/>
                <a:cs typeface="+mn-cs"/>
              </a:rPr>
              <a:t>Coverity</a:t>
            </a:r>
            <a:r>
              <a:rPr lang="en-US" sz="1200" b="0" i="0" u="none" strike="noStrike" kern="1200" baseline="0" dirty="0" smtClean="0">
                <a:solidFill>
                  <a:schemeClr val="tx1"/>
                </a:solidFill>
                <a:effectLst/>
                <a:latin typeface="+mn-lt"/>
                <a:ea typeface="+mn-ea"/>
                <a:cs typeface="+mn-cs"/>
              </a:rPr>
              <a:t>, a tool based on dataflow analysis by Synopsis, has helped find bugs in many enterprise applications. More recently, Facebook Infer, a tool based on separation logic, has been deployed inside the company to help improve the memory safety of mobile applications.</a:t>
            </a:r>
          </a:p>
          <a:p>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Program analysis sounds an effective way to improve software quality, why not apply it more broadly?</a:t>
            </a:r>
          </a:p>
        </p:txBody>
      </p:sp>
      <p:sp>
        <p:nvSpPr>
          <p:cNvPr id="4" name="Slide Number Placeholder 3"/>
          <p:cNvSpPr>
            <a:spLocks noGrp="1"/>
          </p:cNvSpPr>
          <p:nvPr>
            <p:ph type="sldNum" sz="quarter" idx="10"/>
          </p:nvPr>
        </p:nvSpPr>
        <p:spPr/>
        <p:txBody>
          <a:bodyPr/>
          <a:lstStyle/>
          <a:p>
            <a:fld id="{2D58669D-B7D0-4298-8AB5-F27BD80793BB}" type="slidenum">
              <a:rPr lang="en-US" smtClean="0"/>
              <a:t>6</a:t>
            </a:fld>
            <a:endParaRPr lang="en-US" dirty="0"/>
          </a:p>
        </p:txBody>
      </p:sp>
    </p:spTree>
    <p:extLst>
      <p:ext uri="{BB962C8B-B14F-4D97-AF65-F5344CB8AC3E}">
        <p14:creationId xmlns:p14="http://schemas.microsoft.com/office/powerpoint/2010/main" val="1319635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smtClean="0"/>
          </a:p>
          <a:p>
            <a:pPr marL="171450" indent="-171450">
              <a:buFontTx/>
              <a:buChar char="-"/>
            </a:pPr>
            <a:r>
              <a:rPr lang="en-US" dirty="0" smtClean="0"/>
              <a:t>Designing program analyses that work in practice</a:t>
            </a:r>
            <a:r>
              <a:rPr lang="en-US" baseline="0" dirty="0" smtClean="0"/>
              <a:t> remains as much as art as its science</a:t>
            </a:r>
            <a:r>
              <a:rPr lang="en-US" dirty="0" smtClean="0"/>
              <a:t> </a:t>
            </a:r>
          </a:p>
          <a:p>
            <a:pPr marL="171450" indent="-171450">
              <a:buFontTx/>
              <a:buChar char="-"/>
            </a:pPr>
            <a:r>
              <a:rPr lang="en-US" dirty="0" smtClean="0"/>
              <a:t>Current approach: Knowledgeable</a:t>
            </a:r>
            <a:r>
              <a:rPr lang="en-US" baseline="0" dirty="0" smtClean="0"/>
              <a:t> writer designs analyses</a:t>
            </a:r>
          </a:p>
          <a:p>
            <a:pPr marL="171450" indent="-171450">
              <a:buFontTx/>
              <a:buChar char="-"/>
            </a:pPr>
            <a:r>
              <a:rPr lang="en-US" baseline="0" dirty="0" smtClean="0"/>
              <a:t>Also, needs experience. Uses experience to decide what approximations to incorporate.</a:t>
            </a:r>
          </a:p>
          <a:p>
            <a:pPr marL="171450" indent="-171450">
              <a:buFontTx/>
              <a:buChar char="-"/>
            </a:pPr>
            <a:r>
              <a:rPr lang="en-US" baseline="0" dirty="0" smtClean="0"/>
              <a:t>Why approximations?</a:t>
            </a:r>
          </a:p>
          <a:p>
            <a:pPr marL="171450" indent="-171450">
              <a:buFontTx/>
              <a:buChar char="-"/>
            </a:pPr>
            <a:r>
              <a:rPr lang="en-US" baseline="0" dirty="0" err="1" smtClean="0"/>
              <a:t>Undecidable</a:t>
            </a:r>
            <a:r>
              <a:rPr lang="en-US" baseline="0" dirty="0" smtClean="0"/>
              <a:t> problems</a:t>
            </a:r>
          </a:p>
          <a:p>
            <a:pPr marL="171450" indent="-171450">
              <a:buFontTx/>
              <a:buChar char="-"/>
            </a:pPr>
            <a:r>
              <a:rPr lang="en-US" baseline="0" dirty="0" smtClean="0"/>
              <a:t>Properties ill-defined, For example, consider an analysis trying to find races in the program. Many data races are benign and programmers do want them to be reported. Notion of benign is subjective and not well-defined.</a:t>
            </a:r>
          </a:p>
          <a:p>
            <a:pPr marL="171450" indent="-171450">
              <a:buFontTx/>
              <a:buChar char="-"/>
            </a:pPr>
            <a:r>
              <a:rPr lang="en-US" baseline="0" dirty="0" smtClean="0"/>
              <a:t>Most large programs call native code </a:t>
            </a:r>
            <a:r>
              <a:rPr lang="en-US" baseline="0" dirty="0" err="1" smtClean="0"/>
              <a:t>i.e</a:t>
            </a:r>
            <a:r>
              <a:rPr lang="en-US" baseline="0" dirty="0" smtClean="0"/>
              <a:t> code for which we don</a:t>
            </a:r>
            <a:r>
              <a:rPr lang="fr-FR" baseline="0" dirty="0" smtClean="0"/>
              <a:t>’</a:t>
            </a:r>
            <a:r>
              <a:rPr lang="en-US" baseline="0" dirty="0" smtClean="0"/>
              <a:t>t have source code but only the binaries. These are invisible to analysis tools that operate on source/assembly code.</a:t>
            </a:r>
          </a:p>
          <a:p>
            <a:pPr marL="171450" indent="-171450">
              <a:buFontTx/>
              <a:buChar char="-"/>
            </a:pPr>
            <a:r>
              <a:rPr lang="en-US" baseline="0" dirty="0" smtClean="0"/>
              <a:t>No well defined recipe for choosing approximations. And the guiding principle employed is to choose approximations such that analysis still produces useful results </a:t>
            </a:r>
            <a:r>
              <a:rPr lang="en-US" baseline="0" dirty="0" err="1" smtClean="0"/>
              <a:t>inspite</a:t>
            </a:r>
            <a:r>
              <a:rPr lang="en-US" baseline="0" dirty="0" smtClean="0"/>
              <a:t> of the inherent imprecision due to the approximations.</a:t>
            </a:r>
            <a:endParaRPr lang="en-US" dirty="0"/>
          </a:p>
        </p:txBody>
      </p:sp>
      <p:sp>
        <p:nvSpPr>
          <p:cNvPr id="4" name="Slide Number Placeholder 3"/>
          <p:cNvSpPr>
            <a:spLocks noGrp="1"/>
          </p:cNvSpPr>
          <p:nvPr>
            <p:ph type="sldNum" sz="quarter" idx="10"/>
          </p:nvPr>
        </p:nvSpPr>
        <p:spPr/>
        <p:txBody>
          <a:bodyPr/>
          <a:lstStyle/>
          <a:p>
            <a:fld id="{2D58669D-B7D0-4298-8AB5-F27BD80793BB}" type="slidenum">
              <a:rPr lang="en-US" smtClean="0"/>
              <a:pPr/>
              <a:t>7</a:t>
            </a:fld>
            <a:endParaRPr lang="en-US"/>
          </a:p>
        </p:txBody>
      </p:sp>
    </p:spTree>
    <p:extLst>
      <p:ext uri="{BB962C8B-B14F-4D97-AF65-F5344CB8AC3E}">
        <p14:creationId xmlns:p14="http://schemas.microsoft.com/office/powerpoint/2010/main" val="757292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smtClean="0"/>
          </a:p>
          <a:p>
            <a:pPr marL="171450" indent="-171450">
              <a:buFontTx/>
              <a:buChar char="-"/>
            </a:pPr>
            <a:r>
              <a:rPr lang="en-US" dirty="0" smtClean="0"/>
              <a:t>Designing program analyses that work in practice</a:t>
            </a:r>
            <a:r>
              <a:rPr lang="en-US" baseline="0" dirty="0" smtClean="0"/>
              <a:t> remains as much as art as its science</a:t>
            </a:r>
            <a:r>
              <a:rPr lang="en-US" dirty="0" smtClean="0"/>
              <a:t> </a:t>
            </a:r>
          </a:p>
          <a:p>
            <a:pPr marL="171450" indent="-171450">
              <a:buFontTx/>
              <a:buChar char="-"/>
            </a:pPr>
            <a:r>
              <a:rPr lang="en-US" dirty="0" smtClean="0"/>
              <a:t>Current approach: Knowledgeable</a:t>
            </a:r>
            <a:r>
              <a:rPr lang="en-US" baseline="0" dirty="0" smtClean="0"/>
              <a:t> writer designs analyses</a:t>
            </a:r>
          </a:p>
          <a:p>
            <a:pPr marL="171450" indent="-171450">
              <a:buFontTx/>
              <a:buChar char="-"/>
            </a:pPr>
            <a:r>
              <a:rPr lang="en-US" baseline="0" dirty="0" smtClean="0"/>
              <a:t>Also, needs experience. Uses experience to decide what approximations to incorporate.</a:t>
            </a:r>
          </a:p>
          <a:p>
            <a:pPr marL="171450" indent="-171450">
              <a:buFontTx/>
              <a:buChar char="-"/>
            </a:pPr>
            <a:r>
              <a:rPr lang="en-US" baseline="0" dirty="0" smtClean="0"/>
              <a:t>Why approximations?</a:t>
            </a:r>
          </a:p>
          <a:p>
            <a:pPr marL="171450" indent="-171450">
              <a:buFontTx/>
              <a:buChar char="-"/>
            </a:pPr>
            <a:r>
              <a:rPr lang="en-US" baseline="0" dirty="0" err="1" smtClean="0"/>
              <a:t>Undecidable</a:t>
            </a:r>
            <a:r>
              <a:rPr lang="en-US" baseline="0" dirty="0" smtClean="0"/>
              <a:t> problems</a:t>
            </a:r>
          </a:p>
          <a:p>
            <a:pPr marL="171450" indent="-171450">
              <a:buFontTx/>
              <a:buChar char="-"/>
            </a:pPr>
            <a:r>
              <a:rPr lang="en-US" baseline="0" dirty="0" smtClean="0"/>
              <a:t>Properties ill-defined, For example, consider an analysis trying to find races in the program. Many data races are benign and programmers do want them to be reported. Notion of benign is subjective and not well-defined.</a:t>
            </a:r>
          </a:p>
          <a:p>
            <a:pPr marL="171450" indent="-171450">
              <a:buFontTx/>
              <a:buChar char="-"/>
            </a:pPr>
            <a:r>
              <a:rPr lang="en-US" baseline="0" dirty="0" smtClean="0"/>
              <a:t>Most large programs call native code </a:t>
            </a:r>
            <a:r>
              <a:rPr lang="en-US" baseline="0" dirty="0" err="1" smtClean="0"/>
              <a:t>i.e</a:t>
            </a:r>
            <a:r>
              <a:rPr lang="en-US" baseline="0" dirty="0" smtClean="0"/>
              <a:t> code for which we don</a:t>
            </a:r>
            <a:r>
              <a:rPr lang="fr-FR" baseline="0" dirty="0" smtClean="0"/>
              <a:t>’</a:t>
            </a:r>
            <a:r>
              <a:rPr lang="en-US" baseline="0" dirty="0" smtClean="0"/>
              <a:t>t have source code but only the binaries. These are invisible to analysis tools that operate on source/assembly code.</a:t>
            </a:r>
          </a:p>
          <a:p>
            <a:pPr marL="171450" indent="-171450">
              <a:buFontTx/>
              <a:buChar char="-"/>
            </a:pPr>
            <a:r>
              <a:rPr lang="en-US" baseline="0" dirty="0" smtClean="0"/>
              <a:t>No well defined recipe for choosing approximations. And the guiding principle employed is to choose approximations such that analysis still produces useful results </a:t>
            </a:r>
            <a:r>
              <a:rPr lang="en-US" baseline="0" dirty="0" err="1" smtClean="0"/>
              <a:t>inspite</a:t>
            </a:r>
            <a:r>
              <a:rPr lang="en-US" baseline="0" dirty="0" smtClean="0"/>
              <a:t> of the inherent imprecision due to the approximations.</a:t>
            </a:r>
            <a:endParaRPr lang="en-US" dirty="0"/>
          </a:p>
        </p:txBody>
      </p:sp>
      <p:sp>
        <p:nvSpPr>
          <p:cNvPr id="4" name="Slide Number Placeholder 3"/>
          <p:cNvSpPr>
            <a:spLocks noGrp="1"/>
          </p:cNvSpPr>
          <p:nvPr>
            <p:ph type="sldNum" sz="quarter" idx="10"/>
          </p:nvPr>
        </p:nvSpPr>
        <p:spPr/>
        <p:txBody>
          <a:bodyPr/>
          <a:lstStyle/>
          <a:p>
            <a:fld id="{2D58669D-B7D0-4298-8AB5-F27BD80793BB}" type="slidenum">
              <a:rPr lang="en-US" smtClean="0"/>
              <a:pPr/>
              <a:t>8</a:t>
            </a:fld>
            <a:endParaRPr lang="en-US"/>
          </a:p>
        </p:txBody>
      </p:sp>
    </p:spTree>
    <p:extLst>
      <p:ext uri="{BB962C8B-B14F-4D97-AF65-F5344CB8AC3E}">
        <p14:creationId xmlns:p14="http://schemas.microsoft.com/office/powerpoint/2010/main" val="539456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a:p>
            <a:pPr marL="0" indent="0">
              <a:buFontTx/>
              <a:buNone/>
            </a:pPr>
            <a:r>
              <a:rPr lang="en-US" baseline="0" dirty="0" smtClean="0"/>
              <a:t>- Writer still makes decisions about approximations.</a:t>
            </a:r>
          </a:p>
          <a:p>
            <a:pPr marL="171450" indent="-171450">
              <a:buFontTx/>
              <a:buChar char="-"/>
            </a:pPr>
            <a:r>
              <a:rPr lang="en-US" baseline="0" dirty="0" smtClean="0"/>
              <a:t>User can also give feedback to the analysis tool and guide it towards more acceptable results.</a:t>
            </a:r>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r>
              <a:rPr lang="en-US" baseline="0" dirty="0" smtClean="0"/>
              <a:t>Key technical challenges: </a:t>
            </a:r>
          </a:p>
          <a:p>
            <a:pPr marL="171450" indent="-171450">
              <a:buFontTx/>
              <a:buChar char="-"/>
            </a:pPr>
            <a:r>
              <a:rPr lang="en-US" baseline="0" dirty="0" smtClean="0"/>
              <a:t>Allow both writer and user to systematically interact with the system </a:t>
            </a:r>
          </a:p>
          <a:p>
            <a:pPr marL="171450" indent="-171450">
              <a:buFontTx/>
              <a:buChar char="-"/>
            </a:pPr>
            <a:r>
              <a:rPr lang="en-US" baseline="0" dirty="0" smtClean="0"/>
              <a:t>Approach should be smart enough to learn from limited user feedback</a:t>
            </a:r>
            <a:endParaRPr lang="en-US" dirty="0"/>
          </a:p>
        </p:txBody>
      </p:sp>
      <p:sp>
        <p:nvSpPr>
          <p:cNvPr id="4" name="Slide Number Placeholder 3"/>
          <p:cNvSpPr>
            <a:spLocks noGrp="1"/>
          </p:cNvSpPr>
          <p:nvPr>
            <p:ph type="sldNum" sz="quarter" idx="10"/>
          </p:nvPr>
        </p:nvSpPr>
        <p:spPr/>
        <p:txBody>
          <a:bodyPr/>
          <a:lstStyle/>
          <a:p>
            <a:fld id="{2D58669D-B7D0-4298-8AB5-F27BD80793BB}" type="slidenum">
              <a:rPr lang="en-US" smtClean="0"/>
              <a:pPr/>
              <a:t>10</a:t>
            </a:fld>
            <a:endParaRPr lang="en-US"/>
          </a:p>
        </p:txBody>
      </p:sp>
    </p:spTree>
    <p:extLst>
      <p:ext uri="{BB962C8B-B14F-4D97-AF65-F5344CB8AC3E}">
        <p14:creationId xmlns:p14="http://schemas.microsoft.com/office/powerpoint/2010/main" val="1856810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of 3 approaches: classification, resolution, ranking.</a:t>
            </a:r>
          </a:p>
          <a:p>
            <a:r>
              <a:rPr lang="en-US" dirty="0" smtClean="0"/>
              <a:t>Columns: guarantees (sub-columns: sound? optimal user effort?), kind of questions (sub-column: active or passive? Feedback on?), optimization problem solved, publication</a:t>
            </a:r>
          </a:p>
          <a:p>
            <a:endParaRPr lang="en-US" dirty="0"/>
          </a:p>
        </p:txBody>
      </p:sp>
      <p:sp>
        <p:nvSpPr>
          <p:cNvPr id="4" name="Slide Number Placeholder 3"/>
          <p:cNvSpPr>
            <a:spLocks noGrp="1"/>
          </p:cNvSpPr>
          <p:nvPr>
            <p:ph type="sldNum" sz="quarter" idx="10"/>
          </p:nvPr>
        </p:nvSpPr>
        <p:spPr/>
        <p:txBody>
          <a:bodyPr/>
          <a:lstStyle/>
          <a:p>
            <a:fld id="{2D58669D-B7D0-4298-8AB5-F27BD80793BB}" type="slidenum">
              <a:rPr lang="en-US" smtClean="0"/>
              <a:t>11</a:t>
            </a:fld>
            <a:endParaRPr lang="en-US" dirty="0"/>
          </a:p>
        </p:txBody>
      </p:sp>
    </p:spTree>
    <p:extLst>
      <p:ext uri="{BB962C8B-B14F-4D97-AF65-F5344CB8AC3E}">
        <p14:creationId xmlns:p14="http://schemas.microsoft.com/office/powerpoint/2010/main" val="1346498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40719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ctrTitle"/>
          </p:nvPr>
        </p:nvSpPr>
        <p:spPr>
          <a:xfrm>
            <a:off x="1219200" y="1396986"/>
            <a:ext cx="6858000" cy="990600"/>
          </a:xfrm>
        </p:spPr>
        <p:txBody>
          <a:bodyPr anchor="t" anchorCtr="0"/>
          <a:lstStyle>
            <a:lvl1pPr algn="ctr">
              <a:defRPr sz="3200" b="0" i="0">
                <a:solidFill>
                  <a:schemeClr val="tx1"/>
                </a:solidFill>
                <a:latin typeface="Helvetica Light" charset="0"/>
                <a:ea typeface="Helvetica Light" charset="0"/>
                <a:cs typeface="Helvetica Light" charset="0"/>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2999316"/>
            <a:ext cx="6858000" cy="533400"/>
          </a:xfrm>
        </p:spPr>
        <p:txBody>
          <a:bodyPr/>
          <a:lstStyle>
            <a:lvl1pPr marL="0" indent="0" algn="r">
              <a:buNone/>
              <a:defRPr sz="2000" b="0" i="0">
                <a:solidFill>
                  <a:schemeClr val="tx2"/>
                </a:solidFill>
                <a:latin typeface="Helvetica Light" charset="0"/>
                <a:ea typeface="Helvetica Light" charset="0"/>
                <a:cs typeface="Helvetica Light"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dirty="0"/>
          </a:p>
        </p:txBody>
      </p:sp>
      <p:sp>
        <p:nvSpPr>
          <p:cNvPr id="28" name="Date Placeholder 27"/>
          <p:cNvSpPr>
            <a:spLocks noGrp="1"/>
          </p:cNvSpPr>
          <p:nvPr>
            <p:ph type="dt" sz="half" idx="10"/>
          </p:nvPr>
        </p:nvSpPr>
        <p:spPr>
          <a:xfrm>
            <a:off x="6400800" y="6355080"/>
            <a:ext cx="2286000" cy="365760"/>
          </a:xfrm>
        </p:spPr>
        <p:txBody>
          <a:bodyPr/>
          <a:lstStyle>
            <a:lvl1pPr>
              <a:defRPr sz="1400" b="0" i="0">
                <a:latin typeface="Helvetica Light" charset="0"/>
                <a:ea typeface="Helvetica Light" charset="0"/>
                <a:cs typeface="Helvetica Light" charset="0"/>
              </a:defRPr>
            </a:lvl1pPr>
          </a:lstStyle>
          <a:p>
            <a:r>
              <a:rPr lang="en-US" smtClean="0"/>
              <a:t>10/13/17</a:t>
            </a:r>
            <a:endParaRPr lang="en-US" dirty="0"/>
          </a:p>
        </p:txBody>
      </p:sp>
      <p:sp>
        <p:nvSpPr>
          <p:cNvPr id="17" name="Footer Placeholder 16"/>
          <p:cNvSpPr>
            <a:spLocks noGrp="1"/>
          </p:cNvSpPr>
          <p:nvPr>
            <p:ph type="ftr" sz="quarter" idx="11"/>
          </p:nvPr>
        </p:nvSpPr>
        <p:spPr>
          <a:xfrm>
            <a:off x="2898648" y="6355080"/>
            <a:ext cx="3474720" cy="365760"/>
          </a:xfrm>
        </p:spPr>
        <p:txBody>
          <a:bodyPr/>
          <a:lstStyle>
            <a:lvl1pPr>
              <a:defRPr b="0" i="0">
                <a:latin typeface="Helvetica Light" charset="0"/>
                <a:ea typeface="Helvetica Light" charset="0"/>
                <a:cs typeface="Helvetica Light" charset="0"/>
              </a:defRPr>
            </a:lvl1pPr>
          </a:lstStyle>
          <a:p>
            <a:r>
              <a:rPr lang="en-US" smtClean="0"/>
              <a:t>Iowa State University</a:t>
            </a:r>
            <a:endParaRPr lang="en-US" dirty="0"/>
          </a:p>
        </p:txBody>
      </p:sp>
      <p:sp>
        <p:nvSpPr>
          <p:cNvPr id="29" name="Slide Number Placeholder 28"/>
          <p:cNvSpPr>
            <a:spLocks noGrp="1"/>
          </p:cNvSpPr>
          <p:nvPr>
            <p:ph type="sldNum" sz="quarter" idx="12"/>
          </p:nvPr>
        </p:nvSpPr>
        <p:spPr>
          <a:xfrm>
            <a:off x="1216152" y="6355080"/>
            <a:ext cx="1219200" cy="365760"/>
          </a:xfrm>
        </p:spPr>
        <p:txBody>
          <a:bodyPr/>
          <a:lstStyle>
            <a:lvl1pPr>
              <a:defRPr b="0" i="0">
                <a:latin typeface="Helvetica Light" charset="0"/>
                <a:ea typeface="Helvetica Light" charset="0"/>
                <a:cs typeface="Helvetica Light" charset="0"/>
              </a:defRPr>
            </a:lvl1pPr>
          </a:lstStyle>
          <a:p>
            <a:fld id="{1F7DF5D7-FF41-4BF6-8958-28DFF1DB182D}" type="slidenum">
              <a:rPr lang="en-US" smtClean="0"/>
              <a:pPr/>
              <a:t>‹#›</a:t>
            </a:fld>
            <a:endParaRPr lang="en-US" dirty="0"/>
          </a:p>
        </p:txBody>
      </p:sp>
      <p:sp>
        <p:nvSpPr>
          <p:cNvPr id="2" name="TextBox 1"/>
          <p:cNvSpPr txBox="1"/>
          <p:nvPr userDrawn="1"/>
        </p:nvSpPr>
        <p:spPr>
          <a:xfrm>
            <a:off x="800100" y="6343650"/>
            <a:ext cx="184731" cy="400110"/>
          </a:xfrm>
          <a:prstGeom prst="rect">
            <a:avLst/>
          </a:prstGeom>
          <a:noFill/>
        </p:spPr>
        <p:txBody>
          <a:bodyPr wrap="none" rtlCol="0">
            <a:spAutoFit/>
          </a:bodyPr>
          <a:lstStyle/>
          <a:p>
            <a:endParaRPr lang="en-US" sz="2000" dirty="0" err="1" smtClean="0">
              <a:latin typeface="Helvetica Light" charset="0"/>
              <a:ea typeface="Helvetica Light" charset="0"/>
              <a:cs typeface="Helvetica Light" charset="0"/>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457200" y="1097280"/>
            <a:ext cx="8229600" cy="4958354"/>
          </a:xfrm>
        </p:spPr>
        <p:txBody>
          <a:bodyPr/>
          <a:lstStyle>
            <a:lvl1pPr>
              <a:defRPr b="0" i="0">
                <a:latin typeface="Helvetica Light" charset="0"/>
                <a:ea typeface="Helvetica Light" charset="0"/>
                <a:cs typeface="Helvetica Light" charset="0"/>
              </a:defRPr>
            </a:lvl1pPr>
            <a:lvl2pPr>
              <a:defRPr b="0" i="0">
                <a:latin typeface="Helvetica Light" charset="0"/>
                <a:ea typeface="Helvetica Light" charset="0"/>
                <a:cs typeface="Helvetica Light" charset="0"/>
              </a:defRPr>
            </a:lvl2pPr>
            <a:lvl3pPr>
              <a:defRPr b="0" i="0">
                <a:latin typeface="Helvetica Light" charset="0"/>
                <a:ea typeface="Helvetica Light" charset="0"/>
                <a:cs typeface="Helvetica Light" charset="0"/>
              </a:defRPr>
            </a:lvl3pPr>
            <a:lvl4pPr>
              <a:defRPr b="0" i="0">
                <a:latin typeface="Helvetica Light" charset="0"/>
                <a:ea typeface="Helvetica Light" charset="0"/>
                <a:cs typeface="Helvetica Light" charset="0"/>
              </a:defRPr>
            </a:lvl4pPr>
            <a:lvl5pPr>
              <a:defRPr b="0" i="0">
                <a:latin typeface="Helvetica Light" charset="0"/>
                <a:ea typeface="Helvetica Light" charset="0"/>
                <a:cs typeface="Helvetica Light"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Date Placeholder 9"/>
          <p:cNvSpPr>
            <a:spLocks noGrp="1"/>
          </p:cNvSpPr>
          <p:nvPr>
            <p:ph type="dt" sz="half" idx="10"/>
          </p:nvPr>
        </p:nvSpPr>
        <p:spPr/>
        <p:txBody>
          <a:bodyPr/>
          <a:lstStyle>
            <a:lvl1pPr algn="r">
              <a:defRPr b="0" i="0">
                <a:latin typeface="Helvetica Light" charset="0"/>
                <a:ea typeface="Helvetica Light" charset="0"/>
                <a:cs typeface="Helvetica Light" charset="0"/>
              </a:defRPr>
            </a:lvl1pPr>
          </a:lstStyle>
          <a:p>
            <a:r>
              <a:rPr lang="en-US" smtClean="0"/>
              <a:t>10/13/17</a:t>
            </a:r>
            <a:endParaRPr lang="en-US" dirty="0"/>
          </a:p>
        </p:txBody>
      </p:sp>
      <p:sp>
        <p:nvSpPr>
          <p:cNvPr id="12" name="Slide Number Placeholder 11"/>
          <p:cNvSpPr>
            <a:spLocks noGrp="1"/>
          </p:cNvSpPr>
          <p:nvPr>
            <p:ph type="sldNum" sz="quarter" idx="12"/>
          </p:nvPr>
        </p:nvSpPr>
        <p:spPr>
          <a:xfrm>
            <a:off x="612648" y="6380100"/>
            <a:ext cx="818219" cy="365760"/>
          </a:xfrm>
        </p:spPr>
        <p:txBody>
          <a:bodyPr/>
          <a:lstStyle>
            <a:lvl1pPr>
              <a:defRPr b="0" i="0">
                <a:latin typeface="Helvetica Light" charset="0"/>
                <a:ea typeface="Helvetica Light" charset="0"/>
                <a:cs typeface="Helvetica Light" charset="0"/>
              </a:defRPr>
            </a:lvl1pPr>
          </a:lstStyle>
          <a:p>
            <a:fld id="{1F7DF5D7-FF41-4BF6-8958-28DFF1DB182D}" type="slidenum">
              <a:rPr lang="en-US" smtClean="0"/>
              <a:pPr/>
              <a:t>‹#›</a:t>
            </a:fld>
            <a:endParaRPr lang="en-US" dirty="0"/>
          </a:p>
        </p:txBody>
      </p:sp>
      <p:sp>
        <p:nvSpPr>
          <p:cNvPr id="3" name="Title 2"/>
          <p:cNvSpPr>
            <a:spLocks noGrp="1"/>
          </p:cNvSpPr>
          <p:nvPr>
            <p:ph type="title"/>
          </p:nvPr>
        </p:nvSpPr>
        <p:spPr>
          <a:xfrm>
            <a:off x="457200" y="155447"/>
            <a:ext cx="8229600" cy="850392"/>
          </a:xfrm>
        </p:spPr>
        <p:txBody>
          <a:bodyPr anchor="ctr" anchorCtr="0"/>
          <a:lstStyle>
            <a:lvl1pPr algn="ctr">
              <a:defRPr b="0" i="0">
                <a:solidFill>
                  <a:schemeClr val="tx1"/>
                </a:solidFill>
                <a:latin typeface="Helvetica Light" charset="0"/>
                <a:ea typeface="Helvetica Light" charset="0"/>
                <a:cs typeface="Helvetica Light" charset="0"/>
              </a:defRPr>
            </a:lvl1pPr>
          </a:lstStyle>
          <a:p>
            <a:r>
              <a:rPr lang="en-US" dirty="0" smtClean="0"/>
              <a:t>Click to edit Master title style</a:t>
            </a:r>
            <a:endParaRPr lang="en-US" dirty="0"/>
          </a:p>
        </p:txBody>
      </p:sp>
      <p:sp>
        <p:nvSpPr>
          <p:cNvPr id="7" name="Footer Placeholder 10"/>
          <p:cNvSpPr>
            <a:spLocks noGrp="1"/>
          </p:cNvSpPr>
          <p:nvPr>
            <p:ph type="ftr" sz="quarter" idx="11"/>
          </p:nvPr>
        </p:nvSpPr>
        <p:spPr>
          <a:xfrm>
            <a:off x="1430867" y="6380100"/>
            <a:ext cx="5791200" cy="365760"/>
          </a:xfrm>
        </p:spPr>
        <p:txBody>
          <a:bodyPr/>
          <a:lstStyle>
            <a:lvl1pPr algn="r">
              <a:defRPr b="0" i="0">
                <a:latin typeface="Helvetica Light" charset="0"/>
                <a:ea typeface="Helvetica Light" charset="0"/>
                <a:cs typeface="Helvetica Light" charset="0"/>
              </a:defRPr>
            </a:lvl1pPr>
          </a:lstStyle>
          <a:p>
            <a:pPr algn="ctr"/>
            <a:r>
              <a:rPr lang="en-US" smtClean="0"/>
              <a:t>Iowa State University</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2880" y="155447"/>
            <a:ext cx="8747760" cy="850392"/>
          </a:xfrm>
        </p:spPr>
        <p:txBody>
          <a:bodyPr/>
          <a:lstStyle>
            <a:lvl1pPr>
              <a:defRPr>
                <a:solidFill>
                  <a:schemeClr val="tx1"/>
                </a:solidFill>
              </a:defRPr>
            </a:lvl1pPr>
          </a:lstStyle>
          <a:p>
            <a:r>
              <a:rPr kumimoji="0" lang="en-US" dirty="0" smtClean="0"/>
              <a:t>Click to edit Master title style</a:t>
            </a:r>
            <a:endParaRPr kumimoji="0" lang="en-US" dirty="0"/>
          </a:p>
        </p:txBody>
      </p:sp>
      <p:sp>
        <p:nvSpPr>
          <p:cNvPr id="3" name="Date Placeholder 2"/>
          <p:cNvSpPr>
            <a:spLocks noGrp="1"/>
          </p:cNvSpPr>
          <p:nvPr>
            <p:ph type="dt" sz="half" idx="10"/>
          </p:nvPr>
        </p:nvSpPr>
        <p:spPr/>
        <p:txBody>
          <a:bodyPr/>
          <a:lstStyle/>
          <a:p>
            <a:r>
              <a:rPr lang="en-US" smtClean="0"/>
              <a:t>10/13/17</a:t>
            </a:r>
            <a:endParaRPr lang="en-US" dirty="0"/>
          </a:p>
        </p:txBody>
      </p:sp>
      <p:sp>
        <p:nvSpPr>
          <p:cNvPr id="5" name="Slide Number Placeholder 4"/>
          <p:cNvSpPr>
            <a:spLocks noGrp="1"/>
          </p:cNvSpPr>
          <p:nvPr>
            <p:ph type="sldNum" sz="quarter" idx="12"/>
          </p:nvPr>
        </p:nvSpPr>
        <p:spPr>
          <a:xfrm>
            <a:off x="612648" y="6380100"/>
            <a:ext cx="818219" cy="365760"/>
          </a:xfrm>
        </p:spPr>
        <p:txBody>
          <a:bodyPr/>
          <a:lstStyle/>
          <a:p>
            <a:fld id="{1F7DF5D7-FF41-4BF6-8958-28DFF1DB182D}" type="slidenum">
              <a:rPr lang="en-US" smtClean="0"/>
              <a:t>‹#›</a:t>
            </a:fld>
            <a:endParaRPr lang="en-US" dirty="0"/>
          </a:p>
        </p:txBody>
      </p:sp>
      <p:sp>
        <p:nvSpPr>
          <p:cNvPr id="7" name="Footer Placeholder 10"/>
          <p:cNvSpPr>
            <a:spLocks noGrp="1"/>
          </p:cNvSpPr>
          <p:nvPr>
            <p:ph type="ftr" sz="quarter" idx="11"/>
          </p:nvPr>
        </p:nvSpPr>
        <p:spPr>
          <a:xfrm>
            <a:off x="1430867" y="6380100"/>
            <a:ext cx="5791200" cy="365760"/>
          </a:xfrm>
        </p:spPr>
        <p:txBody>
          <a:bodyPr/>
          <a:lstStyle>
            <a:lvl1pPr algn="r">
              <a:defRPr/>
            </a:lvl1pPr>
          </a:lstStyle>
          <a:p>
            <a:pPr algn="ctr"/>
            <a:r>
              <a:rPr lang="en-US" smtClean="0"/>
              <a:t>Iowa State University</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5448"/>
            <a:ext cx="8229600" cy="842319"/>
          </a:xfrm>
          <a:prstGeom prst="rect">
            <a:avLst/>
          </a:prstGeom>
        </p:spPr>
        <p:txBody>
          <a:bodyPr vert="horz" anchor="ctr"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09728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400800" y="6380100"/>
            <a:ext cx="2289048" cy="365760"/>
          </a:xfrm>
          <a:prstGeom prst="rect">
            <a:avLst/>
          </a:prstGeom>
        </p:spPr>
        <p:txBody>
          <a:bodyPr vert="horz"/>
          <a:lstStyle>
            <a:lvl1pPr algn="r" eaLnBrk="1" latinLnBrk="0" hangingPunct="1">
              <a:defRPr kumimoji="0" sz="1400" b="0" i="0">
                <a:solidFill>
                  <a:schemeClr val="tx2"/>
                </a:solidFill>
                <a:latin typeface="Helvetica Light" charset="0"/>
                <a:ea typeface="Helvetica Light" charset="0"/>
                <a:cs typeface="Helvetica Light" charset="0"/>
              </a:defRPr>
            </a:lvl1pPr>
          </a:lstStyle>
          <a:p>
            <a:r>
              <a:rPr lang="en-US" smtClean="0"/>
              <a:t>10/13/17</a:t>
            </a:r>
            <a:endParaRPr lang="en-US" dirty="0"/>
          </a:p>
        </p:txBody>
      </p:sp>
      <p:sp>
        <p:nvSpPr>
          <p:cNvPr id="3" name="Footer Placeholder 2"/>
          <p:cNvSpPr>
            <a:spLocks noGrp="1"/>
          </p:cNvSpPr>
          <p:nvPr>
            <p:ph type="ftr" sz="quarter" idx="3"/>
          </p:nvPr>
        </p:nvSpPr>
        <p:spPr>
          <a:xfrm>
            <a:off x="2424906" y="6380100"/>
            <a:ext cx="3978942" cy="365760"/>
          </a:xfrm>
          <a:prstGeom prst="rect">
            <a:avLst/>
          </a:prstGeom>
        </p:spPr>
        <p:txBody>
          <a:bodyPr vert="horz"/>
          <a:lstStyle>
            <a:lvl1pPr algn="ctr" eaLnBrk="1" latinLnBrk="0" hangingPunct="1">
              <a:defRPr kumimoji="0" sz="1400" b="0" i="0">
                <a:solidFill>
                  <a:schemeClr val="tx2"/>
                </a:solidFill>
                <a:latin typeface="Helvetica Light" charset="0"/>
                <a:ea typeface="Helvetica Light" charset="0"/>
                <a:cs typeface="Helvetica Light" charset="0"/>
              </a:defRPr>
            </a:lvl1pPr>
          </a:lstStyle>
          <a:p>
            <a:r>
              <a:rPr lang="en-US" smtClean="0"/>
              <a:t>Iowa State University</a:t>
            </a:r>
            <a:endParaRPr lang="en-US" dirty="0"/>
          </a:p>
        </p:txBody>
      </p:sp>
      <p:sp>
        <p:nvSpPr>
          <p:cNvPr id="23" name="Slide Number Placeholder 22"/>
          <p:cNvSpPr>
            <a:spLocks noGrp="1"/>
          </p:cNvSpPr>
          <p:nvPr>
            <p:ph type="sldNum" sz="quarter" idx="4"/>
          </p:nvPr>
        </p:nvSpPr>
        <p:spPr>
          <a:xfrm>
            <a:off x="612648" y="6380100"/>
            <a:ext cx="1774292" cy="365760"/>
          </a:xfrm>
          <a:prstGeom prst="rect">
            <a:avLst/>
          </a:prstGeom>
        </p:spPr>
        <p:txBody>
          <a:bodyPr vert="horz"/>
          <a:lstStyle>
            <a:lvl1pPr algn="l" eaLnBrk="1" latinLnBrk="0" hangingPunct="1">
              <a:defRPr kumimoji="0" sz="1400" b="0" i="0">
                <a:solidFill>
                  <a:schemeClr val="tx2"/>
                </a:solidFill>
                <a:latin typeface="Helvetica Light" charset="0"/>
                <a:ea typeface="Helvetica Light" charset="0"/>
                <a:cs typeface="Helvetica Light" charset="0"/>
              </a:defRPr>
            </a:lvl1pPr>
          </a:lstStyle>
          <a:p>
            <a:fld id="{1F7DF5D7-FF41-4BF6-8958-28DFF1DB182D}" type="slidenum">
              <a:rPr lang="en-US" smtClean="0"/>
              <a:pPr/>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29" name="Straight Connector 28"/>
          <p:cNvSpPr>
            <a:spLocks noChangeShapeType="1"/>
          </p:cNvSpPr>
          <p:nvPr/>
        </p:nvSpPr>
        <p:spPr bwMode="auto">
          <a:xfrm>
            <a:off x="454367" y="994719"/>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90" r:id="rId3"/>
  </p:sldLayoutIdLst>
  <p:timing>
    <p:tnLst>
      <p:par>
        <p:cTn id="1" dur="indefinite" restart="never" nodeType="tmRoot"/>
      </p:par>
    </p:tnLst>
  </p:timing>
  <p:hf hdr="0" ftr="0"/>
  <p:txStyles>
    <p:titleStyle>
      <a:lvl1pPr algn="l" rtl="0" eaLnBrk="1" latinLnBrk="0" hangingPunct="1">
        <a:spcBef>
          <a:spcPct val="0"/>
        </a:spcBef>
        <a:buNone/>
        <a:defRPr kumimoji="0" sz="3200" b="0" i="0" kern="1200">
          <a:solidFill>
            <a:schemeClr val="tx2"/>
          </a:solidFill>
          <a:latin typeface="Helvetica Light" charset="0"/>
          <a:ea typeface="Helvetica Light" charset="0"/>
          <a:cs typeface="Helvetica Light" charset="0"/>
        </a:defRPr>
      </a:lvl1pPr>
    </p:titleStyle>
    <p:bodyStyle>
      <a:lvl1pPr marL="274320" indent="-274320" algn="l" rtl="0" eaLnBrk="1" latinLnBrk="0" hangingPunct="1">
        <a:spcBef>
          <a:spcPts val="600"/>
        </a:spcBef>
        <a:buClr>
          <a:schemeClr val="accent1"/>
        </a:buClr>
        <a:buSzPct val="76000"/>
        <a:buFont typeface="Wingdings 3"/>
        <a:buChar char=""/>
        <a:defRPr kumimoji="0" sz="2600" b="0" i="0" kern="1200">
          <a:solidFill>
            <a:schemeClr val="tx1"/>
          </a:solidFill>
          <a:latin typeface="Helvetica Light" charset="0"/>
          <a:ea typeface="Helvetica Light" charset="0"/>
          <a:cs typeface="Helvetica Light" charset="0"/>
        </a:defRPr>
      </a:lvl1pPr>
      <a:lvl2pPr marL="548640" indent="-274320" algn="l" rtl="0" eaLnBrk="1" latinLnBrk="0" hangingPunct="1">
        <a:spcBef>
          <a:spcPts val="500"/>
        </a:spcBef>
        <a:buClr>
          <a:schemeClr val="accent2"/>
        </a:buClr>
        <a:buSzPct val="76000"/>
        <a:buFont typeface="Wingdings 3"/>
        <a:buChar char=""/>
        <a:defRPr kumimoji="0" sz="2300" b="0" i="0" kern="1200">
          <a:solidFill>
            <a:schemeClr val="tx2"/>
          </a:solidFill>
          <a:latin typeface="Helvetica Light" charset="0"/>
          <a:ea typeface="Helvetica Light" charset="0"/>
          <a:cs typeface="Helvetica Light" charset="0"/>
        </a:defRPr>
      </a:lvl2pPr>
      <a:lvl3pPr marL="822960" indent="-228600" algn="l" rtl="0" eaLnBrk="1" latinLnBrk="0" hangingPunct="1">
        <a:spcBef>
          <a:spcPts val="500"/>
        </a:spcBef>
        <a:buClr>
          <a:schemeClr val="bg1">
            <a:shade val="50000"/>
          </a:schemeClr>
        </a:buClr>
        <a:buSzPct val="76000"/>
        <a:buFont typeface="Wingdings 3"/>
        <a:buChar char=""/>
        <a:defRPr kumimoji="0" sz="2000" b="0" i="0" kern="1200">
          <a:solidFill>
            <a:schemeClr val="tx1"/>
          </a:solidFill>
          <a:latin typeface="Helvetica Light" charset="0"/>
          <a:ea typeface="Helvetica Light" charset="0"/>
          <a:cs typeface="Helvetica Light" charset="0"/>
        </a:defRPr>
      </a:lvl3pPr>
      <a:lvl4pPr marL="1097280" indent="-228600" algn="l" rtl="0" eaLnBrk="1" latinLnBrk="0" hangingPunct="1">
        <a:spcBef>
          <a:spcPts val="400"/>
        </a:spcBef>
        <a:buClr>
          <a:schemeClr val="accent2">
            <a:shade val="75000"/>
          </a:schemeClr>
        </a:buClr>
        <a:buSzPct val="70000"/>
        <a:buFont typeface="Wingdings"/>
        <a:buChar char=""/>
        <a:defRPr kumimoji="0" sz="1800" b="0" i="0" kern="1200">
          <a:solidFill>
            <a:schemeClr val="tx1"/>
          </a:solidFill>
          <a:latin typeface="Helvetica Light" charset="0"/>
          <a:ea typeface="Helvetica Light" charset="0"/>
          <a:cs typeface="Helvetica Light" charset="0"/>
        </a:defRPr>
      </a:lvl4pPr>
      <a:lvl5pPr marL="1371600" indent="-228600" algn="l" rtl="0" eaLnBrk="1" latinLnBrk="0" hangingPunct="1">
        <a:spcBef>
          <a:spcPts val="300"/>
        </a:spcBef>
        <a:buClr>
          <a:schemeClr val="accent2"/>
        </a:buClr>
        <a:buSzPct val="70000"/>
        <a:buFont typeface="Wingdings"/>
        <a:buChar char=""/>
        <a:defRPr kumimoji="0" sz="1600" b="0" i="0" kern="1200">
          <a:solidFill>
            <a:schemeClr val="tx1"/>
          </a:solidFill>
          <a:latin typeface="Helvetica Light" charset="0"/>
          <a:ea typeface="Helvetica Light" charset="0"/>
          <a:cs typeface="Helvetica Light"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37.jpeg"/><Relationship Id="rId5" Type="http://schemas.openxmlformats.org/officeDocument/2006/relationships/image" Target="../media/image24.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png"/><Relationship Id="rId13"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2.xml"/><Relationship Id="rId3"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2.xml"/><Relationship Id="rId3"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Layout" Target="../slideLayouts/slideLayout2.xml"/><Relationship Id="rId3"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2.xml"/><Relationship Id="rId3"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51.emf"/><Relationship Id="rId1" Type="http://schemas.openxmlformats.org/officeDocument/2006/relationships/tags" Target="../tags/tag13.xml"/><Relationship Id="rId2"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1" Type="http://schemas.openxmlformats.org/officeDocument/2006/relationships/image" Target="../media/image10.tiff"/><Relationship Id="rId12" Type="http://schemas.openxmlformats.org/officeDocument/2006/relationships/image" Target="../media/image11.jpeg"/><Relationship Id="rId13" Type="http://schemas.openxmlformats.org/officeDocument/2006/relationships/image" Target="../media/image12.tiff"/><Relationship Id="rId1" Type="http://schemas.openxmlformats.org/officeDocument/2006/relationships/tags" Target="../tags/tag1.xml"/><Relationship Id="rId2" Type="http://schemas.openxmlformats.org/officeDocument/2006/relationships/slideLayout" Target="../slideLayouts/slideLayout3.xml"/><Relationship Id="rId3" Type="http://schemas.openxmlformats.org/officeDocument/2006/relationships/notesSlide" Target="../notesSlides/notesSlide2.xml"/><Relationship Id="rId4" Type="http://schemas.openxmlformats.org/officeDocument/2006/relationships/image" Target="../media/image3.tiff"/><Relationship Id="rId5" Type="http://schemas.openxmlformats.org/officeDocument/2006/relationships/image" Target="../media/image4.tiff"/><Relationship Id="rId6" Type="http://schemas.openxmlformats.org/officeDocument/2006/relationships/image" Target="../media/image5.tiff"/><Relationship Id="rId7" Type="http://schemas.openxmlformats.org/officeDocument/2006/relationships/image" Target="../media/image6.tiff"/><Relationship Id="rId8" Type="http://schemas.openxmlformats.org/officeDocument/2006/relationships/image" Target="../media/image7.jpeg"/><Relationship Id="rId9" Type="http://schemas.openxmlformats.org/officeDocument/2006/relationships/image" Target="../media/image8.jpeg"/><Relationship Id="rId10"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tiff"/><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2.xml"/><Relationship Id="rId3"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54.emf"/><Relationship Id="rId5" Type="http://schemas.openxmlformats.org/officeDocument/2006/relationships/image" Target="../media/image55.png"/><Relationship Id="rId1" Type="http://schemas.openxmlformats.org/officeDocument/2006/relationships/tags" Target="../tags/tag15.xml"/><Relationship Id="rId2"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3.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2.emf"/></Relationships>
</file>

<file path=ppt/slides/_rels/slide31.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2.xml"/><Relationship Id="rId3"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Layout" Target="../slideLayouts/slideLayout2.xml"/><Relationship Id="rId3"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56.tiff"/><Relationship Id="rId1" Type="http://schemas.openxmlformats.org/officeDocument/2006/relationships/tags" Target="../tags/tag18.x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56.tiff"/><Relationship Id="rId1" Type="http://schemas.openxmlformats.org/officeDocument/2006/relationships/tags" Target="../tags/tag19.x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56.tiff"/><Relationship Id="rId1" Type="http://schemas.openxmlformats.org/officeDocument/2006/relationships/tags" Target="../tags/tag20.x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slideLayout" Target="../slideLayouts/slideLayout2.xml"/><Relationship Id="rId3"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chart" Target="../charts/chart1.xml"/><Relationship Id="rId1" Type="http://schemas.openxmlformats.org/officeDocument/2006/relationships/tags" Target="../tags/tag22.x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chart" Target="../charts/chart2.xml"/><Relationship Id="rId1" Type="http://schemas.openxmlformats.org/officeDocument/2006/relationships/tags" Target="../tags/tag23.x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6.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 Id="rId3" Type="http://schemas.openxmlformats.org/officeDocument/2006/relationships/image" Target="../media/image5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 Id="rId3" Type="http://schemas.openxmlformats.org/officeDocument/2006/relationships/image" Target="../media/image61.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tags" Target="../tags/tag24.xml"/><Relationship Id="rId2" Type="http://schemas.openxmlformats.org/officeDocument/2006/relationships/slideLayout" Target="../slideLayouts/slideLayout2.xml"/><Relationship Id="rId3" Type="http://schemas.openxmlformats.org/officeDocument/2006/relationships/notesSlide" Target="../notesSlides/notesSlide34.xml"/></Relationships>
</file>

<file path=ppt/slides/_rels/slide49.xml.rels><?xml version="1.0" encoding="UTF-8" standalone="yes"?>
<Relationships xmlns="http://schemas.openxmlformats.org/package/2006/relationships"><Relationship Id="rId1" Type="http://schemas.openxmlformats.org/officeDocument/2006/relationships/tags" Target="../tags/tag25.xml"/><Relationship Id="rId2" Type="http://schemas.openxmlformats.org/officeDocument/2006/relationships/slideLayout" Target="../slideLayouts/slideLayout2.xml"/><Relationship Id="rId3"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png"/><Relationship Id="rId5" Type="http://schemas.openxmlformats.org/officeDocument/2006/relationships/image" Target="../media/image18.gif"/><Relationship Id="rId6" Type="http://schemas.openxmlformats.org/officeDocument/2006/relationships/image" Target="../media/image19.gif"/><Relationship Id="rId1" Type="http://schemas.microsoft.com/office/2007/relationships/media" Target="../media/media1.mp4"/><Relationship Id="rId2" Type="http://schemas.openxmlformats.org/officeDocument/2006/relationships/video" Target="../media/media1.mp4"/></Relationships>
</file>

<file path=ppt/slides/_rels/slide50.xml.rels><?xml version="1.0" encoding="UTF-8" standalone="yes"?>
<Relationships xmlns="http://schemas.openxmlformats.org/package/2006/relationships"><Relationship Id="rId1" Type="http://schemas.openxmlformats.org/officeDocument/2006/relationships/tags" Target="../tags/tag26.xml"/><Relationship Id="rId2" Type="http://schemas.openxmlformats.org/officeDocument/2006/relationships/slideLayout" Target="../slideLayouts/slideLayout2.xml"/><Relationship Id="rId3"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1" Type="http://schemas.openxmlformats.org/officeDocument/2006/relationships/tags" Target="../tags/tag27.xml"/><Relationship Id="rId2" Type="http://schemas.openxmlformats.org/officeDocument/2006/relationships/slideLayout" Target="../slideLayouts/slideLayout2.xml"/><Relationship Id="rId3" Type="http://schemas.openxmlformats.org/officeDocument/2006/relationships/notesSlide" Target="../notesSlides/notesSlide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62.png"/><Relationship Id="rId1" Type="http://schemas.openxmlformats.org/officeDocument/2006/relationships/tags" Target="../tags/tag28.x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chart" Target="../charts/chart3.xml"/><Relationship Id="rId1" Type="http://schemas.openxmlformats.org/officeDocument/2006/relationships/tags" Target="../tags/tag29.x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chart" Target="../charts/chart4.xml"/><Relationship Id="rId1" Type="http://schemas.openxmlformats.org/officeDocument/2006/relationships/tags" Target="../tags/tag30.x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62.emf"/><Relationship Id="rId5" Type="http://schemas.openxmlformats.org/officeDocument/2006/relationships/image" Target="../media/image63.emf"/><Relationship Id="rId6" Type="http://schemas.openxmlformats.org/officeDocument/2006/relationships/image" Target="../media/image64.emf"/><Relationship Id="rId7" Type="http://schemas.openxmlformats.org/officeDocument/2006/relationships/image" Target="../media/image65.emf"/><Relationship Id="rId8" Type="http://schemas.openxmlformats.org/officeDocument/2006/relationships/image" Target="../media/image66.emf"/><Relationship Id="rId9" Type="http://schemas.openxmlformats.org/officeDocument/2006/relationships/image" Target="../media/image67.emf"/><Relationship Id="rId1" Type="http://schemas.openxmlformats.org/officeDocument/2006/relationships/tags" Target="../tags/tag31.x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62.emf"/><Relationship Id="rId5" Type="http://schemas.openxmlformats.org/officeDocument/2006/relationships/image" Target="../media/image63.emf"/><Relationship Id="rId6" Type="http://schemas.openxmlformats.org/officeDocument/2006/relationships/image" Target="../media/image64.emf"/><Relationship Id="rId7" Type="http://schemas.openxmlformats.org/officeDocument/2006/relationships/image" Target="../media/image65.emf"/><Relationship Id="rId8" Type="http://schemas.openxmlformats.org/officeDocument/2006/relationships/image" Target="../media/image66.emf"/><Relationship Id="rId9" Type="http://schemas.openxmlformats.org/officeDocument/2006/relationships/image" Target="../media/image67.emf"/><Relationship Id="rId1" Type="http://schemas.openxmlformats.org/officeDocument/2006/relationships/tags" Target="../tags/tag32.x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tiff"/><Relationship Id="rId14" Type="http://schemas.openxmlformats.org/officeDocument/2006/relationships/image" Target="../media/image73.tiff"/><Relationship Id="rId15" Type="http://schemas.openxmlformats.org/officeDocument/2006/relationships/image" Target="../media/image74.tiff"/><Relationship Id="rId1" Type="http://schemas.openxmlformats.org/officeDocument/2006/relationships/tags" Target="../tags/tag33.xml"/><Relationship Id="rId2" Type="http://schemas.openxmlformats.org/officeDocument/2006/relationships/slideLayout" Target="../slideLayouts/slideLayout2.xml"/><Relationship Id="rId3" Type="http://schemas.openxmlformats.org/officeDocument/2006/relationships/notesSlide" Target="../notesSlides/notesSlide43.xml"/><Relationship Id="rId4" Type="http://schemas.openxmlformats.org/officeDocument/2006/relationships/image" Target="../media/image68.tiff"/><Relationship Id="rId5" Type="http://schemas.openxmlformats.org/officeDocument/2006/relationships/image" Target="../media/image37.jpeg"/><Relationship Id="rId6" Type="http://schemas.openxmlformats.org/officeDocument/2006/relationships/image" Target="../media/image620.png"/><Relationship Id="rId7" Type="http://schemas.openxmlformats.org/officeDocument/2006/relationships/chart" Target="../charts/chart5.xml"/><Relationship Id="rId8" Type="http://schemas.openxmlformats.org/officeDocument/2006/relationships/chart" Target="../charts/chart15.xml"/><Relationship Id="rId9" Type="http://schemas.openxmlformats.org/officeDocument/2006/relationships/image" Target="../media/image630.png"/><Relationship Id="rId10"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20.tiff"/><Relationship Id="rId5" Type="http://schemas.openxmlformats.org/officeDocument/2006/relationships/image" Target="../media/image21.tiff"/><Relationship Id="rId6" Type="http://schemas.openxmlformats.org/officeDocument/2006/relationships/image" Target="../media/image22.tiff"/><Relationship Id="rId1" Type="http://schemas.openxmlformats.org/officeDocument/2006/relationships/tags" Target="../tags/tag4.xml"/><Relationship Id="rId2"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 Id="rId3"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3.jp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jpeg"/><Relationship Id="rId14" Type="http://schemas.openxmlformats.org/officeDocument/2006/relationships/image" Target="../media/image38.png"/><Relationship Id="rId1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56" y="1137576"/>
            <a:ext cx="9129744" cy="1395376"/>
          </a:xfrm>
        </p:spPr>
        <p:txBody>
          <a:bodyPr>
            <a:noAutofit/>
          </a:bodyPr>
          <a:lstStyle/>
          <a:p>
            <a:r>
              <a:rPr lang="en-US" sz="4000" b="1" dirty="0" smtClean="0">
                <a:solidFill>
                  <a:schemeClr val="tx2">
                    <a:lumMod val="75000"/>
                  </a:schemeClr>
                </a:solidFill>
              </a:rPr>
              <a:t>Hunting Software </a:t>
            </a:r>
            <a:r>
              <a:rPr lang="en-US" sz="4000" b="1" smtClean="0">
                <a:solidFill>
                  <a:schemeClr val="tx2">
                    <a:lumMod val="75000"/>
                  </a:schemeClr>
                </a:solidFill>
              </a:rPr>
              <a:t>Bugs Using</a:t>
            </a:r>
            <a:br>
              <a:rPr lang="en-US" sz="4000" b="1" smtClean="0">
                <a:solidFill>
                  <a:schemeClr val="tx2">
                    <a:lumMod val="75000"/>
                  </a:schemeClr>
                </a:solidFill>
              </a:rPr>
            </a:br>
            <a:r>
              <a:rPr lang="en-US" sz="4000" b="1" smtClean="0">
                <a:solidFill>
                  <a:schemeClr val="tx2">
                    <a:lumMod val="75000"/>
                  </a:schemeClr>
                </a:solidFill>
              </a:rPr>
              <a:t>Machine Learning</a:t>
            </a:r>
            <a:endParaRPr lang="en-US" sz="4000" b="1" dirty="0">
              <a:solidFill>
                <a:schemeClr val="tx2">
                  <a:lumMod val="75000"/>
                </a:schemeClr>
              </a:solidFill>
            </a:endParaRPr>
          </a:p>
        </p:txBody>
      </p:sp>
      <p:sp>
        <p:nvSpPr>
          <p:cNvPr id="4" name="Subtitle 2"/>
          <p:cNvSpPr txBox="1">
            <a:spLocks/>
          </p:cNvSpPr>
          <p:nvPr/>
        </p:nvSpPr>
        <p:spPr>
          <a:xfrm>
            <a:off x="14256" y="3169080"/>
            <a:ext cx="9129744" cy="1108000"/>
          </a:xfrm>
          <a:prstGeom prst="rect">
            <a:avLst/>
          </a:prstGeom>
        </p:spPr>
        <p:txBody>
          <a:bodyPr vert="horz">
            <a:noAutofit/>
          </a:bodyPr>
          <a:lstStyle>
            <a:lvl1pPr marL="0" indent="0" algn="r" rtl="0" eaLnBrk="1" latinLnBrk="0" hangingPunct="1">
              <a:spcBef>
                <a:spcPts val="600"/>
              </a:spcBef>
              <a:buClr>
                <a:schemeClr val="accent1"/>
              </a:buClr>
              <a:buSzPct val="76000"/>
              <a:buFont typeface="Wingdings 3"/>
              <a:buNone/>
              <a:defRPr kumimoji="0" sz="2000" kern="1200">
                <a:solidFill>
                  <a:schemeClr val="tx2"/>
                </a:solidFill>
                <a:latin typeface="Garamond" panose="02020404030301010803" pitchFamily="18" charset="0"/>
                <a:ea typeface="+mj-ea"/>
                <a:cs typeface="+mj-cs"/>
              </a:defRPr>
            </a:lvl1pPr>
            <a:lvl2pPr marL="457200" indent="0" algn="ctr" rtl="0" eaLnBrk="1" latinLnBrk="0" hangingPunct="1">
              <a:spcBef>
                <a:spcPts val="500"/>
              </a:spcBef>
              <a:buClr>
                <a:schemeClr val="accent2"/>
              </a:buClr>
              <a:buSzPct val="76000"/>
              <a:buFont typeface="Wingdings 3"/>
              <a:buNone/>
              <a:defRPr kumimoji="0" sz="2300" kern="1200">
                <a:solidFill>
                  <a:schemeClr val="tx2"/>
                </a:solidFill>
                <a:latin typeface="Garamond" panose="02020404030301010803" pitchFamily="18" charset="0"/>
                <a:ea typeface="+mn-ea"/>
                <a:cs typeface="+mn-cs"/>
              </a:defRPr>
            </a:lvl2pPr>
            <a:lvl3pPr marL="914400" indent="0" algn="ctr" rtl="0" eaLnBrk="1" latinLnBrk="0" hangingPunct="1">
              <a:spcBef>
                <a:spcPts val="500"/>
              </a:spcBef>
              <a:buClr>
                <a:schemeClr val="bg1">
                  <a:shade val="50000"/>
                </a:schemeClr>
              </a:buClr>
              <a:buSzPct val="76000"/>
              <a:buFont typeface="Wingdings 3"/>
              <a:buNone/>
              <a:defRPr kumimoji="0" sz="2000" kern="1200">
                <a:solidFill>
                  <a:schemeClr val="tx1"/>
                </a:solidFill>
                <a:latin typeface="Garamond" panose="02020404030301010803" pitchFamily="18" charset="0"/>
                <a:ea typeface="+mn-ea"/>
                <a:cs typeface="+mn-cs"/>
              </a:defRPr>
            </a:lvl3pPr>
            <a:lvl4pPr marL="1371600" indent="0" algn="ctr" rtl="0" eaLnBrk="1" latinLnBrk="0" hangingPunct="1">
              <a:spcBef>
                <a:spcPts val="400"/>
              </a:spcBef>
              <a:buClr>
                <a:schemeClr val="accent2">
                  <a:shade val="75000"/>
                </a:schemeClr>
              </a:buClr>
              <a:buSzPct val="70000"/>
              <a:buFont typeface="Wingdings"/>
              <a:buNone/>
              <a:defRPr kumimoji="0" sz="1800" kern="1200">
                <a:solidFill>
                  <a:schemeClr val="tx1"/>
                </a:solidFill>
                <a:latin typeface="Garamond" panose="02020404030301010803" pitchFamily="18" charset="0"/>
                <a:ea typeface="+mn-ea"/>
                <a:cs typeface="+mn-cs"/>
              </a:defRPr>
            </a:lvl4pPr>
            <a:lvl5pPr marL="1828800" indent="0" algn="ctr" rtl="0" eaLnBrk="1" latinLnBrk="0" hangingPunct="1">
              <a:spcBef>
                <a:spcPts val="300"/>
              </a:spcBef>
              <a:buClr>
                <a:schemeClr val="accent2"/>
              </a:buClr>
              <a:buSzPct val="70000"/>
              <a:buFont typeface="Wingdings"/>
              <a:buNone/>
              <a:defRPr kumimoji="0" sz="1600" kern="1200">
                <a:solidFill>
                  <a:schemeClr val="tx1"/>
                </a:solidFill>
                <a:latin typeface="Garamond" panose="02020404030301010803" pitchFamily="18"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algn="ctr"/>
            <a:r>
              <a:rPr lang="en-US" sz="3200" dirty="0" err="1" smtClean="0">
                <a:solidFill>
                  <a:schemeClr val="tx1"/>
                </a:solidFill>
                <a:latin typeface="Helvetica Light" charset="0"/>
                <a:ea typeface="Helvetica Light" charset="0"/>
                <a:cs typeface="Helvetica Light" charset="0"/>
              </a:rPr>
              <a:t>Mayur</a:t>
            </a:r>
            <a:r>
              <a:rPr lang="en-US" sz="3200" dirty="0" smtClean="0">
                <a:solidFill>
                  <a:schemeClr val="tx1"/>
                </a:solidFill>
                <a:latin typeface="Helvetica Light" charset="0"/>
                <a:ea typeface="Helvetica Light" charset="0"/>
                <a:cs typeface="Helvetica Light" charset="0"/>
              </a:rPr>
              <a:t> </a:t>
            </a:r>
            <a:r>
              <a:rPr lang="en-US" sz="3200" dirty="0" err="1" smtClean="0">
                <a:solidFill>
                  <a:schemeClr val="tx1"/>
                </a:solidFill>
                <a:latin typeface="Helvetica Light" charset="0"/>
                <a:ea typeface="Helvetica Light" charset="0"/>
                <a:cs typeface="Helvetica Light" charset="0"/>
              </a:rPr>
              <a:t>Naik</a:t>
            </a:r>
            <a:endParaRPr lang="en-US" sz="3200" dirty="0">
              <a:solidFill>
                <a:schemeClr val="tx1"/>
              </a:solidFill>
              <a:latin typeface="Helvetica Light" charset="0"/>
              <a:ea typeface="Helvetica Light" charset="0"/>
              <a:cs typeface="Helvetica Light" charset="0"/>
            </a:endParaRPr>
          </a:p>
          <a:p>
            <a:pPr algn="ctr"/>
            <a:r>
              <a:rPr lang="en-US" sz="3200" dirty="0" smtClean="0">
                <a:solidFill>
                  <a:schemeClr val="tx1"/>
                </a:solidFill>
                <a:latin typeface="Arial" charset="0"/>
                <a:ea typeface="Arial" charset="0"/>
                <a:cs typeface="Arial" charset="0"/>
              </a:rPr>
              <a:t>University of Pennsylvania</a:t>
            </a:r>
          </a:p>
        </p:txBody>
      </p:sp>
      <p:sp>
        <p:nvSpPr>
          <p:cNvPr id="5" name="Rectangle 4"/>
          <p:cNvSpPr/>
          <p:nvPr/>
        </p:nvSpPr>
        <p:spPr>
          <a:xfrm>
            <a:off x="4975200" y="6195892"/>
            <a:ext cx="223200" cy="17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6119" y="3089189"/>
            <a:ext cx="184731" cy="400110"/>
          </a:xfrm>
          <a:prstGeom prst="rect">
            <a:avLst/>
          </a:prstGeom>
          <a:noFill/>
        </p:spPr>
        <p:txBody>
          <a:bodyPr wrap="none" rtlCol="0">
            <a:spAutoFit/>
          </a:bodyPr>
          <a:lstStyle/>
          <a:p>
            <a:endParaRPr lang="en-US" sz="2000" dirty="0" err="1" smtClean="0">
              <a:latin typeface="Helvetica Light" charset="0"/>
              <a:ea typeface="Helvetica Light" charset="0"/>
              <a:cs typeface="Helvetica Light" charset="0"/>
            </a:endParaRPr>
          </a:p>
        </p:txBody>
      </p:sp>
      <p:sp>
        <p:nvSpPr>
          <p:cNvPr id="8" name="TextBox 7"/>
          <p:cNvSpPr txBox="1"/>
          <p:nvPr/>
        </p:nvSpPr>
        <p:spPr>
          <a:xfrm>
            <a:off x="8884508" y="6858000"/>
            <a:ext cx="184731" cy="400110"/>
          </a:xfrm>
          <a:prstGeom prst="rect">
            <a:avLst/>
          </a:prstGeom>
          <a:noFill/>
        </p:spPr>
        <p:txBody>
          <a:bodyPr wrap="none" rtlCol="0">
            <a:spAutoFit/>
          </a:bodyPr>
          <a:lstStyle/>
          <a:p>
            <a:endParaRPr lang="en-US" sz="2000" dirty="0" err="1" smtClean="0">
              <a:latin typeface="Helvetica Light" charset="0"/>
              <a:ea typeface="Helvetica Light" charset="0"/>
              <a:cs typeface="Helvetica Light" charset="0"/>
            </a:endParaRPr>
          </a:p>
        </p:txBody>
      </p:sp>
      <p:sp>
        <p:nvSpPr>
          <p:cNvPr id="9" name="TextBox 8"/>
          <p:cNvSpPr txBox="1"/>
          <p:nvPr/>
        </p:nvSpPr>
        <p:spPr>
          <a:xfrm>
            <a:off x="-395416" y="852616"/>
            <a:ext cx="184731" cy="400110"/>
          </a:xfrm>
          <a:prstGeom prst="rect">
            <a:avLst/>
          </a:prstGeom>
          <a:noFill/>
        </p:spPr>
        <p:txBody>
          <a:bodyPr wrap="none" rtlCol="0">
            <a:spAutoFit/>
          </a:bodyPr>
          <a:lstStyle/>
          <a:p>
            <a:endParaRPr lang="en-US" sz="2000" dirty="0" err="1" smtClean="0">
              <a:latin typeface="Helvetica Light" charset="0"/>
              <a:ea typeface="Helvetica Light" charset="0"/>
              <a:cs typeface="Helvetica Light" charset="0"/>
            </a:endParaRPr>
          </a:p>
        </p:txBody>
      </p:sp>
      <p:sp>
        <p:nvSpPr>
          <p:cNvPr id="10" name="TextBox 9"/>
          <p:cNvSpPr txBox="1"/>
          <p:nvPr/>
        </p:nvSpPr>
        <p:spPr>
          <a:xfrm>
            <a:off x="259492" y="1828800"/>
            <a:ext cx="184731" cy="400110"/>
          </a:xfrm>
          <a:prstGeom prst="rect">
            <a:avLst/>
          </a:prstGeom>
          <a:noFill/>
        </p:spPr>
        <p:txBody>
          <a:bodyPr wrap="none" rtlCol="0">
            <a:spAutoFit/>
          </a:bodyPr>
          <a:lstStyle/>
          <a:p>
            <a:endParaRPr lang="en-US" sz="2000" dirty="0" err="1" smtClean="0">
              <a:latin typeface="Helvetica Light" charset="0"/>
              <a:ea typeface="Helvetica Light" charset="0"/>
              <a:cs typeface="Helvetica Light"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1661" y="4440636"/>
            <a:ext cx="1908554" cy="1708577"/>
          </a:xfrm>
          <a:prstGeom prst="rect">
            <a:avLst/>
          </a:prstGeom>
        </p:spPr>
      </p:pic>
    </p:spTree>
    <p:extLst>
      <p:ext uri="{BB962C8B-B14F-4D97-AF65-F5344CB8AC3E}">
        <p14:creationId xmlns:p14="http://schemas.microsoft.com/office/powerpoint/2010/main" val="2607206628"/>
      </p:ext>
    </p:extLst>
  </p:cSld>
  <p:clrMapOvr>
    <a:masterClrMapping/>
  </p:clrMapOvr>
  <mc:AlternateContent xmlns:mc="http://schemas.openxmlformats.org/markup-compatibility/2006" xmlns:p14="http://schemas.microsoft.com/office/powerpoint/2010/main">
    <mc:Choice Requires="p14">
      <p:transition spd="slow" p14:dur="2000" advTm="5879"/>
    </mc:Choice>
    <mc:Fallback xmlns="">
      <p:transition spd="slow" advTm="587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Our Solution: An Interactive Approach</a:t>
            </a:r>
            <a:endParaRPr lang="en-US" dirty="0"/>
          </a:p>
        </p:txBody>
      </p:sp>
      <p:grpSp>
        <p:nvGrpSpPr>
          <p:cNvPr id="6" name="Group 5"/>
          <p:cNvGrpSpPr/>
          <p:nvPr/>
        </p:nvGrpSpPr>
        <p:grpSpPr>
          <a:xfrm>
            <a:off x="7037607" y="1245898"/>
            <a:ext cx="1494300" cy="1974975"/>
            <a:chOff x="7037607" y="1245898"/>
            <a:chExt cx="1494300" cy="1974975"/>
          </a:xfrm>
        </p:grpSpPr>
        <p:sp>
          <p:nvSpPr>
            <p:cNvPr id="19" name="TextBox 18"/>
            <p:cNvSpPr txBox="1"/>
            <p:nvPr/>
          </p:nvSpPr>
          <p:spPr>
            <a:xfrm>
              <a:off x="7037607" y="2574542"/>
              <a:ext cx="1449080" cy="646331"/>
            </a:xfrm>
            <a:prstGeom prst="rect">
              <a:avLst/>
            </a:prstGeom>
            <a:noFill/>
          </p:spPr>
          <p:txBody>
            <a:bodyPr wrap="square" rtlCol="0">
              <a:spAutoFit/>
            </a:bodyPr>
            <a:lstStyle/>
            <a:p>
              <a:pPr algn="ctr"/>
              <a:r>
                <a:rPr lang="en-US" b="1" dirty="0" smtClean="0">
                  <a:latin typeface="Calibri"/>
                  <a:cs typeface="Calibri"/>
                </a:rPr>
                <a:t>Analysis User</a:t>
              </a:r>
              <a:br>
                <a:rPr lang="en-US" b="1" dirty="0" smtClean="0">
                  <a:latin typeface="Calibri"/>
                  <a:cs typeface="Calibri"/>
                </a:rPr>
              </a:br>
              <a:r>
                <a:rPr lang="en-US" b="1" dirty="0" smtClean="0">
                  <a:latin typeface="Calibri"/>
                  <a:cs typeface="Calibri"/>
                </a:rPr>
                <a:t>(Bob)</a:t>
              </a:r>
            </a:p>
          </p:txBody>
        </p:sp>
        <p:pic>
          <p:nvPicPr>
            <p:cNvPr id="25" name="Picture 2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55192" y="1245898"/>
              <a:ext cx="1276715" cy="1276715"/>
            </a:xfrm>
            <a:prstGeom prst="rect">
              <a:avLst/>
            </a:prstGeom>
          </p:spPr>
        </p:pic>
      </p:grpSp>
      <p:grpSp>
        <p:nvGrpSpPr>
          <p:cNvPr id="4" name="Group 3"/>
          <p:cNvGrpSpPr/>
          <p:nvPr/>
        </p:nvGrpSpPr>
        <p:grpSpPr>
          <a:xfrm>
            <a:off x="437264" y="1202934"/>
            <a:ext cx="4933580" cy="2035883"/>
            <a:chOff x="437264" y="1202934"/>
            <a:chExt cx="4933580" cy="2035883"/>
          </a:xfrm>
        </p:grpSpPr>
        <p:sp>
          <p:nvSpPr>
            <p:cNvPr id="10" name="Right Arrow 9"/>
            <p:cNvSpPr/>
            <p:nvPr/>
          </p:nvSpPr>
          <p:spPr>
            <a:xfrm>
              <a:off x="2216115" y="1813642"/>
              <a:ext cx="1133527" cy="436072"/>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37264" y="2592486"/>
              <a:ext cx="1696476" cy="646331"/>
            </a:xfrm>
            <a:prstGeom prst="rect">
              <a:avLst/>
            </a:prstGeom>
            <a:noFill/>
          </p:spPr>
          <p:txBody>
            <a:bodyPr wrap="square" rtlCol="0">
              <a:spAutoFit/>
            </a:bodyPr>
            <a:lstStyle/>
            <a:p>
              <a:pPr algn="ctr"/>
              <a:r>
                <a:rPr lang="en-US" b="1" dirty="0" smtClean="0">
                  <a:latin typeface="Calibri"/>
                  <a:cs typeface="Calibri"/>
                </a:rPr>
                <a:t>Analysis Writer</a:t>
              </a:r>
              <a:br>
                <a:rPr lang="en-US" b="1" dirty="0" smtClean="0">
                  <a:latin typeface="Calibri"/>
                  <a:cs typeface="Calibri"/>
                </a:rPr>
              </a:br>
              <a:r>
                <a:rPr lang="en-US" b="1" dirty="0" smtClean="0">
                  <a:latin typeface="Calibri"/>
                  <a:cs typeface="Calibri"/>
                </a:rPr>
                <a:t>(Alice)</a:t>
              </a:r>
            </a:p>
          </p:txBody>
        </p:sp>
        <p:pic>
          <p:nvPicPr>
            <p:cNvPr id="3" name="Picture 2"/>
            <p:cNvPicPr>
              <a:picLocks noChangeAspect="1"/>
            </p:cNvPicPr>
            <p:nvPr/>
          </p:nvPicPr>
          <p:blipFill>
            <a:blip r:embed="rId5"/>
            <a:stretch>
              <a:fillRect/>
            </a:stretch>
          </p:blipFill>
          <p:spPr>
            <a:xfrm>
              <a:off x="496832" y="1202934"/>
              <a:ext cx="1371600" cy="1371600"/>
            </a:xfrm>
            <a:prstGeom prst="rect">
              <a:avLst/>
            </a:prstGeom>
          </p:spPr>
        </p:pic>
        <p:sp>
          <p:nvSpPr>
            <p:cNvPr id="26" name="Vertical Scroll 25"/>
            <p:cNvSpPr/>
            <p:nvPr/>
          </p:nvSpPr>
          <p:spPr>
            <a:xfrm>
              <a:off x="3488359" y="1294020"/>
              <a:ext cx="1882485" cy="1669145"/>
            </a:xfrm>
            <a:prstGeom prst="verticalScroll">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600" dirty="0" smtClean="0"/>
                <a:t>Program</a:t>
              </a:r>
            </a:p>
            <a:p>
              <a:pPr algn="ctr"/>
              <a:r>
                <a:rPr lang="en-US" sz="2600" dirty="0" smtClean="0"/>
                <a:t>Analysis</a:t>
              </a:r>
              <a:endParaRPr lang="en-US" sz="2600" dirty="0"/>
            </a:p>
          </p:txBody>
        </p:sp>
      </p:grpSp>
      <p:sp>
        <p:nvSpPr>
          <p:cNvPr id="13" name="Bent Arrow 12"/>
          <p:cNvSpPr/>
          <p:nvPr/>
        </p:nvSpPr>
        <p:spPr>
          <a:xfrm rot="2791730">
            <a:off x="5771681" y="1139222"/>
            <a:ext cx="1084537" cy="1048740"/>
          </a:xfrm>
          <a:prstGeom prst="bentArrow">
            <a:avLst>
              <a:gd name="adj1" fmla="val 19189"/>
              <a:gd name="adj2" fmla="val 18090"/>
              <a:gd name="adj3" fmla="val 20633"/>
              <a:gd name="adj4" fmla="val 793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ent Arrow 19"/>
          <p:cNvSpPr/>
          <p:nvPr/>
        </p:nvSpPr>
        <p:spPr>
          <a:xfrm rot="13395233">
            <a:off x="5694683" y="2098402"/>
            <a:ext cx="987400" cy="1066926"/>
          </a:xfrm>
          <a:prstGeom prst="bentArrow">
            <a:avLst>
              <a:gd name="adj1" fmla="val 18790"/>
              <a:gd name="adj2" fmla="val 20918"/>
              <a:gd name="adj3" fmla="val 20633"/>
              <a:gd name="adj4" fmla="val 780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p:cNvSpPr txBox="1"/>
          <p:nvPr/>
        </p:nvSpPr>
        <p:spPr>
          <a:xfrm>
            <a:off x="457200" y="3493723"/>
            <a:ext cx="7815943" cy="2663540"/>
          </a:xfrm>
          <a:prstGeom prst="rect">
            <a:avLst/>
          </a:prstGeom>
          <a:noFill/>
          <a:ln w="25400">
            <a:solidFill>
              <a:schemeClr val="accent1">
                <a:shade val="50000"/>
              </a:schemeClr>
            </a:solidFill>
          </a:ln>
        </p:spPr>
        <p:txBody>
          <a:bodyPr wrap="square" lIns="274320" tIns="91440" rIns="182880" bIns="91440" rtlCol="0">
            <a:noAutofit/>
          </a:bodyPr>
          <a:lstStyle/>
          <a:p>
            <a:r>
              <a:rPr lang="en-US" sz="2400" b="1" dirty="0" smtClean="0">
                <a:solidFill>
                  <a:schemeClr val="accent2">
                    <a:lumMod val="50000"/>
                  </a:schemeClr>
                </a:solidFill>
                <a:latin typeface="Helvetica Light" charset="0"/>
                <a:ea typeface="Helvetica Light" charset="0"/>
                <a:cs typeface="Helvetica Light" charset="0"/>
              </a:rPr>
              <a:t>But, many challenges </a:t>
            </a:r>
            <a:r>
              <a:rPr lang="mr-IN" sz="2400" b="1" dirty="0" smtClean="0">
                <a:solidFill>
                  <a:schemeClr val="accent2">
                    <a:lumMod val="50000"/>
                  </a:schemeClr>
                </a:solidFill>
                <a:latin typeface="Helvetica Light" charset="0"/>
                <a:ea typeface="Helvetica Light" charset="0"/>
                <a:cs typeface="Helvetica Light" charset="0"/>
              </a:rPr>
              <a:t>…</a:t>
            </a:r>
            <a:endParaRPr lang="en-US" sz="2400" b="1" dirty="0" smtClean="0">
              <a:solidFill>
                <a:schemeClr val="accent2">
                  <a:lumMod val="50000"/>
                </a:schemeClr>
              </a:solidFill>
              <a:latin typeface="Helvetica Light" charset="0"/>
              <a:ea typeface="Helvetica Light" charset="0"/>
              <a:cs typeface="Helvetica Light" charset="0"/>
            </a:endParaRPr>
          </a:p>
          <a:p>
            <a:endParaRPr lang="en-US" sz="1000" dirty="0" smtClean="0">
              <a:latin typeface="Helvetica Light" charset="0"/>
              <a:ea typeface="Helvetica Light" charset="0"/>
              <a:cs typeface="Helvetica Light" charset="0"/>
            </a:endParaRPr>
          </a:p>
          <a:p>
            <a:pPr algn="ctr"/>
            <a:r>
              <a:rPr lang="en-US" sz="2400" dirty="0" smtClean="0">
                <a:latin typeface="Helvetica Light" charset="0"/>
                <a:ea typeface="Helvetica Light" charset="0"/>
                <a:cs typeface="Helvetica Light" charset="0"/>
              </a:rPr>
              <a:t/>
            </a:r>
            <a:br>
              <a:rPr lang="en-US" sz="2400" dirty="0" smtClean="0">
                <a:latin typeface="Helvetica Light" charset="0"/>
                <a:ea typeface="Helvetica Light" charset="0"/>
                <a:cs typeface="Helvetica Light" charset="0"/>
              </a:rPr>
            </a:br>
            <a:endParaRPr lang="en-US" sz="1000" dirty="0" smtClean="0">
              <a:latin typeface="Helvetica Light" charset="0"/>
              <a:ea typeface="Helvetica Light" charset="0"/>
              <a:cs typeface="Helvetica Light" charset="0"/>
            </a:endParaRPr>
          </a:p>
          <a:p>
            <a:pPr algn="ctr"/>
            <a:endParaRPr lang="en-US" sz="2400" dirty="0" smtClean="0">
              <a:latin typeface="Helvetica Light" charset="0"/>
              <a:ea typeface="Helvetica Light" charset="0"/>
              <a:cs typeface="Helvetica Light" charset="0"/>
            </a:endParaRPr>
          </a:p>
          <a:p>
            <a:pPr algn="ctr"/>
            <a:endParaRPr lang="en-US" sz="1000" dirty="0" smtClean="0">
              <a:latin typeface="Helvetica Light" charset="0"/>
              <a:ea typeface="Helvetica Light" charset="0"/>
              <a:cs typeface="Helvetica Light" charset="0"/>
            </a:endParaRPr>
          </a:p>
          <a:p>
            <a:pPr algn="ctr"/>
            <a:endParaRPr lang="en-US" sz="2400" dirty="0" smtClean="0">
              <a:latin typeface="Helvetica Light" charset="0"/>
              <a:ea typeface="Helvetica Light" charset="0"/>
              <a:cs typeface="Helvetica Light" charset="0"/>
            </a:endParaRPr>
          </a:p>
          <a:p>
            <a:pPr algn="ctr"/>
            <a:endParaRPr lang="en-US" sz="1000" dirty="0" smtClean="0">
              <a:latin typeface="Helvetica Light" charset="0"/>
              <a:ea typeface="Helvetica Light" charset="0"/>
              <a:cs typeface="Helvetica Light" charset="0"/>
            </a:endParaRPr>
          </a:p>
          <a:p>
            <a:pPr algn="ctr"/>
            <a:endParaRPr lang="en-US" sz="2400" dirty="0" smtClean="0">
              <a:latin typeface="Helvetica Light" charset="0"/>
              <a:ea typeface="Helvetica Light" charset="0"/>
              <a:cs typeface="Helvetica Light" charset="0"/>
            </a:endParaRPr>
          </a:p>
        </p:txBody>
      </p:sp>
      <p:sp>
        <p:nvSpPr>
          <p:cNvPr id="2" name="Date Placeholder 1"/>
          <p:cNvSpPr>
            <a:spLocks noGrp="1"/>
          </p:cNvSpPr>
          <p:nvPr>
            <p:ph type="dt" sz="half" idx="10"/>
          </p:nvPr>
        </p:nvSpPr>
        <p:spPr/>
        <p:txBody>
          <a:bodyPr/>
          <a:lstStyle/>
          <a:p>
            <a:r>
              <a:rPr lang="en-US" smtClean="0"/>
              <a:t>10/13/17</a:t>
            </a:r>
            <a:endParaRPr lang="en-US" dirty="0"/>
          </a:p>
        </p:txBody>
      </p:sp>
      <p:sp>
        <p:nvSpPr>
          <p:cNvPr id="8" name="Rectangle 7"/>
          <p:cNvSpPr/>
          <p:nvPr/>
        </p:nvSpPr>
        <p:spPr>
          <a:xfrm>
            <a:off x="1395757" y="4055900"/>
            <a:ext cx="6067687" cy="461665"/>
          </a:xfrm>
          <a:prstGeom prst="rect">
            <a:avLst/>
          </a:prstGeom>
        </p:spPr>
        <p:txBody>
          <a:bodyPr wrap="none">
            <a:spAutoFit/>
          </a:bodyPr>
          <a:lstStyle/>
          <a:p>
            <a:r>
              <a:rPr lang="en-US" sz="2400" dirty="0">
                <a:solidFill>
                  <a:srgbClr val="000000"/>
                </a:solidFill>
                <a:latin typeface="Helvetica Light" charset="0"/>
                <a:ea typeface="Helvetica Light" charset="0"/>
                <a:cs typeface="Helvetica Light" charset="0"/>
              </a:rPr>
              <a:t>What is the nature of the </a:t>
            </a:r>
            <a:r>
              <a:rPr lang="en-US" sz="2400" b="1" dirty="0">
                <a:solidFill>
                  <a:srgbClr val="0070C0"/>
                </a:solidFill>
                <a:latin typeface="Helvetica Light" charset="0"/>
                <a:ea typeface="Helvetica Light" charset="0"/>
                <a:cs typeface="Helvetica Light" charset="0"/>
              </a:rPr>
              <a:t>user interaction</a:t>
            </a:r>
            <a:r>
              <a:rPr lang="en-US" sz="2400" dirty="0">
                <a:solidFill>
                  <a:srgbClr val="000000"/>
                </a:solidFill>
                <a:latin typeface="Helvetica Light" charset="0"/>
                <a:ea typeface="Helvetica Light" charset="0"/>
                <a:cs typeface="Helvetica Light" charset="0"/>
              </a:rPr>
              <a:t>?</a:t>
            </a:r>
            <a:endParaRPr lang="en-US" dirty="0"/>
          </a:p>
        </p:txBody>
      </p:sp>
      <p:sp>
        <p:nvSpPr>
          <p:cNvPr id="11" name="Rectangle 10"/>
          <p:cNvSpPr/>
          <p:nvPr/>
        </p:nvSpPr>
        <p:spPr>
          <a:xfrm>
            <a:off x="743425" y="4566764"/>
            <a:ext cx="7400925" cy="461665"/>
          </a:xfrm>
          <a:prstGeom prst="rect">
            <a:avLst/>
          </a:prstGeom>
        </p:spPr>
        <p:txBody>
          <a:bodyPr wrap="square">
            <a:spAutoFit/>
          </a:bodyPr>
          <a:lstStyle/>
          <a:p>
            <a:r>
              <a:rPr lang="en-US" sz="2400">
                <a:solidFill>
                  <a:srgbClr val="000000"/>
                </a:solidFill>
                <a:latin typeface="Helvetica Light" charset="0"/>
                <a:ea typeface="Helvetica Light" charset="0"/>
                <a:cs typeface="Helvetica Light" charset="0"/>
              </a:rPr>
              <a:t>How do we </a:t>
            </a:r>
            <a:r>
              <a:rPr lang="en-US" sz="2400" b="1">
                <a:solidFill>
                  <a:srgbClr val="0070C0"/>
                </a:solidFill>
                <a:latin typeface="Helvetica Light" charset="0"/>
                <a:ea typeface="Helvetica Light" charset="0"/>
                <a:cs typeface="Helvetica Light" charset="0"/>
              </a:rPr>
              <a:t>adapt the analysis</a:t>
            </a:r>
            <a:r>
              <a:rPr lang="en-US" sz="2400">
                <a:solidFill>
                  <a:srgbClr val="000000"/>
                </a:solidFill>
                <a:latin typeface="Helvetica Light" charset="0"/>
                <a:ea typeface="Helvetica Light" charset="0"/>
                <a:cs typeface="Helvetica Light" charset="0"/>
              </a:rPr>
              <a:t> to user’s responses?</a:t>
            </a:r>
            <a:endParaRPr lang="en-US"/>
          </a:p>
        </p:txBody>
      </p:sp>
      <p:sp>
        <p:nvSpPr>
          <p:cNvPr id="12" name="Rectangle 11"/>
          <p:cNvSpPr/>
          <p:nvPr/>
        </p:nvSpPr>
        <p:spPr>
          <a:xfrm>
            <a:off x="1941579" y="5096221"/>
            <a:ext cx="4976042" cy="461665"/>
          </a:xfrm>
          <a:prstGeom prst="rect">
            <a:avLst/>
          </a:prstGeom>
        </p:spPr>
        <p:txBody>
          <a:bodyPr wrap="none">
            <a:spAutoFit/>
          </a:bodyPr>
          <a:lstStyle/>
          <a:p>
            <a:r>
              <a:rPr lang="en-US" sz="2400">
                <a:solidFill>
                  <a:srgbClr val="000000"/>
                </a:solidFill>
                <a:latin typeface="Helvetica Light" charset="0"/>
                <a:ea typeface="Helvetica Light" charset="0"/>
                <a:cs typeface="Helvetica Light" charset="0"/>
              </a:rPr>
              <a:t>What </a:t>
            </a:r>
            <a:r>
              <a:rPr lang="en-US" sz="2400" b="1">
                <a:solidFill>
                  <a:srgbClr val="0070C0"/>
                </a:solidFill>
                <a:latin typeface="Helvetica Light" charset="0"/>
                <a:ea typeface="Helvetica Light" charset="0"/>
                <a:cs typeface="Helvetica Light" charset="0"/>
              </a:rPr>
              <a:t>guarantees</a:t>
            </a:r>
            <a:r>
              <a:rPr lang="en-US" sz="2400">
                <a:solidFill>
                  <a:srgbClr val="000000"/>
                </a:solidFill>
                <a:latin typeface="Helvetica Light" charset="0"/>
                <a:ea typeface="Helvetica Light" charset="0"/>
                <a:cs typeface="Helvetica Light" charset="0"/>
              </a:rPr>
              <a:t> can we provide?</a:t>
            </a:r>
            <a:endParaRPr lang="en-US"/>
          </a:p>
        </p:txBody>
      </p:sp>
      <p:sp>
        <p:nvSpPr>
          <p:cNvPr id="14" name="Rectangle 13"/>
          <p:cNvSpPr/>
          <p:nvPr/>
        </p:nvSpPr>
        <p:spPr>
          <a:xfrm>
            <a:off x="1410045" y="5614191"/>
            <a:ext cx="6054863" cy="461665"/>
          </a:xfrm>
          <a:prstGeom prst="rect">
            <a:avLst/>
          </a:prstGeom>
        </p:spPr>
        <p:txBody>
          <a:bodyPr wrap="none">
            <a:spAutoFit/>
          </a:bodyPr>
          <a:lstStyle/>
          <a:p>
            <a:r>
              <a:rPr lang="en-US" sz="2400">
                <a:solidFill>
                  <a:srgbClr val="000000"/>
                </a:solidFill>
                <a:latin typeface="Helvetica Light" charset="0"/>
                <a:ea typeface="Helvetica Light" charset="0"/>
                <a:cs typeface="Helvetica Light" charset="0"/>
              </a:rPr>
              <a:t>Can we </a:t>
            </a:r>
            <a:r>
              <a:rPr lang="en-US" sz="2400" b="1">
                <a:solidFill>
                  <a:srgbClr val="0070C0"/>
                </a:solidFill>
                <a:latin typeface="Helvetica Light" charset="0"/>
                <a:ea typeface="Helvetica Light" charset="0"/>
                <a:cs typeface="Helvetica Light" charset="0"/>
              </a:rPr>
              <a:t>learn the analysis</a:t>
            </a:r>
            <a:r>
              <a:rPr lang="en-US" sz="2400">
                <a:solidFill>
                  <a:srgbClr val="000000"/>
                </a:solidFill>
                <a:latin typeface="Helvetica Light" charset="0"/>
                <a:ea typeface="Helvetica Light" charset="0"/>
                <a:cs typeface="Helvetica Light" charset="0"/>
              </a:rPr>
              <a:t> via interaction?</a:t>
            </a:r>
            <a:endParaRPr lang="en-US"/>
          </a:p>
        </p:txBody>
      </p:sp>
      <p:sp>
        <p:nvSpPr>
          <p:cNvPr id="15" name="Slide Number Placeholder 14"/>
          <p:cNvSpPr>
            <a:spLocks noGrp="1"/>
          </p:cNvSpPr>
          <p:nvPr>
            <p:ph type="sldNum" sz="quarter" idx="12"/>
          </p:nvPr>
        </p:nvSpPr>
        <p:spPr/>
        <p:txBody>
          <a:bodyPr/>
          <a:lstStyle/>
          <a:p>
            <a:fld id="{1F7DF5D7-FF41-4BF6-8958-28DFF1DB182D}" type="slidenum">
              <a:rPr lang="en-US" smtClean="0"/>
              <a:pPr/>
              <a:t>10</a:t>
            </a:fld>
            <a:endParaRPr lang="en-US" dirty="0"/>
          </a:p>
        </p:txBody>
      </p:sp>
    </p:spTree>
    <p:custDataLst>
      <p:tags r:id="rId1"/>
    </p:custDataLst>
    <p:extLst>
      <p:ext uri="{BB962C8B-B14F-4D97-AF65-F5344CB8AC3E}">
        <p14:creationId xmlns:p14="http://schemas.microsoft.com/office/powerpoint/2010/main" val="695707609"/>
      </p:ext>
    </p:extLst>
  </p:cSld>
  <p:clrMapOvr>
    <a:masterClrMapping/>
  </p:clrMapOvr>
  <mc:AlternateContent xmlns:mc="http://schemas.openxmlformats.org/markup-compatibility/2006" xmlns:p14="http://schemas.microsoft.com/office/powerpoint/2010/main">
    <mc:Choice Requires="p14">
      <p:transition spd="slow" p14:dur="2000" advTm="27783"/>
    </mc:Choice>
    <mc:Fallback xmlns="">
      <p:transition xmlns:p14="http://schemas.microsoft.com/office/powerpoint/2010/main" spd="slow" advTm="277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500"/>
                            </p:stCondLst>
                            <p:childTnLst>
                              <p:par>
                                <p:cTn id="19" presetID="22" presetClass="entr" presetSubtype="2" fill="hold" grpId="0" nodeType="afterEffect">
                                  <p:stCondLst>
                                    <p:cond delay="50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dissolv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31" grpId="0" animBg="1"/>
      <p:bldP spid="8" grpId="0"/>
      <p:bldP spid="11"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
            <p:extLst>
              <p:ext uri="{D42A27DB-BD31-4B8C-83A1-F6EECF244321}">
                <p14:modId xmlns:p14="http://schemas.microsoft.com/office/powerpoint/2010/main" val="283987080"/>
              </p:ext>
            </p:extLst>
          </p:nvPr>
        </p:nvGraphicFramePr>
        <p:xfrm>
          <a:off x="300036" y="1150979"/>
          <a:ext cx="8515350" cy="4373521"/>
        </p:xfrm>
        <a:graphic>
          <a:graphicData uri="http://schemas.openxmlformats.org/drawingml/2006/table">
            <a:tbl>
              <a:tblPr firstRow="1" bandRow="1">
                <a:tableStyleId>{5C22544A-7EE6-4342-B048-85BDC9FD1C3A}</a:tableStyleId>
              </a:tblPr>
              <a:tblGrid>
                <a:gridCol w="1716344"/>
                <a:gridCol w="1121950"/>
                <a:gridCol w="1196540"/>
                <a:gridCol w="1066789"/>
                <a:gridCol w="1991341"/>
                <a:gridCol w="1422386"/>
              </a:tblGrid>
              <a:tr h="953362">
                <a:tc>
                  <a:txBody>
                    <a:bodyPr/>
                    <a:lstStyle/>
                    <a:p>
                      <a:pPr algn="ctr"/>
                      <a:r>
                        <a:rPr lang="en-US" sz="2000" dirty="0" smtClean="0"/>
                        <a:t/>
                      </a:r>
                      <a:br>
                        <a:rPr lang="en-US" sz="2000" dirty="0" smtClean="0"/>
                      </a:br>
                      <a:r>
                        <a:rPr lang="en-US" sz="2000" dirty="0" smtClean="0"/>
                        <a:t>Technique</a:t>
                      </a:r>
                      <a:endParaRPr lang="en-US" sz="2000" dirty="0"/>
                    </a:p>
                  </a:txBody>
                  <a:tcPr/>
                </a:tc>
                <a:tc gridSpan="2">
                  <a:txBody>
                    <a:bodyPr/>
                    <a:lstStyle/>
                    <a:p>
                      <a:pPr algn="ctr"/>
                      <a:r>
                        <a:rPr lang="en-US" sz="2000" dirty="0" smtClean="0"/>
                        <a:t>Nature of Interaction</a:t>
                      </a:r>
                      <a:endParaRPr lang="en-US" sz="2000" dirty="0"/>
                    </a:p>
                  </a:txBody>
                  <a:tcPr anchor="ctr" anchorCtr="1"/>
                </a:tc>
                <a:tc hMerge="1">
                  <a:txBody>
                    <a:bodyPr/>
                    <a:lstStyle/>
                    <a:p>
                      <a:endParaRPr lang="en-US" sz="2400" dirty="0"/>
                    </a:p>
                  </a:txBody>
                  <a:tcPr/>
                </a:tc>
                <a:tc>
                  <a:txBody>
                    <a:bodyPr/>
                    <a:lstStyle/>
                    <a:p>
                      <a:pPr algn="ctr"/>
                      <a:r>
                        <a:rPr lang="en-US" sz="2000" dirty="0" smtClean="0"/>
                        <a:t/>
                      </a:r>
                      <a:br>
                        <a:rPr lang="en-US" sz="2000" dirty="0" smtClean="0"/>
                      </a:br>
                      <a:r>
                        <a:rPr lang="en-US" sz="2000" dirty="0" smtClean="0"/>
                        <a:t>Sound?</a:t>
                      </a:r>
                      <a:endParaRPr lang="en-US" sz="2000" dirty="0"/>
                    </a:p>
                  </a:txBody>
                  <a:tcPr/>
                </a:tc>
                <a:tc>
                  <a:txBody>
                    <a:bodyPr/>
                    <a:lstStyle/>
                    <a:p>
                      <a:pPr algn="ctr"/>
                      <a:r>
                        <a:rPr lang="en-US" sz="2000" dirty="0" smtClean="0"/>
                        <a:t>Optimization Problem</a:t>
                      </a:r>
                      <a:endParaRPr lang="en-US" sz="2000" dirty="0"/>
                    </a:p>
                  </a:txBody>
                  <a:tcPr anchor="ctr" anchorCtr="1"/>
                </a:tc>
                <a:tc>
                  <a:txBody>
                    <a:bodyPr/>
                    <a:lstStyle/>
                    <a:p>
                      <a:pPr algn="ctr"/>
                      <a:r>
                        <a:rPr lang="en-US" sz="2000" dirty="0" smtClean="0"/>
                        <a:t/>
                      </a:r>
                      <a:br>
                        <a:rPr lang="en-US" sz="2000" dirty="0" smtClean="0"/>
                      </a:br>
                      <a:r>
                        <a:rPr lang="en-US" sz="2000" dirty="0" smtClean="0"/>
                        <a:t>Publication</a:t>
                      </a:r>
                      <a:endParaRPr lang="en-US" sz="2000" dirty="0"/>
                    </a:p>
                  </a:txBody>
                  <a:tcPr/>
                </a:tc>
              </a:tr>
              <a:tr h="696009">
                <a:tc>
                  <a:txBody>
                    <a:bodyPr/>
                    <a:lstStyle/>
                    <a:p>
                      <a:pPr algn="ctr"/>
                      <a:endParaRPr lang="en-US" sz="2000" dirty="0"/>
                    </a:p>
                  </a:txBody>
                  <a:tcPr/>
                </a:tc>
                <a:tc>
                  <a:txBody>
                    <a:bodyPr/>
                    <a:lstStyle/>
                    <a:p>
                      <a:pPr algn="ctr"/>
                      <a:r>
                        <a:rPr lang="en-US" sz="2000" dirty="0" smtClean="0"/>
                        <a:t>Active or</a:t>
                      </a:r>
                      <a:br>
                        <a:rPr lang="en-US" sz="2000" dirty="0" smtClean="0"/>
                      </a:br>
                      <a:r>
                        <a:rPr lang="en-US" sz="2000" dirty="0" smtClean="0"/>
                        <a:t>Passive?</a:t>
                      </a:r>
                      <a:endParaRPr lang="en-US" sz="2000" dirty="0"/>
                    </a:p>
                  </a:txBody>
                  <a:tcPr/>
                </a:tc>
                <a:tc>
                  <a:txBody>
                    <a:bodyPr/>
                    <a:lstStyle/>
                    <a:p>
                      <a:pPr algn="ctr"/>
                      <a:r>
                        <a:rPr lang="en-US" sz="2000" dirty="0" smtClean="0"/>
                        <a:t>Alarm</a:t>
                      </a:r>
                      <a:r>
                        <a:rPr lang="en-US" sz="2000" baseline="0" dirty="0" smtClean="0"/>
                        <a:t>s </a:t>
                      </a:r>
                      <a:r>
                        <a:rPr lang="en-US" sz="2000" dirty="0" smtClean="0"/>
                        <a:t>or</a:t>
                      </a:r>
                      <a:br>
                        <a:rPr lang="en-US" sz="2000" dirty="0" smtClean="0"/>
                      </a:br>
                      <a:r>
                        <a:rPr lang="en-US" sz="2000" dirty="0" smtClean="0"/>
                        <a:t>Causes?</a:t>
                      </a:r>
                      <a:endParaRPr lang="en-US" sz="2000" dirty="0"/>
                    </a:p>
                  </a:txBody>
                  <a:tcPr/>
                </a:tc>
                <a:tc>
                  <a:txBody>
                    <a:bodyPr/>
                    <a:lstStyle/>
                    <a:p>
                      <a:endParaRPr lang="en-US" sz="2000" dirty="0"/>
                    </a:p>
                  </a:txBody>
                  <a:tcPr/>
                </a:tc>
                <a:tc>
                  <a:txBody>
                    <a:bodyPr/>
                    <a:lstStyle/>
                    <a:p>
                      <a:pPr algn="ctr"/>
                      <a:endParaRPr lang="en-US" sz="2000" dirty="0"/>
                    </a:p>
                  </a:txBody>
                  <a:tcPr/>
                </a:tc>
                <a:tc>
                  <a:txBody>
                    <a:bodyPr/>
                    <a:lstStyle/>
                    <a:p>
                      <a:endParaRPr lang="en-US" sz="2000" dirty="0"/>
                    </a:p>
                  </a:txBody>
                  <a:tcPr/>
                </a:tc>
              </a:tr>
              <a:tr h="904607">
                <a:tc>
                  <a:txBody>
                    <a:bodyPr/>
                    <a:lstStyle/>
                    <a:p>
                      <a:pPr algn="ctr"/>
                      <a:r>
                        <a:rPr lang="en-US" sz="2000" b="1" dirty="0" smtClean="0"/>
                        <a:t>Alarm</a:t>
                      </a:r>
                      <a:br>
                        <a:rPr lang="en-US" sz="2000" b="1" dirty="0" smtClean="0"/>
                      </a:br>
                      <a:r>
                        <a:rPr lang="en-US" sz="2000" b="1" dirty="0" smtClean="0"/>
                        <a:t>Classification</a:t>
                      </a:r>
                      <a:endParaRPr lang="en-US" sz="2000" b="1" dirty="0"/>
                    </a:p>
                  </a:txBody>
                  <a:tcPr anchor="ctr" anchorCtr="1"/>
                </a:tc>
                <a:tc>
                  <a:txBody>
                    <a:bodyPr/>
                    <a:lstStyle/>
                    <a:p>
                      <a:pPr algn="ctr"/>
                      <a:r>
                        <a:rPr lang="en-US" sz="2000" dirty="0" smtClean="0"/>
                        <a:t>Passive</a:t>
                      </a:r>
                      <a:endParaRPr lang="en-US" sz="2000" dirty="0"/>
                    </a:p>
                  </a:txBody>
                  <a:tcPr anchor="ctr" anchorCtr="1"/>
                </a:tc>
                <a:tc>
                  <a:txBody>
                    <a:bodyPr/>
                    <a:lstStyle/>
                    <a:p>
                      <a:r>
                        <a:rPr lang="en-US" sz="2000" dirty="0" smtClean="0"/>
                        <a:t>Alarms</a:t>
                      </a:r>
                      <a:endParaRPr lang="en-US" sz="2000" dirty="0"/>
                    </a:p>
                  </a:txBody>
                  <a:tcPr anchor="ctr" anchorCtr="1"/>
                </a:tc>
                <a:tc>
                  <a:txBody>
                    <a:bodyPr/>
                    <a:lstStyle/>
                    <a:p>
                      <a:pPr algn="ctr"/>
                      <a:r>
                        <a:rPr lang="en-US" sz="2000" dirty="0" smtClean="0"/>
                        <a:t>No</a:t>
                      </a:r>
                      <a:endParaRPr lang="en-US" sz="2000" dirty="0"/>
                    </a:p>
                  </a:txBody>
                  <a:tcPr anchor="ctr" anchorCtr="1"/>
                </a:tc>
                <a:tc>
                  <a:txBody>
                    <a:bodyPr/>
                    <a:lstStyle/>
                    <a:p>
                      <a:pPr algn="ctr"/>
                      <a:r>
                        <a:rPr lang="en-US" sz="2000" dirty="0" smtClean="0"/>
                        <a:t>MAP Inference</a:t>
                      </a:r>
                      <a:endParaRPr lang="en-US" sz="2000" dirty="0"/>
                    </a:p>
                  </a:txBody>
                  <a:tcPr anchor="ctr" anchorCtr="1"/>
                </a:tc>
                <a:tc>
                  <a:txBody>
                    <a:bodyPr/>
                    <a:lstStyle/>
                    <a:p>
                      <a:pPr algn="ctr"/>
                      <a:r>
                        <a:rPr lang="en-US" sz="2000" dirty="0" smtClean="0"/>
                        <a:t>FSE</a:t>
                      </a:r>
                      <a:br>
                        <a:rPr lang="en-US" sz="2000" dirty="0" smtClean="0"/>
                      </a:br>
                      <a:r>
                        <a:rPr lang="en-US" sz="2000" dirty="0" smtClean="0"/>
                        <a:t>2014</a:t>
                      </a:r>
                      <a:endParaRPr lang="en-US" sz="2000" dirty="0"/>
                    </a:p>
                  </a:txBody>
                  <a:tcPr anchor="ctr" anchorCtr="1"/>
                </a:tc>
              </a:tr>
              <a:tr h="900112">
                <a:tc>
                  <a:txBody>
                    <a:bodyPr/>
                    <a:lstStyle/>
                    <a:p>
                      <a:pPr algn="ctr"/>
                      <a:r>
                        <a:rPr lang="en-US" sz="2000" b="1" dirty="0" smtClean="0"/>
                        <a:t>Alarm</a:t>
                      </a:r>
                      <a:br>
                        <a:rPr lang="en-US" sz="2000" b="1" dirty="0" smtClean="0"/>
                      </a:br>
                      <a:r>
                        <a:rPr lang="en-US" sz="2000" b="1" dirty="0" smtClean="0"/>
                        <a:t>Ranking</a:t>
                      </a:r>
                      <a:endParaRPr lang="en-US" sz="2000" b="1" dirty="0"/>
                    </a:p>
                  </a:txBody>
                  <a:tcPr anchor="ctr" anchorCtr="1"/>
                </a:tc>
                <a:tc>
                  <a:txBody>
                    <a:bodyPr/>
                    <a:lstStyle/>
                    <a:p>
                      <a:pPr algn="ctr"/>
                      <a:r>
                        <a:rPr lang="en-US" sz="2000" dirty="0" smtClean="0"/>
                        <a:t>Active</a:t>
                      </a:r>
                      <a:endParaRPr lang="en-US" sz="2000" dirty="0"/>
                    </a:p>
                  </a:txBody>
                  <a:tcPr anchor="ctr" anchorCtr="1"/>
                </a:tc>
                <a:tc>
                  <a:txBody>
                    <a:bodyPr/>
                    <a:lstStyle/>
                    <a:p>
                      <a:r>
                        <a:rPr lang="en-US" sz="2000" dirty="0" smtClean="0"/>
                        <a:t>Alarms</a:t>
                      </a:r>
                      <a:endParaRPr lang="en-US" sz="2000" dirty="0"/>
                    </a:p>
                  </a:txBody>
                  <a:tcPr anchor="ctr" anchorCtr="1"/>
                </a:tc>
                <a:tc>
                  <a:txBody>
                    <a:bodyPr/>
                    <a:lstStyle/>
                    <a:p>
                      <a:pPr algn="ctr"/>
                      <a:r>
                        <a:rPr lang="en-US" sz="2000" dirty="0" smtClean="0"/>
                        <a:t>No</a:t>
                      </a:r>
                      <a:endParaRPr lang="en-US" sz="2000" dirty="0"/>
                    </a:p>
                  </a:txBody>
                  <a:tcPr anchor="ctr" anchorCtr="1"/>
                </a:tc>
                <a:tc>
                  <a:txBody>
                    <a:bodyPr/>
                    <a:lstStyle/>
                    <a:p>
                      <a:pPr algn="ctr"/>
                      <a:r>
                        <a:rPr lang="en-US" sz="2000" dirty="0" smtClean="0"/>
                        <a:t>Marginal Inference</a:t>
                      </a:r>
                      <a:endParaRPr lang="en-US" sz="2000" dirty="0"/>
                    </a:p>
                  </a:txBody>
                  <a:tcPr anchor="ctr" anchorCtr="1"/>
                </a:tc>
                <a:tc>
                  <a:txBody>
                    <a:bodyPr/>
                    <a:lstStyle/>
                    <a:p>
                      <a:pPr algn="ctr"/>
                      <a:r>
                        <a:rPr lang="en-US" sz="2000" dirty="0" smtClean="0"/>
                        <a:t>Ongoing Work</a:t>
                      </a:r>
                      <a:endParaRPr lang="en-US" sz="2000" dirty="0"/>
                    </a:p>
                  </a:txBody>
                  <a:tcPr anchor="ctr" anchorCtr="1"/>
                </a:tc>
              </a:tr>
              <a:tr h="914400">
                <a:tc>
                  <a:txBody>
                    <a:bodyPr/>
                    <a:lstStyle/>
                    <a:p>
                      <a:pPr algn="ctr"/>
                      <a:r>
                        <a:rPr lang="en-US" sz="2000" b="1" dirty="0" smtClean="0"/>
                        <a:t>Alarm</a:t>
                      </a:r>
                      <a:br>
                        <a:rPr lang="en-US" sz="2000" b="1" dirty="0" smtClean="0"/>
                      </a:br>
                      <a:r>
                        <a:rPr lang="en-US" sz="2000" b="1" dirty="0" smtClean="0"/>
                        <a:t>Resolution</a:t>
                      </a:r>
                      <a:endParaRPr lang="en-US" sz="2000" b="1" dirty="0"/>
                    </a:p>
                  </a:txBody>
                  <a:tcPr anchor="ctr" anchorCtr="1"/>
                </a:tc>
                <a:tc>
                  <a:txBody>
                    <a:bodyPr/>
                    <a:lstStyle/>
                    <a:p>
                      <a:pPr algn="ctr"/>
                      <a:r>
                        <a:rPr lang="en-US" sz="2000" dirty="0" smtClean="0"/>
                        <a:t>Active</a:t>
                      </a:r>
                      <a:endParaRPr lang="en-US" sz="2000" dirty="0"/>
                    </a:p>
                  </a:txBody>
                  <a:tcPr anchor="ctr" anchorCtr="1"/>
                </a:tc>
                <a:tc>
                  <a:txBody>
                    <a:bodyPr/>
                    <a:lstStyle/>
                    <a:p>
                      <a:r>
                        <a:rPr lang="en-US" sz="2000" dirty="0" smtClean="0"/>
                        <a:t>Causes</a:t>
                      </a:r>
                      <a:endParaRPr lang="en-US" sz="2000" dirty="0"/>
                    </a:p>
                  </a:txBody>
                  <a:tcPr anchor="ctr" anchorCtr="1"/>
                </a:tc>
                <a:tc>
                  <a:txBody>
                    <a:bodyPr/>
                    <a:lstStyle/>
                    <a:p>
                      <a:pPr algn="ctr"/>
                      <a:r>
                        <a:rPr lang="en-US" sz="2000" dirty="0" smtClean="0"/>
                        <a:t>Yes</a:t>
                      </a:r>
                      <a:endParaRPr lang="en-US" sz="2000" dirty="0"/>
                    </a:p>
                  </a:txBody>
                  <a:tcPr anchor="ctr" anchorCtr="1"/>
                </a:tc>
                <a:tc>
                  <a:txBody>
                    <a:bodyPr/>
                    <a:lstStyle/>
                    <a:p>
                      <a:pPr algn="ctr"/>
                      <a:r>
                        <a:rPr lang="en-US" sz="2000" dirty="0" smtClean="0"/>
                        <a:t>Information Gain Maximization</a:t>
                      </a:r>
                      <a:endParaRPr lang="en-US" sz="2000" dirty="0"/>
                    </a:p>
                  </a:txBody>
                  <a:tcPr anchor="ctr" anchorCtr="1"/>
                </a:tc>
                <a:tc>
                  <a:txBody>
                    <a:bodyPr/>
                    <a:lstStyle/>
                    <a:p>
                      <a:pPr algn="ctr"/>
                      <a:r>
                        <a:rPr lang="en-US" sz="2000" dirty="0" smtClean="0"/>
                        <a:t>OOPSLA 2017</a:t>
                      </a:r>
                      <a:endParaRPr lang="en-US" sz="2000" dirty="0"/>
                    </a:p>
                  </a:txBody>
                  <a:tcPr anchor="ctr" anchorCtr="1"/>
                </a:tc>
              </a:tr>
            </a:tbl>
          </a:graphicData>
        </a:graphic>
      </p:graphicFrame>
      <p:sp>
        <p:nvSpPr>
          <p:cNvPr id="3" name="Date Placeholder 2"/>
          <p:cNvSpPr>
            <a:spLocks noGrp="1"/>
          </p:cNvSpPr>
          <p:nvPr>
            <p:ph type="dt" sz="half" idx="10"/>
          </p:nvPr>
        </p:nvSpPr>
        <p:spPr/>
        <p:txBody>
          <a:bodyPr/>
          <a:lstStyle/>
          <a:p>
            <a:r>
              <a:rPr lang="en-US" smtClean="0"/>
              <a:t>10/13/17</a:t>
            </a:r>
            <a:endParaRPr lang="en-US" dirty="0"/>
          </a:p>
        </p:txBody>
      </p:sp>
      <p:sp>
        <p:nvSpPr>
          <p:cNvPr id="5" name="Title 4"/>
          <p:cNvSpPr>
            <a:spLocks noGrp="1"/>
          </p:cNvSpPr>
          <p:nvPr>
            <p:ph type="title"/>
          </p:nvPr>
        </p:nvSpPr>
        <p:spPr/>
        <p:txBody>
          <a:bodyPr/>
          <a:lstStyle/>
          <a:p>
            <a:r>
              <a:rPr lang="en-US" dirty="0" smtClean="0"/>
              <a:t>Summary of Results</a:t>
            </a:r>
            <a:endParaRPr lang="en-US" dirty="0"/>
          </a:p>
        </p:txBody>
      </p:sp>
      <p:sp>
        <p:nvSpPr>
          <p:cNvPr id="2" name="Slide Number Placeholder 1"/>
          <p:cNvSpPr>
            <a:spLocks noGrp="1"/>
          </p:cNvSpPr>
          <p:nvPr>
            <p:ph type="sldNum" sz="quarter" idx="12"/>
          </p:nvPr>
        </p:nvSpPr>
        <p:spPr/>
        <p:txBody>
          <a:bodyPr/>
          <a:lstStyle/>
          <a:p>
            <a:fld id="{1F7DF5D7-FF41-4BF6-8958-28DFF1DB182D}" type="slidenum">
              <a:rPr lang="en-US" smtClean="0"/>
              <a:pPr/>
              <a:t>11</a:t>
            </a:fld>
            <a:endParaRPr lang="en-US" dirty="0"/>
          </a:p>
        </p:txBody>
      </p:sp>
    </p:spTree>
    <p:extLst>
      <p:ext uri="{BB962C8B-B14F-4D97-AF65-F5344CB8AC3E}">
        <p14:creationId xmlns:p14="http://schemas.microsoft.com/office/powerpoint/2010/main" val="38854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457200" y="1285607"/>
            <a:ext cx="8229600" cy="4645602"/>
          </a:xfrm>
        </p:spPr>
        <p:txBody>
          <a:bodyPr>
            <a:normAutofit lnSpcReduction="10000"/>
          </a:bodyPr>
          <a:lstStyle/>
          <a:p>
            <a:r>
              <a:rPr lang="en-US" dirty="0" smtClean="0"/>
              <a:t>Challenges in Automated Program Reasoning</a:t>
            </a:r>
          </a:p>
          <a:p>
            <a:endParaRPr lang="en-US" dirty="0" smtClean="0"/>
          </a:p>
          <a:p>
            <a:r>
              <a:rPr lang="en-US" dirty="0" smtClean="0"/>
              <a:t>Combined Logical and Probabilistic Approach</a:t>
            </a:r>
          </a:p>
          <a:p>
            <a:endParaRPr lang="en-US" dirty="0" smtClean="0"/>
          </a:p>
          <a:p>
            <a:r>
              <a:rPr lang="en-US" dirty="0" smtClean="0"/>
              <a:t>Using the Approach in Interactive Techniques</a:t>
            </a:r>
            <a:endParaRPr lang="en-US" dirty="0"/>
          </a:p>
          <a:p>
            <a:pPr lvl="1"/>
            <a:r>
              <a:rPr lang="en-US" sz="2600" dirty="0" smtClean="0"/>
              <a:t>Alarm Classification</a:t>
            </a:r>
          </a:p>
          <a:p>
            <a:pPr lvl="1"/>
            <a:r>
              <a:rPr lang="en-US" sz="2600" dirty="0" smtClean="0"/>
              <a:t>Alarm Ranking</a:t>
            </a:r>
          </a:p>
          <a:p>
            <a:pPr lvl="1"/>
            <a:r>
              <a:rPr lang="en-US" sz="2600" dirty="0" smtClean="0"/>
              <a:t>Alarm Resolution</a:t>
            </a:r>
          </a:p>
          <a:p>
            <a:endParaRPr lang="en-US" dirty="0"/>
          </a:p>
          <a:p>
            <a:r>
              <a:rPr lang="en-US" dirty="0" smtClean="0"/>
              <a:t>Conclusions and Outlook</a:t>
            </a:r>
            <a:endParaRPr lang="en-US" dirty="0"/>
          </a:p>
        </p:txBody>
      </p:sp>
      <p:sp>
        <p:nvSpPr>
          <p:cNvPr id="3" name="Date Placeholder 2"/>
          <p:cNvSpPr>
            <a:spLocks noGrp="1"/>
          </p:cNvSpPr>
          <p:nvPr>
            <p:ph type="dt" sz="half" idx="10"/>
          </p:nvPr>
        </p:nvSpPr>
        <p:spPr/>
        <p:txBody>
          <a:bodyPr/>
          <a:lstStyle/>
          <a:p>
            <a:r>
              <a:rPr lang="en-US" smtClean="0"/>
              <a:t>10/13/17</a:t>
            </a:r>
            <a:endParaRPr lang="en-US" dirty="0"/>
          </a:p>
        </p:txBody>
      </p:sp>
      <p:sp>
        <p:nvSpPr>
          <p:cNvPr id="5" name="Title 4"/>
          <p:cNvSpPr>
            <a:spLocks noGrp="1"/>
          </p:cNvSpPr>
          <p:nvPr>
            <p:ph type="title"/>
          </p:nvPr>
        </p:nvSpPr>
        <p:spPr/>
        <p:txBody>
          <a:bodyPr/>
          <a:lstStyle/>
          <a:p>
            <a:r>
              <a:rPr lang="en-US" dirty="0" smtClean="0"/>
              <a:t>Talk Outline</a:t>
            </a:r>
            <a:endParaRPr lang="en-US" dirty="0"/>
          </a:p>
        </p:txBody>
      </p:sp>
      <p:sp>
        <p:nvSpPr>
          <p:cNvPr id="7" name="Slide Number Placeholder 6"/>
          <p:cNvSpPr>
            <a:spLocks noGrp="1"/>
          </p:cNvSpPr>
          <p:nvPr>
            <p:ph type="sldNum" sz="quarter" idx="12"/>
          </p:nvPr>
        </p:nvSpPr>
        <p:spPr/>
        <p:txBody>
          <a:bodyPr/>
          <a:lstStyle/>
          <a:p>
            <a:fld id="{1F7DF5D7-FF41-4BF6-8958-28DFF1DB182D}" type="slidenum">
              <a:rPr lang="en-US" smtClean="0"/>
              <a:pPr/>
              <a:t>12</a:t>
            </a:fld>
            <a:endParaRPr lang="en-US" dirty="0"/>
          </a:p>
        </p:txBody>
      </p:sp>
    </p:spTree>
    <p:extLst>
      <p:ext uri="{BB962C8B-B14F-4D97-AF65-F5344CB8AC3E}">
        <p14:creationId xmlns:p14="http://schemas.microsoft.com/office/powerpoint/2010/main" val="62191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
                                            <p:txEl>
                                              <p:pRg st="0" end="0"/>
                                            </p:txEl>
                                          </p:spTgt>
                                        </p:tgtEl>
                                        <p:attrNameLst>
                                          <p:attrName>style.color</p:attrName>
                                        </p:attrNameLst>
                                      </p:cBhvr>
                                      <p:to>
                                        <a:srgbClr val="CBCBCB"/>
                                      </p:to>
                                    </p:animClr>
                                  </p:childTnLst>
                                </p:cTn>
                              </p:par>
                              <p:par>
                                <p:cTn id="7" presetID="3" presetClass="emph" presetSubtype="2" fill="hold" nodeType="withEffect">
                                  <p:stCondLst>
                                    <p:cond delay="0"/>
                                  </p:stCondLst>
                                  <p:childTnLst>
                                    <p:animClr clrSpc="rgb" dir="cw">
                                      <p:cBhvr override="childStyle">
                                        <p:cTn id="8" dur="500" fill="hold"/>
                                        <p:tgtEl>
                                          <p:spTgt spid="2">
                                            <p:txEl>
                                              <p:pRg st="4" end="4"/>
                                            </p:txEl>
                                          </p:spTgt>
                                        </p:tgtEl>
                                        <p:attrNameLst>
                                          <p:attrName>style.color</p:attrName>
                                        </p:attrNameLst>
                                      </p:cBhvr>
                                      <p:to>
                                        <a:srgbClr val="CBCBCB"/>
                                      </p:to>
                                    </p:animClr>
                                  </p:childTnLst>
                                </p:cTn>
                              </p:par>
                              <p:par>
                                <p:cTn id="9" presetID="3" presetClass="emph" presetSubtype="2" fill="hold" nodeType="withEffect">
                                  <p:stCondLst>
                                    <p:cond delay="0"/>
                                  </p:stCondLst>
                                  <p:childTnLst>
                                    <p:animClr clrSpc="rgb" dir="cw">
                                      <p:cBhvr override="childStyle">
                                        <p:cTn id="10" dur="500" fill="hold"/>
                                        <p:tgtEl>
                                          <p:spTgt spid="2">
                                            <p:txEl>
                                              <p:pRg st="5" end="5"/>
                                            </p:txEl>
                                          </p:spTgt>
                                        </p:tgtEl>
                                        <p:attrNameLst>
                                          <p:attrName>style.color</p:attrName>
                                        </p:attrNameLst>
                                      </p:cBhvr>
                                      <p:to>
                                        <a:srgbClr val="CBCBCB"/>
                                      </p:to>
                                    </p:animClr>
                                  </p:childTnLst>
                                </p:cTn>
                              </p:par>
                              <p:par>
                                <p:cTn id="11" presetID="3" presetClass="emph" presetSubtype="2" fill="hold" nodeType="withEffect">
                                  <p:stCondLst>
                                    <p:cond delay="0"/>
                                  </p:stCondLst>
                                  <p:childTnLst>
                                    <p:animClr clrSpc="rgb" dir="cw">
                                      <p:cBhvr override="childStyle">
                                        <p:cTn id="12" dur="500" fill="hold"/>
                                        <p:tgtEl>
                                          <p:spTgt spid="2">
                                            <p:txEl>
                                              <p:pRg st="6" end="6"/>
                                            </p:txEl>
                                          </p:spTgt>
                                        </p:tgtEl>
                                        <p:attrNameLst>
                                          <p:attrName>style.color</p:attrName>
                                        </p:attrNameLst>
                                      </p:cBhvr>
                                      <p:to>
                                        <a:srgbClr val="CBCBCB"/>
                                      </p:to>
                                    </p:animClr>
                                  </p:childTnLst>
                                </p:cTn>
                              </p:par>
                              <p:par>
                                <p:cTn id="13" presetID="3" presetClass="emph" presetSubtype="2" fill="hold" nodeType="withEffect">
                                  <p:stCondLst>
                                    <p:cond delay="0"/>
                                  </p:stCondLst>
                                  <p:childTnLst>
                                    <p:animClr clrSpc="rgb" dir="cw">
                                      <p:cBhvr override="childStyle">
                                        <p:cTn id="14" dur="500" fill="hold"/>
                                        <p:tgtEl>
                                          <p:spTgt spid="2">
                                            <p:txEl>
                                              <p:pRg st="7" end="7"/>
                                            </p:txEl>
                                          </p:spTgt>
                                        </p:tgtEl>
                                        <p:attrNameLst>
                                          <p:attrName>style.color</p:attrName>
                                        </p:attrNameLst>
                                      </p:cBhvr>
                                      <p:to>
                                        <a:srgbClr val="CBCBCB"/>
                                      </p:to>
                                    </p:animClr>
                                  </p:childTnLst>
                                </p:cTn>
                              </p:par>
                              <p:par>
                                <p:cTn id="15" presetID="3" presetClass="emph" presetSubtype="2" fill="hold" nodeType="withEffect">
                                  <p:stCondLst>
                                    <p:cond delay="0"/>
                                  </p:stCondLst>
                                  <p:childTnLst>
                                    <p:animClr clrSpc="rgb" dir="cw">
                                      <p:cBhvr override="childStyle">
                                        <p:cTn id="16" dur="500" fill="hold"/>
                                        <p:tgtEl>
                                          <p:spTgt spid="2">
                                            <p:txEl>
                                              <p:pRg st="9" end="9"/>
                                            </p:txEl>
                                          </p:spTgt>
                                        </p:tgtEl>
                                        <p:attrNameLst>
                                          <p:attrName>style.color</p:attrName>
                                        </p:attrNameLst>
                                      </p:cBhvr>
                                      <p:to>
                                        <a:srgbClr val="CBCBCB"/>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Example: Static </a:t>
            </a:r>
            <a:r>
              <a:rPr lang="en-US" dirty="0" err="1" smtClean="0"/>
              <a:t>Datarace</a:t>
            </a:r>
            <a:r>
              <a:rPr lang="en-US" dirty="0" smtClean="0"/>
              <a:t> Analysis</a:t>
            </a:r>
            <a:endParaRPr lang="en-US" dirty="0"/>
          </a:p>
        </p:txBody>
      </p:sp>
      <p:sp>
        <p:nvSpPr>
          <p:cNvPr id="2" name="TextBox 1"/>
          <p:cNvSpPr txBox="1"/>
          <p:nvPr/>
        </p:nvSpPr>
        <p:spPr>
          <a:xfrm>
            <a:off x="396826" y="1220332"/>
            <a:ext cx="8306015" cy="4647426"/>
          </a:xfrm>
          <a:prstGeom prst="rect">
            <a:avLst/>
          </a:prstGeom>
          <a:noFill/>
          <a:ln>
            <a:solidFill>
              <a:schemeClr val="tx1"/>
            </a:solidFill>
          </a:ln>
        </p:spPr>
        <p:txBody>
          <a:bodyPr wrap="square" rtlCol="0">
            <a:spAutoFit/>
          </a:bodyPr>
          <a:lstStyle/>
          <a:p>
            <a:r>
              <a:rPr lang="en-US" sz="2000" b="1" dirty="0" smtClean="0">
                <a:solidFill>
                  <a:schemeClr val="bg2">
                    <a:lumMod val="50000"/>
                  </a:schemeClr>
                </a:solidFill>
              </a:rPr>
              <a:t>Analysis inputs:</a:t>
            </a:r>
          </a:p>
          <a:p>
            <a:r>
              <a:rPr lang="en-US" sz="2000" dirty="0" smtClean="0"/>
              <a:t>    next(p1, p2),  mayAlias(p1, p2),  guarded(p1, p2)</a:t>
            </a:r>
            <a:br>
              <a:rPr lang="en-US" sz="2000" dirty="0" smtClean="0"/>
            </a:br>
            <a:endParaRPr lang="en-US" sz="2000" dirty="0"/>
          </a:p>
          <a:p>
            <a:r>
              <a:rPr lang="en-US" sz="2000" b="1" dirty="0" smtClean="0">
                <a:solidFill>
                  <a:schemeClr val="bg2">
                    <a:lumMod val="50000"/>
                  </a:schemeClr>
                </a:solidFill>
              </a:rPr>
              <a:t>Analysis outputs:</a:t>
            </a:r>
          </a:p>
          <a:p>
            <a:r>
              <a:rPr lang="en-US" sz="2000" dirty="0" smtClean="0"/>
              <a:t>    parallel(p1, p2),  race(p1, p2)</a:t>
            </a:r>
          </a:p>
          <a:p>
            <a:r>
              <a:rPr lang="en-US" sz="2200" dirty="0" smtClean="0"/>
              <a:t> </a:t>
            </a:r>
          </a:p>
          <a:p>
            <a:r>
              <a:rPr lang="en-US" sz="2200" b="1" dirty="0" smtClean="0">
                <a:solidFill>
                  <a:schemeClr val="bg2">
                    <a:lumMod val="50000"/>
                  </a:schemeClr>
                </a:solidFill>
              </a:rPr>
              <a:t>Analysis rules:</a:t>
            </a:r>
          </a:p>
          <a:p>
            <a:r>
              <a:rPr lang="en-US" sz="2200" dirty="0" smtClean="0"/>
              <a:t>      parallel</a:t>
            </a:r>
            <a:r>
              <a:rPr lang="en-US" sz="2200" dirty="0"/>
              <a:t>(p3, p2) :- parallel(p1, p2), next (p3, p1)</a:t>
            </a:r>
            <a:r>
              <a:rPr lang="en-US" sz="2200" dirty="0" smtClean="0"/>
              <a:t>. </a:t>
            </a:r>
            <a:br>
              <a:rPr lang="en-US" sz="2200" dirty="0" smtClean="0"/>
            </a:br>
            <a:endParaRPr lang="en-US" sz="1000" dirty="0">
              <a:solidFill>
                <a:schemeClr val="bg1"/>
              </a:solidFill>
            </a:endParaRPr>
          </a:p>
          <a:p>
            <a:r>
              <a:rPr lang="en-US" sz="2200" dirty="0" smtClean="0">
                <a:solidFill>
                  <a:schemeClr val="bg1"/>
                </a:solidFill>
              </a:rPr>
              <a:t> (</a:t>
            </a:r>
            <a:r>
              <a:rPr lang="en-US" sz="2200" dirty="0">
                <a:solidFill>
                  <a:schemeClr val="bg1"/>
                </a:solidFill>
              </a:rPr>
              <a:t>2) </a:t>
            </a:r>
            <a:r>
              <a:rPr lang="en-US" sz="2200" dirty="0"/>
              <a:t>parallel(p1, p2) :- parallel(p2, p1)</a:t>
            </a:r>
            <a:r>
              <a:rPr lang="en-US" sz="2200" dirty="0" smtClean="0"/>
              <a:t>.</a:t>
            </a:r>
            <a:r>
              <a:rPr lang="en-US" sz="1000" dirty="0" smtClean="0"/>
              <a:t> </a:t>
            </a:r>
            <a:r>
              <a:rPr lang="en-US" sz="2200" dirty="0" smtClean="0"/>
              <a:t>  </a:t>
            </a:r>
            <a:endParaRPr lang="en-US" sz="2200" dirty="0"/>
          </a:p>
          <a:p>
            <a:pPr algn="r"/>
            <a:endParaRPr lang="en-US" sz="1000" dirty="0" smtClean="0"/>
          </a:p>
          <a:p>
            <a:r>
              <a:rPr lang="en-US" sz="2200" dirty="0" smtClean="0"/>
              <a:t>           race(p1, p2) :- parallel(p1, p2), mayAlias(p1, p2), </a:t>
            </a:r>
            <a:r>
              <a:rPr lang="es-ES_tradnl" sz="2200" dirty="0" smtClean="0"/>
              <a:t>¬</a:t>
            </a:r>
            <a:r>
              <a:rPr lang="en-US" sz="2200" dirty="0" smtClean="0"/>
              <a:t>guarded(p1, p2).</a:t>
            </a:r>
          </a:p>
          <a:p>
            <a:r>
              <a:rPr lang="en-US" sz="2200" dirty="0" smtClean="0"/>
              <a:t>      </a:t>
            </a:r>
            <a:r>
              <a:rPr lang="mr-IN" sz="2200" dirty="0" smtClean="0"/>
              <a:t>…</a:t>
            </a:r>
            <a:endParaRPr lang="en-US" sz="2200" dirty="0" smtClean="0"/>
          </a:p>
          <a:p>
            <a:endParaRPr lang="en-US" sz="2200" dirty="0" smtClean="0"/>
          </a:p>
          <a:p>
            <a:endParaRPr lang="en-US" sz="2200" dirty="0" smtClean="0"/>
          </a:p>
        </p:txBody>
      </p:sp>
      <p:sp>
        <p:nvSpPr>
          <p:cNvPr id="12" name="Rounded Rectangular Callout 11"/>
          <p:cNvSpPr/>
          <p:nvPr/>
        </p:nvSpPr>
        <p:spPr>
          <a:xfrm>
            <a:off x="2792141" y="3236635"/>
            <a:ext cx="2269465" cy="926487"/>
          </a:xfrm>
          <a:prstGeom prst="wedgeRoundRectCallout">
            <a:avLst>
              <a:gd name="adj1" fmla="val -53203"/>
              <a:gd name="adj2" fmla="val -94290"/>
              <a:gd name="adj3" fmla="val 16667"/>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atin typeface="Helvetica Light" charset="0"/>
                <a:ea typeface="Helvetica Light" charset="0"/>
                <a:cs typeface="Helvetica Light" charset="0"/>
              </a:rPr>
              <a:t>p1 &amp; p2 may</a:t>
            </a:r>
          </a:p>
          <a:p>
            <a:pPr algn="ctr"/>
            <a:r>
              <a:rPr lang="en-US" sz="2000" dirty="0" smtClean="0">
                <a:latin typeface="Helvetica Light" charset="0"/>
                <a:ea typeface="Helvetica Light" charset="0"/>
                <a:cs typeface="Helvetica Light" charset="0"/>
              </a:rPr>
              <a:t>have a </a:t>
            </a:r>
            <a:r>
              <a:rPr lang="en-US" sz="2000" dirty="0" err="1" smtClean="0">
                <a:latin typeface="Helvetica Light" charset="0"/>
                <a:ea typeface="Helvetica Light" charset="0"/>
                <a:cs typeface="Helvetica Light" charset="0"/>
              </a:rPr>
              <a:t>datarace</a:t>
            </a:r>
            <a:r>
              <a:rPr lang="en-US" sz="2000" dirty="0" smtClean="0">
                <a:latin typeface="Helvetica Light" charset="0"/>
                <a:ea typeface="Helvetica Light" charset="0"/>
                <a:cs typeface="Helvetica Light" charset="0"/>
              </a:rPr>
              <a:t>.</a:t>
            </a:r>
            <a:endParaRPr lang="en-US" sz="2000" dirty="0">
              <a:latin typeface="Helvetica Light" charset="0"/>
              <a:ea typeface="Helvetica Light" charset="0"/>
              <a:cs typeface="Helvetica Light" charset="0"/>
            </a:endParaRPr>
          </a:p>
        </p:txBody>
      </p:sp>
      <p:sp>
        <p:nvSpPr>
          <p:cNvPr id="11" name="Rounded Rectangular Callout 10"/>
          <p:cNvSpPr/>
          <p:nvPr/>
        </p:nvSpPr>
        <p:spPr>
          <a:xfrm>
            <a:off x="1543875" y="3173295"/>
            <a:ext cx="2418523" cy="863446"/>
          </a:xfrm>
          <a:prstGeom prst="wedgeRoundRectCallout">
            <a:avLst>
              <a:gd name="adj1" fmla="val -53203"/>
              <a:gd name="adj2" fmla="val -94290"/>
              <a:gd name="adj3" fmla="val 16667"/>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atin typeface="Helvetica Light" charset="0"/>
                <a:ea typeface="Helvetica Light" charset="0"/>
                <a:cs typeface="Helvetica Light" charset="0"/>
              </a:rPr>
              <a:t>p1 &amp; p2 may happen in parallel.</a:t>
            </a:r>
            <a:endParaRPr lang="en-US" sz="2000" dirty="0">
              <a:latin typeface="Helvetica Light" charset="0"/>
              <a:ea typeface="Helvetica Light" charset="0"/>
              <a:cs typeface="Helvetica Light" charset="0"/>
            </a:endParaRPr>
          </a:p>
        </p:txBody>
      </p:sp>
      <p:sp>
        <p:nvSpPr>
          <p:cNvPr id="3" name="Rounded Rectangular Callout 2"/>
          <p:cNvSpPr/>
          <p:nvPr/>
        </p:nvSpPr>
        <p:spPr>
          <a:xfrm>
            <a:off x="1213941" y="2284673"/>
            <a:ext cx="2919963" cy="1046942"/>
          </a:xfrm>
          <a:prstGeom prst="wedgeRoundRectCallout">
            <a:avLst>
              <a:gd name="adj1" fmla="val -43603"/>
              <a:gd name="adj2" fmla="val -85193"/>
              <a:gd name="adj3" fmla="val 16667"/>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latin typeface="Helvetica Light" charset="0"/>
                <a:ea typeface="Helvetica Light" charset="0"/>
                <a:cs typeface="Helvetica Light" charset="0"/>
              </a:rPr>
              <a:t>p</a:t>
            </a:r>
            <a:r>
              <a:rPr lang="en-US" sz="2000" smtClean="0">
                <a:latin typeface="Helvetica Light" charset="0"/>
                <a:ea typeface="Helvetica Light" charset="0"/>
                <a:cs typeface="Helvetica Light" charset="0"/>
              </a:rPr>
              <a:t>rogram </a:t>
            </a:r>
            <a:r>
              <a:rPr lang="en-US" sz="2000" dirty="0" smtClean="0">
                <a:latin typeface="Helvetica Light" charset="0"/>
                <a:ea typeface="Helvetica Light" charset="0"/>
                <a:cs typeface="Helvetica Light" charset="0"/>
              </a:rPr>
              <a:t>point p1 is immediate successor of p2. </a:t>
            </a:r>
            <a:endParaRPr lang="en-US" sz="2000" dirty="0">
              <a:latin typeface="Helvetica Light" charset="0"/>
              <a:ea typeface="Helvetica Light" charset="0"/>
              <a:cs typeface="Helvetica Light" charset="0"/>
            </a:endParaRPr>
          </a:p>
        </p:txBody>
      </p:sp>
      <p:sp>
        <p:nvSpPr>
          <p:cNvPr id="9" name="Rounded Rectangular Callout 8"/>
          <p:cNvSpPr/>
          <p:nvPr/>
        </p:nvSpPr>
        <p:spPr>
          <a:xfrm>
            <a:off x="2842808" y="2284673"/>
            <a:ext cx="2405699" cy="1046942"/>
          </a:xfrm>
          <a:prstGeom prst="wedgeRoundRectCallout">
            <a:avLst>
              <a:gd name="adj1" fmla="val -53203"/>
              <a:gd name="adj2" fmla="val -92870"/>
              <a:gd name="adj3" fmla="val 16667"/>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atin typeface="Helvetica Light" charset="0"/>
                <a:ea typeface="Helvetica Light" charset="0"/>
                <a:cs typeface="Helvetica Light" charset="0"/>
              </a:rPr>
              <a:t>p1 &amp; p2 may access the same memory location. </a:t>
            </a:r>
            <a:endParaRPr lang="en-US" sz="2000" dirty="0">
              <a:latin typeface="Helvetica Light" charset="0"/>
              <a:ea typeface="Helvetica Light" charset="0"/>
              <a:cs typeface="Helvetica Light" charset="0"/>
            </a:endParaRPr>
          </a:p>
        </p:txBody>
      </p:sp>
      <p:sp>
        <p:nvSpPr>
          <p:cNvPr id="10" name="Rounded Rectangular Callout 9"/>
          <p:cNvSpPr/>
          <p:nvPr/>
        </p:nvSpPr>
        <p:spPr>
          <a:xfrm>
            <a:off x="4668275" y="2285131"/>
            <a:ext cx="2269465" cy="1046484"/>
          </a:xfrm>
          <a:prstGeom prst="wedgeRoundRectCallout">
            <a:avLst>
              <a:gd name="adj1" fmla="val -53721"/>
              <a:gd name="adj2" fmla="val -93167"/>
              <a:gd name="adj3" fmla="val 16667"/>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atin typeface="Helvetica Light" charset="0"/>
                <a:ea typeface="Helvetica Light" charset="0"/>
                <a:cs typeface="Helvetica Light" charset="0"/>
              </a:rPr>
              <a:t>p1 &amp; p2 are guarded by the same lock.</a:t>
            </a:r>
            <a:endParaRPr lang="en-US" sz="2000" dirty="0">
              <a:latin typeface="Helvetica Light" charset="0"/>
              <a:ea typeface="Helvetica Light" charset="0"/>
              <a:cs typeface="Helvetica Light" charset="0"/>
            </a:endParaRPr>
          </a:p>
        </p:txBody>
      </p:sp>
      <p:sp>
        <p:nvSpPr>
          <p:cNvPr id="15" name="Rounded Rectangular Callout 14"/>
          <p:cNvSpPr/>
          <p:nvPr/>
        </p:nvSpPr>
        <p:spPr>
          <a:xfrm>
            <a:off x="2259982" y="2341757"/>
            <a:ext cx="5954752" cy="1580050"/>
          </a:xfrm>
          <a:prstGeom prst="wedgeRoundRectCallout">
            <a:avLst>
              <a:gd name="adj1" fmla="val -41700"/>
              <a:gd name="adj2" fmla="val 85844"/>
              <a:gd name="adj3" fmla="val 16667"/>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atin typeface="Helvetica Light" charset="0"/>
                <a:ea typeface="Helvetica Light" charset="0"/>
                <a:cs typeface="Helvetica Light" charset="0"/>
              </a:rPr>
              <a:t>If p1 &amp; p2 may happen in parallel, </a:t>
            </a:r>
          </a:p>
          <a:p>
            <a:pPr algn="ctr"/>
            <a:r>
              <a:rPr lang="en-US" sz="2000" dirty="0" smtClean="0">
                <a:latin typeface="Helvetica Light" charset="0"/>
                <a:ea typeface="Helvetica Light" charset="0"/>
                <a:cs typeface="Helvetica Light" charset="0"/>
              </a:rPr>
              <a:t>and</a:t>
            </a:r>
            <a:r>
              <a:rPr lang="en-US" sz="2000" dirty="0">
                <a:latin typeface="Helvetica Light" charset="0"/>
                <a:ea typeface="Helvetica Light" charset="0"/>
                <a:cs typeface="Helvetica Light" charset="0"/>
              </a:rPr>
              <a:t> </a:t>
            </a:r>
            <a:r>
              <a:rPr lang="en-US" sz="2000" dirty="0" smtClean="0">
                <a:latin typeface="Helvetica Light" charset="0"/>
                <a:ea typeface="Helvetica Light" charset="0"/>
                <a:cs typeface="Helvetica Light" charset="0"/>
              </a:rPr>
              <a:t>they may access the same memory location, and they are not guarded by the same lock, </a:t>
            </a:r>
          </a:p>
          <a:p>
            <a:pPr algn="ctr"/>
            <a:r>
              <a:rPr lang="en-US" sz="2000" dirty="0">
                <a:latin typeface="Helvetica Light" charset="0"/>
                <a:ea typeface="Helvetica Light" charset="0"/>
                <a:cs typeface="Helvetica Light" charset="0"/>
              </a:rPr>
              <a:t>t</a:t>
            </a:r>
            <a:r>
              <a:rPr lang="en-US" sz="2000" dirty="0" smtClean="0">
                <a:latin typeface="Helvetica Light" charset="0"/>
                <a:ea typeface="Helvetica Light" charset="0"/>
                <a:cs typeface="Helvetica Light" charset="0"/>
              </a:rPr>
              <a:t>hen p1 &amp; p2 may have a </a:t>
            </a:r>
            <a:r>
              <a:rPr lang="en-US" sz="2000" dirty="0" err="1" smtClean="0">
                <a:latin typeface="Helvetica Light" charset="0"/>
                <a:ea typeface="Helvetica Light" charset="0"/>
                <a:cs typeface="Helvetica Light" charset="0"/>
              </a:rPr>
              <a:t>datarace</a:t>
            </a:r>
            <a:r>
              <a:rPr lang="en-US" sz="2000" dirty="0" smtClean="0">
                <a:latin typeface="Helvetica Light" charset="0"/>
                <a:ea typeface="Helvetica Light" charset="0"/>
                <a:cs typeface="Helvetica Light" charset="0"/>
              </a:rPr>
              <a:t>. </a:t>
            </a:r>
            <a:endParaRPr lang="en-US" sz="2000" dirty="0">
              <a:latin typeface="Helvetica Light" charset="0"/>
              <a:ea typeface="Helvetica Light" charset="0"/>
              <a:cs typeface="Helvetica Light" charset="0"/>
            </a:endParaRPr>
          </a:p>
        </p:txBody>
      </p:sp>
      <p:sp>
        <p:nvSpPr>
          <p:cNvPr id="13" name="Rounded Rectangular Callout 12"/>
          <p:cNvSpPr/>
          <p:nvPr/>
        </p:nvSpPr>
        <p:spPr>
          <a:xfrm>
            <a:off x="3129775" y="2297151"/>
            <a:ext cx="4704815" cy="1069738"/>
          </a:xfrm>
          <a:prstGeom prst="wedgeRoundRectCallout">
            <a:avLst>
              <a:gd name="adj1" fmla="val -51928"/>
              <a:gd name="adj2" fmla="val 63734"/>
              <a:gd name="adj3" fmla="val 16667"/>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atin typeface="Helvetica Light" charset="0"/>
                <a:ea typeface="Helvetica Light" charset="0"/>
                <a:cs typeface="Helvetica Light" charset="0"/>
              </a:rPr>
              <a:t>If p1 &amp; p2 may happen in parallel, </a:t>
            </a:r>
          </a:p>
          <a:p>
            <a:pPr algn="ctr"/>
            <a:r>
              <a:rPr lang="en-US" sz="2000" dirty="0" smtClean="0">
                <a:latin typeface="Helvetica Light" charset="0"/>
                <a:ea typeface="Helvetica Light" charset="0"/>
                <a:cs typeface="Helvetica Light" charset="0"/>
              </a:rPr>
              <a:t>and  p3 is successor of p1,</a:t>
            </a:r>
          </a:p>
          <a:p>
            <a:pPr algn="ctr"/>
            <a:r>
              <a:rPr lang="en-US" sz="2000" dirty="0" smtClean="0">
                <a:latin typeface="Helvetica Light" charset="0"/>
                <a:ea typeface="Helvetica Light" charset="0"/>
                <a:cs typeface="Helvetica Light" charset="0"/>
              </a:rPr>
              <a:t>then p3 &amp; p2 may happen in parallel. </a:t>
            </a:r>
            <a:endParaRPr lang="en-US" sz="2000" dirty="0">
              <a:latin typeface="Helvetica Light" charset="0"/>
              <a:ea typeface="Helvetica Light" charset="0"/>
              <a:cs typeface="Helvetica Light" charset="0"/>
            </a:endParaRPr>
          </a:p>
        </p:txBody>
      </p:sp>
      <p:sp>
        <p:nvSpPr>
          <p:cNvPr id="14" name="Rounded Rectangular Callout 13"/>
          <p:cNvSpPr/>
          <p:nvPr/>
        </p:nvSpPr>
        <p:spPr>
          <a:xfrm>
            <a:off x="2579648" y="2634095"/>
            <a:ext cx="4491275" cy="900740"/>
          </a:xfrm>
          <a:prstGeom prst="wedgeRoundRectCallout">
            <a:avLst>
              <a:gd name="adj1" fmla="val -45353"/>
              <a:gd name="adj2" fmla="val 104300"/>
              <a:gd name="adj3" fmla="val 16667"/>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atin typeface="Helvetica Light" charset="0"/>
                <a:ea typeface="Helvetica Light" charset="0"/>
                <a:cs typeface="Helvetica Light" charset="0"/>
              </a:rPr>
              <a:t>If p2 &amp; p1 may happen in parallel,</a:t>
            </a:r>
          </a:p>
          <a:p>
            <a:pPr algn="ctr"/>
            <a:r>
              <a:rPr lang="en-US" sz="2000" dirty="0" smtClean="0">
                <a:latin typeface="Helvetica Light" charset="0"/>
                <a:ea typeface="Helvetica Light" charset="0"/>
                <a:cs typeface="Helvetica Light" charset="0"/>
              </a:rPr>
              <a:t>then p1 &amp; p2 may happen in parallel. </a:t>
            </a:r>
            <a:endParaRPr lang="en-US" sz="2000" dirty="0">
              <a:latin typeface="Helvetica Light" charset="0"/>
              <a:ea typeface="Helvetica Light" charset="0"/>
              <a:cs typeface="Helvetica Light" charset="0"/>
            </a:endParaRPr>
          </a:p>
        </p:txBody>
      </p:sp>
      <p:sp>
        <p:nvSpPr>
          <p:cNvPr id="6" name="Date Placeholder 5"/>
          <p:cNvSpPr>
            <a:spLocks noGrp="1"/>
          </p:cNvSpPr>
          <p:nvPr>
            <p:ph type="dt" sz="half" idx="10"/>
          </p:nvPr>
        </p:nvSpPr>
        <p:spPr/>
        <p:txBody>
          <a:bodyPr/>
          <a:lstStyle/>
          <a:p>
            <a:r>
              <a:rPr lang="en-US" smtClean="0"/>
              <a:t>10/13/17</a:t>
            </a:r>
            <a:endParaRPr lang="en-US" dirty="0"/>
          </a:p>
        </p:txBody>
      </p:sp>
      <p:sp>
        <p:nvSpPr>
          <p:cNvPr id="8" name="Slide Number Placeholder 7"/>
          <p:cNvSpPr>
            <a:spLocks noGrp="1"/>
          </p:cNvSpPr>
          <p:nvPr>
            <p:ph type="sldNum" sz="quarter" idx="12"/>
          </p:nvPr>
        </p:nvSpPr>
        <p:spPr/>
        <p:txBody>
          <a:bodyPr/>
          <a:lstStyle/>
          <a:p>
            <a:fld id="{1F7DF5D7-FF41-4BF6-8958-28DFF1DB182D}" type="slidenum">
              <a:rPr lang="en-US" smtClean="0"/>
              <a:pPr/>
              <a:t>13</a:t>
            </a:fld>
            <a:endParaRPr lang="en-US" dirty="0"/>
          </a:p>
        </p:txBody>
      </p:sp>
    </p:spTree>
    <p:custDataLst>
      <p:tags r:id="rId1"/>
    </p:custDataLst>
    <p:extLst>
      <p:ext uri="{BB962C8B-B14F-4D97-AF65-F5344CB8AC3E}">
        <p14:creationId xmlns:p14="http://schemas.microsoft.com/office/powerpoint/2010/main" val="1666406501"/>
      </p:ext>
    </p:extLst>
  </p:cSld>
  <p:clrMapOvr>
    <a:masterClrMapping/>
  </p:clrMapOvr>
  <mc:AlternateContent xmlns:mc="http://schemas.openxmlformats.org/markup-compatibility/2006" xmlns:p14="http://schemas.microsoft.com/office/powerpoint/2010/main">
    <mc:Choice Requires="p14">
      <p:transition spd="slow" p14:dur="2000" advTm="192721"/>
    </mc:Choice>
    <mc:Fallback xmlns="">
      <p:transition spd="slow" advTm="1927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3"/>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1" grpId="0" animBg="1"/>
      <p:bldP spid="11" grpId="1" animBg="1"/>
      <p:bldP spid="3" grpId="0" animBg="1"/>
      <p:bldP spid="3" grpId="1" animBg="1"/>
      <p:bldP spid="9" grpId="0" animBg="1"/>
      <p:bldP spid="9" grpId="1" animBg="1"/>
      <p:bldP spid="10" grpId="0" animBg="1"/>
      <p:bldP spid="10" grpId="1" animBg="1"/>
      <p:bldP spid="15" grpId="0" animBg="1"/>
      <p:bldP spid="13" grpId="0" animBg="1"/>
      <p:bldP spid="13" grpId="1" animBg="1"/>
      <p:bldP spid="14" grpId="0" animBg="1"/>
      <p:bldP spid="1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10/13/17</a:t>
            </a:r>
            <a:endParaRPr lang="en-US" dirty="0"/>
          </a:p>
        </p:txBody>
      </p:sp>
      <p:sp>
        <p:nvSpPr>
          <p:cNvPr id="5" name="Title 4"/>
          <p:cNvSpPr>
            <a:spLocks noGrp="1"/>
          </p:cNvSpPr>
          <p:nvPr>
            <p:ph type="title"/>
          </p:nvPr>
        </p:nvSpPr>
        <p:spPr/>
        <p:txBody>
          <a:bodyPr/>
          <a:lstStyle/>
          <a:p>
            <a:r>
              <a:rPr lang="en-US" dirty="0" smtClean="0"/>
              <a:t>Why </a:t>
            </a:r>
            <a:r>
              <a:rPr lang="en-US" dirty="0" err="1" smtClean="0"/>
              <a:t>Datalog</a:t>
            </a:r>
            <a:r>
              <a:rPr lang="en-US" dirty="0" smtClean="0"/>
              <a:t>?</a:t>
            </a:r>
            <a:endParaRPr lang="en-US" dirty="0"/>
          </a:p>
        </p:txBody>
      </p:sp>
      <p:pic>
        <p:nvPicPr>
          <p:cNvPr id="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029" y="1224346"/>
            <a:ext cx="2673350" cy="3459163"/>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29" y="1300546"/>
            <a:ext cx="2708275" cy="35052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429" y="1376746"/>
            <a:ext cx="2732088" cy="3535363"/>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629" y="1452946"/>
            <a:ext cx="2732088" cy="3535363"/>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829" y="1529146"/>
            <a:ext cx="2732088" cy="3535363"/>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029" y="1605346"/>
            <a:ext cx="2732088" cy="3535363"/>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3"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0229" y="1681546"/>
            <a:ext cx="2732088" cy="3535363"/>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3749" y="1749336"/>
            <a:ext cx="2732088" cy="3535363"/>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3604" y="1825536"/>
            <a:ext cx="2732088" cy="3535363"/>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6" name="Picture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13459" y="1888081"/>
            <a:ext cx="2730500" cy="3535363"/>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7" name="Picture 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89659" y="1964281"/>
            <a:ext cx="2732088" cy="3535363"/>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8" name="Picture 3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50730" y="1957095"/>
            <a:ext cx="3501554" cy="235642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 name="Rectangle 34"/>
          <p:cNvSpPr>
            <a:spLocks noChangeArrowheads="1"/>
          </p:cNvSpPr>
          <p:nvPr/>
        </p:nvSpPr>
        <p:spPr bwMode="auto">
          <a:xfrm>
            <a:off x="3796202" y="2579633"/>
            <a:ext cx="1829825" cy="1143000"/>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000" u="none" dirty="0">
                <a:latin typeface="Arial Unicode MS" charset="0"/>
              </a:rPr>
              <a:t>vs.</a:t>
            </a:r>
          </a:p>
        </p:txBody>
      </p:sp>
      <p:sp>
        <p:nvSpPr>
          <p:cNvPr id="20" name="Rectangle 31"/>
          <p:cNvSpPr>
            <a:spLocks noChangeArrowheads="1"/>
          </p:cNvSpPr>
          <p:nvPr/>
        </p:nvSpPr>
        <p:spPr bwMode="auto">
          <a:xfrm>
            <a:off x="948300" y="3404579"/>
            <a:ext cx="3581400" cy="1143000"/>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3200" i="1" u="none" dirty="0">
                <a:solidFill>
                  <a:schemeClr val="bg2">
                    <a:lumMod val="50000"/>
                  </a:schemeClr>
                </a:solidFill>
                <a:latin typeface="Arial Unicode MS" charset="0"/>
              </a:rPr>
              <a:t>…56 pages!</a:t>
            </a:r>
          </a:p>
        </p:txBody>
      </p:sp>
      <p:sp>
        <p:nvSpPr>
          <p:cNvPr id="21" name="Rectangle 35"/>
          <p:cNvSpPr>
            <a:spLocks noChangeArrowheads="1"/>
          </p:cNvSpPr>
          <p:nvPr/>
        </p:nvSpPr>
        <p:spPr bwMode="auto">
          <a:xfrm>
            <a:off x="5742588" y="4608517"/>
            <a:ext cx="2687037" cy="1480372"/>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n-US" sz="2400" i="1" u="none" dirty="0" smtClean="0">
                <a:solidFill>
                  <a:srgbClr val="7030A0"/>
                </a:solidFill>
                <a:latin typeface="Arial Unicode MS" charset="0"/>
              </a:rPr>
              <a:t>Fewer </a:t>
            </a:r>
            <a:r>
              <a:rPr lang="en-US" sz="2400" i="1" u="none" dirty="0">
                <a:solidFill>
                  <a:srgbClr val="7030A0"/>
                </a:solidFill>
                <a:latin typeface="Arial Unicode MS" charset="0"/>
              </a:rPr>
              <a:t>bugs</a:t>
            </a:r>
          </a:p>
          <a:p>
            <a:pPr marL="342900" indent="-342900">
              <a:spcBef>
                <a:spcPct val="20000"/>
              </a:spcBef>
              <a:buFontTx/>
              <a:buChar char="•"/>
            </a:pPr>
            <a:r>
              <a:rPr lang="en-US" sz="2400" i="1" u="none" dirty="0" smtClean="0">
                <a:solidFill>
                  <a:srgbClr val="7030A0"/>
                </a:solidFill>
                <a:latin typeface="Arial Unicode MS" charset="0"/>
              </a:rPr>
              <a:t>Extensible</a:t>
            </a:r>
          </a:p>
          <a:p>
            <a:pPr marL="342900" indent="-342900">
              <a:spcBef>
                <a:spcPct val="20000"/>
              </a:spcBef>
              <a:buFontTx/>
              <a:buChar char="•"/>
            </a:pPr>
            <a:r>
              <a:rPr lang="en-US" sz="2400" i="1" dirty="0" smtClean="0">
                <a:solidFill>
                  <a:srgbClr val="7030A0"/>
                </a:solidFill>
                <a:latin typeface="Arial Unicode MS" charset="0"/>
              </a:rPr>
              <a:t>Runs faster</a:t>
            </a:r>
            <a:endParaRPr lang="en-US" sz="2400" i="1" dirty="0">
              <a:solidFill>
                <a:srgbClr val="7030A0"/>
              </a:solidFill>
              <a:latin typeface="Arial Unicode MS" charset="0"/>
            </a:endParaRPr>
          </a:p>
          <a:p>
            <a:pPr marL="342900" indent="-342900">
              <a:spcBef>
                <a:spcPct val="20000"/>
              </a:spcBef>
              <a:buFontTx/>
              <a:buChar char="•"/>
            </a:pPr>
            <a:endParaRPr lang="en-US" sz="2400" i="1" u="none" dirty="0">
              <a:solidFill>
                <a:srgbClr val="7030A0"/>
              </a:solidFill>
              <a:latin typeface="Arial Unicode MS" charset="0"/>
            </a:endParaRPr>
          </a:p>
        </p:txBody>
      </p:sp>
      <p:sp>
        <p:nvSpPr>
          <p:cNvPr id="2" name="Slide Number Placeholder 1"/>
          <p:cNvSpPr>
            <a:spLocks noGrp="1"/>
          </p:cNvSpPr>
          <p:nvPr>
            <p:ph type="sldNum" sz="quarter" idx="12"/>
          </p:nvPr>
        </p:nvSpPr>
        <p:spPr/>
        <p:txBody>
          <a:bodyPr/>
          <a:lstStyle/>
          <a:p>
            <a:fld id="{1F7DF5D7-FF41-4BF6-8958-28DFF1DB182D}" type="slidenum">
              <a:rPr lang="en-US" smtClean="0"/>
              <a:pPr/>
              <a:t>14</a:t>
            </a:fld>
            <a:endParaRPr lang="en-US" dirty="0"/>
          </a:p>
        </p:txBody>
      </p:sp>
    </p:spTree>
    <p:extLst>
      <p:ext uri="{BB962C8B-B14F-4D97-AF65-F5344CB8AC3E}">
        <p14:creationId xmlns:p14="http://schemas.microsoft.com/office/powerpoint/2010/main" val="133138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up)">
                                      <p:cBhvr>
                                        <p:cTn id="35" dur="500"/>
                                        <p:tgtEl>
                                          <p:spTgt spid="14"/>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500"/>
                                        <p:tgtEl>
                                          <p:spTgt spid="15"/>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500"/>
                                        <p:tgtEl>
                                          <p:spTgt spid="17"/>
                                        </p:tgtEl>
                                      </p:cBhvr>
                                    </p:animEffect>
                                  </p:childTnLst>
                                </p:cTn>
                              </p:par>
                            </p:childTnLst>
                          </p:cTn>
                        </p:par>
                        <p:par>
                          <p:cTn id="48" fill="hold">
                            <p:stCondLst>
                              <p:cond delay="5500"/>
                            </p:stCondLst>
                            <p:childTnLst>
                              <p:par>
                                <p:cTn id="49" presetID="1"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nodeType="afterEffect">
                                  <p:stCondLst>
                                    <p:cond delay="1000"/>
                                  </p:stCondLst>
                                  <p:childTnLst>
                                    <p:set>
                                      <p:cBhvr>
                                        <p:cTn id="59" dur="1" fill="hold">
                                          <p:stCondLst>
                                            <p:cond delay="0"/>
                                          </p:stCondLst>
                                        </p:cTn>
                                        <p:tgtEl>
                                          <p:spTgt spid="21">
                                            <p:txEl>
                                              <p:pRg st="0" end="0"/>
                                            </p:txEl>
                                          </p:spTgt>
                                        </p:tgtEl>
                                        <p:attrNameLst>
                                          <p:attrName>style.visibility</p:attrName>
                                        </p:attrNameLst>
                                      </p:cBhvr>
                                      <p:to>
                                        <p:strVal val="visible"/>
                                      </p:to>
                                    </p:set>
                                  </p:childTnLst>
                                </p:cTn>
                              </p:par>
                            </p:childTnLst>
                          </p:cTn>
                        </p:par>
                        <p:par>
                          <p:cTn id="60" fill="hold">
                            <p:stCondLst>
                              <p:cond delay="1000"/>
                            </p:stCondLst>
                            <p:childTnLst>
                              <p:par>
                                <p:cTn id="61" presetID="1" presetClass="entr" presetSubtype="0" fill="hold" nodeType="afterEffect">
                                  <p:stCondLst>
                                    <p:cond delay="1000"/>
                                  </p:stCondLst>
                                  <p:childTnLst>
                                    <p:set>
                                      <p:cBhvr>
                                        <p:cTn id="62" dur="1" fill="hold">
                                          <p:stCondLst>
                                            <p:cond delay="0"/>
                                          </p:stCondLst>
                                        </p:cTn>
                                        <p:tgtEl>
                                          <p:spTgt spid="21">
                                            <p:txEl>
                                              <p:pRg st="1" end="1"/>
                                            </p:txEl>
                                          </p:spTgt>
                                        </p:tgtEl>
                                        <p:attrNameLst>
                                          <p:attrName>style.visibility</p:attrName>
                                        </p:attrNameLst>
                                      </p:cBhvr>
                                      <p:to>
                                        <p:strVal val="visible"/>
                                      </p:to>
                                    </p:set>
                                  </p:childTnLst>
                                </p:cTn>
                              </p:par>
                            </p:childTnLst>
                          </p:cTn>
                        </p:par>
                        <p:par>
                          <p:cTn id="63" fill="hold">
                            <p:stCondLst>
                              <p:cond delay="2000"/>
                            </p:stCondLst>
                            <p:childTnLst>
                              <p:par>
                                <p:cTn id="64" presetID="1" presetClass="entr" presetSubtype="0" fill="hold" nodeType="afterEffect">
                                  <p:stCondLst>
                                    <p:cond delay="1000"/>
                                  </p:stCondLst>
                                  <p:childTnLst>
                                    <p:set>
                                      <p:cBhvr>
                                        <p:cTn id="65"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557559" y="1598260"/>
            <a:ext cx="3957011" cy="4203592"/>
          </a:xfrm>
        </p:spPr>
        <p:txBody>
          <a:bodyPr>
            <a:normAutofit/>
          </a:bodyPr>
          <a:lstStyle/>
          <a:p>
            <a:pPr marL="0" indent="0">
              <a:buNone/>
            </a:pPr>
            <a:r>
              <a:rPr lang="en-US" sz="1400" dirty="0" smtClean="0">
                <a:solidFill>
                  <a:srgbClr val="9FB8CD"/>
                </a:solidFill>
                <a:latin typeface="Monaco" charset="0"/>
                <a:ea typeface="Monaco" charset="0"/>
                <a:cs typeface="Monaco" charset="0"/>
              </a:rPr>
              <a:t>1</a:t>
            </a:r>
            <a:r>
              <a:rPr lang="en-US" sz="1400" dirty="0" smtClean="0">
                <a:solidFill>
                  <a:schemeClr val="accent2"/>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public</a:t>
            </a:r>
            <a:r>
              <a:rPr lang="en-US" sz="1400" dirty="0" smtClean="0">
                <a:latin typeface="Monaco" charset="0"/>
                <a:ea typeface="Monaco" charset="0"/>
                <a:cs typeface="Monaco" charset="0"/>
              </a:rPr>
              <a:t> </a:t>
            </a:r>
            <a:r>
              <a:rPr lang="en-US" sz="1400" dirty="0">
                <a:solidFill>
                  <a:srgbClr val="7030A0"/>
                </a:solidFill>
                <a:latin typeface="Monaco" charset="0"/>
                <a:ea typeface="Monaco" charset="0"/>
                <a:cs typeface="Monaco" charset="0"/>
              </a:rPr>
              <a:t>class</a:t>
            </a:r>
            <a:r>
              <a:rPr lang="en-US" sz="1400" dirty="0">
                <a:latin typeface="Monaco" charset="0"/>
                <a:ea typeface="Monaco" charset="0"/>
                <a:cs typeface="Monaco" charset="0"/>
              </a:rPr>
              <a:t> </a:t>
            </a:r>
            <a:r>
              <a:rPr lang="en-US" sz="1400" dirty="0" err="1">
                <a:latin typeface="Monaco" charset="0"/>
                <a:ea typeface="Monaco" charset="0"/>
                <a:cs typeface="Monaco" charset="0"/>
              </a:rPr>
              <a:t>RequestHandler</a:t>
            </a:r>
            <a:r>
              <a:rPr lang="en-US" sz="1400" dirty="0">
                <a:latin typeface="Monaco" charset="0"/>
                <a:ea typeface="Monaco" charset="0"/>
                <a:cs typeface="Monaco" charset="0"/>
              </a:rPr>
              <a:t> { </a:t>
            </a:r>
          </a:p>
          <a:p>
            <a:pPr marL="0" indent="0">
              <a:buNone/>
            </a:pPr>
            <a:r>
              <a:rPr lang="en-US" sz="1400" dirty="0" smtClean="0">
                <a:solidFill>
                  <a:srgbClr val="9FB8CD"/>
                </a:solidFill>
                <a:latin typeface="Monaco" charset="0"/>
                <a:ea typeface="Monaco" charset="0"/>
                <a:cs typeface="Monaco" charset="0"/>
              </a:rPr>
              <a:t>2</a:t>
            </a:r>
            <a:r>
              <a:rPr lang="en-US" sz="1400" dirty="0" smtClean="0">
                <a:latin typeface="Monaco" charset="0"/>
                <a:ea typeface="Monaco" charset="0"/>
                <a:cs typeface="Monaco" charset="0"/>
              </a:rPr>
              <a:t>     </a:t>
            </a:r>
            <a:r>
              <a:rPr lang="en-US" sz="1400" dirty="0" smtClean="0">
                <a:solidFill>
                  <a:schemeClr val="bg1">
                    <a:lumMod val="85000"/>
                  </a:schemeClr>
                </a:solidFill>
                <a:latin typeface="Monaco" charset="0"/>
                <a:ea typeface="Monaco" charset="0"/>
                <a:cs typeface="Monaco" charset="0"/>
              </a:rPr>
              <a:t>Request request;</a:t>
            </a:r>
            <a:br>
              <a:rPr lang="en-US" sz="1400" dirty="0" smtClean="0">
                <a:solidFill>
                  <a:schemeClr val="bg1">
                    <a:lumMod val="85000"/>
                  </a:schemeClr>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3</a:t>
            </a:r>
            <a:r>
              <a:rPr lang="en-US" sz="1400" dirty="0" smtClean="0">
                <a:latin typeface="Monaco" charset="0"/>
                <a:ea typeface="Monaco" charset="0"/>
                <a:cs typeface="Monaco" charset="0"/>
              </a:rPr>
              <a:t>     </a:t>
            </a:r>
            <a:r>
              <a:rPr lang="en-US" sz="1400" dirty="0" err="1" smtClean="0">
                <a:solidFill>
                  <a:schemeClr val="bg1">
                    <a:lumMod val="85000"/>
                  </a:schemeClr>
                </a:solidFill>
                <a:latin typeface="Monaco" charset="0"/>
                <a:ea typeface="Monaco" charset="0"/>
                <a:cs typeface="Monaco" charset="0"/>
              </a:rPr>
              <a:t>FtpWriter</a:t>
            </a:r>
            <a:r>
              <a:rPr lang="en-US" sz="1400" dirty="0" smtClean="0">
                <a:solidFill>
                  <a:schemeClr val="bg1">
                    <a:lumMod val="85000"/>
                  </a:schemeClr>
                </a:solidFill>
                <a:latin typeface="Monaco" charset="0"/>
                <a:ea typeface="Monaco" charset="0"/>
                <a:cs typeface="Monaco" charset="0"/>
              </a:rPr>
              <a:t> writer;</a:t>
            </a:r>
            <a:br>
              <a:rPr lang="en-US" sz="1400" dirty="0" smtClean="0">
                <a:solidFill>
                  <a:schemeClr val="bg1">
                    <a:lumMod val="85000"/>
                  </a:schemeClr>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4</a:t>
            </a:r>
            <a:r>
              <a:rPr lang="en-US" sz="1400" dirty="0" smtClean="0">
                <a:latin typeface="Monaco" charset="0"/>
                <a:ea typeface="Monaco" charset="0"/>
                <a:cs typeface="Monaco" charset="0"/>
              </a:rPr>
              <a:t>     </a:t>
            </a:r>
            <a:r>
              <a:rPr lang="en-US" sz="1400" dirty="0" err="1" smtClean="0">
                <a:solidFill>
                  <a:schemeClr val="bg1">
                    <a:lumMod val="85000"/>
                  </a:schemeClr>
                </a:solidFill>
                <a:latin typeface="Monaco" charset="0"/>
                <a:ea typeface="Monaco" charset="0"/>
                <a:cs typeface="Monaco" charset="0"/>
              </a:rPr>
              <a:t>BufferedReader</a:t>
            </a:r>
            <a:r>
              <a:rPr lang="en-US" sz="1400" dirty="0" smtClean="0">
                <a:solidFill>
                  <a:schemeClr val="bg1">
                    <a:lumMod val="85000"/>
                  </a:schemeClr>
                </a:solidFill>
                <a:latin typeface="Monaco" charset="0"/>
                <a:ea typeface="Monaco" charset="0"/>
                <a:cs typeface="Monaco" charset="0"/>
              </a:rPr>
              <a:t> reader</a:t>
            </a:r>
            <a:r>
              <a:rPr lang="en-US" sz="1400" dirty="0">
                <a:solidFill>
                  <a:schemeClr val="bg1">
                    <a:lumMod val="85000"/>
                  </a:schemeClr>
                </a:solidFill>
                <a:latin typeface="Monaco" charset="0"/>
                <a:ea typeface="Monaco" charset="0"/>
                <a:cs typeface="Monaco" charset="0"/>
              </a:rPr>
              <a:t>;</a:t>
            </a:r>
            <a:r>
              <a:rPr lang="en-US" sz="1400" dirty="0">
                <a:latin typeface="Monaco" charset="0"/>
                <a:ea typeface="Monaco" charset="0"/>
                <a:cs typeface="Monaco" charset="0"/>
              </a:rPr>
              <a:t/>
            </a:r>
            <a:br>
              <a:rPr lang="en-US" sz="1400" dirty="0">
                <a:latin typeface="Monaco" charset="0"/>
                <a:ea typeface="Monaco" charset="0"/>
                <a:cs typeface="Monaco" charset="0"/>
              </a:rPr>
            </a:br>
            <a:r>
              <a:rPr lang="en-US" sz="1400" dirty="0" smtClean="0">
                <a:solidFill>
                  <a:srgbClr val="9FB8CD"/>
                </a:solidFill>
                <a:latin typeface="Monaco" charset="0"/>
                <a:ea typeface="Monaco" charset="0"/>
                <a:cs typeface="Monaco" charset="0"/>
              </a:rPr>
              <a:t>5</a:t>
            </a:r>
            <a:r>
              <a:rPr lang="en-US" sz="1400" dirty="0" smtClean="0">
                <a:latin typeface="Monaco" charset="0"/>
                <a:ea typeface="Monaco" charset="0"/>
                <a:cs typeface="Monaco" charset="0"/>
              </a:rPr>
              <a:t>     </a:t>
            </a:r>
            <a:r>
              <a:rPr lang="en-US" sz="1400" dirty="0">
                <a:solidFill>
                  <a:schemeClr val="bg1">
                    <a:lumMod val="85000"/>
                  </a:schemeClr>
                </a:solidFill>
                <a:latin typeface="Monaco" charset="0"/>
                <a:ea typeface="Monaco" charset="0"/>
                <a:cs typeface="Monaco" charset="0"/>
              </a:rPr>
              <a:t>Socket </a:t>
            </a:r>
            <a:r>
              <a:rPr lang="en-US" sz="1400" dirty="0" err="1" smtClean="0">
                <a:solidFill>
                  <a:schemeClr val="bg1">
                    <a:lumMod val="85000"/>
                  </a:schemeClr>
                </a:solidFill>
                <a:latin typeface="Monaco" charset="0"/>
                <a:ea typeface="Monaco" charset="0"/>
                <a:cs typeface="Monaco" charset="0"/>
              </a:rPr>
              <a:t>controlSocket</a:t>
            </a:r>
            <a:r>
              <a:rPr lang="en-US" sz="1400" dirty="0">
                <a:solidFill>
                  <a:schemeClr val="bg1">
                    <a:lumMod val="85000"/>
                  </a:schemeClr>
                </a:solidFill>
                <a:latin typeface="Monaco" charset="0"/>
                <a:ea typeface="Monaco" charset="0"/>
                <a:cs typeface="Monaco" charset="0"/>
              </a:rPr>
              <a:t>;</a:t>
            </a:r>
            <a:r>
              <a:rPr lang="en-US" sz="1400" dirty="0">
                <a:latin typeface="Monaco" charset="0"/>
                <a:ea typeface="Monaco" charset="0"/>
                <a:cs typeface="Monaco" charset="0"/>
              </a:rPr>
              <a:t/>
            </a:r>
            <a:br>
              <a:rPr lang="en-US" sz="1400" dirty="0">
                <a:latin typeface="Monaco" charset="0"/>
                <a:ea typeface="Monaco" charset="0"/>
                <a:cs typeface="Monaco" charset="0"/>
              </a:rPr>
            </a:br>
            <a:r>
              <a:rPr lang="en-US" sz="1400" dirty="0" smtClean="0">
                <a:solidFill>
                  <a:srgbClr val="9FB8CD"/>
                </a:solidFill>
                <a:latin typeface="Monaco" charset="0"/>
                <a:ea typeface="Monaco" charset="0"/>
                <a:cs typeface="Monaco" charset="0"/>
              </a:rPr>
              <a:t>6</a:t>
            </a:r>
            <a:r>
              <a:rPr lang="en-US" sz="1400" dirty="0" smtClean="0">
                <a:latin typeface="Monaco" charset="0"/>
                <a:ea typeface="Monaco" charset="0"/>
                <a:cs typeface="Monaco" charset="0"/>
              </a:rPr>
              <a:t>     </a:t>
            </a:r>
            <a:r>
              <a:rPr lang="en-US" sz="1400" dirty="0" err="1" smtClean="0">
                <a:solidFill>
                  <a:schemeClr val="bg1">
                    <a:lumMod val="85000"/>
                  </a:schemeClr>
                </a:solidFill>
                <a:latin typeface="Monaco" charset="0"/>
                <a:ea typeface="Monaco" charset="0"/>
                <a:cs typeface="Monaco" charset="0"/>
              </a:rPr>
              <a:t>boolean</a:t>
            </a:r>
            <a:r>
              <a:rPr lang="en-US" sz="1400" dirty="0">
                <a:solidFill>
                  <a:schemeClr val="bg1">
                    <a:lumMod val="85000"/>
                  </a:schemeClr>
                </a:solidFill>
                <a:latin typeface="Monaco" charset="0"/>
                <a:ea typeface="Monaco" charset="0"/>
                <a:cs typeface="Monaco" charset="0"/>
              </a:rPr>
              <a:t> </a:t>
            </a:r>
            <a:r>
              <a:rPr lang="en-US" sz="1400" dirty="0" err="1" smtClean="0">
                <a:solidFill>
                  <a:schemeClr val="bg1">
                    <a:lumMod val="85000"/>
                  </a:schemeClr>
                </a:solidFill>
                <a:latin typeface="Monaco" charset="0"/>
                <a:ea typeface="Monaco" charset="0"/>
                <a:cs typeface="Monaco" charset="0"/>
              </a:rPr>
              <a:t>isConnectionClosed</a:t>
            </a:r>
            <a:r>
              <a:rPr lang="en-US" sz="1400" dirty="0" smtClean="0">
                <a:solidFill>
                  <a:schemeClr val="bg1">
                    <a:lumMod val="85000"/>
                  </a:schemeClr>
                </a:solidFill>
                <a:latin typeface="Monaco" charset="0"/>
                <a:ea typeface="Monaco" charset="0"/>
                <a:cs typeface="Monaco" charset="0"/>
              </a:rPr>
              <a:t>;</a:t>
            </a:r>
            <a:r>
              <a:rPr lang="en-US" sz="1400" dirty="0" smtClean="0">
                <a:latin typeface="Monaco" charset="0"/>
                <a:ea typeface="Monaco" charset="0"/>
                <a:cs typeface="Monaco" charset="0"/>
              </a:rPr>
              <a:t/>
            </a:r>
            <a:br>
              <a:rPr lang="en-US" sz="1400" dirty="0" smtClean="0">
                <a:latin typeface="Monaco" charset="0"/>
                <a:ea typeface="Monaco" charset="0"/>
                <a:cs typeface="Monaco" charset="0"/>
              </a:rPr>
            </a:br>
            <a:r>
              <a:rPr lang="en-US" sz="1400" dirty="0" smtClean="0">
                <a:solidFill>
                  <a:srgbClr val="9FB8CD"/>
                </a:solidFill>
                <a:latin typeface="Monaco" charset="0"/>
                <a:ea typeface="Monaco" charset="0"/>
                <a:cs typeface="Monaco" charset="0"/>
              </a:rPr>
              <a:t>7</a:t>
            </a:r>
            <a:r>
              <a:rPr lang="en-US" sz="1400" dirty="0" smtClean="0">
                <a:latin typeface="Monaco" charset="0"/>
                <a:ea typeface="Monaco" charset="0"/>
                <a:cs typeface="Monaco" charset="0"/>
              </a:rPr>
              <a:t>    </a:t>
            </a:r>
            <a:r>
              <a:rPr lang="en-US" sz="1400" dirty="0" smtClean="0">
                <a:solidFill>
                  <a:schemeClr val="bg1">
                    <a:lumMod val="85000"/>
                  </a:schemeClr>
                </a:solidFill>
                <a:latin typeface="Monaco" charset="0"/>
                <a:ea typeface="Monaco" charset="0"/>
                <a:cs typeface="Monaco" charset="0"/>
              </a:rPr>
              <a:t> …</a:t>
            </a:r>
            <a:r>
              <a:rPr lang="en-US" sz="1400" dirty="0" smtClean="0">
                <a:latin typeface="Monaco" charset="0"/>
                <a:ea typeface="Monaco" charset="0"/>
                <a:cs typeface="Monaco" charset="0"/>
              </a:rPr>
              <a:t/>
            </a:r>
            <a:br>
              <a:rPr lang="en-US" sz="1400" dirty="0" smtClean="0">
                <a:latin typeface="Monaco" charset="0"/>
                <a:ea typeface="Monaco" charset="0"/>
                <a:cs typeface="Monaco" charset="0"/>
              </a:rPr>
            </a:br>
            <a:r>
              <a:rPr lang="en-US" sz="1400" dirty="0" smtClean="0">
                <a:latin typeface="Monaco" charset="0"/>
                <a:ea typeface="Monaco" charset="0"/>
                <a:cs typeface="Monaco" charset="0"/>
              </a:rPr>
              <a:t/>
            </a:r>
            <a:br>
              <a:rPr lang="en-US" sz="1400" dirty="0" smtClean="0">
                <a:latin typeface="Monaco" charset="0"/>
                <a:ea typeface="Monaco" charset="0"/>
                <a:cs typeface="Monaco" charset="0"/>
              </a:rPr>
            </a:br>
            <a:r>
              <a:rPr lang="en-US" sz="1400" dirty="0" smtClean="0">
                <a:latin typeface="Monaco" charset="0"/>
                <a:ea typeface="Monaco" charset="0"/>
                <a:cs typeface="Monaco" charset="0"/>
              </a:rPr>
              <a:t/>
            </a:r>
            <a:br>
              <a:rPr lang="en-US" sz="1400" dirty="0" smtClean="0">
                <a:latin typeface="Monaco" charset="0"/>
                <a:ea typeface="Monaco" charset="0"/>
                <a:cs typeface="Monaco" charset="0"/>
              </a:rPr>
            </a:br>
            <a:r>
              <a:rPr lang="en-US" sz="1400" dirty="0" smtClean="0">
                <a:solidFill>
                  <a:srgbClr val="9FB8CD"/>
                </a:solidFill>
                <a:latin typeface="Monaco" charset="0"/>
                <a:ea typeface="Monaco" charset="0"/>
                <a:cs typeface="Monaco" charset="0"/>
              </a:rPr>
              <a:t>8</a:t>
            </a:r>
            <a:r>
              <a:rPr lang="en-US" sz="1400" dirty="0" smtClean="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public Request </a:t>
            </a:r>
            <a:r>
              <a:rPr lang="en-US" sz="1400" dirty="0" err="1" smtClean="0">
                <a:solidFill>
                  <a:prstClr val="black"/>
                </a:solidFill>
                <a:latin typeface="Monaco" charset="0"/>
                <a:ea typeface="Monaco" charset="0"/>
                <a:cs typeface="Monaco" charset="0"/>
              </a:rPr>
              <a:t>getRequest</a:t>
            </a:r>
            <a:r>
              <a:rPr lang="en-US" sz="1400" dirty="0" smtClean="0">
                <a:solidFill>
                  <a:prstClr val="black"/>
                </a:solidFill>
                <a:latin typeface="Monaco" charset="0"/>
                <a:ea typeface="Monaco" charset="0"/>
                <a:cs typeface="Monaco" charset="0"/>
              </a:rPr>
              <a:t>() {</a:t>
            </a:r>
            <a:br>
              <a:rPr lang="en-US" sz="1400" dirty="0" smtClean="0">
                <a:solidFill>
                  <a:prstClr val="black"/>
                </a:solidFill>
                <a:latin typeface="Monaco" charset="0"/>
                <a:ea typeface="Monaco" charset="0"/>
                <a:cs typeface="Monaco" charset="0"/>
              </a:rPr>
            </a:br>
            <a:endParaRPr lang="en-US" sz="1400" dirty="0" smtClean="0">
              <a:solidFill>
                <a:prstClr val="black"/>
              </a:solidFill>
              <a:latin typeface="Monaco" charset="0"/>
              <a:ea typeface="Monaco" charset="0"/>
              <a:cs typeface="Monaco" charset="0"/>
            </a:endParaRPr>
          </a:p>
          <a:p>
            <a:pPr marL="0" indent="0">
              <a:buNone/>
            </a:pPr>
            <a:r>
              <a:rPr lang="en-US" sz="1400" dirty="0" smtClean="0">
                <a:solidFill>
                  <a:srgbClr val="9FB8CD"/>
                </a:solidFill>
                <a:latin typeface="Monaco" charset="0"/>
                <a:ea typeface="Monaco" charset="0"/>
                <a:cs typeface="Monaco" charset="0"/>
              </a:rPr>
              <a:t>10</a:t>
            </a:r>
            <a:r>
              <a:rPr lang="en-US" sz="1400" dirty="0" smtClean="0">
                <a:solidFill>
                  <a:prstClr val="black"/>
                </a:solidFill>
                <a:latin typeface="Monaco" charset="0"/>
                <a:ea typeface="Monaco" charset="0"/>
                <a:cs typeface="Monaco" charset="0"/>
              </a:rPr>
              <a:t> } </a:t>
            </a:r>
            <a:r>
              <a:rPr lang="en-US" sz="1400" dirty="0">
                <a:solidFill>
                  <a:prstClr val="black"/>
                </a:solidFill>
                <a:latin typeface="Monaco" charset="0"/>
                <a:ea typeface="Monaco" charset="0"/>
                <a:cs typeface="Monaco" charset="0"/>
              </a:rPr>
              <a:t/>
            </a:r>
            <a:br>
              <a:rPr lang="en-US" sz="1400" dirty="0">
                <a:solidFill>
                  <a:prstClr val="black"/>
                </a:solidFill>
                <a:latin typeface="Monaco" charset="0"/>
                <a:ea typeface="Monaco" charset="0"/>
                <a:cs typeface="Monaco" charset="0"/>
              </a:rPr>
            </a:br>
            <a:endParaRPr lang="en-US" sz="1400" dirty="0">
              <a:latin typeface="Monaco" charset="0"/>
              <a:ea typeface="Monaco" charset="0"/>
              <a:cs typeface="Monaco" charset="0"/>
            </a:endParaRPr>
          </a:p>
        </p:txBody>
      </p:sp>
      <p:sp>
        <p:nvSpPr>
          <p:cNvPr id="7" name="TextBox 6"/>
          <p:cNvSpPr txBox="1"/>
          <p:nvPr/>
        </p:nvSpPr>
        <p:spPr>
          <a:xfrm>
            <a:off x="567868" y="3854034"/>
            <a:ext cx="2762295" cy="307777"/>
          </a:xfrm>
          <a:prstGeom prst="rect">
            <a:avLst/>
          </a:prstGeom>
          <a:noFill/>
        </p:spPr>
        <p:txBody>
          <a:bodyPr wrap="none" rtlCol="0">
            <a:spAutoFit/>
          </a:bodyPr>
          <a:lstStyle/>
          <a:p>
            <a:r>
              <a:rPr lang="en-US" sz="1400" dirty="0">
                <a:solidFill>
                  <a:srgbClr val="C00000"/>
                </a:solidFill>
                <a:latin typeface="Monaco" charset="0"/>
                <a:ea typeface="Monaco" charset="0"/>
                <a:cs typeface="Monaco" charset="0"/>
              </a:rPr>
              <a:t>9        </a:t>
            </a:r>
            <a:r>
              <a:rPr lang="en-US" sz="1400" dirty="0" smtClean="0">
                <a:solidFill>
                  <a:srgbClr val="C00000"/>
                </a:solidFill>
                <a:latin typeface="Monaco" charset="0"/>
                <a:ea typeface="Monaco" charset="0"/>
                <a:cs typeface="Monaco" charset="0"/>
              </a:rPr>
              <a:t>return </a:t>
            </a:r>
            <a:r>
              <a:rPr lang="en-US" sz="1400" dirty="0">
                <a:solidFill>
                  <a:srgbClr val="C00000"/>
                </a:solidFill>
                <a:latin typeface="Monaco" charset="0"/>
                <a:ea typeface="Monaco" charset="0"/>
                <a:cs typeface="Monaco" charset="0"/>
              </a:rPr>
              <a:t>request</a:t>
            </a:r>
            <a:r>
              <a:rPr lang="en-US" sz="1400" dirty="0" smtClean="0">
                <a:solidFill>
                  <a:srgbClr val="C00000"/>
                </a:solidFill>
                <a:latin typeface="Monaco" charset="0"/>
                <a:ea typeface="Monaco" charset="0"/>
                <a:cs typeface="Monaco" charset="0"/>
              </a:rPr>
              <a:t>;</a:t>
            </a:r>
            <a:endParaRPr lang="en-US" sz="1400" dirty="0">
              <a:solidFill>
                <a:srgbClr val="C00000"/>
              </a:solidFill>
              <a:latin typeface="Monaco" charset="0"/>
              <a:ea typeface="Monaco" charset="0"/>
              <a:cs typeface="Monaco" charset="0"/>
            </a:endParaRPr>
          </a:p>
        </p:txBody>
      </p:sp>
      <p:grpSp>
        <p:nvGrpSpPr>
          <p:cNvPr id="15" name="Group 14"/>
          <p:cNvGrpSpPr/>
          <p:nvPr/>
        </p:nvGrpSpPr>
        <p:grpSpPr>
          <a:xfrm>
            <a:off x="4649333" y="1591056"/>
            <a:ext cx="4556791" cy="3554819"/>
            <a:chOff x="4548974" y="1523960"/>
            <a:chExt cx="4556791" cy="3554819"/>
          </a:xfrm>
        </p:grpSpPr>
        <p:sp>
          <p:nvSpPr>
            <p:cNvPr id="3" name="Rectangle 2"/>
            <p:cNvSpPr/>
            <p:nvPr/>
          </p:nvSpPr>
          <p:spPr>
            <a:xfrm>
              <a:off x="4552732" y="1523960"/>
              <a:ext cx="4553033" cy="3554819"/>
            </a:xfrm>
            <a:prstGeom prst="rect">
              <a:avLst/>
            </a:prstGeom>
          </p:spPr>
          <p:txBody>
            <a:bodyPr wrap="square">
              <a:spAutoFit/>
            </a:bodyPr>
            <a:lstStyle/>
            <a:p>
              <a:pPr>
                <a:spcBef>
                  <a:spcPts val="600"/>
                </a:spcBef>
                <a:buClr>
                  <a:srgbClr val="727CA3"/>
                </a:buClr>
                <a:buSzPct val="76000"/>
              </a:pPr>
              <a:r>
                <a:rPr lang="en-US" sz="1400" dirty="0" smtClean="0">
                  <a:solidFill>
                    <a:srgbClr val="9FB8CD"/>
                  </a:solidFill>
                  <a:latin typeface="Monaco" charset="0"/>
                  <a:ea typeface="Monaco" charset="0"/>
                  <a:cs typeface="Monaco" charset="0"/>
                </a:rPr>
                <a:t>11</a:t>
              </a:r>
              <a:r>
                <a:rPr lang="en-US" sz="1400" dirty="0" smtClean="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public </a:t>
              </a:r>
              <a:r>
                <a:rPr lang="en-US" sz="1400" dirty="0">
                  <a:solidFill>
                    <a:srgbClr val="7030A0"/>
                  </a:solidFill>
                  <a:latin typeface="Monaco" charset="0"/>
                  <a:ea typeface="Monaco" charset="0"/>
                  <a:cs typeface="Monaco" charset="0"/>
                </a:rPr>
                <a:t>void </a:t>
              </a:r>
              <a:r>
                <a:rPr lang="en-US" sz="1400" dirty="0" smtClean="0">
                  <a:solidFill>
                    <a:prstClr val="black"/>
                  </a:solidFill>
                  <a:latin typeface="Monaco" charset="0"/>
                  <a:ea typeface="Monaco" charset="0"/>
                  <a:cs typeface="Monaco" charset="0"/>
                </a:rPr>
                <a:t>close() </a:t>
              </a:r>
              <a:r>
                <a:rPr lang="en-US" sz="1400" dirty="0">
                  <a:solidFill>
                    <a:prstClr val="black"/>
                  </a:solidFill>
                  <a:latin typeface="Monaco" charset="0"/>
                  <a:ea typeface="Monaco" charset="0"/>
                  <a:cs typeface="Monaco" charset="0"/>
                </a:rPr>
                <a:t>{ </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12</a:t>
              </a:r>
              <a:r>
                <a:rPr lang="en-US" sz="1400" dirty="0" smtClean="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synchronized</a:t>
              </a:r>
              <a:r>
                <a:rPr lang="en-US" sz="1400" dirty="0" smtClean="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this</a:t>
              </a:r>
              <a:r>
                <a:rPr lang="en-US" sz="1400" dirty="0">
                  <a:solidFill>
                    <a:prstClr val="black"/>
                  </a:solidFill>
                  <a:latin typeface="Monaco" charset="0"/>
                  <a:ea typeface="Monaco" charset="0"/>
                  <a:cs typeface="Monaco" charset="0"/>
                </a:rPr>
                <a:t>) {</a:t>
              </a:r>
              <a:br>
                <a:rPr lang="en-US" sz="1400" dirty="0">
                  <a:solidFill>
                    <a:prstClr val="black"/>
                  </a:solidFill>
                  <a:latin typeface="Monaco" charset="0"/>
                  <a:ea typeface="Monaco" charset="0"/>
                  <a:cs typeface="Monaco" charset="0"/>
                </a:rPr>
              </a:br>
              <a:r>
                <a:rPr lang="en-US" sz="1400" dirty="0">
                  <a:solidFill>
                    <a:srgbClr val="9FB8CD"/>
                  </a:solidFill>
                  <a:latin typeface="Monaco" charset="0"/>
                  <a:ea typeface="Monaco" charset="0"/>
                  <a:cs typeface="Monaco" charset="0"/>
                </a:rPr>
                <a:t>13</a:t>
              </a:r>
              <a:r>
                <a:rPr lang="en-US" sz="1400" dirty="0">
                  <a:solidFill>
                    <a:prstClr val="black"/>
                  </a:solidFill>
                  <a:latin typeface="Monaco" charset="0"/>
                  <a:ea typeface="Monaco" charset="0"/>
                  <a:cs typeface="Monaco" charset="0"/>
                </a:rPr>
                <a:t>    	if (</a:t>
              </a:r>
              <a:r>
                <a:rPr lang="en-US" sz="1400" dirty="0" err="1">
                  <a:solidFill>
                    <a:srgbClr val="0070C0"/>
                  </a:solidFill>
                  <a:latin typeface="Monaco" charset="0"/>
                  <a:ea typeface="Monaco" charset="0"/>
                  <a:cs typeface="Monaco" charset="0"/>
                </a:rPr>
                <a:t>isClosed</a:t>
              </a:r>
              <a:r>
                <a:rPr lang="en-US" sz="1400" dirty="0">
                  <a:solidFill>
                    <a:prstClr val="black"/>
                  </a:solidFill>
                  <a:latin typeface="Monaco" charset="0"/>
                  <a:ea typeface="Monaco" charset="0"/>
                  <a:cs typeface="Monaco" charset="0"/>
                </a:rPr>
                <a:t>) </a:t>
              </a:r>
            </a:p>
            <a:p>
              <a:pPr>
                <a:spcBef>
                  <a:spcPts val="600"/>
                </a:spcBef>
                <a:buClr>
                  <a:srgbClr val="727CA3"/>
                </a:buClr>
                <a:buSzPct val="76000"/>
              </a:pPr>
              <a:r>
                <a:rPr lang="en-US" sz="1400" dirty="0">
                  <a:solidFill>
                    <a:srgbClr val="9FB8CD"/>
                  </a:solidFill>
                  <a:latin typeface="Monaco" charset="0"/>
                  <a:ea typeface="Monaco" charset="0"/>
                  <a:cs typeface="Monaco" charset="0"/>
                </a:rPr>
                <a:t>14</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return</a:t>
              </a:r>
              <a:r>
                <a:rPr lang="en-US" sz="1400" dirty="0">
                  <a:solidFill>
                    <a:prstClr val="black"/>
                  </a:solidFill>
                  <a:latin typeface="Monaco" charset="0"/>
                  <a:ea typeface="Monaco" charset="0"/>
                  <a:cs typeface="Monaco" charset="0"/>
                </a:rPr>
                <a:t>;</a:t>
              </a:r>
              <a:br>
                <a:rPr lang="en-US" sz="1400" dirty="0">
                  <a:solidFill>
                    <a:prstClr val="black"/>
                  </a:solidFill>
                  <a:latin typeface="Monaco" charset="0"/>
                  <a:ea typeface="Monaco" charset="0"/>
                  <a:cs typeface="Monaco" charset="0"/>
                </a:rPr>
              </a:br>
              <a:r>
                <a:rPr lang="en-US" sz="1400" dirty="0">
                  <a:solidFill>
                    <a:srgbClr val="9FB8CD"/>
                  </a:solidFill>
                  <a:latin typeface="Monaco" charset="0"/>
                  <a:ea typeface="Monaco" charset="0"/>
                  <a:cs typeface="Monaco" charset="0"/>
                </a:rPr>
                <a:t>15</a:t>
              </a:r>
              <a:r>
                <a:rPr lang="en-US" sz="1400" dirty="0">
                  <a:solidFill>
                    <a:prstClr val="black"/>
                  </a:solidFill>
                  <a:latin typeface="Monaco" charset="0"/>
                  <a:ea typeface="Monaco" charset="0"/>
                  <a:cs typeface="Monaco" charset="0"/>
                </a:rPr>
                <a:t>    	</a:t>
              </a:r>
              <a:r>
                <a:rPr lang="en-US" sz="1400" dirty="0" err="1">
                  <a:solidFill>
                    <a:srgbClr val="0070C0"/>
                  </a:solidFill>
                  <a:latin typeface="Monaco" charset="0"/>
                  <a:ea typeface="Monaco" charset="0"/>
                  <a:cs typeface="Monaco" charset="0"/>
                </a:rPr>
                <a:t>isClosed</a:t>
              </a:r>
              <a:r>
                <a:rPr lang="en-US" sz="1400" dirty="0">
                  <a:solidFill>
                    <a:srgbClr val="0070C0"/>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true</a:t>
              </a:r>
              <a:r>
                <a:rPr lang="en-US" sz="1400" dirty="0">
                  <a:solidFill>
                    <a:prstClr val="black"/>
                  </a:solidFill>
                  <a:latin typeface="Monaco" charset="0"/>
                  <a:ea typeface="Monaco" charset="0"/>
                  <a:cs typeface="Monaco" charset="0"/>
                </a:rPr>
                <a:t>; </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16</a:t>
              </a:r>
              <a:r>
                <a:rPr lang="en-US" sz="1400" dirty="0" smtClean="0">
                  <a:solidFill>
                    <a:prstClr val="black"/>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r>
              <a:br>
                <a:rPr lang="en-US" sz="1400" dirty="0">
                  <a:solidFill>
                    <a:prstClr val="black"/>
                  </a:solidFill>
                  <a:latin typeface="Monaco" charset="0"/>
                  <a:ea typeface="Monaco" charset="0"/>
                  <a:cs typeface="Monaco" charset="0"/>
                </a:rPr>
              </a:br>
              <a:r>
                <a:rPr lang="en-US" sz="1400" dirty="0" smtClean="0">
                  <a:solidFill>
                    <a:prstClr val="black"/>
                  </a:solidFill>
                  <a:latin typeface="Monaco" charset="0"/>
                  <a:ea typeface="Monaco" charset="0"/>
                  <a:cs typeface="Monaco" charset="0"/>
                </a:rPr>
                <a:t/>
              </a:r>
              <a:br>
                <a:rPr lang="en-US" sz="1400" dirty="0" smtClean="0">
                  <a:solidFill>
                    <a:prstClr val="black"/>
                  </a:solidFill>
                  <a:latin typeface="Monaco" charset="0"/>
                  <a:ea typeface="Monaco" charset="0"/>
                  <a:cs typeface="Monaco" charset="0"/>
                </a:rPr>
              </a:br>
              <a:endParaRPr lang="en-US" sz="1400" dirty="0" smtClean="0">
                <a:solidFill>
                  <a:prstClr val="black"/>
                </a:solidFill>
                <a:latin typeface="Monaco" charset="0"/>
                <a:ea typeface="Monaco" charset="0"/>
                <a:cs typeface="Monaco" charset="0"/>
              </a:endParaRPr>
            </a:p>
            <a:p>
              <a:pPr>
                <a:spcBef>
                  <a:spcPts val="600"/>
                </a:spcBef>
                <a:buClr>
                  <a:srgbClr val="727CA3"/>
                </a:buClr>
                <a:buSzPct val="76000"/>
              </a:pPr>
              <a:r>
                <a:rPr lang="en-US" sz="1400" dirty="0">
                  <a:solidFill>
                    <a:prstClr val="black"/>
                  </a:solidFill>
                  <a:latin typeface="Monaco" charset="0"/>
                  <a:ea typeface="Monaco" charset="0"/>
                  <a:cs typeface="Monaco" charset="0"/>
                </a:rPr>
                <a:t/>
              </a:r>
              <a:br>
                <a:rPr lang="en-US" sz="1400" dirty="0">
                  <a:solidFill>
                    <a:prstClr val="black"/>
                  </a:solidFill>
                  <a:latin typeface="Monaco" charset="0"/>
                  <a:ea typeface="Monaco" charset="0"/>
                  <a:cs typeface="Monaco" charset="0"/>
                </a:rPr>
              </a:br>
              <a:endParaRPr lang="en-US" sz="1400" dirty="0" smtClean="0">
                <a:solidFill>
                  <a:prstClr val="black"/>
                </a:solidFill>
                <a:latin typeface="Monaco" charset="0"/>
                <a:ea typeface="Monaco" charset="0"/>
                <a:cs typeface="Monaco" charset="0"/>
              </a:endParaRPr>
            </a:p>
            <a:p>
              <a:pPr>
                <a:spcBef>
                  <a:spcPts val="600"/>
                </a:spcBef>
                <a:buClr>
                  <a:srgbClr val="727CA3"/>
                </a:buClr>
                <a:buSzPct val="76000"/>
              </a:pPr>
              <a:r>
                <a:rPr lang="en-US" sz="1400" dirty="0" smtClean="0">
                  <a:solidFill>
                    <a:srgbClr val="9FB8CD"/>
                  </a:solidFill>
                  <a:latin typeface="Monaco" charset="0"/>
                  <a:ea typeface="Monaco" charset="0"/>
                  <a:cs typeface="Monaco" charset="0"/>
                </a:rPr>
                <a:t>21</a:t>
              </a:r>
              <a:r>
                <a:rPr lang="en-US" sz="1400" dirty="0" smtClean="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reader</a:t>
              </a:r>
              <a:r>
                <a:rPr lang="en-US" sz="1400" dirty="0" err="1" smtClean="0">
                  <a:solidFill>
                    <a:prstClr val="black"/>
                  </a:solidFill>
                  <a:latin typeface="Monaco" charset="0"/>
                  <a:ea typeface="Monaco" charset="0"/>
                  <a:cs typeface="Monaco" charset="0"/>
                </a:rPr>
                <a:t>.close</a:t>
              </a:r>
              <a:r>
                <a:rPr lang="en-US" sz="1400" dirty="0">
                  <a:solidFill>
                    <a:prstClr val="black"/>
                  </a:solidFill>
                  <a:latin typeface="Monaco" charset="0"/>
                  <a:ea typeface="Monaco" charset="0"/>
                  <a:cs typeface="Monaco" charset="0"/>
                </a:rPr>
                <a:t>();</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22</a:t>
              </a:r>
              <a:r>
                <a:rPr lang="en-US" sz="1400" dirty="0" smtClean="0">
                  <a:solidFill>
                    <a:prstClr val="black"/>
                  </a:solidFill>
                  <a:latin typeface="Monaco" charset="0"/>
                  <a:ea typeface="Monaco" charset="0"/>
                  <a:cs typeface="Monaco" charset="0"/>
                </a:rPr>
                <a:t>    </a:t>
              </a:r>
              <a:r>
                <a:rPr lang="en-US" sz="1400" dirty="0" smtClean="0">
                  <a:solidFill>
                    <a:srgbClr val="0070C0"/>
                  </a:solidFill>
                  <a:latin typeface="Monaco" charset="0"/>
                  <a:ea typeface="Monaco" charset="0"/>
                  <a:cs typeface="Monaco" charset="0"/>
                </a:rPr>
                <a:t>reader</a:t>
              </a:r>
              <a:r>
                <a:rPr lang="en-US" sz="1400" dirty="0" smtClean="0">
                  <a:solidFill>
                    <a:prstClr val="black"/>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null</a:t>
              </a:r>
              <a:r>
                <a:rPr lang="en-US" sz="1400" dirty="0">
                  <a:solidFill>
                    <a:prstClr val="black"/>
                  </a:solidFill>
                  <a:latin typeface="Monaco" charset="0"/>
                  <a:ea typeface="Monaco" charset="0"/>
                  <a:cs typeface="Monaco" charset="0"/>
                </a:rPr>
                <a:t>;</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23</a:t>
              </a:r>
              <a:r>
                <a:rPr lang="en-US" sz="1400" dirty="0" smtClean="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controlSocket</a:t>
              </a:r>
              <a:r>
                <a:rPr lang="en-US" sz="1400" dirty="0" err="1" smtClean="0">
                  <a:solidFill>
                    <a:prstClr val="black"/>
                  </a:solidFill>
                  <a:latin typeface="Monaco" charset="0"/>
                  <a:ea typeface="Monaco" charset="0"/>
                  <a:cs typeface="Monaco" charset="0"/>
                </a:rPr>
                <a:t>.close</a:t>
              </a:r>
              <a:r>
                <a:rPr lang="en-US" sz="1400" dirty="0">
                  <a:solidFill>
                    <a:prstClr val="black"/>
                  </a:solidFill>
                  <a:latin typeface="Monaco" charset="0"/>
                  <a:ea typeface="Monaco" charset="0"/>
                  <a:cs typeface="Monaco" charset="0"/>
                </a:rPr>
                <a:t>();</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24</a:t>
              </a:r>
              <a:r>
                <a:rPr lang="en-US" sz="1400" dirty="0" smtClean="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controlSocket</a:t>
              </a:r>
              <a:r>
                <a:rPr lang="en-US" sz="1400" dirty="0" smtClean="0">
                  <a:solidFill>
                    <a:srgbClr val="0070C0"/>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null</a:t>
              </a:r>
              <a:r>
                <a:rPr lang="en-US" sz="1400" dirty="0">
                  <a:solidFill>
                    <a:prstClr val="black"/>
                  </a:solidFill>
                  <a:latin typeface="Monaco" charset="0"/>
                  <a:ea typeface="Monaco" charset="0"/>
                  <a:cs typeface="Monaco" charset="0"/>
                </a:rPr>
                <a:t>; </a:t>
              </a:r>
              <a:r>
                <a:rPr lang="en-US" sz="1400" dirty="0" smtClean="0">
                  <a:solidFill>
                    <a:prstClr val="black"/>
                  </a:solidFill>
                  <a:latin typeface="Monaco" charset="0"/>
                  <a:ea typeface="Monaco" charset="0"/>
                  <a:cs typeface="Monaco" charset="0"/>
                </a:rPr>
                <a:t/>
              </a:r>
              <a:br>
                <a:rPr lang="en-US" sz="1400" dirty="0" smtClean="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25</a:t>
              </a:r>
              <a:r>
                <a:rPr lang="en-US" sz="1400" dirty="0" smtClean="0">
                  <a:latin typeface="Monaco" charset="0"/>
                  <a:ea typeface="Monaco" charset="0"/>
                  <a:cs typeface="Monaco" charset="0"/>
                </a:rPr>
                <a:t> </a:t>
              </a:r>
              <a:r>
                <a:rPr lang="en-US" sz="1400" dirty="0" smtClean="0">
                  <a:solidFill>
                    <a:prstClr val="black"/>
                  </a:solidFill>
                  <a:latin typeface="Monaco" charset="0"/>
                  <a:ea typeface="Monaco" charset="0"/>
                  <a:cs typeface="Monaco" charset="0"/>
                </a:rPr>
                <a:t>}</a:t>
              </a:r>
              <a:endParaRPr lang="en-US" sz="1400" dirty="0">
                <a:latin typeface="Monaco" charset="0"/>
                <a:ea typeface="Monaco" charset="0"/>
                <a:cs typeface="Monaco" charset="0"/>
              </a:endParaRPr>
            </a:p>
          </p:txBody>
        </p:sp>
        <p:sp>
          <p:nvSpPr>
            <p:cNvPr id="10" name="TextBox 9"/>
            <p:cNvSpPr txBox="1"/>
            <p:nvPr/>
          </p:nvSpPr>
          <p:spPr>
            <a:xfrm>
              <a:off x="4552732" y="2934452"/>
              <a:ext cx="2654894" cy="307777"/>
            </a:xfrm>
            <a:prstGeom prst="rect">
              <a:avLst/>
            </a:prstGeom>
            <a:noFill/>
          </p:spPr>
          <p:txBody>
            <a:bodyPr wrap="none" rtlCol="0">
              <a:spAutoFit/>
            </a:bodyPr>
            <a:lstStyle/>
            <a:p>
              <a:r>
                <a:rPr lang="en-US" sz="1400" dirty="0">
                  <a:solidFill>
                    <a:srgbClr val="9FB8CD"/>
                  </a:solidFill>
                  <a:latin typeface="Monaco" charset="0"/>
                  <a:ea typeface="Monaco" charset="0"/>
                  <a:cs typeface="Monaco" charset="0"/>
                </a:rPr>
                <a:t>17</a:t>
              </a:r>
              <a:r>
                <a:rPr lang="en-US" sz="1400" dirty="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request</a:t>
              </a:r>
              <a:r>
                <a:rPr lang="en-US" sz="1400" dirty="0" err="1" smtClean="0">
                  <a:solidFill>
                    <a:prstClr val="black"/>
                  </a:solidFill>
                  <a:latin typeface="Monaco" charset="0"/>
                  <a:ea typeface="Monaco" charset="0"/>
                  <a:cs typeface="Monaco" charset="0"/>
                </a:rPr>
                <a:t>.clear</a:t>
              </a:r>
              <a:r>
                <a:rPr lang="en-US" sz="1400" dirty="0" smtClean="0">
                  <a:solidFill>
                    <a:prstClr val="black"/>
                  </a:solidFill>
                  <a:latin typeface="Monaco" charset="0"/>
                  <a:ea typeface="Monaco" charset="0"/>
                  <a:cs typeface="Monaco" charset="0"/>
                </a:rPr>
                <a:t>(); </a:t>
              </a:r>
              <a:endParaRPr lang="en-US" sz="1400" dirty="0">
                <a:latin typeface="Monaco" charset="0"/>
                <a:ea typeface="Monaco" charset="0"/>
                <a:cs typeface="Monaco" charset="0"/>
              </a:endParaRPr>
            </a:p>
          </p:txBody>
        </p:sp>
        <p:sp>
          <p:nvSpPr>
            <p:cNvPr id="11" name="TextBox 10"/>
            <p:cNvSpPr txBox="1"/>
            <p:nvPr/>
          </p:nvSpPr>
          <p:spPr>
            <a:xfrm>
              <a:off x="4548974" y="3201191"/>
              <a:ext cx="2547492" cy="307777"/>
            </a:xfrm>
            <a:prstGeom prst="rect">
              <a:avLst/>
            </a:prstGeom>
            <a:noFill/>
          </p:spPr>
          <p:txBody>
            <a:bodyPr wrap="none" rtlCol="0">
              <a:spAutoFit/>
            </a:bodyPr>
            <a:lstStyle/>
            <a:p>
              <a:r>
                <a:rPr lang="en-US" sz="1400" dirty="0">
                  <a:solidFill>
                    <a:srgbClr val="9FB8CD"/>
                  </a:solidFill>
                  <a:latin typeface="Monaco" charset="0"/>
                  <a:ea typeface="Monaco" charset="0"/>
                  <a:cs typeface="Monaco" charset="0"/>
                </a:rPr>
                <a:t>18</a:t>
              </a:r>
              <a:r>
                <a:rPr lang="en-US" sz="1400" dirty="0">
                  <a:solidFill>
                    <a:prstClr val="black"/>
                  </a:solidFill>
                  <a:latin typeface="Monaco" charset="0"/>
                  <a:ea typeface="Monaco" charset="0"/>
                  <a:cs typeface="Monaco" charset="0"/>
                </a:rPr>
                <a:t>    </a:t>
              </a:r>
              <a:r>
                <a:rPr lang="en-US" sz="1400" dirty="0" smtClean="0">
                  <a:solidFill>
                    <a:srgbClr val="0070C0"/>
                  </a:solidFill>
                  <a:latin typeface="Monaco" charset="0"/>
                  <a:ea typeface="Monaco" charset="0"/>
                  <a:cs typeface="Monaco" charset="0"/>
                </a:rPr>
                <a:t>request</a:t>
              </a:r>
              <a:r>
                <a:rPr lang="en-US" sz="1400" dirty="0" smtClean="0">
                  <a:solidFill>
                    <a:prstClr val="black"/>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null</a:t>
              </a:r>
              <a:r>
                <a:rPr lang="en-US" sz="1400" dirty="0" smtClean="0">
                  <a:solidFill>
                    <a:prstClr val="black"/>
                  </a:solidFill>
                  <a:latin typeface="Monaco" charset="0"/>
                  <a:ea typeface="Monaco" charset="0"/>
                  <a:cs typeface="Monaco" charset="0"/>
                </a:rPr>
                <a:t>; </a:t>
              </a:r>
              <a:endParaRPr lang="en-US" sz="1400" dirty="0">
                <a:latin typeface="Monaco" charset="0"/>
                <a:ea typeface="Monaco" charset="0"/>
                <a:cs typeface="Monaco" charset="0"/>
              </a:endParaRPr>
            </a:p>
          </p:txBody>
        </p:sp>
        <p:sp>
          <p:nvSpPr>
            <p:cNvPr id="12" name="TextBox 11"/>
            <p:cNvSpPr txBox="1"/>
            <p:nvPr/>
          </p:nvSpPr>
          <p:spPr>
            <a:xfrm>
              <a:off x="4548974" y="3428393"/>
              <a:ext cx="2547492" cy="307777"/>
            </a:xfrm>
            <a:prstGeom prst="rect">
              <a:avLst/>
            </a:prstGeom>
            <a:noFill/>
          </p:spPr>
          <p:txBody>
            <a:bodyPr wrap="none" rtlCol="0">
              <a:spAutoFit/>
            </a:bodyPr>
            <a:lstStyle/>
            <a:p>
              <a:r>
                <a:rPr lang="en-US" sz="1400" dirty="0">
                  <a:solidFill>
                    <a:srgbClr val="9FB8CD"/>
                  </a:solidFill>
                  <a:latin typeface="Monaco" charset="0"/>
                  <a:ea typeface="Monaco" charset="0"/>
                  <a:cs typeface="Monaco" charset="0"/>
                </a:rPr>
                <a:t>19</a:t>
              </a:r>
              <a:r>
                <a:rPr lang="en-US" sz="1400" dirty="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writer</a:t>
              </a:r>
              <a:r>
                <a:rPr lang="en-US" sz="1400" dirty="0" err="1" smtClean="0">
                  <a:solidFill>
                    <a:prstClr val="black"/>
                  </a:solidFill>
                  <a:latin typeface="Monaco" charset="0"/>
                  <a:ea typeface="Monaco" charset="0"/>
                  <a:cs typeface="Monaco" charset="0"/>
                </a:rPr>
                <a:t>.close</a:t>
              </a:r>
              <a:r>
                <a:rPr lang="en-US" sz="1400" dirty="0" smtClean="0">
                  <a:solidFill>
                    <a:prstClr val="black"/>
                  </a:solidFill>
                  <a:latin typeface="Monaco" charset="0"/>
                  <a:ea typeface="Monaco" charset="0"/>
                  <a:cs typeface="Monaco" charset="0"/>
                </a:rPr>
                <a:t>(); </a:t>
              </a:r>
              <a:endParaRPr lang="en-US" sz="1400" dirty="0">
                <a:latin typeface="Monaco" charset="0"/>
                <a:ea typeface="Monaco" charset="0"/>
                <a:cs typeface="Monaco" charset="0"/>
              </a:endParaRPr>
            </a:p>
          </p:txBody>
        </p:sp>
        <p:sp>
          <p:nvSpPr>
            <p:cNvPr id="13" name="TextBox 12"/>
            <p:cNvSpPr txBox="1"/>
            <p:nvPr/>
          </p:nvSpPr>
          <p:spPr>
            <a:xfrm>
              <a:off x="4548974" y="3654911"/>
              <a:ext cx="2332690" cy="307777"/>
            </a:xfrm>
            <a:prstGeom prst="rect">
              <a:avLst/>
            </a:prstGeom>
            <a:noFill/>
          </p:spPr>
          <p:txBody>
            <a:bodyPr wrap="none" rtlCol="0">
              <a:spAutoFit/>
            </a:bodyPr>
            <a:lstStyle/>
            <a:p>
              <a:r>
                <a:rPr lang="en-US" sz="1400" dirty="0">
                  <a:solidFill>
                    <a:srgbClr val="9FB8CD"/>
                  </a:solidFill>
                  <a:latin typeface="Monaco" charset="0"/>
                  <a:ea typeface="Monaco" charset="0"/>
                  <a:cs typeface="Monaco" charset="0"/>
                </a:rPr>
                <a:t>20</a:t>
              </a:r>
              <a:r>
                <a:rPr lang="en-US" sz="1400" dirty="0">
                  <a:solidFill>
                    <a:prstClr val="black"/>
                  </a:solidFill>
                  <a:latin typeface="Monaco" charset="0"/>
                  <a:ea typeface="Monaco" charset="0"/>
                  <a:cs typeface="Monaco" charset="0"/>
                </a:rPr>
                <a:t>    </a:t>
              </a:r>
              <a:r>
                <a:rPr lang="en-US" sz="1400" dirty="0" smtClean="0">
                  <a:solidFill>
                    <a:srgbClr val="0070C0"/>
                  </a:solidFill>
                  <a:latin typeface="Monaco" charset="0"/>
                  <a:ea typeface="Monaco" charset="0"/>
                  <a:cs typeface="Monaco" charset="0"/>
                </a:rPr>
                <a:t>writer</a:t>
              </a:r>
              <a:r>
                <a:rPr lang="en-US" sz="1400" dirty="0" smtClean="0">
                  <a:solidFill>
                    <a:prstClr val="black"/>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null</a:t>
              </a:r>
              <a:r>
                <a:rPr lang="en-US" sz="1400" dirty="0" smtClean="0">
                  <a:solidFill>
                    <a:prstClr val="black"/>
                  </a:solidFill>
                  <a:latin typeface="Monaco" charset="0"/>
                  <a:ea typeface="Monaco" charset="0"/>
                  <a:cs typeface="Monaco" charset="0"/>
                </a:rPr>
                <a:t>;</a:t>
              </a:r>
              <a:endParaRPr lang="en-US" sz="1400" dirty="0">
                <a:latin typeface="Monaco" charset="0"/>
                <a:ea typeface="Monaco" charset="0"/>
                <a:cs typeface="Monaco" charset="0"/>
              </a:endParaRPr>
            </a:p>
          </p:txBody>
        </p:sp>
      </p:grpSp>
      <p:sp>
        <p:nvSpPr>
          <p:cNvPr id="6" name="Date Placeholder 5"/>
          <p:cNvSpPr>
            <a:spLocks noGrp="1"/>
          </p:cNvSpPr>
          <p:nvPr>
            <p:ph type="dt" sz="half" idx="10"/>
          </p:nvPr>
        </p:nvSpPr>
        <p:spPr/>
        <p:txBody>
          <a:bodyPr/>
          <a:lstStyle/>
          <a:p>
            <a:r>
              <a:rPr lang="en-US" smtClean="0"/>
              <a:t>10/13/17</a:t>
            </a:r>
            <a:endParaRPr lang="en-US" dirty="0"/>
          </a:p>
        </p:txBody>
      </p:sp>
      <p:cxnSp>
        <p:nvCxnSpPr>
          <p:cNvPr id="37" name="Straight Connector 36"/>
          <p:cNvCxnSpPr>
            <a:stCxn id="39" idx="3"/>
            <a:endCxn id="40" idx="1"/>
          </p:cNvCxnSpPr>
          <p:nvPr/>
        </p:nvCxnSpPr>
        <p:spPr>
          <a:xfrm flipV="1">
            <a:off x="3974569" y="3415618"/>
            <a:ext cx="622323" cy="595668"/>
          </a:xfrm>
          <a:prstGeom prst="line">
            <a:avLst/>
          </a:prstGeom>
          <a:ln w="25400">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754436" y="3273531"/>
            <a:ext cx="479618" cy="369332"/>
          </a:xfrm>
          <a:prstGeom prst="rect">
            <a:avLst/>
          </a:prstGeom>
          <a:noFill/>
        </p:spPr>
        <p:txBody>
          <a:bodyPr wrap="none" rtlCol="0">
            <a:spAutoFit/>
          </a:bodyPr>
          <a:lstStyle/>
          <a:p>
            <a:r>
              <a:rPr lang="en-US" b="1" dirty="0" smtClean="0">
                <a:solidFill>
                  <a:srgbClr val="C00000"/>
                </a:solidFill>
                <a:latin typeface="Helvetica Light" charset="0"/>
                <a:ea typeface="Helvetica Light" charset="0"/>
                <a:cs typeface="Helvetica Light" charset="0"/>
              </a:rPr>
              <a:t>R1</a:t>
            </a:r>
            <a:endParaRPr lang="en-US" b="1" dirty="0">
              <a:solidFill>
                <a:srgbClr val="C00000"/>
              </a:solidFill>
              <a:latin typeface="Helvetica Light" charset="0"/>
              <a:ea typeface="Helvetica Light" charset="0"/>
              <a:cs typeface="Helvetica Light" charset="0"/>
            </a:endParaRPr>
          </a:p>
        </p:txBody>
      </p:sp>
      <p:sp>
        <p:nvSpPr>
          <p:cNvPr id="39" name="Rounded Rectangle 38"/>
          <p:cNvSpPr/>
          <p:nvPr/>
        </p:nvSpPr>
        <p:spPr>
          <a:xfrm>
            <a:off x="542764" y="3861013"/>
            <a:ext cx="3431805" cy="300545"/>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40" name="Rounded Rectangle 39"/>
          <p:cNvSpPr/>
          <p:nvPr/>
        </p:nvSpPr>
        <p:spPr>
          <a:xfrm>
            <a:off x="4596892" y="3265345"/>
            <a:ext cx="3136940" cy="300545"/>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19" name="Title 4"/>
          <p:cNvSpPr>
            <a:spLocks noGrp="1"/>
          </p:cNvSpPr>
          <p:nvPr>
            <p:ph type="title"/>
          </p:nvPr>
        </p:nvSpPr>
        <p:spPr/>
        <p:txBody>
          <a:bodyPr>
            <a:normAutofit/>
          </a:bodyPr>
          <a:lstStyle/>
          <a:p>
            <a:r>
              <a:rPr lang="en-US" dirty="0" smtClean="0"/>
              <a:t>Applying the Analysis to a Program</a:t>
            </a:r>
            <a:endParaRPr lang="en-US" dirty="0"/>
          </a:p>
        </p:txBody>
      </p:sp>
      <p:sp>
        <p:nvSpPr>
          <p:cNvPr id="20" name="Content Placeholder 6"/>
          <p:cNvSpPr txBox="1">
            <a:spLocks/>
          </p:cNvSpPr>
          <p:nvPr/>
        </p:nvSpPr>
        <p:spPr>
          <a:xfrm>
            <a:off x="355360" y="5399220"/>
            <a:ext cx="8229599" cy="478307"/>
          </a:xfrm>
          <a:prstGeom prst="rect">
            <a:avLst/>
          </a:prstGeom>
        </p:spPr>
        <p:txBody>
          <a:bodyPr vert="horz">
            <a:normAutofit fontScale="925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Garamond" panose="02020404030301010803" pitchFamily="18" charset="0"/>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Garamond" panose="02020404030301010803" pitchFamily="18" charset="0"/>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Garamond" panose="02020404030301010803" pitchFamily="18" charset="0"/>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Garamond" panose="02020404030301010803" pitchFamily="18" charset="0"/>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Garamond" panose="02020404030301010803" pitchFamily="18"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buNone/>
            </a:pPr>
            <a:r>
              <a:rPr lang="en-US" sz="2400" b="1" dirty="0" smtClean="0">
                <a:solidFill>
                  <a:srgbClr val="595959"/>
                </a:solidFill>
                <a:latin typeface="Helvetica" charset="0"/>
                <a:ea typeface="Helvetica" charset="0"/>
                <a:cs typeface="Helvetica" charset="0"/>
              </a:rPr>
              <a:t>Code snippet </a:t>
            </a:r>
            <a:r>
              <a:rPr lang="en-US" sz="2400" b="1" smtClean="0">
                <a:solidFill>
                  <a:srgbClr val="595959"/>
                </a:solidFill>
                <a:latin typeface="Helvetica" charset="0"/>
                <a:ea typeface="Helvetica" charset="0"/>
                <a:cs typeface="Helvetica" charset="0"/>
              </a:rPr>
              <a:t>of concurrent </a:t>
            </a:r>
            <a:r>
              <a:rPr lang="en-US" sz="2400" b="1" dirty="0" smtClean="0">
                <a:solidFill>
                  <a:srgbClr val="595959"/>
                </a:solidFill>
                <a:latin typeface="Helvetica" charset="0"/>
                <a:ea typeface="Helvetica" charset="0"/>
                <a:cs typeface="Helvetica" charset="0"/>
              </a:rPr>
              <a:t>program </a:t>
            </a:r>
            <a:r>
              <a:rPr lang="en-US" sz="2400" b="1" dirty="0" smtClean="0">
                <a:solidFill>
                  <a:srgbClr val="7030A0"/>
                </a:solidFill>
                <a:latin typeface="Helvetica" charset="0"/>
                <a:ea typeface="Helvetica" charset="0"/>
                <a:cs typeface="Helvetica" charset="0"/>
              </a:rPr>
              <a:t>Apache FTP Server</a:t>
            </a:r>
            <a:endParaRPr lang="en-US" sz="2400" b="1" dirty="0">
              <a:solidFill>
                <a:srgbClr val="7030A0"/>
              </a:solidFill>
              <a:latin typeface="Helvetica" charset="0"/>
              <a:ea typeface="Helvetica" charset="0"/>
              <a:cs typeface="Helvetica" charset="0"/>
            </a:endParaRPr>
          </a:p>
        </p:txBody>
      </p:sp>
      <p:sp>
        <p:nvSpPr>
          <p:cNvPr id="5" name="Slide Number Placeholder 4"/>
          <p:cNvSpPr>
            <a:spLocks noGrp="1"/>
          </p:cNvSpPr>
          <p:nvPr>
            <p:ph type="sldNum" sz="quarter" idx="12"/>
          </p:nvPr>
        </p:nvSpPr>
        <p:spPr/>
        <p:txBody>
          <a:bodyPr/>
          <a:lstStyle/>
          <a:p>
            <a:fld id="{1F7DF5D7-FF41-4BF6-8958-28DFF1DB182D}" type="slidenum">
              <a:rPr lang="en-US" smtClean="0"/>
              <a:pPr/>
              <a:t>15</a:t>
            </a:fld>
            <a:endParaRPr lang="en-US" dirty="0"/>
          </a:p>
        </p:txBody>
      </p:sp>
    </p:spTree>
    <p:custDataLst>
      <p:tags r:id="rId1"/>
    </p:custDataLst>
    <p:extLst>
      <p:ext uri="{BB962C8B-B14F-4D97-AF65-F5344CB8AC3E}">
        <p14:creationId xmlns:p14="http://schemas.microsoft.com/office/powerpoint/2010/main" val="1182834155"/>
      </p:ext>
    </p:extLst>
  </p:cSld>
  <p:clrMapOvr>
    <a:masterClrMapping/>
  </p:clrMapOvr>
  <mc:AlternateContent xmlns:mc="http://schemas.openxmlformats.org/markup-compatibility/2006" xmlns:p14="http://schemas.microsoft.com/office/powerpoint/2010/main">
    <mc:Choice Requires="p14">
      <p:transition spd="slow" p14:dur="2000" advTm="32236"/>
    </mc:Choice>
    <mc:Fallback xmlns="">
      <p:transition spd="slow" advTm="322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557559" y="1598260"/>
            <a:ext cx="3957011" cy="4203592"/>
          </a:xfrm>
        </p:spPr>
        <p:txBody>
          <a:bodyPr>
            <a:normAutofit/>
          </a:bodyPr>
          <a:lstStyle/>
          <a:p>
            <a:pPr marL="0" indent="0">
              <a:buNone/>
            </a:pPr>
            <a:r>
              <a:rPr lang="en-US" sz="1400" dirty="0" smtClean="0">
                <a:solidFill>
                  <a:srgbClr val="9FB8CD"/>
                </a:solidFill>
                <a:latin typeface="Monaco" charset="0"/>
                <a:ea typeface="Monaco" charset="0"/>
                <a:cs typeface="Monaco" charset="0"/>
              </a:rPr>
              <a:t>1</a:t>
            </a:r>
            <a:r>
              <a:rPr lang="en-US" sz="1400" dirty="0" smtClean="0">
                <a:solidFill>
                  <a:schemeClr val="accent2"/>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public</a:t>
            </a:r>
            <a:r>
              <a:rPr lang="en-US" sz="1400" dirty="0" smtClean="0">
                <a:latin typeface="Monaco" charset="0"/>
                <a:ea typeface="Monaco" charset="0"/>
                <a:cs typeface="Monaco" charset="0"/>
              </a:rPr>
              <a:t> </a:t>
            </a:r>
            <a:r>
              <a:rPr lang="en-US" sz="1400" dirty="0">
                <a:solidFill>
                  <a:srgbClr val="7030A0"/>
                </a:solidFill>
                <a:latin typeface="Monaco" charset="0"/>
                <a:ea typeface="Monaco" charset="0"/>
                <a:cs typeface="Monaco" charset="0"/>
              </a:rPr>
              <a:t>class</a:t>
            </a:r>
            <a:r>
              <a:rPr lang="en-US" sz="1400" dirty="0">
                <a:latin typeface="Monaco" charset="0"/>
                <a:ea typeface="Monaco" charset="0"/>
                <a:cs typeface="Monaco" charset="0"/>
              </a:rPr>
              <a:t> </a:t>
            </a:r>
            <a:r>
              <a:rPr lang="en-US" sz="1400" dirty="0" err="1">
                <a:latin typeface="Monaco" charset="0"/>
                <a:ea typeface="Monaco" charset="0"/>
                <a:cs typeface="Monaco" charset="0"/>
              </a:rPr>
              <a:t>RequestHandler</a:t>
            </a:r>
            <a:r>
              <a:rPr lang="en-US" sz="1400" dirty="0">
                <a:latin typeface="Monaco" charset="0"/>
                <a:ea typeface="Monaco" charset="0"/>
                <a:cs typeface="Monaco" charset="0"/>
              </a:rPr>
              <a:t> { </a:t>
            </a:r>
          </a:p>
          <a:p>
            <a:pPr marL="0" indent="0">
              <a:buNone/>
            </a:pPr>
            <a:r>
              <a:rPr lang="en-US" sz="1400" dirty="0" smtClean="0">
                <a:solidFill>
                  <a:srgbClr val="9FB8CD"/>
                </a:solidFill>
                <a:latin typeface="Monaco" charset="0"/>
                <a:ea typeface="Monaco" charset="0"/>
                <a:cs typeface="Monaco" charset="0"/>
              </a:rPr>
              <a:t>2</a:t>
            </a:r>
            <a:r>
              <a:rPr lang="en-US" sz="1400" dirty="0" smtClean="0">
                <a:latin typeface="Monaco" charset="0"/>
                <a:ea typeface="Monaco" charset="0"/>
                <a:cs typeface="Monaco" charset="0"/>
              </a:rPr>
              <a:t>     </a:t>
            </a:r>
            <a:r>
              <a:rPr lang="en-US" sz="1400" dirty="0" smtClean="0">
                <a:solidFill>
                  <a:schemeClr val="bg1">
                    <a:lumMod val="85000"/>
                  </a:schemeClr>
                </a:solidFill>
                <a:latin typeface="Monaco" charset="0"/>
                <a:ea typeface="Monaco" charset="0"/>
                <a:cs typeface="Monaco" charset="0"/>
              </a:rPr>
              <a:t>Request request;</a:t>
            </a:r>
            <a:br>
              <a:rPr lang="en-US" sz="1400" dirty="0" smtClean="0">
                <a:solidFill>
                  <a:schemeClr val="bg1">
                    <a:lumMod val="85000"/>
                  </a:schemeClr>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3</a:t>
            </a:r>
            <a:r>
              <a:rPr lang="en-US" sz="1400" dirty="0" smtClean="0">
                <a:latin typeface="Monaco" charset="0"/>
                <a:ea typeface="Monaco" charset="0"/>
                <a:cs typeface="Monaco" charset="0"/>
              </a:rPr>
              <a:t>     </a:t>
            </a:r>
            <a:r>
              <a:rPr lang="en-US" sz="1400" dirty="0" err="1" smtClean="0">
                <a:solidFill>
                  <a:schemeClr val="bg1">
                    <a:lumMod val="85000"/>
                  </a:schemeClr>
                </a:solidFill>
                <a:latin typeface="Monaco" charset="0"/>
                <a:ea typeface="Monaco" charset="0"/>
                <a:cs typeface="Monaco" charset="0"/>
              </a:rPr>
              <a:t>FtpWriter</a:t>
            </a:r>
            <a:r>
              <a:rPr lang="en-US" sz="1400" dirty="0" smtClean="0">
                <a:solidFill>
                  <a:schemeClr val="bg1">
                    <a:lumMod val="85000"/>
                  </a:schemeClr>
                </a:solidFill>
                <a:latin typeface="Monaco" charset="0"/>
                <a:ea typeface="Monaco" charset="0"/>
                <a:cs typeface="Monaco" charset="0"/>
              </a:rPr>
              <a:t> writer;</a:t>
            </a:r>
            <a:br>
              <a:rPr lang="en-US" sz="1400" dirty="0" smtClean="0">
                <a:solidFill>
                  <a:schemeClr val="bg1">
                    <a:lumMod val="85000"/>
                  </a:schemeClr>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4</a:t>
            </a:r>
            <a:r>
              <a:rPr lang="en-US" sz="1400" dirty="0" smtClean="0">
                <a:latin typeface="Monaco" charset="0"/>
                <a:ea typeface="Monaco" charset="0"/>
                <a:cs typeface="Monaco" charset="0"/>
              </a:rPr>
              <a:t>     </a:t>
            </a:r>
            <a:r>
              <a:rPr lang="en-US" sz="1400" dirty="0" err="1" smtClean="0">
                <a:solidFill>
                  <a:schemeClr val="bg1">
                    <a:lumMod val="85000"/>
                  </a:schemeClr>
                </a:solidFill>
                <a:latin typeface="Monaco" charset="0"/>
                <a:ea typeface="Monaco" charset="0"/>
                <a:cs typeface="Monaco" charset="0"/>
              </a:rPr>
              <a:t>BufferedReader</a:t>
            </a:r>
            <a:r>
              <a:rPr lang="en-US" sz="1400" dirty="0" smtClean="0">
                <a:solidFill>
                  <a:schemeClr val="bg1">
                    <a:lumMod val="85000"/>
                  </a:schemeClr>
                </a:solidFill>
                <a:latin typeface="Monaco" charset="0"/>
                <a:ea typeface="Monaco" charset="0"/>
                <a:cs typeface="Monaco" charset="0"/>
              </a:rPr>
              <a:t> reader</a:t>
            </a:r>
            <a:r>
              <a:rPr lang="en-US" sz="1400" dirty="0">
                <a:solidFill>
                  <a:schemeClr val="bg1">
                    <a:lumMod val="85000"/>
                  </a:schemeClr>
                </a:solidFill>
                <a:latin typeface="Monaco" charset="0"/>
                <a:ea typeface="Monaco" charset="0"/>
                <a:cs typeface="Monaco" charset="0"/>
              </a:rPr>
              <a:t>;</a:t>
            </a:r>
            <a:br>
              <a:rPr lang="en-US" sz="1400" dirty="0">
                <a:solidFill>
                  <a:schemeClr val="bg1">
                    <a:lumMod val="85000"/>
                  </a:schemeClr>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5</a:t>
            </a:r>
            <a:r>
              <a:rPr lang="en-US" sz="1400" dirty="0" smtClean="0">
                <a:latin typeface="Monaco" charset="0"/>
                <a:ea typeface="Monaco" charset="0"/>
                <a:cs typeface="Monaco" charset="0"/>
              </a:rPr>
              <a:t>     </a:t>
            </a:r>
            <a:r>
              <a:rPr lang="en-US" sz="1400" dirty="0">
                <a:solidFill>
                  <a:schemeClr val="bg1">
                    <a:lumMod val="85000"/>
                  </a:schemeClr>
                </a:solidFill>
                <a:latin typeface="Monaco" charset="0"/>
                <a:ea typeface="Monaco" charset="0"/>
                <a:cs typeface="Monaco" charset="0"/>
              </a:rPr>
              <a:t>Socket </a:t>
            </a:r>
            <a:r>
              <a:rPr lang="en-US" sz="1400" dirty="0" err="1" smtClean="0">
                <a:solidFill>
                  <a:schemeClr val="bg1">
                    <a:lumMod val="85000"/>
                  </a:schemeClr>
                </a:solidFill>
                <a:latin typeface="Monaco" charset="0"/>
                <a:ea typeface="Monaco" charset="0"/>
                <a:cs typeface="Monaco" charset="0"/>
              </a:rPr>
              <a:t>controlSocket</a:t>
            </a:r>
            <a:r>
              <a:rPr lang="en-US" sz="1400" dirty="0">
                <a:solidFill>
                  <a:schemeClr val="bg1">
                    <a:lumMod val="85000"/>
                  </a:schemeClr>
                </a:solidFill>
                <a:latin typeface="Monaco" charset="0"/>
                <a:ea typeface="Monaco" charset="0"/>
                <a:cs typeface="Monaco" charset="0"/>
              </a:rPr>
              <a:t>;</a:t>
            </a:r>
            <a:br>
              <a:rPr lang="en-US" sz="1400" dirty="0">
                <a:solidFill>
                  <a:schemeClr val="bg1">
                    <a:lumMod val="85000"/>
                  </a:schemeClr>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6</a:t>
            </a:r>
            <a:r>
              <a:rPr lang="en-US" sz="1400" dirty="0" smtClean="0">
                <a:latin typeface="Monaco" charset="0"/>
                <a:ea typeface="Monaco" charset="0"/>
                <a:cs typeface="Monaco" charset="0"/>
              </a:rPr>
              <a:t>     </a:t>
            </a:r>
            <a:r>
              <a:rPr lang="en-US" sz="1400" dirty="0" err="1" smtClean="0">
                <a:solidFill>
                  <a:schemeClr val="bg1">
                    <a:lumMod val="85000"/>
                  </a:schemeClr>
                </a:solidFill>
                <a:latin typeface="Monaco" charset="0"/>
                <a:ea typeface="Monaco" charset="0"/>
                <a:cs typeface="Monaco" charset="0"/>
              </a:rPr>
              <a:t>boolean</a:t>
            </a:r>
            <a:r>
              <a:rPr lang="en-US" sz="1400" dirty="0">
                <a:solidFill>
                  <a:schemeClr val="bg1">
                    <a:lumMod val="85000"/>
                  </a:schemeClr>
                </a:solidFill>
                <a:latin typeface="Monaco" charset="0"/>
                <a:ea typeface="Monaco" charset="0"/>
                <a:cs typeface="Monaco" charset="0"/>
              </a:rPr>
              <a:t> </a:t>
            </a:r>
            <a:r>
              <a:rPr lang="en-US" sz="1400" dirty="0" err="1" smtClean="0">
                <a:solidFill>
                  <a:schemeClr val="bg1">
                    <a:lumMod val="85000"/>
                  </a:schemeClr>
                </a:solidFill>
                <a:latin typeface="Monaco" charset="0"/>
                <a:ea typeface="Monaco" charset="0"/>
                <a:cs typeface="Monaco" charset="0"/>
              </a:rPr>
              <a:t>isConnectionClosed</a:t>
            </a:r>
            <a:r>
              <a:rPr lang="en-US" sz="1400" dirty="0" smtClean="0">
                <a:solidFill>
                  <a:schemeClr val="bg1">
                    <a:lumMod val="85000"/>
                  </a:schemeClr>
                </a:solidFill>
                <a:latin typeface="Monaco" charset="0"/>
                <a:ea typeface="Monaco" charset="0"/>
                <a:cs typeface="Monaco" charset="0"/>
              </a:rPr>
              <a:t>;</a:t>
            </a:r>
            <a:br>
              <a:rPr lang="en-US" sz="1400" dirty="0" smtClean="0">
                <a:solidFill>
                  <a:schemeClr val="bg1">
                    <a:lumMod val="85000"/>
                  </a:schemeClr>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7</a:t>
            </a:r>
            <a:r>
              <a:rPr lang="en-US" sz="1400" dirty="0" smtClean="0">
                <a:latin typeface="Monaco" charset="0"/>
                <a:ea typeface="Monaco" charset="0"/>
                <a:cs typeface="Monaco" charset="0"/>
              </a:rPr>
              <a:t>     </a:t>
            </a:r>
            <a:r>
              <a:rPr lang="en-US" sz="1400" dirty="0" smtClean="0">
                <a:solidFill>
                  <a:schemeClr val="bg1">
                    <a:lumMod val="85000"/>
                  </a:schemeClr>
                </a:solidFill>
                <a:latin typeface="Monaco" charset="0"/>
                <a:ea typeface="Monaco" charset="0"/>
                <a:cs typeface="Monaco" charset="0"/>
              </a:rPr>
              <a:t>…</a:t>
            </a:r>
            <a:r>
              <a:rPr lang="en-US" sz="1400" dirty="0" smtClean="0">
                <a:latin typeface="Monaco" charset="0"/>
                <a:ea typeface="Monaco" charset="0"/>
                <a:cs typeface="Monaco" charset="0"/>
              </a:rPr>
              <a:t/>
            </a:r>
            <a:br>
              <a:rPr lang="en-US" sz="1400" dirty="0" smtClean="0">
                <a:latin typeface="Monaco" charset="0"/>
                <a:ea typeface="Monaco" charset="0"/>
                <a:cs typeface="Monaco" charset="0"/>
              </a:rPr>
            </a:br>
            <a:r>
              <a:rPr lang="en-US" sz="1400" dirty="0" smtClean="0">
                <a:latin typeface="Monaco" charset="0"/>
                <a:ea typeface="Monaco" charset="0"/>
                <a:cs typeface="Monaco" charset="0"/>
              </a:rPr>
              <a:t/>
            </a:r>
            <a:br>
              <a:rPr lang="en-US" sz="1400" dirty="0" smtClean="0">
                <a:latin typeface="Monaco" charset="0"/>
                <a:ea typeface="Monaco" charset="0"/>
                <a:cs typeface="Monaco" charset="0"/>
              </a:rPr>
            </a:br>
            <a:r>
              <a:rPr lang="en-US" sz="1400" dirty="0" smtClean="0">
                <a:latin typeface="Monaco" charset="0"/>
                <a:ea typeface="Monaco" charset="0"/>
                <a:cs typeface="Monaco" charset="0"/>
              </a:rPr>
              <a:t/>
            </a:r>
            <a:br>
              <a:rPr lang="en-US" sz="1400" dirty="0" smtClean="0">
                <a:latin typeface="Monaco" charset="0"/>
                <a:ea typeface="Monaco" charset="0"/>
                <a:cs typeface="Monaco" charset="0"/>
              </a:rPr>
            </a:br>
            <a:r>
              <a:rPr lang="en-US" sz="1400" dirty="0" smtClean="0">
                <a:solidFill>
                  <a:srgbClr val="9FB8CD"/>
                </a:solidFill>
                <a:latin typeface="Monaco" charset="0"/>
                <a:ea typeface="Monaco" charset="0"/>
                <a:cs typeface="Monaco" charset="0"/>
              </a:rPr>
              <a:t>8</a:t>
            </a:r>
            <a:r>
              <a:rPr lang="en-US" sz="1400" dirty="0" smtClean="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public Request </a:t>
            </a:r>
            <a:r>
              <a:rPr lang="en-US" sz="1400" dirty="0" err="1" smtClean="0">
                <a:solidFill>
                  <a:prstClr val="black"/>
                </a:solidFill>
                <a:latin typeface="Monaco" charset="0"/>
                <a:ea typeface="Monaco" charset="0"/>
                <a:cs typeface="Monaco" charset="0"/>
              </a:rPr>
              <a:t>getRequest</a:t>
            </a:r>
            <a:r>
              <a:rPr lang="en-US" sz="1400" dirty="0" smtClean="0">
                <a:solidFill>
                  <a:prstClr val="black"/>
                </a:solidFill>
                <a:latin typeface="Monaco" charset="0"/>
                <a:ea typeface="Monaco" charset="0"/>
                <a:cs typeface="Monaco" charset="0"/>
              </a:rPr>
              <a:t>() {</a:t>
            </a:r>
            <a:br>
              <a:rPr lang="en-US" sz="1400" dirty="0" smtClean="0">
                <a:solidFill>
                  <a:prstClr val="black"/>
                </a:solidFill>
                <a:latin typeface="Monaco" charset="0"/>
                <a:ea typeface="Monaco" charset="0"/>
                <a:cs typeface="Monaco" charset="0"/>
              </a:rPr>
            </a:br>
            <a:endParaRPr lang="en-US" sz="1400" dirty="0" smtClean="0">
              <a:solidFill>
                <a:prstClr val="black"/>
              </a:solidFill>
              <a:latin typeface="Monaco" charset="0"/>
              <a:ea typeface="Monaco" charset="0"/>
              <a:cs typeface="Monaco" charset="0"/>
            </a:endParaRPr>
          </a:p>
          <a:p>
            <a:pPr marL="0" indent="0">
              <a:buNone/>
            </a:pPr>
            <a:r>
              <a:rPr lang="en-US" sz="1400" dirty="0" smtClean="0">
                <a:solidFill>
                  <a:srgbClr val="9FB8CD"/>
                </a:solidFill>
                <a:latin typeface="Monaco" charset="0"/>
                <a:ea typeface="Monaco" charset="0"/>
                <a:cs typeface="Monaco" charset="0"/>
              </a:rPr>
              <a:t>10</a:t>
            </a:r>
            <a:r>
              <a:rPr lang="en-US" sz="1400" dirty="0" smtClean="0">
                <a:solidFill>
                  <a:prstClr val="black"/>
                </a:solidFill>
                <a:latin typeface="Monaco" charset="0"/>
                <a:ea typeface="Monaco" charset="0"/>
                <a:cs typeface="Monaco" charset="0"/>
              </a:rPr>
              <a:t> } </a:t>
            </a:r>
            <a:r>
              <a:rPr lang="en-US" sz="1400" dirty="0">
                <a:solidFill>
                  <a:prstClr val="black"/>
                </a:solidFill>
                <a:latin typeface="Monaco" charset="0"/>
                <a:ea typeface="Monaco" charset="0"/>
                <a:cs typeface="Monaco" charset="0"/>
              </a:rPr>
              <a:t/>
            </a:r>
            <a:br>
              <a:rPr lang="en-US" sz="1400" dirty="0">
                <a:solidFill>
                  <a:prstClr val="black"/>
                </a:solidFill>
                <a:latin typeface="Monaco" charset="0"/>
                <a:ea typeface="Monaco" charset="0"/>
                <a:cs typeface="Monaco" charset="0"/>
              </a:rPr>
            </a:br>
            <a:endParaRPr lang="en-US" sz="1400" dirty="0">
              <a:latin typeface="Monaco" charset="0"/>
              <a:ea typeface="Monaco" charset="0"/>
              <a:cs typeface="Monaco" charset="0"/>
            </a:endParaRPr>
          </a:p>
        </p:txBody>
      </p:sp>
      <p:sp>
        <p:nvSpPr>
          <p:cNvPr id="5" name="Title 4"/>
          <p:cNvSpPr>
            <a:spLocks noGrp="1"/>
          </p:cNvSpPr>
          <p:nvPr>
            <p:ph type="title"/>
          </p:nvPr>
        </p:nvSpPr>
        <p:spPr>
          <a:xfrm>
            <a:off x="457200" y="155447"/>
            <a:ext cx="8229600" cy="850392"/>
          </a:xfrm>
        </p:spPr>
        <p:txBody>
          <a:bodyPr>
            <a:normAutofit/>
          </a:bodyPr>
          <a:lstStyle/>
          <a:p>
            <a:r>
              <a:rPr lang="en-US" dirty="0"/>
              <a:t>Applying the </a:t>
            </a:r>
            <a:r>
              <a:rPr lang="en-US" dirty="0" smtClean="0"/>
              <a:t>Analysis </a:t>
            </a:r>
            <a:r>
              <a:rPr lang="en-US" dirty="0"/>
              <a:t>to a Program</a:t>
            </a:r>
          </a:p>
        </p:txBody>
      </p:sp>
      <p:sp>
        <p:nvSpPr>
          <p:cNvPr id="7" name="TextBox 6"/>
          <p:cNvSpPr txBox="1"/>
          <p:nvPr/>
        </p:nvSpPr>
        <p:spPr>
          <a:xfrm>
            <a:off x="567868" y="3854034"/>
            <a:ext cx="2762295" cy="307777"/>
          </a:xfrm>
          <a:prstGeom prst="rect">
            <a:avLst/>
          </a:prstGeom>
          <a:noFill/>
        </p:spPr>
        <p:txBody>
          <a:bodyPr wrap="none" rtlCol="0">
            <a:spAutoFit/>
          </a:bodyPr>
          <a:lstStyle/>
          <a:p>
            <a:r>
              <a:rPr lang="en-US" sz="1400" dirty="0">
                <a:solidFill>
                  <a:srgbClr val="9FB8CD"/>
                </a:solidFill>
                <a:latin typeface="Monaco" charset="0"/>
                <a:ea typeface="Monaco" charset="0"/>
                <a:cs typeface="Monaco" charset="0"/>
              </a:rPr>
              <a:t>9</a:t>
            </a:r>
            <a:r>
              <a:rPr lang="en-US" sz="1400" dirty="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return</a:t>
            </a:r>
            <a:r>
              <a:rPr lang="en-US" sz="1400" dirty="0" smtClean="0">
                <a:solidFill>
                  <a:prstClr val="black"/>
                </a:solidFill>
                <a:latin typeface="Monaco" charset="0"/>
                <a:ea typeface="Monaco" charset="0"/>
                <a:cs typeface="Monaco" charset="0"/>
              </a:rPr>
              <a:t> </a:t>
            </a:r>
            <a:r>
              <a:rPr lang="en-US" sz="1400" dirty="0">
                <a:solidFill>
                  <a:srgbClr val="0070C0"/>
                </a:solidFill>
                <a:latin typeface="Monaco" charset="0"/>
                <a:ea typeface="Monaco" charset="0"/>
                <a:cs typeface="Monaco" charset="0"/>
              </a:rPr>
              <a:t>request</a:t>
            </a:r>
            <a:r>
              <a:rPr lang="en-US" sz="1400" dirty="0" smtClean="0">
                <a:solidFill>
                  <a:prstClr val="black"/>
                </a:solidFill>
                <a:latin typeface="Monaco" charset="0"/>
                <a:ea typeface="Monaco" charset="0"/>
                <a:cs typeface="Monaco" charset="0"/>
              </a:rPr>
              <a:t>;</a:t>
            </a:r>
            <a:endParaRPr lang="en-US" sz="1400" dirty="0">
              <a:latin typeface="Monaco" charset="0"/>
              <a:ea typeface="Monaco" charset="0"/>
              <a:cs typeface="Monaco" charset="0"/>
            </a:endParaRPr>
          </a:p>
        </p:txBody>
      </p:sp>
      <p:grpSp>
        <p:nvGrpSpPr>
          <p:cNvPr id="15" name="Group 14"/>
          <p:cNvGrpSpPr/>
          <p:nvPr/>
        </p:nvGrpSpPr>
        <p:grpSpPr>
          <a:xfrm>
            <a:off x="4649333" y="1591056"/>
            <a:ext cx="4556791" cy="3554819"/>
            <a:chOff x="4548974" y="1523960"/>
            <a:chExt cx="4556791" cy="3554819"/>
          </a:xfrm>
        </p:grpSpPr>
        <p:sp>
          <p:nvSpPr>
            <p:cNvPr id="3" name="Rectangle 2"/>
            <p:cNvSpPr/>
            <p:nvPr/>
          </p:nvSpPr>
          <p:spPr>
            <a:xfrm>
              <a:off x="4552732" y="1523960"/>
              <a:ext cx="4553033" cy="3554819"/>
            </a:xfrm>
            <a:prstGeom prst="rect">
              <a:avLst/>
            </a:prstGeom>
          </p:spPr>
          <p:txBody>
            <a:bodyPr wrap="square">
              <a:spAutoFit/>
            </a:bodyPr>
            <a:lstStyle/>
            <a:p>
              <a:pPr>
                <a:spcBef>
                  <a:spcPts val="600"/>
                </a:spcBef>
                <a:buClr>
                  <a:srgbClr val="727CA3"/>
                </a:buClr>
                <a:buSzPct val="76000"/>
              </a:pPr>
              <a:r>
                <a:rPr lang="en-US" sz="1400" dirty="0" smtClean="0">
                  <a:solidFill>
                    <a:srgbClr val="9FB8CD"/>
                  </a:solidFill>
                  <a:latin typeface="Monaco" charset="0"/>
                  <a:ea typeface="Monaco" charset="0"/>
                  <a:cs typeface="Monaco" charset="0"/>
                </a:rPr>
                <a:t>11</a:t>
              </a:r>
              <a:r>
                <a:rPr lang="en-US" sz="1400" dirty="0" smtClean="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public </a:t>
              </a:r>
              <a:r>
                <a:rPr lang="en-US" sz="1400" dirty="0">
                  <a:solidFill>
                    <a:srgbClr val="7030A0"/>
                  </a:solidFill>
                  <a:latin typeface="Monaco" charset="0"/>
                  <a:ea typeface="Monaco" charset="0"/>
                  <a:cs typeface="Monaco" charset="0"/>
                </a:rPr>
                <a:t>void </a:t>
              </a:r>
              <a:r>
                <a:rPr lang="en-US" sz="1400" dirty="0" smtClean="0">
                  <a:solidFill>
                    <a:prstClr val="black"/>
                  </a:solidFill>
                  <a:latin typeface="Monaco" charset="0"/>
                  <a:ea typeface="Monaco" charset="0"/>
                  <a:cs typeface="Monaco" charset="0"/>
                </a:rPr>
                <a:t>close() </a:t>
              </a:r>
              <a:r>
                <a:rPr lang="en-US" sz="1400" dirty="0">
                  <a:solidFill>
                    <a:prstClr val="black"/>
                  </a:solidFill>
                  <a:latin typeface="Monaco" charset="0"/>
                  <a:ea typeface="Monaco" charset="0"/>
                  <a:cs typeface="Monaco" charset="0"/>
                </a:rPr>
                <a:t>{ </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12</a:t>
              </a:r>
              <a:r>
                <a:rPr lang="en-US" sz="1400" dirty="0" smtClean="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synchronized</a:t>
              </a:r>
              <a:r>
                <a:rPr lang="en-US" sz="1400" dirty="0" smtClean="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this</a:t>
              </a:r>
              <a:r>
                <a:rPr lang="en-US" sz="1400" dirty="0">
                  <a:solidFill>
                    <a:prstClr val="black"/>
                  </a:solidFill>
                  <a:latin typeface="Monaco" charset="0"/>
                  <a:ea typeface="Monaco" charset="0"/>
                  <a:cs typeface="Monaco" charset="0"/>
                </a:rPr>
                <a:t>) {</a:t>
              </a:r>
              <a:br>
                <a:rPr lang="en-US" sz="1400" dirty="0">
                  <a:solidFill>
                    <a:prstClr val="black"/>
                  </a:solidFill>
                  <a:latin typeface="Monaco" charset="0"/>
                  <a:ea typeface="Monaco" charset="0"/>
                  <a:cs typeface="Monaco" charset="0"/>
                </a:rPr>
              </a:br>
              <a:r>
                <a:rPr lang="en-US" sz="1400" dirty="0">
                  <a:solidFill>
                    <a:srgbClr val="9FB8CD"/>
                  </a:solidFill>
                  <a:latin typeface="Monaco" charset="0"/>
                  <a:ea typeface="Monaco" charset="0"/>
                  <a:cs typeface="Monaco" charset="0"/>
                </a:rPr>
                <a:t>13</a:t>
              </a:r>
              <a:r>
                <a:rPr lang="en-US" sz="1400" dirty="0">
                  <a:solidFill>
                    <a:prstClr val="black"/>
                  </a:solidFill>
                  <a:latin typeface="Monaco" charset="0"/>
                  <a:ea typeface="Monaco" charset="0"/>
                  <a:cs typeface="Monaco" charset="0"/>
                </a:rPr>
                <a:t>    	if (</a:t>
              </a:r>
              <a:r>
                <a:rPr lang="en-US" sz="1400" dirty="0" err="1">
                  <a:solidFill>
                    <a:srgbClr val="0070C0"/>
                  </a:solidFill>
                  <a:latin typeface="Monaco" charset="0"/>
                  <a:ea typeface="Monaco" charset="0"/>
                  <a:cs typeface="Monaco" charset="0"/>
                </a:rPr>
                <a:t>isClosed</a:t>
              </a:r>
              <a:r>
                <a:rPr lang="en-US" sz="1400" dirty="0">
                  <a:solidFill>
                    <a:prstClr val="black"/>
                  </a:solidFill>
                  <a:latin typeface="Monaco" charset="0"/>
                  <a:ea typeface="Monaco" charset="0"/>
                  <a:cs typeface="Monaco" charset="0"/>
                </a:rPr>
                <a:t>) </a:t>
              </a:r>
            </a:p>
            <a:p>
              <a:pPr>
                <a:spcBef>
                  <a:spcPts val="600"/>
                </a:spcBef>
                <a:buClr>
                  <a:srgbClr val="727CA3"/>
                </a:buClr>
                <a:buSzPct val="76000"/>
              </a:pPr>
              <a:r>
                <a:rPr lang="en-US" sz="1400" dirty="0">
                  <a:solidFill>
                    <a:srgbClr val="9FB8CD"/>
                  </a:solidFill>
                  <a:latin typeface="Monaco" charset="0"/>
                  <a:ea typeface="Monaco" charset="0"/>
                  <a:cs typeface="Monaco" charset="0"/>
                </a:rPr>
                <a:t>14</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return</a:t>
              </a:r>
              <a:r>
                <a:rPr lang="en-US" sz="1400" dirty="0">
                  <a:solidFill>
                    <a:prstClr val="black"/>
                  </a:solidFill>
                  <a:latin typeface="Monaco" charset="0"/>
                  <a:ea typeface="Monaco" charset="0"/>
                  <a:cs typeface="Monaco" charset="0"/>
                </a:rPr>
                <a:t>;</a:t>
              </a:r>
              <a:br>
                <a:rPr lang="en-US" sz="1400" dirty="0">
                  <a:solidFill>
                    <a:prstClr val="black"/>
                  </a:solidFill>
                  <a:latin typeface="Monaco" charset="0"/>
                  <a:ea typeface="Monaco" charset="0"/>
                  <a:cs typeface="Monaco" charset="0"/>
                </a:rPr>
              </a:br>
              <a:r>
                <a:rPr lang="en-US" sz="1400" dirty="0">
                  <a:solidFill>
                    <a:srgbClr val="9FB8CD"/>
                  </a:solidFill>
                  <a:latin typeface="Monaco" charset="0"/>
                  <a:ea typeface="Monaco" charset="0"/>
                  <a:cs typeface="Monaco" charset="0"/>
                </a:rPr>
                <a:t>15</a:t>
              </a:r>
              <a:r>
                <a:rPr lang="en-US" sz="1400" dirty="0">
                  <a:solidFill>
                    <a:prstClr val="black"/>
                  </a:solidFill>
                  <a:latin typeface="Monaco" charset="0"/>
                  <a:ea typeface="Monaco" charset="0"/>
                  <a:cs typeface="Monaco" charset="0"/>
                </a:rPr>
                <a:t>    	</a:t>
              </a:r>
              <a:r>
                <a:rPr lang="en-US" sz="1400" dirty="0" err="1">
                  <a:solidFill>
                    <a:srgbClr val="0070C0"/>
                  </a:solidFill>
                  <a:latin typeface="Monaco" charset="0"/>
                  <a:ea typeface="Monaco" charset="0"/>
                  <a:cs typeface="Monaco" charset="0"/>
                </a:rPr>
                <a:t>isClosed</a:t>
              </a:r>
              <a:r>
                <a:rPr lang="en-US" sz="1400" dirty="0">
                  <a:solidFill>
                    <a:srgbClr val="0070C0"/>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true</a:t>
              </a:r>
              <a:r>
                <a:rPr lang="en-US" sz="1400" dirty="0">
                  <a:solidFill>
                    <a:prstClr val="black"/>
                  </a:solidFill>
                  <a:latin typeface="Monaco" charset="0"/>
                  <a:ea typeface="Monaco" charset="0"/>
                  <a:cs typeface="Monaco" charset="0"/>
                </a:rPr>
                <a:t>; </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16</a:t>
              </a:r>
              <a:r>
                <a:rPr lang="en-US" sz="1400" dirty="0" smtClean="0">
                  <a:solidFill>
                    <a:prstClr val="black"/>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r>
              <a:br>
                <a:rPr lang="en-US" sz="1400" dirty="0">
                  <a:solidFill>
                    <a:prstClr val="black"/>
                  </a:solidFill>
                  <a:latin typeface="Monaco" charset="0"/>
                  <a:ea typeface="Monaco" charset="0"/>
                  <a:cs typeface="Monaco" charset="0"/>
                </a:rPr>
              </a:br>
              <a:r>
                <a:rPr lang="en-US" sz="1400" dirty="0" smtClean="0">
                  <a:solidFill>
                    <a:prstClr val="black"/>
                  </a:solidFill>
                  <a:latin typeface="Monaco" charset="0"/>
                  <a:ea typeface="Monaco" charset="0"/>
                  <a:cs typeface="Monaco" charset="0"/>
                </a:rPr>
                <a:t/>
              </a:r>
              <a:br>
                <a:rPr lang="en-US" sz="1400" dirty="0" smtClean="0">
                  <a:solidFill>
                    <a:prstClr val="black"/>
                  </a:solidFill>
                  <a:latin typeface="Monaco" charset="0"/>
                  <a:ea typeface="Monaco" charset="0"/>
                  <a:cs typeface="Monaco" charset="0"/>
                </a:rPr>
              </a:br>
              <a:endParaRPr lang="en-US" sz="1400" dirty="0" smtClean="0">
                <a:solidFill>
                  <a:prstClr val="black"/>
                </a:solidFill>
                <a:latin typeface="Monaco" charset="0"/>
                <a:ea typeface="Monaco" charset="0"/>
                <a:cs typeface="Monaco" charset="0"/>
              </a:endParaRPr>
            </a:p>
            <a:p>
              <a:pPr>
                <a:spcBef>
                  <a:spcPts val="600"/>
                </a:spcBef>
                <a:buClr>
                  <a:srgbClr val="727CA3"/>
                </a:buClr>
                <a:buSzPct val="76000"/>
              </a:pPr>
              <a:r>
                <a:rPr lang="en-US" sz="1400" dirty="0">
                  <a:solidFill>
                    <a:prstClr val="black"/>
                  </a:solidFill>
                  <a:latin typeface="Monaco" charset="0"/>
                  <a:ea typeface="Monaco" charset="0"/>
                  <a:cs typeface="Monaco" charset="0"/>
                </a:rPr>
                <a:t/>
              </a:r>
              <a:br>
                <a:rPr lang="en-US" sz="1400" dirty="0">
                  <a:solidFill>
                    <a:prstClr val="black"/>
                  </a:solidFill>
                  <a:latin typeface="Monaco" charset="0"/>
                  <a:ea typeface="Monaco" charset="0"/>
                  <a:cs typeface="Monaco" charset="0"/>
                </a:rPr>
              </a:br>
              <a:endParaRPr lang="en-US" sz="1400" dirty="0" smtClean="0">
                <a:solidFill>
                  <a:prstClr val="black"/>
                </a:solidFill>
                <a:latin typeface="Monaco" charset="0"/>
                <a:ea typeface="Monaco" charset="0"/>
                <a:cs typeface="Monaco" charset="0"/>
              </a:endParaRPr>
            </a:p>
            <a:p>
              <a:pPr>
                <a:spcBef>
                  <a:spcPts val="600"/>
                </a:spcBef>
                <a:buClr>
                  <a:srgbClr val="727CA3"/>
                </a:buClr>
                <a:buSzPct val="76000"/>
              </a:pPr>
              <a:r>
                <a:rPr lang="en-US" sz="1400" dirty="0" smtClean="0">
                  <a:solidFill>
                    <a:srgbClr val="9FB8CD"/>
                  </a:solidFill>
                  <a:latin typeface="Monaco" charset="0"/>
                  <a:ea typeface="Monaco" charset="0"/>
                  <a:cs typeface="Monaco" charset="0"/>
                </a:rPr>
                <a:t>21</a:t>
              </a:r>
              <a:r>
                <a:rPr lang="en-US" sz="1400" dirty="0" smtClean="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reader</a:t>
              </a:r>
              <a:r>
                <a:rPr lang="en-US" sz="1400" dirty="0" err="1" smtClean="0">
                  <a:solidFill>
                    <a:prstClr val="black"/>
                  </a:solidFill>
                  <a:latin typeface="Monaco" charset="0"/>
                  <a:ea typeface="Monaco" charset="0"/>
                  <a:cs typeface="Monaco" charset="0"/>
                </a:rPr>
                <a:t>.close</a:t>
              </a:r>
              <a:r>
                <a:rPr lang="en-US" sz="1400" dirty="0">
                  <a:solidFill>
                    <a:prstClr val="black"/>
                  </a:solidFill>
                  <a:latin typeface="Monaco" charset="0"/>
                  <a:ea typeface="Monaco" charset="0"/>
                  <a:cs typeface="Monaco" charset="0"/>
                </a:rPr>
                <a:t>();</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22</a:t>
              </a:r>
              <a:r>
                <a:rPr lang="en-US" sz="1400" dirty="0" smtClean="0">
                  <a:solidFill>
                    <a:prstClr val="black"/>
                  </a:solidFill>
                  <a:latin typeface="Monaco" charset="0"/>
                  <a:ea typeface="Monaco" charset="0"/>
                  <a:cs typeface="Monaco" charset="0"/>
                </a:rPr>
                <a:t>    </a:t>
              </a:r>
              <a:r>
                <a:rPr lang="en-US" sz="1400" dirty="0" smtClean="0">
                  <a:solidFill>
                    <a:srgbClr val="0070C0"/>
                  </a:solidFill>
                  <a:latin typeface="Monaco" charset="0"/>
                  <a:ea typeface="Monaco" charset="0"/>
                  <a:cs typeface="Monaco" charset="0"/>
                </a:rPr>
                <a:t>reader</a:t>
              </a:r>
              <a:r>
                <a:rPr lang="en-US" sz="1400" dirty="0" smtClean="0">
                  <a:solidFill>
                    <a:prstClr val="black"/>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null</a:t>
              </a:r>
              <a:r>
                <a:rPr lang="en-US" sz="1400" dirty="0">
                  <a:solidFill>
                    <a:prstClr val="black"/>
                  </a:solidFill>
                  <a:latin typeface="Monaco" charset="0"/>
                  <a:ea typeface="Monaco" charset="0"/>
                  <a:cs typeface="Monaco" charset="0"/>
                </a:rPr>
                <a:t>;</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23</a:t>
              </a:r>
              <a:r>
                <a:rPr lang="en-US" sz="1400" dirty="0" smtClean="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controlSocket</a:t>
              </a:r>
              <a:r>
                <a:rPr lang="en-US" sz="1400" dirty="0" err="1" smtClean="0">
                  <a:solidFill>
                    <a:prstClr val="black"/>
                  </a:solidFill>
                  <a:latin typeface="Monaco" charset="0"/>
                  <a:ea typeface="Monaco" charset="0"/>
                  <a:cs typeface="Monaco" charset="0"/>
                </a:rPr>
                <a:t>.close</a:t>
              </a:r>
              <a:r>
                <a:rPr lang="en-US" sz="1400" dirty="0">
                  <a:solidFill>
                    <a:prstClr val="black"/>
                  </a:solidFill>
                  <a:latin typeface="Monaco" charset="0"/>
                  <a:ea typeface="Monaco" charset="0"/>
                  <a:cs typeface="Monaco" charset="0"/>
                </a:rPr>
                <a:t>();</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24</a:t>
              </a:r>
              <a:r>
                <a:rPr lang="en-US" sz="1400" dirty="0" smtClean="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controlSocket</a:t>
              </a:r>
              <a:r>
                <a:rPr lang="en-US" sz="1400" dirty="0" smtClean="0">
                  <a:solidFill>
                    <a:srgbClr val="0070C0"/>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null</a:t>
              </a:r>
              <a:r>
                <a:rPr lang="en-US" sz="1400" dirty="0">
                  <a:solidFill>
                    <a:prstClr val="black"/>
                  </a:solidFill>
                  <a:latin typeface="Monaco" charset="0"/>
                  <a:ea typeface="Monaco" charset="0"/>
                  <a:cs typeface="Monaco" charset="0"/>
                </a:rPr>
                <a:t>; </a:t>
              </a:r>
              <a:r>
                <a:rPr lang="en-US" sz="1400" dirty="0" smtClean="0">
                  <a:solidFill>
                    <a:prstClr val="black"/>
                  </a:solidFill>
                  <a:latin typeface="Monaco" charset="0"/>
                  <a:ea typeface="Monaco" charset="0"/>
                  <a:cs typeface="Monaco" charset="0"/>
                </a:rPr>
                <a:t/>
              </a:r>
              <a:br>
                <a:rPr lang="en-US" sz="1400" dirty="0" smtClean="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25</a:t>
              </a:r>
              <a:r>
                <a:rPr lang="en-US" sz="1400" dirty="0" smtClean="0">
                  <a:latin typeface="Monaco" charset="0"/>
                  <a:ea typeface="Monaco" charset="0"/>
                  <a:cs typeface="Monaco" charset="0"/>
                </a:rPr>
                <a:t> </a:t>
              </a:r>
              <a:r>
                <a:rPr lang="en-US" sz="1400" dirty="0" smtClean="0">
                  <a:solidFill>
                    <a:prstClr val="black"/>
                  </a:solidFill>
                  <a:latin typeface="Monaco" charset="0"/>
                  <a:ea typeface="Monaco" charset="0"/>
                  <a:cs typeface="Monaco" charset="0"/>
                </a:rPr>
                <a:t>}</a:t>
              </a:r>
              <a:endParaRPr lang="en-US" sz="1400" dirty="0">
                <a:latin typeface="Monaco" charset="0"/>
                <a:ea typeface="Monaco" charset="0"/>
                <a:cs typeface="Monaco" charset="0"/>
              </a:endParaRPr>
            </a:p>
          </p:txBody>
        </p:sp>
        <p:sp>
          <p:nvSpPr>
            <p:cNvPr id="10" name="TextBox 9"/>
            <p:cNvSpPr txBox="1"/>
            <p:nvPr/>
          </p:nvSpPr>
          <p:spPr>
            <a:xfrm>
              <a:off x="4552732" y="2934452"/>
              <a:ext cx="2547492" cy="307777"/>
            </a:xfrm>
            <a:prstGeom prst="rect">
              <a:avLst/>
            </a:prstGeom>
            <a:noFill/>
          </p:spPr>
          <p:txBody>
            <a:bodyPr wrap="none" rtlCol="0">
              <a:spAutoFit/>
            </a:bodyPr>
            <a:lstStyle/>
            <a:p>
              <a:r>
                <a:rPr lang="en-US" sz="1400" dirty="0">
                  <a:solidFill>
                    <a:srgbClr val="9FB8CD"/>
                  </a:solidFill>
                  <a:latin typeface="Monaco" charset="0"/>
                  <a:ea typeface="Monaco" charset="0"/>
                  <a:cs typeface="Monaco" charset="0"/>
                </a:rPr>
                <a:t>17</a:t>
              </a:r>
              <a:r>
                <a:rPr lang="en-US" sz="1400" dirty="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request</a:t>
              </a:r>
              <a:r>
                <a:rPr lang="en-US" sz="1400" dirty="0" err="1" smtClean="0">
                  <a:solidFill>
                    <a:prstClr val="black"/>
                  </a:solidFill>
                  <a:latin typeface="Monaco" charset="0"/>
                  <a:ea typeface="Monaco" charset="0"/>
                  <a:cs typeface="Monaco" charset="0"/>
                </a:rPr>
                <a:t>.clear</a:t>
              </a:r>
              <a:r>
                <a:rPr lang="en-US" sz="1400" dirty="0" smtClean="0">
                  <a:solidFill>
                    <a:prstClr val="black"/>
                  </a:solidFill>
                  <a:latin typeface="Monaco" charset="0"/>
                  <a:ea typeface="Monaco" charset="0"/>
                  <a:cs typeface="Monaco" charset="0"/>
                </a:rPr>
                <a:t>();</a:t>
              </a:r>
              <a:endParaRPr lang="en-US" sz="1400" dirty="0">
                <a:latin typeface="Monaco" charset="0"/>
                <a:ea typeface="Monaco" charset="0"/>
                <a:cs typeface="Monaco" charset="0"/>
              </a:endParaRPr>
            </a:p>
          </p:txBody>
        </p:sp>
        <p:sp>
          <p:nvSpPr>
            <p:cNvPr id="11" name="TextBox 10"/>
            <p:cNvSpPr txBox="1"/>
            <p:nvPr/>
          </p:nvSpPr>
          <p:spPr>
            <a:xfrm>
              <a:off x="4548974" y="3201191"/>
              <a:ext cx="2440092" cy="307777"/>
            </a:xfrm>
            <a:prstGeom prst="rect">
              <a:avLst/>
            </a:prstGeom>
            <a:noFill/>
          </p:spPr>
          <p:txBody>
            <a:bodyPr wrap="none" rtlCol="0">
              <a:spAutoFit/>
            </a:bodyPr>
            <a:lstStyle/>
            <a:p>
              <a:r>
                <a:rPr lang="en-US" sz="1400" dirty="0">
                  <a:solidFill>
                    <a:srgbClr val="9FB8CD"/>
                  </a:solidFill>
                  <a:latin typeface="Monaco" charset="0"/>
                  <a:ea typeface="Monaco" charset="0"/>
                  <a:cs typeface="Monaco" charset="0"/>
                </a:rPr>
                <a:t>18</a:t>
              </a:r>
              <a:r>
                <a:rPr lang="en-US" sz="1400" dirty="0">
                  <a:solidFill>
                    <a:prstClr val="black"/>
                  </a:solidFill>
                  <a:latin typeface="Monaco" charset="0"/>
                  <a:ea typeface="Monaco" charset="0"/>
                  <a:cs typeface="Monaco" charset="0"/>
                </a:rPr>
                <a:t>    </a:t>
              </a:r>
              <a:r>
                <a:rPr lang="en-US" sz="1400" dirty="0" smtClean="0">
                  <a:solidFill>
                    <a:srgbClr val="0070C0"/>
                  </a:solidFill>
                  <a:latin typeface="Monaco" charset="0"/>
                  <a:ea typeface="Monaco" charset="0"/>
                  <a:cs typeface="Monaco" charset="0"/>
                </a:rPr>
                <a:t>request</a:t>
              </a:r>
              <a:r>
                <a:rPr lang="en-US" sz="1400" dirty="0" smtClean="0">
                  <a:solidFill>
                    <a:prstClr val="black"/>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null</a:t>
              </a:r>
              <a:r>
                <a:rPr lang="en-US" sz="1400" dirty="0" smtClean="0">
                  <a:solidFill>
                    <a:prstClr val="black"/>
                  </a:solidFill>
                  <a:latin typeface="Monaco" charset="0"/>
                  <a:ea typeface="Monaco" charset="0"/>
                  <a:cs typeface="Monaco" charset="0"/>
                </a:rPr>
                <a:t>;</a:t>
              </a:r>
              <a:endParaRPr lang="en-US" sz="1400" dirty="0">
                <a:latin typeface="Monaco" charset="0"/>
                <a:ea typeface="Monaco" charset="0"/>
                <a:cs typeface="Monaco" charset="0"/>
              </a:endParaRPr>
            </a:p>
          </p:txBody>
        </p:sp>
        <p:sp>
          <p:nvSpPr>
            <p:cNvPr id="12" name="TextBox 11"/>
            <p:cNvSpPr txBox="1"/>
            <p:nvPr/>
          </p:nvSpPr>
          <p:spPr>
            <a:xfrm>
              <a:off x="4548974" y="3428393"/>
              <a:ext cx="2440092" cy="307777"/>
            </a:xfrm>
            <a:prstGeom prst="rect">
              <a:avLst/>
            </a:prstGeom>
            <a:noFill/>
          </p:spPr>
          <p:txBody>
            <a:bodyPr wrap="none" rtlCol="0">
              <a:spAutoFit/>
            </a:bodyPr>
            <a:lstStyle/>
            <a:p>
              <a:r>
                <a:rPr lang="en-US" sz="1400" dirty="0">
                  <a:solidFill>
                    <a:srgbClr val="9FB8CD"/>
                  </a:solidFill>
                  <a:latin typeface="Monaco" charset="0"/>
                  <a:ea typeface="Monaco" charset="0"/>
                  <a:cs typeface="Monaco" charset="0"/>
                </a:rPr>
                <a:t>19</a:t>
              </a:r>
              <a:r>
                <a:rPr lang="en-US" sz="1400" dirty="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writer</a:t>
              </a:r>
              <a:r>
                <a:rPr lang="en-US" sz="1400" dirty="0" err="1" smtClean="0">
                  <a:solidFill>
                    <a:prstClr val="black"/>
                  </a:solidFill>
                  <a:latin typeface="Monaco" charset="0"/>
                  <a:ea typeface="Monaco" charset="0"/>
                  <a:cs typeface="Monaco" charset="0"/>
                </a:rPr>
                <a:t>.close</a:t>
              </a:r>
              <a:r>
                <a:rPr lang="en-US" sz="1400" dirty="0" smtClean="0">
                  <a:solidFill>
                    <a:prstClr val="black"/>
                  </a:solidFill>
                  <a:latin typeface="Monaco" charset="0"/>
                  <a:ea typeface="Monaco" charset="0"/>
                  <a:cs typeface="Monaco" charset="0"/>
                </a:rPr>
                <a:t>();</a:t>
              </a:r>
              <a:endParaRPr lang="en-US" sz="1400" dirty="0">
                <a:latin typeface="Monaco" charset="0"/>
                <a:ea typeface="Monaco" charset="0"/>
                <a:cs typeface="Monaco" charset="0"/>
              </a:endParaRPr>
            </a:p>
          </p:txBody>
        </p:sp>
        <p:sp>
          <p:nvSpPr>
            <p:cNvPr id="13" name="TextBox 12"/>
            <p:cNvSpPr txBox="1"/>
            <p:nvPr/>
          </p:nvSpPr>
          <p:spPr>
            <a:xfrm>
              <a:off x="4548974" y="3654911"/>
              <a:ext cx="2332690" cy="307777"/>
            </a:xfrm>
            <a:prstGeom prst="rect">
              <a:avLst/>
            </a:prstGeom>
            <a:noFill/>
          </p:spPr>
          <p:txBody>
            <a:bodyPr wrap="none" rtlCol="0">
              <a:spAutoFit/>
            </a:bodyPr>
            <a:lstStyle/>
            <a:p>
              <a:r>
                <a:rPr lang="en-US" sz="1400" dirty="0">
                  <a:solidFill>
                    <a:srgbClr val="9FB8CD"/>
                  </a:solidFill>
                  <a:latin typeface="Monaco" charset="0"/>
                  <a:ea typeface="Monaco" charset="0"/>
                  <a:cs typeface="Monaco" charset="0"/>
                </a:rPr>
                <a:t>20</a:t>
              </a:r>
              <a:r>
                <a:rPr lang="en-US" sz="1400" dirty="0">
                  <a:solidFill>
                    <a:prstClr val="black"/>
                  </a:solidFill>
                  <a:latin typeface="Monaco" charset="0"/>
                  <a:ea typeface="Monaco" charset="0"/>
                  <a:cs typeface="Monaco" charset="0"/>
                </a:rPr>
                <a:t>    </a:t>
              </a:r>
              <a:r>
                <a:rPr lang="en-US" sz="1400" dirty="0" smtClean="0">
                  <a:solidFill>
                    <a:srgbClr val="0070C0"/>
                  </a:solidFill>
                  <a:latin typeface="Monaco" charset="0"/>
                  <a:ea typeface="Monaco" charset="0"/>
                  <a:cs typeface="Monaco" charset="0"/>
                </a:rPr>
                <a:t>writer</a:t>
              </a:r>
              <a:r>
                <a:rPr lang="en-US" sz="1400" dirty="0" smtClean="0">
                  <a:solidFill>
                    <a:prstClr val="black"/>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null</a:t>
              </a:r>
              <a:r>
                <a:rPr lang="en-US" sz="1400" dirty="0" smtClean="0">
                  <a:solidFill>
                    <a:prstClr val="black"/>
                  </a:solidFill>
                  <a:latin typeface="Monaco" charset="0"/>
                  <a:ea typeface="Monaco" charset="0"/>
                  <a:cs typeface="Monaco" charset="0"/>
                </a:rPr>
                <a:t>;</a:t>
              </a:r>
              <a:endParaRPr lang="en-US" sz="1400" dirty="0">
                <a:latin typeface="Monaco" charset="0"/>
                <a:ea typeface="Monaco" charset="0"/>
                <a:cs typeface="Monaco" charset="0"/>
              </a:endParaRPr>
            </a:p>
          </p:txBody>
        </p:sp>
      </p:grpSp>
      <p:sp>
        <p:nvSpPr>
          <p:cNvPr id="6" name="Date Placeholder 5"/>
          <p:cNvSpPr>
            <a:spLocks noGrp="1"/>
          </p:cNvSpPr>
          <p:nvPr>
            <p:ph type="dt" sz="half" idx="10"/>
          </p:nvPr>
        </p:nvSpPr>
        <p:spPr/>
        <p:txBody>
          <a:bodyPr/>
          <a:lstStyle/>
          <a:p>
            <a:r>
              <a:rPr lang="en-US" smtClean="0"/>
              <a:t>10/13/17</a:t>
            </a:r>
            <a:endParaRPr lang="en-US" dirty="0"/>
          </a:p>
        </p:txBody>
      </p:sp>
      <p:grpSp>
        <p:nvGrpSpPr>
          <p:cNvPr id="40" name="Group 39"/>
          <p:cNvGrpSpPr/>
          <p:nvPr/>
        </p:nvGrpSpPr>
        <p:grpSpPr>
          <a:xfrm>
            <a:off x="4579306" y="3012435"/>
            <a:ext cx="3926696" cy="530172"/>
            <a:chOff x="4289652" y="2964333"/>
            <a:chExt cx="3926696" cy="530172"/>
          </a:xfrm>
        </p:grpSpPr>
        <p:cxnSp>
          <p:nvCxnSpPr>
            <p:cNvPr id="60" name="Curved Connector 59"/>
            <p:cNvCxnSpPr/>
            <p:nvPr/>
          </p:nvCxnSpPr>
          <p:spPr>
            <a:xfrm>
              <a:off x="7550044" y="3150108"/>
              <a:ext cx="2704" cy="229004"/>
            </a:xfrm>
            <a:prstGeom prst="curvedConnector3">
              <a:avLst>
                <a:gd name="adj1" fmla="val 8554142"/>
              </a:avLst>
            </a:prstGeom>
            <a:ln w="25400">
              <a:solidFill>
                <a:srgbClr val="00B050"/>
              </a:solidFill>
            </a:ln>
            <a:effectLst/>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a:off x="4289652" y="2964333"/>
              <a:ext cx="3926696" cy="530172"/>
              <a:chOff x="4289652" y="2964333"/>
              <a:chExt cx="3926696" cy="530172"/>
            </a:xfrm>
          </p:grpSpPr>
          <p:sp>
            <p:nvSpPr>
              <p:cNvPr id="62" name="Rounded Rectangle 61"/>
              <p:cNvSpPr/>
              <p:nvPr/>
            </p:nvSpPr>
            <p:spPr>
              <a:xfrm>
                <a:off x="4289652" y="3245117"/>
                <a:ext cx="3263096" cy="249388"/>
              </a:xfrm>
              <a:prstGeom prst="round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ounded Rectangle 62"/>
              <p:cNvSpPr/>
              <p:nvPr/>
            </p:nvSpPr>
            <p:spPr>
              <a:xfrm>
                <a:off x="4289652" y="2964333"/>
                <a:ext cx="3260392" cy="274320"/>
              </a:xfrm>
              <a:prstGeom prst="round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7736730" y="3061113"/>
                <a:ext cx="479618" cy="369332"/>
              </a:xfrm>
              <a:prstGeom prst="rect">
                <a:avLst/>
              </a:prstGeom>
              <a:noFill/>
            </p:spPr>
            <p:txBody>
              <a:bodyPr wrap="none" rtlCol="0">
                <a:spAutoFit/>
              </a:bodyPr>
              <a:lstStyle/>
              <a:p>
                <a:r>
                  <a:rPr lang="en-US" b="1" dirty="0" smtClean="0">
                    <a:solidFill>
                      <a:srgbClr val="00B050"/>
                    </a:solidFill>
                    <a:latin typeface="Helvetica" charset="0"/>
                    <a:ea typeface="Helvetica" charset="0"/>
                    <a:cs typeface="Helvetica" charset="0"/>
                  </a:rPr>
                  <a:t>R2</a:t>
                </a:r>
                <a:endParaRPr lang="en-US" b="1" dirty="0">
                  <a:solidFill>
                    <a:srgbClr val="00B050"/>
                  </a:solidFill>
                  <a:latin typeface="Helvetica" charset="0"/>
                  <a:ea typeface="Helvetica" charset="0"/>
                  <a:cs typeface="Helvetica" charset="0"/>
                </a:endParaRPr>
              </a:p>
            </p:txBody>
          </p:sp>
        </p:grpSp>
      </p:grpSp>
      <p:grpSp>
        <p:nvGrpSpPr>
          <p:cNvPr id="41" name="Group 40"/>
          <p:cNvGrpSpPr/>
          <p:nvPr/>
        </p:nvGrpSpPr>
        <p:grpSpPr>
          <a:xfrm>
            <a:off x="4579306" y="3546753"/>
            <a:ext cx="3926696" cy="450758"/>
            <a:chOff x="4289652" y="2964333"/>
            <a:chExt cx="3926696" cy="450758"/>
          </a:xfrm>
        </p:grpSpPr>
        <p:cxnSp>
          <p:nvCxnSpPr>
            <p:cNvPr id="55" name="Curved Connector 54"/>
            <p:cNvCxnSpPr/>
            <p:nvPr/>
          </p:nvCxnSpPr>
          <p:spPr>
            <a:xfrm>
              <a:off x="7550044" y="3086500"/>
              <a:ext cx="2704" cy="229004"/>
            </a:xfrm>
            <a:prstGeom prst="curvedConnector3">
              <a:avLst>
                <a:gd name="adj1" fmla="val 8554142"/>
              </a:avLst>
            </a:prstGeom>
            <a:ln w="25400">
              <a:solidFill>
                <a:srgbClr val="00B050"/>
              </a:solidFill>
            </a:ln>
            <a:effectLst/>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4289652" y="2964333"/>
              <a:ext cx="3926696" cy="450758"/>
              <a:chOff x="4289652" y="2964333"/>
              <a:chExt cx="3926696" cy="450758"/>
            </a:xfrm>
          </p:grpSpPr>
          <p:sp>
            <p:nvSpPr>
              <p:cNvPr id="57" name="Rounded Rectangle 56"/>
              <p:cNvSpPr/>
              <p:nvPr/>
            </p:nvSpPr>
            <p:spPr>
              <a:xfrm>
                <a:off x="4289652" y="3204508"/>
                <a:ext cx="3263096" cy="210583"/>
              </a:xfrm>
              <a:prstGeom prst="round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ounded Rectangle 57"/>
              <p:cNvSpPr/>
              <p:nvPr/>
            </p:nvSpPr>
            <p:spPr>
              <a:xfrm>
                <a:off x="4289652" y="2964333"/>
                <a:ext cx="3260392" cy="231581"/>
              </a:xfrm>
              <a:prstGeom prst="round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7736730" y="2997504"/>
                <a:ext cx="479618" cy="369332"/>
              </a:xfrm>
              <a:prstGeom prst="rect">
                <a:avLst/>
              </a:prstGeom>
              <a:noFill/>
            </p:spPr>
            <p:txBody>
              <a:bodyPr wrap="none" rtlCol="0">
                <a:spAutoFit/>
              </a:bodyPr>
              <a:lstStyle/>
              <a:p>
                <a:r>
                  <a:rPr lang="en-US" b="1" dirty="0" smtClean="0">
                    <a:solidFill>
                      <a:srgbClr val="00B050"/>
                    </a:solidFill>
                    <a:latin typeface="Helvetica" charset="0"/>
                    <a:ea typeface="Helvetica" charset="0"/>
                    <a:cs typeface="Helvetica" charset="0"/>
                  </a:rPr>
                  <a:t>R3</a:t>
                </a:r>
                <a:endParaRPr lang="en-US" b="1" dirty="0">
                  <a:solidFill>
                    <a:srgbClr val="00B050"/>
                  </a:solidFill>
                  <a:latin typeface="Helvetica" charset="0"/>
                  <a:ea typeface="Helvetica" charset="0"/>
                  <a:cs typeface="Helvetica" charset="0"/>
                </a:endParaRPr>
              </a:p>
            </p:txBody>
          </p:sp>
        </p:grpSp>
      </p:grpSp>
      <p:grpSp>
        <p:nvGrpSpPr>
          <p:cNvPr id="42" name="Group 41"/>
          <p:cNvGrpSpPr/>
          <p:nvPr/>
        </p:nvGrpSpPr>
        <p:grpSpPr>
          <a:xfrm>
            <a:off x="4577386" y="4003016"/>
            <a:ext cx="3919716" cy="429957"/>
            <a:chOff x="4296632" y="2950373"/>
            <a:chExt cx="3919716" cy="429957"/>
          </a:xfrm>
        </p:grpSpPr>
        <p:cxnSp>
          <p:nvCxnSpPr>
            <p:cNvPr id="50" name="Curved Connector 49"/>
            <p:cNvCxnSpPr/>
            <p:nvPr/>
          </p:nvCxnSpPr>
          <p:spPr>
            <a:xfrm>
              <a:off x="7550044" y="3062647"/>
              <a:ext cx="2704" cy="229004"/>
            </a:xfrm>
            <a:prstGeom prst="curvedConnector3">
              <a:avLst>
                <a:gd name="adj1" fmla="val 8554142"/>
              </a:avLst>
            </a:prstGeom>
            <a:ln w="25400">
              <a:solidFill>
                <a:srgbClr val="00B050"/>
              </a:solidFill>
            </a:ln>
            <a:effectLst/>
          </p:spPr>
          <p:style>
            <a:lnRef idx="2">
              <a:schemeClr val="accent1"/>
            </a:lnRef>
            <a:fillRef idx="0">
              <a:schemeClr val="accent1"/>
            </a:fillRef>
            <a:effectRef idx="1">
              <a:schemeClr val="accent1"/>
            </a:effectRef>
            <a:fontRef idx="minor">
              <a:schemeClr val="tx1"/>
            </a:fontRef>
          </p:style>
        </p:cxnSp>
        <p:grpSp>
          <p:nvGrpSpPr>
            <p:cNvPr id="51" name="Group 50"/>
            <p:cNvGrpSpPr/>
            <p:nvPr/>
          </p:nvGrpSpPr>
          <p:grpSpPr>
            <a:xfrm>
              <a:off x="4296632" y="2950373"/>
              <a:ext cx="3919716" cy="429957"/>
              <a:chOff x="4296632" y="2950373"/>
              <a:chExt cx="3919716" cy="429957"/>
            </a:xfrm>
          </p:grpSpPr>
          <p:sp>
            <p:nvSpPr>
              <p:cNvPr id="52" name="Rounded Rectangle 51"/>
              <p:cNvSpPr/>
              <p:nvPr/>
            </p:nvSpPr>
            <p:spPr>
              <a:xfrm>
                <a:off x="4296632" y="3169747"/>
                <a:ext cx="3263096" cy="210583"/>
              </a:xfrm>
              <a:prstGeom prst="round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ounded Rectangle 52"/>
              <p:cNvSpPr/>
              <p:nvPr/>
            </p:nvSpPr>
            <p:spPr>
              <a:xfrm>
                <a:off x="4303612" y="2950373"/>
                <a:ext cx="3260392" cy="219297"/>
              </a:xfrm>
              <a:prstGeom prst="round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7736730" y="2973652"/>
                <a:ext cx="479618" cy="369332"/>
              </a:xfrm>
              <a:prstGeom prst="rect">
                <a:avLst/>
              </a:prstGeom>
              <a:noFill/>
            </p:spPr>
            <p:txBody>
              <a:bodyPr wrap="none" rtlCol="0">
                <a:spAutoFit/>
              </a:bodyPr>
              <a:lstStyle/>
              <a:p>
                <a:r>
                  <a:rPr lang="en-US" b="1" dirty="0" smtClean="0">
                    <a:solidFill>
                      <a:srgbClr val="00B050"/>
                    </a:solidFill>
                    <a:latin typeface="Helvetica" charset="0"/>
                    <a:ea typeface="Helvetica" charset="0"/>
                    <a:cs typeface="Helvetica" charset="0"/>
                  </a:rPr>
                  <a:t>R4</a:t>
                </a:r>
                <a:endParaRPr lang="en-US" b="1" dirty="0">
                  <a:solidFill>
                    <a:srgbClr val="00B050"/>
                  </a:solidFill>
                  <a:latin typeface="Helvetica" charset="0"/>
                  <a:ea typeface="Helvetica" charset="0"/>
                  <a:cs typeface="Helvetica" charset="0"/>
                </a:endParaRPr>
              </a:p>
            </p:txBody>
          </p:sp>
        </p:grpSp>
      </p:grpSp>
      <p:grpSp>
        <p:nvGrpSpPr>
          <p:cNvPr id="43" name="Group 42"/>
          <p:cNvGrpSpPr/>
          <p:nvPr/>
        </p:nvGrpSpPr>
        <p:grpSpPr>
          <a:xfrm>
            <a:off x="4566135" y="4443012"/>
            <a:ext cx="3933676" cy="429957"/>
            <a:chOff x="4282672" y="2950373"/>
            <a:chExt cx="3933676" cy="429957"/>
          </a:xfrm>
        </p:grpSpPr>
        <p:cxnSp>
          <p:nvCxnSpPr>
            <p:cNvPr id="45" name="Curved Connector 44"/>
            <p:cNvCxnSpPr/>
            <p:nvPr/>
          </p:nvCxnSpPr>
          <p:spPr>
            <a:xfrm>
              <a:off x="7550044" y="3062647"/>
              <a:ext cx="2704" cy="229004"/>
            </a:xfrm>
            <a:prstGeom prst="curvedConnector3">
              <a:avLst>
                <a:gd name="adj1" fmla="val 8554142"/>
              </a:avLst>
            </a:prstGeom>
            <a:ln w="25400">
              <a:solidFill>
                <a:srgbClr val="00B050"/>
              </a:solidFill>
            </a:ln>
            <a:effectLst/>
          </p:spPr>
          <p:style>
            <a:lnRef idx="2">
              <a:schemeClr val="accent1"/>
            </a:lnRef>
            <a:fillRef idx="0">
              <a:schemeClr val="accent1"/>
            </a:fillRef>
            <a:effectRef idx="1">
              <a:schemeClr val="accent1"/>
            </a:effectRef>
            <a:fontRef idx="minor">
              <a:schemeClr val="tx1"/>
            </a:fontRef>
          </p:style>
        </p:cxnSp>
        <p:grpSp>
          <p:nvGrpSpPr>
            <p:cNvPr id="46" name="Group 45"/>
            <p:cNvGrpSpPr/>
            <p:nvPr/>
          </p:nvGrpSpPr>
          <p:grpSpPr>
            <a:xfrm>
              <a:off x="4282672" y="2950373"/>
              <a:ext cx="3933676" cy="429957"/>
              <a:chOff x="4282672" y="2950373"/>
              <a:chExt cx="3933676" cy="429957"/>
            </a:xfrm>
          </p:grpSpPr>
          <p:sp>
            <p:nvSpPr>
              <p:cNvPr id="47" name="Rounded Rectangle 46"/>
              <p:cNvSpPr/>
              <p:nvPr/>
            </p:nvSpPr>
            <p:spPr>
              <a:xfrm>
                <a:off x="4282672" y="3169747"/>
                <a:ext cx="3263096" cy="210583"/>
              </a:xfrm>
              <a:prstGeom prst="round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ounded Rectangle 47"/>
              <p:cNvSpPr/>
              <p:nvPr/>
            </p:nvSpPr>
            <p:spPr>
              <a:xfrm>
                <a:off x="4289652" y="2950373"/>
                <a:ext cx="3260392" cy="219297"/>
              </a:xfrm>
              <a:prstGeom prst="round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7736730" y="2973652"/>
                <a:ext cx="479618" cy="369332"/>
              </a:xfrm>
              <a:prstGeom prst="rect">
                <a:avLst/>
              </a:prstGeom>
              <a:noFill/>
            </p:spPr>
            <p:txBody>
              <a:bodyPr wrap="none" rtlCol="0">
                <a:spAutoFit/>
              </a:bodyPr>
              <a:lstStyle/>
              <a:p>
                <a:r>
                  <a:rPr lang="en-US" b="1" dirty="0" smtClean="0">
                    <a:solidFill>
                      <a:srgbClr val="00B050"/>
                    </a:solidFill>
                    <a:latin typeface="Helvetica" charset="0"/>
                    <a:ea typeface="Helvetica" charset="0"/>
                    <a:cs typeface="Helvetica" charset="0"/>
                  </a:rPr>
                  <a:t>R5</a:t>
                </a:r>
                <a:endParaRPr lang="en-US" b="1" dirty="0">
                  <a:solidFill>
                    <a:srgbClr val="00B050"/>
                  </a:solidFill>
                  <a:latin typeface="Helvetica" charset="0"/>
                  <a:ea typeface="Helvetica" charset="0"/>
                  <a:cs typeface="Helvetica" charset="0"/>
                </a:endParaRPr>
              </a:p>
            </p:txBody>
          </p:sp>
        </p:grpSp>
      </p:grpSp>
      <p:sp>
        <p:nvSpPr>
          <p:cNvPr id="39" name="Content Placeholder 6"/>
          <p:cNvSpPr txBox="1">
            <a:spLocks/>
          </p:cNvSpPr>
          <p:nvPr/>
        </p:nvSpPr>
        <p:spPr>
          <a:xfrm>
            <a:off x="355360" y="5399220"/>
            <a:ext cx="8229599" cy="478307"/>
          </a:xfrm>
          <a:prstGeom prst="rect">
            <a:avLst/>
          </a:prstGeom>
        </p:spPr>
        <p:txBody>
          <a:bodyPr vert="horz">
            <a:normAutofit fontScale="925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Garamond" panose="02020404030301010803" pitchFamily="18" charset="0"/>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Garamond" panose="02020404030301010803" pitchFamily="18" charset="0"/>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Garamond" panose="02020404030301010803" pitchFamily="18" charset="0"/>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Garamond" panose="02020404030301010803" pitchFamily="18" charset="0"/>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Garamond" panose="02020404030301010803" pitchFamily="18"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buNone/>
            </a:pPr>
            <a:r>
              <a:rPr lang="en-US" sz="2400" b="1" dirty="0" smtClean="0">
                <a:solidFill>
                  <a:srgbClr val="595959"/>
                </a:solidFill>
                <a:latin typeface="Helvetica" charset="0"/>
                <a:ea typeface="Helvetica" charset="0"/>
                <a:cs typeface="Helvetica" charset="0"/>
              </a:rPr>
              <a:t>Code snippet </a:t>
            </a:r>
            <a:r>
              <a:rPr lang="en-US" sz="2400" b="1" smtClean="0">
                <a:solidFill>
                  <a:srgbClr val="595959"/>
                </a:solidFill>
                <a:latin typeface="Helvetica" charset="0"/>
                <a:ea typeface="Helvetica" charset="0"/>
                <a:cs typeface="Helvetica" charset="0"/>
              </a:rPr>
              <a:t>of concurrent </a:t>
            </a:r>
            <a:r>
              <a:rPr lang="en-US" sz="2400" b="1" dirty="0" smtClean="0">
                <a:solidFill>
                  <a:srgbClr val="595959"/>
                </a:solidFill>
                <a:latin typeface="Helvetica" charset="0"/>
                <a:ea typeface="Helvetica" charset="0"/>
                <a:cs typeface="Helvetica" charset="0"/>
              </a:rPr>
              <a:t>program </a:t>
            </a:r>
            <a:r>
              <a:rPr lang="en-US" sz="2400" b="1" dirty="0" smtClean="0">
                <a:solidFill>
                  <a:srgbClr val="7030A0"/>
                </a:solidFill>
                <a:latin typeface="Helvetica" charset="0"/>
                <a:ea typeface="Helvetica" charset="0"/>
                <a:cs typeface="Helvetica" charset="0"/>
              </a:rPr>
              <a:t>Apache FTP Server</a:t>
            </a:r>
            <a:endParaRPr lang="en-US" sz="2400" b="1" dirty="0">
              <a:solidFill>
                <a:srgbClr val="7030A0"/>
              </a:solidFill>
              <a:latin typeface="Helvetica" charset="0"/>
              <a:ea typeface="Helvetica" charset="0"/>
              <a:cs typeface="Helvetica" charset="0"/>
            </a:endParaRPr>
          </a:p>
        </p:txBody>
      </p:sp>
      <p:sp>
        <p:nvSpPr>
          <p:cNvPr id="8" name="Slide Number Placeholder 7"/>
          <p:cNvSpPr>
            <a:spLocks noGrp="1"/>
          </p:cNvSpPr>
          <p:nvPr>
            <p:ph type="sldNum" sz="quarter" idx="12"/>
          </p:nvPr>
        </p:nvSpPr>
        <p:spPr/>
        <p:txBody>
          <a:bodyPr/>
          <a:lstStyle/>
          <a:p>
            <a:fld id="{1F7DF5D7-FF41-4BF6-8958-28DFF1DB182D}" type="slidenum">
              <a:rPr lang="en-US" smtClean="0"/>
              <a:pPr/>
              <a:t>16</a:t>
            </a:fld>
            <a:endParaRPr lang="en-US" dirty="0"/>
          </a:p>
        </p:txBody>
      </p:sp>
    </p:spTree>
    <p:custDataLst>
      <p:tags r:id="rId1"/>
    </p:custDataLst>
    <p:extLst>
      <p:ext uri="{BB962C8B-B14F-4D97-AF65-F5344CB8AC3E}">
        <p14:creationId xmlns:p14="http://schemas.microsoft.com/office/powerpoint/2010/main" val="1049885559"/>
      </p:ext>
    </p:extLst>
  </p:cSld>
  <p:clrMapOvr>
    <a:masterClrMapping/>
  </p:clrMapOvr>
  <mc:AlternateContent xmlns:mc="http://schemas.openxmlformats.org/markup-compatibility/2006" xmlns:p14="http://schemas.microsoft.com/office/powerpoint/2010/main">
    <mc:Choice Requires="p14">
      <p:transition spd="slow" p14:dur="2000" advTm="14266"/>
    </mc:Choice>
    <mc:Fallback xmlns="">
      <p:transition spd="slow" advTm="14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557559" y="1598260"/>
            <a:ext cx="3957011" cy="4203592"/>
          </a:xfrm>
        </p:spPr>
        <p:txBody>
          <a:bodyPr>
            <a:normAutofit/>
          </a:bodyPr>
          <a:lstStyle/>
          <a:p>
            <a:pPr marL="0" indent="0">
              <a:buNone/>
            </a:pPr>
            <a:r>
              <a:rPr lang="en-US" sz="1400" dirty="0" smtClean="0">
                <a:solidFill>
                  <a:srgbClr val="9FB8CD"/>
                </a:solidFill>
                <a:latin typeface="Monaco" charset="0"/>
                <a:ea typeface="Monaco" charset="0"/>
                <a:cs typeface="Monaco" charset="0"/>
              </a:rPr>
              <a:t>1</a:t>
            </a:r>
            <a:r>
              <a:rPr lang="en-US" sz="1400" dirty="0" smtClean="0">
                <a:solidFill>
                  <a:schemeClr val="accent2"/>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public</a:t>
            </a:r>
            <a:r>
              <a:rPr lang="en-US" sz="1400" dirty="0" smtClean="0">
                <a:latin typeface="Monaco" charset="0"/>
                <a:ea typeface="Monaco" charset="0"/>
                <a:cs typeface="Monaco" charset="0"/>
              </a:rPr>
              <a:t> </a:t>
            </a:r>
            <a:r>
              <a:rPr lang="en-US" sz="1400" dirty="0">
                <a:solidFill>
                  <a:srgbClr val="7030A0"/>
                </a:solidFill>
                <a:latin typeface="Monaco" charset="0"/>
                <a:ea typeface="Monaco" charset="0"/>
                <a:cs typeface="Monaco" charset="0"/>
              </a:rPr>
              <a:t>class</a:t>
            </a:r>
            <a:r>
              <a:rPr lang="en-US" sz="1400" dirty="0">
                <a:latin typeface="Monaco" charset="0"/>
                <a:ea typeface="Monaco" charset="0"/>
                <a:cs typeface="Monaco" charset="0"/>
              </a:rPr>
              <a:t> </a:t>
            </a:r>
            <a:r>
              <a:rPr lang="en-US" sz="1400" dirty="0" err="1">
                <a:latin typeface="Monaco" charset="0"/>
                <a:ea typeface="Monaco" charset="0"/>
                <a:cs typeface="Monaco" charset="0"/>
              </a:rPr>
              <a:t>RequestHandler</a:t>
            </a:r>
            <a:r>
              <a:rPr lang="en-US" sz="1400" dirty="0">
                <a:latin typeface="Monaco" charset="0"/>
                <a:ea typeface="Monaco" charset="0"/>
                <a:cs typeface="Monaco" charset="0"/>
              </a:rPr>
              <a:t> { </a:t>
            </a:r>
          </a:p>
          <a:p>
            <a:pPr marL="0" indent="0">
              <a:buNone/>
            </a:pPr>
            <a:r>
              <a:rPr lang="en-US" sz="1400" dirty="0" smtClean="0">
                <a:solidFill>
                  <a:srgbClr val="9FB8CD"/>
                </a:solidFill>
                <a:latin typeface="Monaco" charset="0"/>
                <a:ea typeface="Monaco" charset="0"/>
                <a:cs typeface="Monaco" charset="0"/>
              </a:rPr>
              <a:t>2</a:t>
            </a:r>
            <a:r>
              <a:rPr lang="en-US" sz="1400" dirty="0" smtClean="0">
                <a:latin typeface="Monaco" charset="0"/>
                <a:ea typeface="Monaco" charset="0"/>
                <a:cs typeface="Monaco" charset="0"/>
              </a:rPr>
              <a:t>     </a:t>
            </a:r>
            <a:r>
              <a:rPr lang="en-US" sz="1400" dirty="0" smtClean="0">
                <a:solidFill>
                  <a:schemeClr val="bg1">
                    <a:lumMod val="85000"/>
                  </a:schemeClr>
                </a:solidFill>
                <a:latin typeface="Monaco" charset="0"/>
                <a:ea typeface="Monaco" charset="0"/>
                <a:cs typeface="Monaco" charset="0"/>
              </a:rPr>
              <a:t>Request request;</a:t>
            </a:r>
            <a:br>
              <a:rPr lang="en-US" sz="1400" dirty="0" smtClean="0">
                <a:solidFill>
                  <a:schemeClr val="bg1">
                    <a:lumMod val="85000"/>
                  </a:schemeClr>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3</a:t>
            </a:r>
            <a:r>
              <a:rPr lang="en-US" sz="1400" dirty="0" smtClean="0">
                <a:latin typeface="Monaco" charset="0"/>
                <a:ea typeface="Monaco" charset="0"/>
                <a:cs typeface="Monaco" charset="0"/>
              </a:rPr>
              <a:t>     </a:t>
            </a:r>
            <a:r>
              <a:rPr lang="en-US" sz="1400" dirty="0" err="1" smtClean="0">
                <a:solidFill>
                  <a:schemeClr val="bg1">
                    <a:lumMod val="85000"/>
                  </a:schemeClr>
                </a:solidFill>
                <a:latin typeface="Monaco" charset="0"/>
                <a:ea typeface="Monaco" charset="0"/>
                <a:cs typeface="Monaco" charset="0"/>
              </a:rPr>
              <a:t>FtpWriter</a:t>
            </a:r>
            <a:r>
              <a:rPr lang="en-US" sz="1400" dirty="0" smtClean="0">
                <a:solidFill>
                  <a:schemeClr val="bg1">
                    <a:lumMod val="85000"/>
                  </a:schemeClr>
                </a:solidFill>
                <a:latin typeface="Monaco" charset="0"/>
                <a:ea typeface="Monaco" charset="0"/>
                <a:cs typeface="Monaco" charset="0"/>
              </a:rPr>
              <a:t> writer;</a:t>
            </a:r>
            <a:br>
              <a:rPr lang="en-US" sz="1400" dirty="0" smtClean="0">
                <a:solidFill>
                  <a:schemeClr val="bg1">
                    <a:lumMod val="85000"/>
                  </a:schemeClr>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4</a:t>
            </a:r>
            <a:r>
              <a:rPr lang="en-US" sz="1400" dirty="0" smtClean="0">
                <a:latin typeface="Monaco" charset="0"/>
                <a:ea typeface="Monaco" charset="0"/>
                <a:cs typeface="Monaco" charset="0"/>
              </a:rPr>
              <a:t>     </a:t>
            </a:r>
            <a:r>
              <a:rPr lang="en-US" sz="1400" dirty="0" err="1" smtClean="0">
                <a:solidFill>
                  <a:schemeClr val="bg1">
                    <a:lumMod val="85000"/>
                  </a:schemeClr>
                </a:solidFill>
                <a:latin typeface="Monaco" charset="0"/>
                <a:ea typeface="Monaco" charset="0"/>
                <a:cs typeface="Monaco" charset="0"/>
              </a:rPr>
              <a:t>BufferedReader</a:t>
            </a:r>
            <a:r>
              <a:rPr lang="en-US" sz="1400" dirty="0" smtClean="0">
                <a:solidFill>
                  <a:schemeClr val="bg1">
                    <a:lumMod val="85000"/>
                  </a:schemeClr>
                </a:solidFill>
                <a:latin typeface="Monaco" charset="0"/>
                <a:ea typeface="Monaco" charset="0"/>
                <a:cs typeface="Monaco" charset="0"/>
              </a:rPr>
              <a:t> reader;</a:t>
            </a:r>
            <a:br>
              <a:rPr lang="en-US" sz="1400" dirty="0" smtClean="0">
                <a:solidFill>
                  <a:schemeClr val="bg1">
                    <a:lumMod val="85000"/>
                  </a:schemeClr>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5</a:t>
            </a:r>
            <a:r>
              <a:rPr lang="en-US" sz="1400" dirty="0" smtClean="0">
                <a:latin typeface="Monaco" charset="0"/>
                <a:ea typeface="Monaco" charset="0"/>
                <a:cs typeface="Monaco" charset="0"/>
              </a:rPr>
              <a:t>     </a:t>
            </a:r>
            <a:r>
              <a:rPr lang="en-US" sz="1400" dirty="0" smtClean="0">
                <a:solidFill>
                  <a:schemeClr val="bg1">
                    <a:lumMod val="85000"/>
                  </a:schemeClr>
                </a:solidFill>
                <a:latin typeface="Monaco" charset="0"/>
                <a:ea typeface="Monaco" charset="0"/>
                <a:cs typeface="Monaco" charset="0"/>
              </a:rPr>
              <a:t>Socket </a:t>
            </a:r>
            <a:r>
              <a:rPr lang="en-US" sz="1400" dirty="0" err="1" smtClean="0">
                <a:solidFill>
                  <a:schemeClr val="bg1">
                    <a:lumMod val="85000"/>
                  </a:schemeClr>
                </a:solidFill>
                <a:latin typeface="Monaco" charset="0"/>
                <a:ea typeface="Monaco" charset="0"/>
                <a:cs typeface="Monaco" charset="0"/>
              </a:rPr>
              <a:t>controlSocket</a:t>
            </a:r>
            <a:r>
              <a:rPr lang="en-US" sz="1400" dirty="0">
                <a:solidFill>
                  <a:schemeClr val="bg1">
                    <a:lumMod val="85000"/>
                  </a:schemeClr>
                </a:solidFill>
                <a:latin typeface="Monaco" charset="0"/>
                <a:ea typeface="Monaco" charset="0"/>
                <a:cs typeface="Monaco" charset="0"/>
              </a:rPr>
              <a:t>;</a:t>
            </a:r>
            <a:br>
              <a:rPr lang="en-US" sz="1400" dirty="0">
                <a:solidFill>
                  <a:schemeClr val="bg1">
                    <a:lumMod val="85000"/>
                  </a:schemeClr>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6</a:t>
            </a:r>
            <a:r>
              <a:rPr lang="en-US" sz="1400" dirty="0" smtClean="0">
                <a:latin typeface="Monaco" charset="0"/>
                <a:ea typeface="Monaco" charset="0"/>
                <a:cs typeface="Monaco" charset="0"/>
              </a:rPr>
              <a:t>     </a:t>
            </a:r>
            <a:r>
              <a:rPr lang="en-US" sz="1400" dirty="0" err="1" smtClean="0">
                <a:solidFill>
                  <a:schemeClr val="bg1">
                    <a:lumMod val="85000"/>
                  </a:schemeClr>
                </a:solidFill>
                <a:latin typeface="Monaco" charset="0"/>
                <a:ea typeface="Monaco" charset="0"/>
                <a:cs typeface="Monaco" charset="0"/>
              </a:rPr>
              <a:t>boolean</a:t>
            </a:r>
            <a:r>
              <a:rPr lang="en-US" sz="1400" dirty="0">
                <a:solidFill>
                  <a:schemeClr val="bg1">
                    <a:lumMod val="85000"/>
                  </a:schemeClr>
                </a:solidFill>
                <a:latin typeface="Monaco" charset="0"/>
                <a:ea typeface="Monaco" charset="0"/>
                <a:cs typeface="Monaco" charset="0"/>
              </a:rPr>
              <a:t> </a:t>
            </a:r>
            <a:r>
              <a:rPr lang="en-US" sz="1400" dirty="0" err="1" smtClean="0">
                <a:solidFill>
                  <a:schemeClr val="bg1">
                    <a:lumMod val="85000"/>
                  </a:schemeClr>
                </a:solidFill>
                <a:latin typeface="Monaco" charset="0"/>
                <a:ea typeface="Monaco" charset="0"/>
                <a:cs typeface="Monaco" charset="0"/>
              </a:rPr>
              <a:t>isConnectionClosed</a:t>
            </a:r>
            <a:r>
              <a:rPr lang="en-US" sz="1400" dirty="0" smtClean="0">
                <a:solidFill>
                  <a:schemeClr val="bg1">
                    <a:lumMod val="85000"/>
                  </a:schemeClr>
                </a:solidFill>
                <a:latin typeface="Monaco" charset="0"/>
                <a:ea typeface="Monaco" charset="0"/>
                <a:cs typeface="Monaco" charset="0"/>
              </a:rPr>
              <a:t>;</a:t>
            </a:r>
            <a:br>
              <a:rPr lang="en-US" sz="1400" dirty="0" smtClean="0">
                <a:solidFill>
                  <a:schemeClr val="bg1">
                    <a:lumMod val="85000"/>
                  </a:schemeClr>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7</a:t>
            </a:r>
            <a:r>
              <a:rPr lang="en-US" sz="1400" dirty="0" smtClean="0">
                <a:latin typeface="Monaco" charset="0"/>
                <a:ea typeface="Monaco" charset="0"/>
                <a:cs typeface="Monaco" charset="0"/>
              </a:rPr>
              <a:t>     </a:t>
            </a:r>
            <a:r>
              <a:rPr lang="en-US" sz="1400" dirty="0" smtClean="0">
                <a:solidFill>
                  <a:schemeClr val="bg1">
                    <a:lumMod val="85000"/>
                  </a:schemeClr>
                </a:solidFill>
                <a:latin typeface="Monaco" charset="0"/>
                <a:ea typeface="Monaco" charset="0"/>
                <a:cs typeface="Monaco" charset="0"/>
              </a:rPr>
              <a:t>…</a:t>
            </a:r>
            <a:r>
              <a:rPr lang="en-US" sz="1400" dirty="0" smtClean="0">
                <a:latin typeface="Monaco" charset="0"/>
                <a:ea typeface="Monaco" charset="0"/>
                <a:cs typeface="Monaco" charset="0"/>
              </a:rPr>
              <a:t/>
            </a:r>
            <a:br>
              <a:rPr lang="en-US" sz="1400" dirty="0" smtClean="0">
                <a:latin typeface="Monaco" charset="0"/>
                <a:ea typeface="Monaco" charset="0"/>
                <a:cs typeface="Monaco" charset="0"/>
              </a:rPr>
            </a:br>
            <a:r>
              <a:rPr lang="en-US" sz="1400" dirty="0" smtClean="0">
                <a:latin typeface="Monaco" charset="0"/>
                <a:ea typeface="Monaco" charset="0"/>
                <a:cs typeface="Monaco" charset="0"/>
              </a:rPr>
              <a:t/>
            </a:r>
            <a:br>
              <a:rPr lang="en-US" sz="1400" dirty="0" smtClean="0">
                <a:latin typeface="Monaco" charset="0"/>
                <a:ea typeface="Monaco" charset="0"/>
                <a:cs typeface="Monaco" charset="0"/>
              </a:rPr>
            </a:br>
            <a:r>
              <a:rPr lang="en-US" sz="1400" dirty="0" smtClean="0">
                <a:latin typeface="Monaco" charset="0"/>
                <a:ea typeface="Monaco" charset="0"/>
                <a:cs typeface="Monaco" charset="0"/>
              </a:rPr>
              <a:t/>
            </a:r>
            <a:br>
              <a:rPr lang="en-US" sz="1400" dirty="0" smtClean="0">
                <a:latin typeface="Monaco" charset="0"/>
                <a:ea typeface="Monaco" charset="0"/>
                <a:cs typeface="Monaco" charset="0"/>
              </a:rPr>
            </a:br>
            <a:r>
              <a:rPr lang="en-US" sz="1400" dirty="0" smtClean="0">
                <a:solidFill>
                  <a:srgbClr val="9FB8CD"/>
                </a:solidFill>
                <a:latin typeface="Monaco" charset="0"/>
                <a:ea typeface="Monaco" charset="0"/>
                <a:cs typeface="Monaco" charset="0"/>
              </a:rPr>
              <a:t>8</a:t>
            </a:r>
            <a:r>
              <a:rPr lang="en-US" sz="1400" dirty="0" smtClean="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public Request </a:t>
            </a:r>
            <a:r>
              <a:rPr lang="en-US" sz="1400" dirty="0" err="1" smtClean="0">
                <a:solidFill>
                  <a:prstClr val="black"/>
                </a:solidFill>
                <a:latin typeface="Monaco" charset="0"/>
                <a:ea typeface="Monaco" charset="0"/>
                <a:cs typeface="Monaco" charset="0"/>
              </a:rPr>
              <a:t>getRequest</a:t>
            </a:r>
            <a:r>
              <a:rPr lang="en-US" sz="1400" dirty="0" smtClean="0">
                <a:solidFill>
                  <a:prstClr val="black"/>
                </a:solidFill>
                <a:latin typeface="Monaco" charset="0"/>
                <a:ea typeface="Monaco" charset="0"/>
                <a:cs typeface="Monaco" charset="0"/>
              </a:rPr>
              <a:t>() {</a:t>
            </a:r>
            <a:br>
              <a:rPr lang="en-US" sz="1400" dirty="0" smtClean="0">
                <a:solidFill>
                  <a:prstClr val="black"/>
                </a:solidFill>
                <a:latin typeface="Monaco" charset="0"/>
                <a:ea typeface="Monaco" charset="0"/>
                <a:cs typeface="Monaco" charset="0"/>
              </a:rPr>
            </a:br>
            <a:endParaRPr lang="en-US" sz="1400" dirty="0" smtClean="0">
              <a:solidFill>
                <a:prstClr val="black"/>
              </a:solidFill>
              <a:latin typeface="Monaco" charset="0"/>
              <a:ea typeface="Monaco" charset="0"/>
              <a:cs typeface="Monaco" charset="0"/>
            </a:endParaRPr>
          </a:p>
          <a:p>
            <a:pPr marL="0" indent="0">
              <a:buNone/>
            </a:pPr>
            <a:r>
              <a:rPr lang="en-US" sz="1400" dirty="0" smtClean="0">
                <a:solidFill>
                  <a:srgbClr val="9FB8CD"/>
                </a:solidFill>
                <a:latin typeface="Monaco" charset="0"/>
                <a:ea typeface="Monaco" charset="0"/>
                <a:cs typeface="Monaco" charset="0"/>
              </a:rPr>
              <a:t>10</a:t>
            </a:r>
            <a:r>
              <a:rPr lang="en-US" sz="1400" dirty="0" smtClean="0">
                <a:solidFill>
                  <a:prstClr val="black"/>
                </a:solidFill>
                <a:latin typeface="Monaco" charset="0"/>
                <a:ea typeface="Monaco" charset="0"/>
                <a:cs typeface="Monaco" charset="0"/>
              </a:rPr>
              <a:t> } </a:t>
            </a:r>
            <a:r>
              <a:rPr lang="en-US" sz="1400" dirty="0">
                <a:solidFill>
                  <a:prstClr val="black"/>
                </a:solidFill>
                <a:latin typeface="Monaco" charset="0"/>
                <a:ea typeface="Monaco" charset="0"/>
                <a:cs typeface="Monaco" charset="0"/>
              </a:rPr>
              <a:t/>
            </a:r>
            <a:br>
              <a:rPr lang="en-US" sz="1400" dirty="0">
                <a:solidFill>
                  <a:prstClr val="black"/>
                </a:solidFill>
                <a:latin typeface="Monaco" charset="0"/>
                <a:ea typeface="Monaco" charset="0"/>
                <a:cs typeface="Monaco" charset="0"/>
              </a:rPr>
            </a:br>
            <a:endParaRPr lang="en-US" sz="1400" dirty="0">
              <a:latin typeface="Monaco" charset="0"/>
              <a:ea typeface="Monaco" charset="0"/>
              <a:cs typeface="Monaco" charset="0"/>
            </a:endParaRPr>
          </a:p>
        </p:txBody>
      </p:sp>
      <p:sp>
        <p:nvSpPr>
          <p:cNvPr id="5" name="Title 4"/>
          <p:cNvSpPr>
            <a:spLocks noGrp="1"/>
          </p:cNvSpPr>
          <p:nvPr>
            <p:ph type="title"/>
          </p:nvPr>
        </p:nvSpPr>
        <p:spPr/>
        <p:txBody>
          <a:bodyPr>
            <a:normAutofit/>
          </a:bodyPr>
          <a:lstStyle/>
          <a:p>
            <a:r>
              <a:rPr lang="en-US" dirty="0" smtClean="0"/>
              <a:t>Applying the Analysis to a Program</a:t>
            </a:r>
            <a:endParaRPr lang="en-US" dirty="0"/>
          </a:p>
        </p:txBody>
      </p:sp>
      <p:sp>
        <p:nvSpPr>
          <p:cNvPr id="7" name="TextBox 6"/>
          <p:cNvSpPr txBox="1"/>
          <p:nvPr/>
        </p:nvSpPr>
        <p:spPr>
          <a:xfrm>
            <a:off x="567868" y="3854034"/>
            <a:ext cx="2869696" cy="307777"/>
          </a:xfrm>
          <a:prstGeom prst="rect">
            <a:avLst/>
          </a:prstGeom>
          <a:noFill/>
        </p:spPr>
        <p:txBody>
          <a:bodyPr wrap="none" rtlCol="0">
            <a:spAutoFit/>
          </a:bodyPr>
          <a:lstStyle/>
          <a:p>
            <a:r>
              <a:rPr lang="en-US" sz="1400" dirty="0">
                <a:solidFill>
                  <a:srgbClr val="9FB8CD"/>
                </a:solidFill>
                <a:latin typeface="Monaco" charset="0"/>
                <a:ea typeface="Monaco" charset="0"/>
                <a:cs typeface="Monaco" charset="0"/>
              </a:rPr>
              <a:t>9</a:t>
            </a:r>
            <a:r>
              <a:rPr lang="en-US" sz="1400" dirty="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return</a:t>
            </a:r>
            <a:r>
              <a:rPr lang="en-US" sz="1400" dirty="0" smtClean="0">
                <a:solidFill>
                  <a:prstClr val="black"/>
                </a:solidFill>
                <a:latin typeface="Monaco" charset="0"/>
                <a:ea typeface="Monaco" charset="0"/>
                <a:cs typeface="Monaco" charset="0"/>
              </a:rPr>
              <a:t> </a:t>
            </a:r>
            <a:r>
              <a:rPr lang="en-US" sz="1400" dirty="0">
                <a:solidFill>
                  <a:srgbClr val="0070C0"/>
                </a:solidFill>
                <a:latin typeface="Monaco" charset="0"/>
                <a:ea typeface="Monaco" charset="0"/>
                <a:cs typeface="Monaco" charset="0"/>
              </a:rPr>
              <a:t>request</a:t>
            </a:r>
            <a:r>
              <a:rPr lang="en-US" sz="1400" dirty="0" smtClean="0">
                <a:solidFill>
                  <a:prstClr val="black"/>
                </a:solidFill>
                <a:latin typeface="Monaco" charset="0"/>
                <a:ea typeface="Monaco" charset="0"/>
                <a:cs typeface="Monaco" charset="0"/>
              </a:rPr>
              <a:t>; </a:t>
            </a:r>
            <a:endParaRPr lang="en-US" sz="1400" dirty="0">
              <a:latin typeface="Monaco" charset="0"/>
              <a:ea typeface="Monaco" charset="0"/>
              <a:cs typeface="Monaco" charset="0"/>
            </a:endParaRPr>
          </a:p>
        </p:txBody>
      </p:sp>
      <p:grpSp>
        <p:nvGrpSpPr>
          <p:cNvPr id="15" name="Group 14"/>
          <p:cNvGrpSpPr/>
          <p:nvPr/>
        </p:nvGrpSpPr>
        <p:grpSpPr>
          <a:xfrm>
            <a:off x="4649333" y="1591056"/>
            <a:ext cx="4556791" cy="3554819"/>
            <a:chOff x="4548974" y="1523960"/>
            <a:chExt cx="4556791" cy="3554819"/>
          </a:xfrm>
        </p:grpSpPr>
        <p:sp>
          <p:nvSpPr>
            <p:cNvPr id="3" name="Rectangle 2"/>
            <p:cNvSpPr/>
            <p:nvPr/>
          </p:nvSpPr>
          <p:spPr>
            <a:xfrm>
              <a:off x="4552732" y="1523960"/>
              <a:ext cx="4553033" cy="3554819"/>
            </a:xfrm>
            <a:prstGeom prst="rect">
              <a:avLst/>
            </a:prstGeom>
          </p:spPr>
          <p:txBody>
            <a:bodyPr wrap="square">
              <a:spAutoFit/>
            </a:bodyPr>
            <a:lstStyle/>
            <a:p>
              <a:pPr>
                <a:spcBef>
                  <a:spcPts val="600"/>
                </a:spcBef>
                <a:buClr>
                  <a:srgbClr val="727CA3"/>
                </a:buClr>
                <a:buSzPct val="76000"/>
              </a:pPr>
              <a:r>
                <a:rPr lang="en-US" sz="1400" dirty="0" smtClean="0">
                  <a:solidFill>
                    <a:srgbClr val="9FB8CD"/>
                  </a:solidFill>
                  <a:latin typeface="Monaco" charset="0"/>
                  <a:ea typeface="Monaco" charset="0"/>
                  <a:cs typeface="Monaco" charset="0"/>
                </a:rPr>
                <a:t>11</a:t>
              </a:r>
              <a:r>
                <a:rPr lang="en-US" sz="1400" dirty="0" smtClean="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public </a:t>
              </a:r>
              <a:r>
                <a:rPr lang="en-US" sz="1400" dirty="0">
                  <a:solidFill>
                    <a:srgbClr val="7030A0"/>
                  </a:solidFill>
                  <a:latin typeface="Monaco" charset="0"/>
                  <a:ea typeface="Monaco" charset="0"/>
                  <a:cs typeface="Monaco" charset="0"/>
                </a:rPr>
                <a:t>void </a:t>
              </a:r>
              <a:r>
                <a:rPr lang="en-US" sz="1400" dirty="0" smtClean="0">
                  <a:solidFill>
                    <a:prstClr val="black"/>
                  </a:solidFill>
                  <a:latin typeface="Monaco" charset="0"/>
                  <a:ea typeface="Monaco" charset="0"/>
                  <a:cs typeface="Monaco" charset="0"/>
                </a:rPr>
                <a:t>close() </a:t>
              </a:r>
              <a:r>
                <a:rPr lang="en-US" sz="1400" dirty="0">
                  <a:solidFill>
                    <a:prstClr val="black"/>
                  </a:solidFill>
                  <a:latin typeface="Monaco" charset="0"/>
                  <a:ea typeface="Monaco" charset="0"/>
                  <a:cs typeface="Monaco" charset="0"/>
                </a:rPr>
                <a:t>{ </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12</a:t>
              </a:r>
              <a:r>
                <a:rPr lang="en-US" sz="1400" dirty="0" smtClean="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synchronized</a:t>
              </a:r>
              <a:r>
                <a:rPr lang="en-US" sz="1400" dirty="0" smtClean="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this</a:t>
              </a:r>
              <a:r>
                <a:rPr lang="en-US" sz="1400" dirty="0">
                  <a:solidFill>
                    <a:prstClr val="black"/>
                  </a:solidFill>
                  <a:latin typeface="Monaco" charset="0"/>
                  <a:ea typeface="Monaco" charset="0"/>
                  <a:cs typeface="Monaco" charset="0"/>
                </a:rPr>
                <a:t>) {</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13</a:t>
              </a:r>
              <a:r>
                <a:rPr lang="en-US" sz="1400" dirty="0" smtClean="0">
                  <a:solidFill>
                    <a:prstClr val="black"/>
                  </a:solidFill>
                  <a:latin typeface="Monaco" charset="0"/>
                  <a:ea typeface="Monaco" charset="0"/>
                  <a:cs typeface="Monaco" charset="0"/>
                </a:rPr>
                <a:t>    	if </a:t>
              </a:r>
              <a:r>
                <a:rPr lang="en-US" sz="1400" dirty="0">
                  <a:solidFill>
                    <a:prstClr val="black"/>
                  </a:solidFill>
                  <a:latin typeface="Monaco" charset="0"/>
                  <a:ea typeface="Monaco" charset="0"/>
                  <a:cs typeface="Monaco" charset="0"/>
                </a:rPr>
                <a:t>(</a:t>
              </a:r>
              <a:r>
                <a:rPr lang="en-US" sz="1400" dirty="0" err="1" smtClean="0">
                  <a:solidFill>
                    <a:srgbClr val="0070C0"/>
                  </a:solidFill>
                  <a:latin typeface="Monaco" charset="0"/>
                  <a:ea typeface="Monaco" charset="0"/>
                  <a:cs typeface="Monaco" charset="0"/>
                </a:rPr>
                <a:t>isClosed</a:t>
              </a:r>
              <a:r>
                <a:rPr lang="en-US" sz="1400" dirty="0">
                  <a:solidFill>
                    <a:prstClr val="black"/>
                  </a:solidFill>
                  <a:latin typeface="Monaco" charset="0"/>
                  <a:ea typeface="Monaco" charset="0"/>
                  <a:cs typeface="Monaco" charset="0"/>
                </a:rPr>
                <a:t>) </a:t>
              </a:r>
              <a:endParaRPr lang="en-US" sz="1400" dirty="0" smtClean="0">
                <a:solidFill>
                  <a:prstClr val="black"/>
                </a:solidFill>
                <a:latin typeface="Monaco" charset="0"/>
                <a:ea typeface="Monaco" charset="0"/>
                <a:cs typeface="Monaco" charset="0"/>
              </a:endParaRPr>
            </a:p>
            <a:p>
              <a:pPr>
                <a:spcBef>
                  <a:spcPts val="600"/>
                </a:spcBef>
                <a:buClr>
                  <a:srgbClr val="727CA3"/>
                </a:buClr>
                <a:buSzPct val="76000"/>
              </a:pPr>
              <a:r>
                <a:rPr lang="en-US" sz="1400" dirty="0" smtClean="0">
                  <a:solidFill>
                    <a:srgbClr val="9FB8CD"/>
                  </a:solidFill>
                  <a:latin typeface="Monaco" charset="0"/>
                  <a:ea typeface="Monaco" charset="0"/>
                  <a:cs typeface="Monaco" charset="0"/>
                </a:rPr>
                <a:t>14</a:t>
              </a:r>
              <a:r>
                <a:rPr lang="en-US" sz="1400" dirty="0" smtClean="0">
                  <a:solidFill>
                    <a:prstClr val="black"/>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smtClean="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return</a:t>
              </a:r>
              <a:r>
                <a:rPr lang="en-US" sz="1400" dirty="0" smtClean="0">
                  <a:solidFill>
                    <a:prstClr val="black"/>
                  </a:solidFill>
                  <a:latin typeface="Monaco" charset="0"/>
                  <a:ea typeface="Monaco" charset="0"/>
                  <a:cs typeface="Monaco" charset="0"/>
                </a:rPr>
                <a:t>;</a:t>
              </a:r>
              <a:br>
                <a:rPr lang="en-US" sz="1400" dirty="0" smtClean="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15</a:t>
              </a:r>
              <a:r>
                <a:rPr lang="en-US" sz="1400" dirty="0" smtClean="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isClosed</a:t>
              </a:r>
              <a:r>
                <a:rPr lang="en-US" sz="1400" dirty="0" smtClean="0">
                  <a:solidFill>
                    <a:srgbClr val="0070C0"/>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true</a:t>
              </a:r>
              <a:r>
                <a:rPr lang="en-US" sz="1400" dirty="0">
                  <a:solidFill>
                    <a:prstClr val="black"/>
                  </a:solidFill>
                  <a:latin typeface="Monaco" charset="0"/>
                  <a:ea typeface="Monaco" charset="0"/>
                  <a:cs typeface="Monaco" charset="0"/>
                </a:rPr>
                <a:t>; </a:t>
              </a:r>
              <a:r>
                <a:rPr lang="en-US" sz="1400" dirty="0" smtClean="0">
                  <a:solidFill>
                    <a:prstClr val="black"/>
                  </a:solidFill>
                  <a:latin typeface="Monaco" charset="0"/>
                  <a:ea typeface="Monaco" charset="0"/>
                  <a:cs typeface="Monaco" charset="0"/>
                </a:rPr>
                <a:t/>
              </a:r>
              <a:br>
                <a:rPr lang="en-US" sz="1400" dirty="0" smtClean="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16</a:t>
              </a:r>
              <a:r>
                <a:rPr lang="en-US" sz="1400" dirty="0" smtClean="0">
                  <a:solidFill>
                    <a:prstClr val="black"/>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r>
              <a:br>
                <a:rPr lang="en-US" sz="1400" dirty="0">
                  <a:solidFill>
                    <a:prstClr val="black"/>
                  </a:solidFill>
                  <a:latin typeface="Monaco" charset="0"/>
                  <a:ea typeface="Monaco" charset="0"/>
                  <a:cs typeface="Monaco" charset="0"/>
                </a:rPr>
              </a:br>
              <a:r>
                <a:rPr lang="en-US" sz="1400" dirty="0" smtClean="0">
                  <a:solidFill>
                    <a:prstClr val="black"/>
                  </a:solidFill>
                  <a:latin typeface="Monaco" charset="0"/>
                  <a:ea typeface="Monaco" charset="0"/>
                  <a:cs typeface="Monaco" charset="0"/>
                </a:rPr>
                <a:t/>
              </a:r>
              <a:br>
                <a:rPr lang="en-US" sz="1400" dirty="0" smtClean="0">
                  <a:solidFill>
                    <a:prstClr val="black"/>
                  </a:solidFill>
                  <a:latin typeface="Monaco" charset="0"/>
                  <a:ea typeface="Monaco" charset="0"/>
                  <a:cs typeface="Monaco" charset="0"/>
                </a:rPr>
              </a:br>
              <a:endParaRPr lang="en-US" sz="1400" dirty="0" smtClean="0">
                <a:solidFill>
                  <a:prstClr val="black"/>
                </a:solidFill>
                <a:latin typeface="Monaco" charset="0"/>
                <a:ea typeface="Monaco" charset="0"/>
                <a:cs typeface="Monaco" charset="0"/>
              </a:endParaRPr>
            </a:p>
            <a:p>
              <a:pPr>
                <a:spcBef>
                  <a:spcPts val="600"/>
                </a:spcBef>
                <a:buClr>
                  <a:srgbClr val="727CA3"/>
                </a:buClr>
                <a:buSzPct val="76000"/>
              </a:pPr>
              <a:r>
                <a:rPr lang="en-US" sz="1400" dirty="0" smtClean="0">
                  <a:solidFill>
                    <a:prstClr val="black"/>
                  </a:solidFill>
                  <a:latin typeface="Monaco" charset="0"/>
                  <a:ea typeface="Monaco" charset="0"/>
                  <a:cs typeface="Monaco" charset="0"/>
                </a:rPr>
                <a:t/>
              </a:r>
              <a:br>
                <a:rPr lang="en-US" sz="1400" dirty="0" smtClean="0">
                  <a:solidFill>
                    <a:prstClr val="black"/>
                  </a:solidFill>
                  <a:latin typeface="Monaco" charset="0"/>
                  <a:ea typeface="Monaco" charset="0"/>
                  <a:cs typeface="Monaco" charset="0"/>
                </a:rPr>
              </a:br>
              <a:endParaRPr lang="en-US" sz="1400" dirty="0" smtClean="0">
                <a:solidFill>
                  <a:prstClr val="black"/>
                </a:solidFill>
                <a:latin typeface="Monaco" charset="0"/>
                <a:ea typeface="Monaco" charset="0"/>
                <a:cs typeface="Monaco" charset="0"/>
              </a:endParaRPr>
            </a:p>
            <a:p>
              <a:pPr>
                <a:spcBef>
                  <a:spcPts val="600"/>
                </a:spcBef>
                <a:buClr>
                  <a:srgbClr val="727CA3"/>
                </a:buClr>
                <a:buSzPct val="76000"/>
              </a:pPr>
              <a:r>
                <a:rPr lang="en-US" sz="1400" dirty="0" smtClean="0">
                  <a:solidFill>
                    <a:srgbClr val="9FB8CD"/>
                  </a:solidFill>
                  <a:latin typeface="Monaco" charset="0"/>
                  <a:ea typeface="Monaco" charset="0"/>
                  <a:cs typeface="Monaco" charset="0"/>
                </a:rPr>
                <a:t>21</a:t>
              </a:r>
              <a:r>
                <a:rPr lang="en-US" sz="1400" dirty="0" smtClean="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reader</a:t>
              </a:r>
              <a:r>
                <a:rPr lang="en-US" sz="1400" dirty="0" err="1" smtClean="0">
                  <a:solidFill>
                    <a:prstClr val="black"/>
                  </a:solidFill>
                  <a:latin typeface="Monaco" charset="0"/>
                  <a:ea typeface="Monaco" charset="0"/>
                  <a:cs typeface="Monaco" charset="0"/>
                </a:rPr>
                <a:t>.close</a:t>
              </a:r>
              <a:r>
                <a:rPr lang="en-US" sz="1400" dirty="0">
                  <a:solidFill>
                    <a:prstClr val="black"/>
                  </a:solidFill>
                  <a:latin typeface="Monaco" charset="0"/>
                  <a:ea typeface="Monaco" charset="0"/>
                  <a:cs typeface="Monaco" charset="0"/>
                </a:rPr>
                <a:t>();</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22</a:t>
              </a:r>
              <a:r>
                <a:rPr lang="en-US" sz="1400" dirty="0" smtClean="0">
                  <a:solidFill>
                    <a:prstClr val="black"/>
                  </a:solidFill>
                  <a:latin typeface="Monaco" charset="0"/>
                  <a:ea typeface="Monaco" charset="0"/>
                  <a:cs typeface="Monaco" charset="0"/>
                </a:rPr>
                <a:t>    </a:t>
              </a:r>
              <a:r>
                <a:rPr lang="en-US" sz="1400" dirty="0" smtClean="0">
                  <a:solidFill>
                    <a:srgbClr val="0070C0"/>
                  </a:solidFill>
                  <a:latin typeface="Monaco" charset="0"/>
                  <a:ea typeface="Monaco" charset="0"/>
                  <a:cs typeface="Monaco" charset="0"/>
                </a:rPr>
                <a:t>reader</a:t>
              </a:r>
              <a:r>
                <a:rPr lang="en-US" sz="1400" dirty="0" smtClean="0">
                  <a:solidFill>
                    <a:prstClr val="black"/>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null</a:t>
              </a:r>
              <a:r>
                <a:rPr lang="en-US" sz="1400" dirty="0">
                  <a:solidFill>
                    <a:prstClr val="black"/>
                  </a:solidFill>
                  <a:latin typeface="Monaco" charset="0"/>
                  <a:ea typeface="Monaco" charset="0"/>
                  <a:cs typeface="Monaco" charset="0"/>
                </a:rPr>
                <a:t>;</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23</a:t>
              </a:r>
              <a:r>
                <a:rPr lang="en-US" sz="1400" dirty="0" smtClean="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controlSocket</a:t>
              </a:r>
              <a:r>
                <a:rPr lang="en-US" sz="1400" dirty="0" err="1" smtClean="0">
                  <a:solidFill>
                    <a:prstClr val="black"/>
                  </a:solidFill>
                  <a:latin typeface="Monaco" charset="0"/>
                  <a:ea typeface="Monaco" charset="0"/>
                  <a:cs typeface="Monaco" charset="0"/>
                </a:rPr>
                <a:t>.close</a:t>
              </a:r>
              <a:r>
                <a:rPr lang="en-US" sz="1400" dirty="0">
                  <a:solidFill>
                    <a:prstClr val="black"/>
                  </a:solidFill>
                  <a:latin typeface="Monaco" charset="0"/>
                  <a:ea typeface="Monaco" charset="0"/>
                  <a:cs typeface="Monaco" charset="0"/>
                </a:rPr>
                <a:t>();</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24</a:t>
              </a:r>
              <a:r>
                <a:rPr lang="en-US" sz="1400" dirty="0" smtClean="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controlSocket</a:t>
              </a:r>
              <a:r>
                <a:rPr lang="en-US" sz="1400" dirty="0" smtClean="0">
                  <a:solidFill>
                    <a:srgbClr val="0070C0"/>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null</a:t>
              </a:r>
              <a:r>
                <a:rPr lang="en-US" sz="1400" dirty="0">
                  <a:solidFill>
                    <a:prstClr val="black"/>
                  </a:solidFill>
                  <a:latin typeface="Monaco" charset="0"/>
                  <a:ea typeface="Monaco" charset="0"/>
                  <a:cs typeface="Monaco" charset="0"/>
                </a:rPr>
                <a:t>; </a:t>
              </a:r>
              <a:r>
                <a:rPr lang="en-US" sz="1400" dirty="0" smtClean="0">
                  <a:solidFill>
                    <a:prstClr val="black"/>
                  </a:solidFill>
                  <a:latin typeface="Monaco" charset="0"/>
                  <a:ea typeface="Monaco" charset="0"/>
                  <a:cs typeface="Monaco" charset="0"/>
                </a:rPr>
                <a:t/>
              </a:r>
              <a:br>
                <a:rPr lang="en-US" sz="1400" dirty="0" smtClean="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25</a:t>
              </a:r>
              <a:r>
                <a:rPr lang="en-US" sz="1400" dirty="0" smtClean="0">
                  <a:latin typeface="Monaco" charset="0"/>
                  <a:ea typeface="Monaco" charset="0"/>
                  <a:cs typeface="Monaco" charset="0"/>
                </a:rPr>
                <a:t> </a:t>
              </a:r>
              <a:r>
                <a:rPr lang="en-US" sz="1400" dirty="0" smtClean="0">
                  <a:solidFill>
                    <a:prstClr val="black"/>
                  </a:solidFill>
                  <a:latin typeface="Monaco" charset="0"/>
                  <a:ea typeface="Monaco" charset="0"/>
                  <a:cs typeface="Monaco" charset="0"/>
                </a:rPr>
                <a:t>}</a:t>
              </a:r>
              <a:endParaRPr lang="en-US" sz="1400" dirty="0">
                <a:latin typeface="Monaco" charset="0"/>
                <a:ea typeface="Monaco" charset="0"/>
                <a:cs typeface="Monaco" charset="0"/>
              </a:endParaRPr>
            </a:p>
          </p:txBody>
        </p:sp>
        <p:sp>
          <p:nvSpPr>
            <p:cNvPr id="10" name="TextBox 9"/>
            <p:cNvSpPr txBox="1"/>
            <p:nvPr/>
          </p:nvSpPr>
          <p:spPr>
            <a:xfrm>
              <a:off x="4552732" y="2934452"/>
              <a:ext cx="2654894" cy="307777"/>
            </a:xfrm>
            <a:prstGeom prst="rect">
              <a:avLst/>
            </a:prstGeom>
            <a:noFill/>
          </p:spPr>
          <p:txBody>
            <a:bodyPr wrap="none" rtlCol="0">
              <a:spAutoFit/>
            </a:bodyPr>
            <a:lstStyle/>
            <a:p>
              <a:r>
                <a:rPr lang="en-US" sz="1400" dirty="0">
                  <a:solidFill>
                    <a:srgbClr val="9FB8CD"/>
                  </a:solidFill>
                  <a:latin typeface="Monaco" charset="0"/>
                  <a:ea typeface="Monaco" charset="0"/>
                  <a:cs typeface="Monaco" charset="0"/>
                </a:rPr>
                <a:t>17</a:t>
              </a:r>
              <a:r>
                <a:rPr lang="en-US" sz="1400" dirty="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request</a:t>
              </a:r>
              <a:r>
                <a:rPr lang="en-US" sz="1400" dirty="0" err="1" smtClean="0">
                  <a:solidFill>
                    <a:prstClr val="black"/>
                  </a:solidFill>
                  <a:latin typeface="Monaco" charset="0"/>
                  <a:ea typeface="Monaco" charset="0"/>
                  <a:cs typeface="Monaco" charset="0"/>
                </a:rPr>
                <a:t>.clear</a:t>
              </a:r>
              <a:r>
                <a:rPr lang="en-US" sz="1400" dirty="0" smtClean="0">
                  <a:solidFill>
                    <a:prstClr val="black"/>
                  </a:solidFill>
                  <a:latin typeface="Monaco" charset="0"/>
                  <a:ea typeface="Monaco" charset="0"/>
                  <a:cs typeface="Monaco" charset="0"/>
                </a:rPr>
                <a:t>(); </a:t>
              </a:r>
              <a:endParaRPr lang="en-US" sz="1400" dirty="0">
                <a:latin typeface="Monaco" charset="0"/>
                <a:ea typeface="Monaco" charset="0"/>
                <a:cs typeface="Monaco" charset="0"/>
              </a:endParaRPr>
            </a:p>
          </p:txBody>
        </p:sp>
        <p:sp>
          <p:nvSpPr>
            <p:cNvPr id="11" name="TextBox 10"/>
            <p:cNvSpPr txBox="1"/>
            <p:nvPr/>
          </p:nvSpPr>
          <p:spPr>
            <a:xfrm>
              <a:off x="4548974" y="3201191"/>
              <a:ext cx="2547492" cy="307777"/>
            </a:xfrm>
            <a:prstGeom prst="rect">
              <a:avLst/>
            </a:prstGeom>
            <a:noFill/>
          </p:spPr>
          <p:txBody>
            <a:bodyPr wrap="none" rtlCol="0">
              <a:spAutoFit/>
            </a:bodyPr>
            <a:lstStyle/>
            <a:p>
              <a:r>
                <a:rPr lang="en-US" sz="1400" dirty="0">
                  <a:solidFill>
                    <a:srgbClr val="9FB8CD"/>
                  </a:solidFill>
                  <a:latin typeface="Monaco" charset="0"/>
                  <a:ea typeface="Monaco" charset="0"/>
                  <a:cs typeface="Monaco" charset="0"/>
                </a:rPr>
                <a:t>18</a:t>
              </a:r>
              <a:r>
                <a:rPr lang="en-US" sz="1400" dirty="0">
                  <a:solidFill>
                    <a:prstClr val="black"/>
                  </a:solidFill>
                  <a:latin typeface="Monaco" charset="0"/>
                  <a:ea typeface="Monaco" charset="0"/>
                  <a:cs typeface="Monaco" charset="0"/>
                </a:rPr>
                <a:t>    </a:t>
              </a:r>
              <a:r>
                <a:rPr lang="en-US" sz="1400" dirty="0" smtClean="0">
                  <a:solidFill>
                    <a:srgbClr val="0070C0"/>
                  </a:solidFill>
                  <a:latin typeface="Monaco" charset="0"/>
                  <a:ea typeface="Monaco" charset="0"/>
                  <a:cs typeface="Monaco" charset="0"/>
                </a:rPr>
                <a:t>request</a:t>
              </a:r>
              <a:r>
                <a:rPr lang="en-US" sz="1400" dirty="0" smtClean="0">
                  <a:solidFill>
                    <a:prstClr val="black"/>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null</a:t>
              </a:r>
              <a:r>
                <a:rPr lang="en-US" sz="1400" dirty="0" smtClean="0">
                  <a:solidFill>
                    <a:prstClr val="black"/>
                  </a:solidFill>
                  <a:latin typeface="Monaco" charset="0"/>
                  <a:ea typeface="Monaco" charset="0"/>
                  <a:cs typeface="Monaco" charset="0"/>
                </a:rPr>
                <a:t>; </a:t>
              </a:r>
              <a:endParaRPr lang="en-US" sz="1400" dirty="0">
                <a:latin typeface="Monaco" charset="0"/>
                <a:ea typeface="Monaco" charset="0"/>
                <a:cs typeface="Monaco" charset="0"/>
              </a:endParaRPr>
            </a:p>
          </p:txBody>
        </p:sp>
        <p:sp>
          <p:nvSpPr>
            <p:cNvPr id="12" name="TextBox 11"/>
            <p:cNvSpPr txBox="1"/>
            <p:nvPr/>
          </p:nvSpPr>
          <p:spPr>
            <a:xfrm>
              <a:off x="4548974" y="3428393"/>
              <a:ext cx="2547492" cy="307777"/>
            </a:xfrm>
            <a:prstGeom prst="rect">
              <a:avLst/>
            </a:prstGeom>
            <a:noFill/>
          </p:spPr>
          <p:txBody>
            <a:bodyPr wrap="none" rtlCol="0">
              <a:spAutoFit/>
            </a:bodyPr>
            <a:lstStyle/>
            <a:p>
              <a:r>
                <a:rPr lang="en-US" sz="1400" dirty="0">
                  <a:solidFill>
                    <a:srgbClr val="9FB8CD"/>
                  </a:solidFill>
                  <a:latin typeface="Monaco" charset="0"/>
                  <a:ea typeface="Monaco" charset="0"/>
                  <a:cs typeface="Monaco" charset="0"/>
                </a:rPr>
                <a:t>19</a:t>
              </a:r>
              <a:r>
                <a:rPr lang="en-US" sz="1400" dirty="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writer</a:t>
              </a:r>
              <a:r>
                <a:rPr lang="en-US" sz="1400" dirty="0" err="1" smtClean="0">
                  <a:solidFill>
                    <a:prstClr val="black"/>
                  </a:solidFill>
                  <a:latin typeface="Monaco" charset="0"/>
                  <a:ea typeface="Monaco" charset="0"/>
                  <a:cs typeface="Monaco" charset="0"/>
                </a:rPr>
                <a:t>.close</a:t>
              </a:r>
              <a:r>
                <a:rPr lang="en-US" sz="1400" dirty="0" smtClean="0">
                  <a:solidFill>
                    <a:prstClr val="black"/>
                  </a:solidFill>
                  <a:latin typeface="Monaco" charset="0"/>
                  <a:ea typeface="Monaco" charset="0"/>
                  <a:cs typeface="Monaco" charset="0"/>
                </a:rPr>
                <a:t>(); </a:t>
              </a:r>
              <a:endParaRPr lang="en-US" sz="1400" dirty="0">
                <a:latin typeface="Monaco" charset="0"/>
                <a:ea typeface="Monaco" charset="0"/>
                <a:cs typeface="Monaco" charset="0"/>
              </a:endParaRPr>
            </a:p>
          </p:txBody>
        </p:sp>
        <p:sp>
          <p:nvSpPr>
            <p:cNvPr id="13" name="TextBox 12"/>
            <p:cNvSpPr txBox="1"/>
            <p:nvPr/>
          </p:nvSpPr>
          <p:spPr>
            <a:xfrm>
              <a:off x="4548974" y="3654911"/>
              <a:ext cx="2440092" cy="307777"/>
            </a:xfrm>
            <a:prstGeom prst="rect">
              <a:avLst/>
            </a:prstGeom>
            <a:noFill/>
          </p:spPr>
          <p:txBody>
            <a:bodyPr wrap="none" rtlCol="0">
              <a:spAutoFit/>
            </a:bodyPr>
            <a:lstStyle/>
            <a:p>
              <a:r>
                <a:rPr lang="en-US" sz="1400" dirty="0">
                  <a:solidFill>
                    <a:srgbClr val="9FB8CD"/>
                  </a:solidFill>
                  <a:latin typeface="Monaco" charset="0"/>
                  <a:ea typeface="Monaco" charset="0"/>
                  <a:cs typeface="Monaco" charset="0"/>
                </a:rPr>
                <a:t>20</a:t>
              </a:r>
              <a:r>
                <a:rPr lang="en-US" sz="1400" dirty="0">
                  <a:solidFill>
                    <a:prstClr val="black"/>
                  </a:solidFill>
                  <a:latin typeface="Monaco" charset="0"/>
                  <a:ea typeface="Monaco" charset="0"/>
                  <a:cs typeface="Monaco" charset="0"/>
                </a:rPr>
                <a:t>    </a:t>
              </a:r>
              <a:r>
                <a:rPr lang="en-US" sz="1400" dirty="0" smtClean="0">
                  <a:solidFill>
                    <a:srgbClr val="0070C0"/>
                  </a:solidFill>
                  <a:latin typeface="Monaco" charset="0"/>
                  <a:ea typeface="Monaco" charset="0"/>
                  <a:cs typeface="Monaco" charset="0"/>
                </a:rPr>
                <a:t>writer</a:t>
              </a:r>
              <a:r>
                <a:rPr lang="en-US" sz="1400" dirty="0" smtClean="0">
                  <a:solidFill>
                    <a:prstClr val="black"/>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null</a:t>
              </a:r>
              <a:r>
                <a:rPr lang="en-US" sz="1400" dirty="0" smtClean="0">
                  <a:solidFill>
                    <a:prstClr val="black"/>
                  </a:solidFill>
                  <a:latin typeface="Monaco" charset="0"/>
                  <a:ea typeface="Monaco" charset="0"/>
                  <a:cs typeface="Monaco" charset="0"/>
                </a:rPr>
                <a:t>; </a:t>
              </a:r>
              <a:endParaRPr lang="en-US" sz="1400" dirty="0">
                <a:latin typeface="Monaco" charset="0"/>
                <a:ea typeface="Monaco" charset="0"/>
                <a:cs typeface="Monaco" charset="0"/>
              </a:endParaRPr>
            </a:p>
          </p:txBody>
        </p:sp>
      </p:grpSp>
      <p:sp>
        <p:nvSpPr>
          <p:cNvPr id="6" name="Date Placeholder 5"/>
          <p:cNvSpPr>
            <a:spLocks noGrp="1"/>
          </p:cNvSpPr>
          <p:nvPr>
            <p:ph type="dt" sz="half" idx="10"/>
          </p:nvPr>
        </p:nvSpPr>
        <p:spPr/>
        <p:txBody>
          <a:bodyPr/>
          <a:lstStyle/>
          <a:p>
            <a:r>
              <a:rPr lang="en-US" smtClean="0"/>
              <a:t>10/13/17</a:t>
            </a:r>
            <a:endParaRPr lang="en-US" dirty="0"/>
          </a:p>
        </p:txBody>
      </p:sp>
      <p:sp>
        <p:nvSpPr>
          <p:cNvPr id="44" name="Content Placeholder 6"/>
          <p:cNvSpPr txBox="1">
            <a:spLocks/>
          </p:cNvSpPr>
          <p:nvPr/>
        </p:nvSpPr>
        <p:spPr>
          <a:xfrm>
            <a:off x="355360" y="5399220"/>
            <a:ext cx="8229599" cy="478307"/>
          </a:xfrm>
          <a:prstGeom prst="rect">
            <a:avLst/>
          </a:prstGeom>
        </p:spPr>
        <p:txBody>
          <a:bodyPr vert="horz">
            <a:normAutofit fontScale="925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Garamond" panose="02020404030301010803" pitchFamily="18" charset="0"/>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Garamond" panose="02020404030301010803" pitchFamily="18" charset="0"/>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Garamond" panose="02020404030301010803" pitchFamily="18" charset="0"/>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Garamond" panose="02020404030301010803" pitchFamily="18" charset="0"/>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Garamond" panose="02020404030301010803" pitchFamily="18"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buNone/>
            </a:pPr>
            <a:r>
              <a:rPr lang="en-US" sz="2400" b="1" dirty="0" smtClean="0">
                <a:solidFill>
                  <a:srgbClr val="595959"/>
                </a:solidFill>
                <a:latin typeface="Helvetica" charset="0"/>
                <a:ea typeface="Helvetica" charset="0"/>
                <a:cs typeface="Helvetica" charset="0"/>
              </a:rPr>
              <a:t>Code snippet of concurrent program </a:t>
            </a:r>
            <a:r>
              <a:rPr lang="en-US" sz="2400" b="1" dirty="0" smtClean="0">
                <a:solidFill>
                  <a:srgbClr val="7030A0"/>
                </a:solidFill>
                <a:latin typeface="Helvetica" charset="0"/>
                <a:ea typeface="Helvetica" charset="0"/>
                <a:cs typeface="Helvetica" charset="0"/>
              </a:rPr>
              <a:t>Apache FTP Server</a:t>
            </a:r>
            <a:endParaRPr lang="en-US" sz="2400" b="1" dirty="0">
              <a:solidFill>
                <a:srgbClr val="7030A0"/>
              </a:solidFill>
              <a:latin typeface="Helvetica" charset="0"/>
              <a:ea typeface="Helvetica" charset="0"/>
              <a:cs typeface="Helvetica" charset="0"/>
            </a:endParaRPr>
          </a:p>
        </p:txBody>
      </p:sp>
      <p:sp>
        <p:nvSpPr>
          <p:cNvPr id="16" name="Rectangle 15"/>
          <p:cNvSpPr/>
          <p:nvPr/>
        </p:nvSpPr>
        <p:spPr>
          <a:xfrm>
            <a:off x="4614009" y="3020885"/>
            <a:ext cx="3507103" cy="10088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Bef>
                <a:spcPts val="200"/>
              </a:spcBef>
            </a:pPr>
            <a:r>
              <a:rPr lang="en-US" sz="1400" dirty="0" smtClean="0">
                <a:solidFill>
                  <a:srgbClr val="FF0000"/>
                </a:solidFill>
                <a:latin typeface="Monaco" charset="0"/>
                <a:ea typeface="Monaco" charset="0"/>
                <a:cs typeface="Monaco" charset="0"/>
              </a:rPr>
              <a:t>                      // </a:t>
            </a:r>
            <a:r>
              <a:rPr lang="en-US" sz="1400" b="1" dirty="0" smtClean="0">
                <a:solidFill>
                  <a:srgbClr val="FF0000"/>
                </a:solidFill>
                <a:latin typeface="Monaco" charset="0"/>
                <a:ea typeface="Monaco" charset="0"/>
                <a:cs typeface="Monaco" charset="0"/>
              </a:rPr>
              <a:t>x1</a:t>
            </a:r>
          </a:p>
          <a:p>
            <a:pPr algn="ctr">
              <a:spcBef>
                <a:spcPts val="200"/>
              </a:spcBef>
            </a:pPr>
            <a:r>
              <a:rPr lang="en-US" sz="1400" b="1" dirty="0">
                <a:solidFill>
                  <a:srgbClr val="FF0000"/>
                </a:solidFill>
                <a:latin typeface="Monaco" charset="0"/>
                <a:ea typeface="Monaco" charset="0"/>
                <a:cs typeface="Monaco" charset="0"/>
              </a:rPr>
              <a:t> </a:t>
            </a:r>
            <a:r>
              <a:rPr lang="en-US" sz="1400" b="1" dirty="0" smtClean="0">
                <a:solidFill>
                  <a:srgbClr val="FF0000"/>
                </a:solidFill>
                <a:latin typeface="Monaco" charset="0"/>
                <a:ea typeface="Monaco" charset="0"/>
                <a:cs typeface="Monaco" charset="0"/>
              </a:rPr>
              <a:t>                     </a:t>
            </a:r>
            <a:r>
              <a:rPr lang="en-US" sz="1400" dirty="0">
                <a:solidFill>
                  <a:srgbClr val="00B050"/>
                </a:solidFill>
                <a:latin typeface="Monaco" charset="0"/>
                <a:ea typeface="Monaco" charset="0"/>
                <a:cs typeface="Monaco" charset="0"/>
              </a:rPr>
              <a:t>// </a:t>
            </a:r>
            <a:r>
              <a:rPr lang="en-US" sz="1400" b="1" dirty="0">
                <a:solidFill>
                  <a:srgbClr val="00B050"/>
                </a:solidFill>
                <a:latin typeface="Monaco" charset="0"/>
                <a:ea typeface="Monaco" charset="0"/>
                <a:cs typeface="Monaco" charset="0"/>
              </a:rPr>
              <a:t>x2</a:t>
            </a:r>
            <a:endParaRPr lang="en-US" sz="1400" dirty="0">
              <a:solidFill>
                <a:srgbClr val="00B050"/>
              </a:solidFill>
              <a:latin typeface="Monaco" charset="0"/>
              <a:ea typeface="Monaco" charset="0"/>
              <a:cs typeface="Monaco" charset="0"/>
            </a:endParaRPr>
          </a:p>
          <a:p>
            <a:pPr algn="ctr">
              <a:spcBef>
                <a:spcPts val="200"/>
              </a:spcBef>
            </a:pPr>
            <a:r>
              <a:rPr lang="en-US" sz="1400" b="1" dirty="0" smtClean="0">
                <a:solidFill>
                  <a:srgbClr val="FF0000"/>
                </a:solidFill>
                <a:latin typeface="Monaco" charset="0"/>
                <a:ea typeface="Monaco" charset="0"/>
                <a:cs typeface="Monaco" charset="0"/>
              </a:rPr>
              <a:t>                      </a:t>
            </a:r>
            <a:r>
              <a:rPr lang="en-US" sz="1400" dirty="0">
                <a:solidFill>
                  <a:srgbClr val="00B0F0"/>
                </a:solidFill>
                <a:latin typeface="Monaco" charset="0"/>
                <a:ea typeface="Monaco" charset="0"/>
                <a:cs typeface="Monaco" charset="0"/>
              </a:rPr>
              <a:t>// </a:t>
            </a:r>
            <a:r>
              <a:rPr lang="en-US" sz="1400" b="1" dirty="0" smtClean="0">
                <a:solidFill>
                  <a:srgbClr val="00B0F0"/>
                </a:solidFill>
                <a:latin typeface="Monaco" charset="0"/>
                <a:ea typeface="Monaco" charset="0"/>
                <a:cs typeface="Monaco" charset="0"/>
              </a:rPr>
              <a:t>y1</a:t>
            </a:r>
          </a:p>
          <a:p>
            <a:pPr algn="ctr">
              <a:spcBef>
                <a:spcPts val="200"/>
              </a:spcBef>
            </a:pPr>
            <a:r>
              <a:rPr lang="en-US" sz="1400" dirty="0" smtClean="0">
                <a:solidFill>
                  <a:srgbClr val="7030A0"/>
                </a:solidFill>
                <a:latin typeface="Monaco" charset="0"/>
                <a:ea typeface="Monaco" charset="0"/>
                <a:cs typeface="Monaco" charset="0"/>
              </a:rPr>
              <a:t>                      // </a:t>
            </a:r>
            <a:r>
              <a:rPr lang="en-US" sz="1400" b="1" dirty="0" smtClean="0">
                <a:solidFill>
                  <a:srgbClr val="7030A0"/>
                </a:solidFill>
                <a:latin typeface="Monaco" charset="0"/>
                <a:ea typeface="Monaco" charset="0"/>
                <a:cs typeface="Monaco" charset="0"/>
              </a:rPr>
              <a:t>y2</a:t>
            </a:r>
            <a:endParaRPr lang="en-US" sz="1400" dirty="0">
              <a:solidFill>
                <a:srgbClr val="7030A0"/>
              </a:solidFill>
              <a:latin typeface="Monaco" charset="0"/>
              <a:ea typeface="Monaco" charset="0"/>
              <a:cs typeface="Monaco" charset="0"/>
            </a:endParaRPr>
          </a:p>
        </p:txBody>
      </p:sp>
      <p:sp>
        <p:nvSpPr>
          <p:cNvPr id="8" name="Slide Number Placeholder 7"/>
          <p:cNvSpPr>
            <a:spLocks noGrp="1"/>
          </p:cNvSpPr>
          <p:nvPr>
            <p:ph type="sldNum" sz="quarter" idx="12"/>
          </p:nvPr>
        </p:nvSpPr>
        <p:spPr/>
        <p:txBody>
          <a:bodyPr/>
          <a:lstStyle/>
          <a:p>
            <a:fld id="{1F7DF5D7-FF41-4BF6-8958-28DFF1DB182D}" type="slidenum">
              <a:rPr lang="en-US" smtClean="0"/>
              <a:pPr/>
              <a:t>17</a:t>
            </a:fld>
            <a:endParaRPr lang="en-US" dirty="0"/>
          </a:p>
        </p:txBody>
      </p:sp>
    </p:spTree>
    <p:custDataLst>
      <p:tags r:id="rId1"/>
    </p:custDataLst>
    <p:extLst>
      <p:ext uri="{BB962C8B-B14F-4D97-AF65-F5344CB8AC3E}">
        <p14:creationId xmlns:p14="http://schemas.microsoft.com/office/powerpoint/2010/main" val="1120435691"/>
      </p:ext>
    </p:extLst>
  </p:cSld>
  <p:clrMapOvr>
    <a:masterClrMapping/>
  </p:clrMapOvr>
  <mc:AlternateContent xmlns:mc="http://schemas.openxmlformats.org/markup-compatibility/2006" xmlns:p14="http://schemas.microsoft.com/office/powerpoint/2010/main">
    <mc:Choice Requires="p14">
      <p:transition spd="slow" p14:dur="2000" advTm="2322"/>
    </mc:Choice>
    <mc:Fallback xmlns="">
      <p:transition spd="slow" advTm="23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extBox 214"/>
          <p:cNvSpPr txBox="1"/>
          <p:nvPr/>
        </p:nvSpPr>
        <p:spPr>
          <a:xfrm>
            <a:off x="128664" y="3341727"/>
            <a:ext cx="4693977" cy="1738938"/>
          </a:xfrm>
          <a:prstGeom prst="rect">
            <a:avLst/>
          </a:prstGeom>
          <a:noFill/>
          <a:ln w="19050">
            <a:solidFill>
              <a:schemeClr val="tx1"/>
            </a:solidFill>
          </a:ln>
        </p:spPr>
        <p:txBody>
          <a:bodyPr wrap="square" rIns="0" rtlCol="0">
            <a:spAutoFit/>
          </a:bodyPr>
          <a:lstStyle/>
          <a:p>
            <a:r>
              <a:rPr lang="en-US" dirty="0" smtClean="0"/>
              <a:t>parallel(p3</a:t>
            </a:r>
            <a:r>
              <a:rPr lang="en-US" dirty="0"/>
              <a:t>, p2) :- parallel(p1, p2), </a:t>
            </a:r>
            <a:r>
              <a:rPr lang="en-US" dirty="0" smtClean="0"/>
              <a:t>next </a:t>
            </a:r>
            <a:r>
              <a:rPr lang="en-US" dirty="0"/>
              <a:t>(p3, p1). </a:t>
            </a:r>
            <a:r>
              <a:rPr lang="en-US" sz="2000" dirty="0">
                <a:solidFill>
                  <a:srgbClr val="00B050"/>
                </a:solidFill>
              </a:rPr>
              <a:t/>
            </a:r>
            <a:br>
              <a:rPr lang="en-US" sz="2000" dirty="0">
                <a:solidFill>
                  <a:srgbClr val="00B050"/>
                </a:solidFill>
              </a:rPr>
            </a:br>
            <a:endParaRPr lang="en-US" sz="900" dirty="0">
              <a:solidFill>
                <a:srgbClr val="00B050"/>
              </a:solidFill>
            </a:endParaRPr>
          </a:p>
          <a:p>
            <a:r>
              <a:rPr lang="en-US" dirty="0" smtClean="0"/>
              <a:t>parallel(p1</a:t>
            </a:r>
            <a:r>
              <a:rPr lang="en-US" dirty="0"/>
              <a:t>, p2) :- parallel(p2, p1).</a:t>
            </a:r>
            <a:r>
              <a:rPr lang="en-US" sz="800" dirty="0"/>
              <a:t> </a:t>
            </a:r>
            <a:r>
              <a:rPr lang="en-US" dirty="0"/>
              <a:t>  </a:t>
            </a:r>
          </a:p>
          <a:p>
            <a:endParaRPr lang="en-US" sz="800" dirty="0" smtClean="0"/>
          </a:p>
          <a:p>
            <a:r>
              <a:rPr lang="en-US" dirty="0"/>
              <a:t> </a:t>
            </a:r>
            <a:r>
              <a:rPr lang="en-US" dirty="0" smtClean="0"/>
              <a:t>    race(p1</a:t>
            </a:r>
            <a:r>
              <a:rPr lang="en-US" dirty="0"/>
              <a:t>, p2) :- parallel(p1, p2), </a:t>
            </a:r>
            <a:r>
              <a:rPr lang="en-US" dirty="0" err="1" smtClean="0"/>
              <a:t>mayAlias</a:t>
            </a:r>
            <a:r>
              <a:rPr lang="en-US" dirty="0" smtClean="0"/>
              <a:t>(p1</a:t>
            </a:r>
            <a:r>
              <a:rPr lang="en-US" dirty="0"/>
              <a:t>, p2), </a:t>
            </a:r>
            <a:r>
              <a:rPr lang="en-US" dirty="0" smtClean="0"/>
              <a:t>             </a:t>
            </a:r>
          </a:p>
          <a:p>
            <a:r>
              <a:rPr lang="en-US" dirty="0"/>
              <a:t> </a:t>
            </a:r>
            <a:r>
              <a:rPr lang="en-US" dirty="0" smtClean="0"/>
              <a:t>                          </a:t>
            </a:r>
            <a:r>
              <a:rPr lang="es-ES_tradnl" dirty="0" smtClean="0"/>
              <a:t>¬</a:t>
            </a:r>
            <a:r>
              <a:rPr lang="en-US" dirty="0"/>
              <a:t>guarded(p1, p2</a:t>
            </a:r>
            <a:r>
              <a:rPr lang="en-US" dirty="0" smtClean="0"/>
              <a:t>).</a:t>
            </a:r>
          </a:p>
          <a:p>
            <a:r>
              <a:rPr lang="mr-IN" dirty="0" smtClean="0">
                <a:latin typeface="Helvetica Light" charset="0"/>
                <a:ea typeface="Helvetica Light" charset="0"/>
                <a:cs typeface="Helvetica Light" charset="0"/>
              </a:rPr>
              <a:t>…</a:t>
            </a:r>
            <a:endParaRPr lang="en-US" dirty="0" smtClean="0">
              <a:latin typeface="Helvetica Light" charset="0"/>
              <a:ea typeface="Helvetica Light" charset="0"/>
              <a:cs typeface="Helvetica Light" charset="0"/>
            </a:endParaRPr>
          </a:p>
        </p:txBody>
      </p:sp>
      <p:sp>
        <p:nvSpPr>
          <p:cNvPr id="5" name="Title 4"/>
          <p:cNvSpPr>
            <a:spLocks noGrp="1"/>
          </p:cNvSpPr>
          <p:nvPr>
            <p:ph type="title"/>
          </p:nvPr>
        </p:nvSpPr>
        <p:spPr/>
        <p:txBody>
          <a:bodyPr/>
          <a:lstStyle/>
          <a:p>
            <a:r>
              <a:rPr lang="en-US" dirty="0" smtClean="0"/>
              <a:t>How Does </a:t>
            </a:r>
            <a:r>
              <a:rPr lang="en-US" dirty="0" err="1" smtClean="0"/>
              <a:t>Datalog</a:t>
            </a:r>
            <a:r>
              <a:rPr lang="en-US" dirty="0" smtClean="0"/>
              <a:t> Work?</a:t>
            </a:r>
            <a:endParaRPr lang="en-US" dirty="0"/>
          </a:p>
        </p:txBody>
      </p:sp>
      <p:sp>
        <p:nvSpPr>
          <p:cNvPr id="6" name="Date Placeholder 5"/>
          <p:cNvSpPr>
            <a:spLocks noGrp="1"/>
          </p:cNvSpPr>
          <p:nvPr>
            <p:ph type="dt" sz="half" idx="10"/>
          </p:nvPr>
        </p:nvSpPr>
        <p:spPr/>
        <p:txBody>
          <a:bodyPr/>
          <a:lstStyle/>
          <a:p>
            <a:r>
              <a:rPr lang="en-US" smtClean="0"/>
              <a:t>10/13/17</a:t>
            </a:r>
            <a:endParaRPr lang="en-US" dirty="0"/>
          </a:p>
        </p:txBody>
      </p:sp>
      <p:sp>
        <p:nvSpPr>
          <p:cNvPr id="193" name="TextBox 192"/>
          <p:cNvSpPr txBox="1"/>
          <p:nvPr/>
        </p:nvSpPr>
        <p:spPr>
          <a:xfrm>
            <a:off x="7611294" y="5390108"/>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smtClean="0">
                <a:solidFill>
                  <a:prstClr val="black"/>
                </a:solidFill>
                <a:latin typeface="Garamond" panose="02020404030301010803" pitchFamily="18" charset="0"/>
              </a:rPr>
              <a:t>guarded</a:t>
            </a:r>
            <a:r>
              <a:rPr lang="es-ES_tradnl" sz="1600" dirty="0" smtClean="0">
                <a:solidFill>
                  <a:prstClr val="black"/>
                </a:solidFill>
                <a:latin typeface="Garamond" panose="02020404030301010803" pitchFamily="18" charset="0"/>
              </a:rPr>
              <a:t>(</a:t>
            </a:r>
            <a:r>
              <a:rPr lang="es-ES_tradnl" sz="1600" dirty="0" smtClean="0">
                <a:solidFill>
                  <a:srgbClr val="7030A0"/>
                </a:solidFill>
                <a:latin typeface="Garamond" panose="02020404030301010803" pitchFamily="18" charset="0"/>
              </a:rPr>
              <a:t>y2</a:t>
            </a:r>
            <a:r>
              <a:rPr lang="es-ES_tradnl" sz="1600" dirty="0">
                <a:solidFill>
                  <a:prstClr val="black"/>
                </a:solidFill>
                <a:latin typeface="Garamond" panose="02020404030301010803" pitchFamily="18" charset="0"/>
              </a:rPr>
              <a:t>, </a:t>
            </a:r>
            <a:r>
              <a:rPr lang="es-ES_tradnl" sz="1600" dirty="0" smtClean="0">
                <a:solidFill>
                  <a:srgbClr val="00B0F0"/>
                </a:solidFill>
                <a:latin typeface="Garamond" panose="02020404030301010803" pitchFamily="18" charset="0"/>
              </a:rPr>
              <a:t>y1</a:t>
            </a:r>
            <a:r>
              <a:rPr lang="es-ES_tradnl" sz="1600" dirty="0">
                <a:solidFill>
                  <a:prstClr val="black"/>
                </a:solidFill>
                <a:latin typeface="Garamond" panose="02020404030301010803" pitchFamily="18" charset="0"/>
              </a:rPr>
              <a:t>)</a:t>
            </a:r>
            <a:endParaRPr lang="en-US" sz="1600" dirty="0" smtClean="0">
              <a:ea typeface="Helvetica Light" charset="0"/>
              <a:cs typeface="Helvetica Light" charset="0"/>
            </a:endParaRPr>
          </a:p>
        </p:txBody>
      </p:sp>
      <p:sp>
        <p:nvSpPr>
          <p:cNvPr id="194" name="TextBox 193"/>
          <p:cNvSpPr txBox="1"/>
          <p:nvPr/>
        </p:nvSpPr>
        <p:spPr>
          <a:xfrm>
            <a:off x="6271950" y="5969042"/>
            <a:ext cx="1081392" cy="338554"/>
          </a:xfrm>
          <a:prstGeom prst="rect">
            <a:avLst/>
          </a:prstGeom>
          <a:noFill/>
          <a:ln w="28575">
            <a:solidFill>
              <a:schemeClr val="tx1"/>
            </a:solidFill>
          </a:ln>
        </p:spPr>
        <p:txBody>
          <a:bodyPr wrap="square" rtlCol="0">
            <a:spAutoFit/>
          </a:bodyPr>
          <a:lstStyle/>
          <a:p>
            <a:pPr algn="ctr"/>
            <a:r>
              <a:rPr lang="en-US" sz="1600" dirty="0" smtClean="0">
                <a:ea typeface="Helvetica Light" charset="0"/>
                <a:cs typeface="Helvetica Light" charset="0"/>
              </a:rPr>
              <a:t>race(</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sp>
        <p:nvSpPr>
          <p:cNvPr id="3" name="TextBox 2"/>
          <p:cNvSpPr txBox="1"/>
          <p:nvPr/>
        </p:nvSpPr>
        <p:spPr>
          <a:xfrm>
            <a:off x="7136845" y="1273530"/>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44" name="TextBox 43"/>
          <p:cNvSpPr txBox="1"/>
          <p:nvPr/>
        </p:nvSpPr>
        <p:spPr>
          <a:xfrm>
            <a:off x="6277870" y="1862306"/>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45" name="TextBox 44"/>
          <p:cNvSpPr txBox="1"/>
          <p:nvPr/>
        </p:nvSpPr>
        <p:spPr>
          <a:xfrm>
            <a:off x="5452347" y="1276484"/>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cxnSp>
        <p:nvCxnSpPr>
          <p:cNvPr id="9" name="Straight Connector 8"/>
          <p:cNvCxnSpPr>
            <a:stCxn id="45" idx="2"/>
          </p:cNvCxnSpPr>
          <p:nvPr/>
        </p:nvCxnSpPr>
        <p:spPr>
          <a:xfrm>
            <a:off x="5993043" y="1615038"/>
            <a:ext cx="936474" cy="7811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3" idx="2"/>
          </p:cNvCxnSpPr>
          <p:nvPr/>
        </p:nvCxnSpPr>
        <p:spPr>
          <a:xfrm flipV="1">
            <a:off x="6929517" y="1612084"/>
            <a:ext cx="861570" cy="81072"/>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44" idx="0"/>
          </p:cNvCxnSpPr>
          <p:nvPr/>
        </p:nvCxnSpPr>
        <p:spPr>
          <a:xfrm>
            <a:off x="6929517" y="1693156"/>
            <a:ext cx="2595" cy="169150"/>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275275" y="2466247"/>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25" name="Straight Arrow Connector 24"/>
          <p:cNvCxnSpPr>
            <a:stCxn id="44" idx="2"/>
            <a:endCxn id="62" idx="0"/>
          </p:cNvCxnSpPr>
          <p:nvPr/>
        </p:nvCxnSpPr>
        <p:spPr>
          <a:xfrm flipH="1">
            <a:off x="6929517" y="2200860"/>
            <a:ext cx="2595" cy="2653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798211" y="2463607"/>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69" name="TextBox 68"/>
          <p:cNvSpPr txBox="1"/>
          <p:nvPr/>
        </p:nvSpPr>
        <p:spPr>
          <a:xfrm>
            <a:off x="7044277" y="3074676"/>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70" name="Straight Connector 69"/>
          <p:cNvCxnSpPr>
            <a:stCxn id="68" idx="2"/>
          </p:cNvCxnSpPr>
          <p:nvPr/>
        </p:nvCxnSpPr>
        <p:spPr>
          <a:xfrm flipH="1">
            <a:off x="7707039" y="2802161"/>
            <a:ext cx="631868" cy="12483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62" idx="2"/>
          </p:cNvCxnSpPr>
          <p:nvPr/>
        </p:nvCxnSpPr>
        <p:spPr>
          <a:xfrm flipH="1" flipV="1">
            <a:off x="6929517" y="2804801"/>
            <a:ext cx="769002" cy="11514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endCxn id="69" idx="0"/>
          </p:cNvCxnSpPr>
          <p:nvPr/>
        </p:nvCxnSpPr>
        <p:spPr>
          <a:xfrm>
            <a:off x="7698519" y="2919948"/>
            <a:ext cx="0" cy="154728"/>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5527560" y="3074676"/>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97" name="Straight Connector 96"/>
          <p:cNvCxnSpPr>
            <a:stCxn id="69" idx="2"/>
          </p:cNvCxnSpPr>
          <p:nvPr/>
        </p:nvCxnSpPr>
        <p:spPr>
          <a:xfrm flipH="1">
            <a:off x="6837130" y="3413230"/>
            <a:ext cx="861389" cy="8151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endCxn id="96" idx="2"/>
          </p:cNvCxnSpPr>
          <p:nvPr/>
        </p:nvCxnSpPr>
        <p:spPr>
          <a:xfrm flipH="1" flipV="1">
            <a:off x="6068256" y="3413230"/>
            <a:ext cx="768874" cy="8151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endCxn id="117" idx="0"/>
          </p:cNvCxnSpPr>
          <p:nvPr/>
        </p:nvCxnSpPr>
        <p:spPr>
          <a:xfrm>
            <a:off x="6843181" y="3494741"/>
            <a:ext cx="221" cy="157028"/>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4879046" y="1862306"/>
            <a:ext cx="1308484" cy="338554"/>
          </a:xfrm>
          <a:prstGeom prst="rect">
            <a:avLst/>
          </a:prstGeom>
          <a:noFill/>
          <a:ln w="12700">
            <a:solidFill>
              <a:schemeClr val="tx1"/>
            </a:solidFill>
          </a:ln>
        </p:spPr>
        <p:txBody>
          <a:bodyPr wrap="square" lIns="0" rIns="0" rtlCol="0">
            <a:spAutoFit/>
          </a:bodyPr>
          <a:lstStyle/>
          <a:p>
            <a:pPr algn="ctr"/>
            <a:r>
              <a:rPr lang="en-US" sz="1600" dirty="0" err="1" smtClean="0">
                <a:ea typeface="Helvetica Light" charset="0"/>
                <a:cs typeface="Helvetica Light" charset="0"/>
              </a:rPr>
              <a:t>mayAlias</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103" name="TextBox 102"/>
          <p:cNvSpPr txBox="1"/>
          <p:nvPr/>
        </p:nvSpPr>
        <p:spPr>
          <a:xfrm>
            <a:off x="3405075" y="1862306"/>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a:solidFill>
                  <a:prstClr val="black"/>
                </a:solidFill>
                <a:latin typeface="Garamond" panose="02020404030301010803" pitchFamily="18" charset="0"/>
              </a:rPr>
              <a:t>guarded</a:t>
            </a:r>
            <a:r>
              <a:rPr lang="es-ES_tradnl" sz="1600" dirty="0">
                <a:solidFill>
                  <a:prstClr val="black"/>
                </a:solidFill>
                <a:latin typeface="Garamond" panose="02020404030301010803" pitchFamily="18" charset="0"/>
              </a:rPr>
              <a:t>(</a:t>
            </a:r>
            <a:r>
              <a:rPr lang="es-ES_tradnl" sz="1600" dirty="0">
                <a:solidFill>
                  <a:srgbClr val="00B050"/>
                </a:solidFill>
                <a:latin typeface="Garamond" panose="02020404030301010803" pitchFamily="18" charset="0"/>
              </a:rPr>
              <a:t>x2</a:t>
            </a:r>
            <a:r>
              <a:rPr lang="es-ES_tradnl" sz="1600" dirty="0">
                <a:solidFill>
                  <a:prstClr val="black"/>
                </a:solidFill>
                <a:latin typeface="Garamond" panose="02020404030301010803" pitchFamily="18" charset="0"/>
              </a:rPr>
              <a:t>, </a:t>
            </a:r>
            <a:r>
              <a:rPr lang="es-ES_tradnl" sz="1600" dirty="0">
                <a:solidFill>
                  <a:srgbClr val="FF0000"/>
                </a:solidFill>
                <a:latin typeface="Garamond" panose="02020404030301010803" pitchFamily="18" charset="0"/>
              </a:rPr>
              <a:t>x1</a:t>
            </a:r>
            <a:r>
              <a:rPr lang="es-ES_tradnl" sz="1600" dirty="0">
                <a:solidFill>
                  <a:prstClr val="black"/>
                </a:solidFill>
                <a:latin typeface="Garamond" panose="02020404030301010803" pitchFamily="18" charset="0"/>
              </a:rPr>
              <a:t>)</a:t>
            </a:r>
            <a:endParaRPr lang="en-US" sz="1600" dirty="0" smtClean="0">
              <a:ea typeface="Helvetica Light" charset="0"/>
              <a:cs typeface="Helvetica Light" charset="0"/>
            </a:endParaRPr>
          </a:p>
        </p:txBody>
      </p:sp>
      <p:sp>
        <p:nvSpPr>
          <p:cNvPr id="105" name="TextBox 104"/>
          <p:cNvSpPr txBox="1"/>
          <p:nvPr/>
        </p:nvSpPr>
        <p:spPr>
          <a:xfrm>
            <a:off x="4992585" y="2456556"/>
            <a:ext cx="1081392" cy="338554"/>
          </a:xfrm>
          <a:prstGeom prst="rect">
            <a:avLst/>
          </a:prstGeom>
          <a:noFill/>
          <a:ln w="28575">
            <a:solidFill>
              <a:schemeClr val="tx1"/>
            </a:solidFill>
          </a:ln>
        </p:spPr>
        <p:txBody>
          <a:bodyPr wrap="square" rtlCol="0">
            <a:spAutoFit/>
          </a:bodyPr>
          <a:lstStyle/>
          <a:p>
            <a:pPr algn="ctr"/>
            <a:r>
              <a:rPr lang="en-US" sz="1600" dirty="0" smtClean="0">
                <a:ea typeface="Helvetica Light" charset="0"/>
                <a:cs typeface="Helvetica Light" charset="0"/>
              </a:rPr>
              <a:t>race(</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cxnSp>
        <p:nvCxnSpPr>
          <p:cNvPr id="106" name="Straight Connector 105"/>
          <p:cNvCxnSpPr>
            <a:endCxn id="44" idx="2"/>
          </p:cNvCxnSpPr>
          <p:nvPr/>
        </p:nvCxnSpPr>
        <p:spPr>
          <a:xfrm flipV="1">
            <a:off x="5527560" y="2200860"/>
            <a:ext cx="1404552" cy="125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flipV="1">
            <a:off x="3946368" y="2200861"/>
            <a:ext cx="1581192" cy="125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05" idx="0"/>
            <a:endCxn id="102" idx="2"/>
          </p:cNvCxnSpPr>
          <p:nvPr/>
        </p:nvCxnSpPr>
        <p:spPr>
          <a:xfrm flipV="1">
            <a:off x="5533281" y="2200860"/>
            <a:ext cx="7" cy="255696"/>
          </a:xfrm>
          <a:prstGeom prst="line">
            <a:avLst/>
          </a:prstGeom>
          <a:ln w="12700">
            <a:solidFill>
              <a:schemeClr val="tx1"/>
            </a:solidFill>
            <a:headEnd type="triangle"/>
            <a:tailEnd w="sm" len="sm"/>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6189160" y="3651769"/>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sp>
        <p:nvSpPr>
          <p:cNvPr id="120" name="TextBox 119"/>
          <p:cNvSpPr txBox="1"/>
          <p:nvPr/>
        </p:nvSpPr>
        <p:spPr>
          <a:xfrm>
            <a:off x="6189160" y="4174219"/>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22" name="Straight Arrow Connector 121"/>
          <p:cNvCxnSpPr>
            <a:stCxn id="117" idx="2"/>
            <a:endCxn id="120" idx="0"/>
          </p:cNvCxnSpPr>
          <p:nvPr/>
        </p:nvCxnSpPr>
        <p:spPr>
          <a:xfrm>
            <a:off x="6843402" y="3990323"/>
            <a:ext cx="0" cy="183896"/>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4915935" y="4180327"/>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sp>
        <p:nvSpPr>
          <p:cNvPr id="126" name="TextBox 125"/>
          <p:cNvSpPr txBox="1"/>
          <p:nvPr/>
        </p:nvSpPr>
        <p:spPr>
          <a:xfrm>
            <a:off x="5400870" y="4791501"/>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28" name="Straight Connector 127"/>
          <p:cNvCxnSpPr>
            <a:stCxn id="124" idx="2"/>
          </p:cNvCxnSpPr>
          <p:nvPr/>
        </p:nvCxnSpPr>
        <p:spPr>
          <a:xfrm>
            <a:off x="5456631" y="4518881"/>
            <a:ext cx="598481" cy="13465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20" idx="2"/>
          </p:cNvCxnSpPr>
          <p:nvPr/>
        </p:nvCxnSpPr>
        <p:spPr>
          <a:xfrm flipV="1">
            <a:off x="6055112" y="4512773"/>
            <a:ext cx="788290" cy="140766"/>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endCxn id="126" idx="0"/>
          </p:cNvCxnSpPr>
          <p:nvPr/>
        </p:nvCxnSpPr>
        <p:spPr>
          <a:xfrm>
            <a:off x="6055112" y="4653538"/>
            <a:ext cx="0" cy="137963"/>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7045143" y="4796132"/>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sp>
        <p:nvSpPr>
          <p:cNvPr id="146" name="TextBox 145"/>
          <p:cNvSpPr txBox="1"/>
          <p:nvPr/>
        </p:nvSpPr>
        <p:spPr>
          <a:xfrm>
            <a:off x="6156087" y="5390070"/>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59" name="Straight Connector 158"/>
          <p:cNvCxnSpPr>
            <a:stCxn id="145" idx="2"/>
          </p:cNvCxnSpPr>
          <p:nvPr/>
        </p:nvCxnSpPr>
        <p:spPr>
          <a:xfrm flipH="1">
            <a:off x="6824749" y="5134686"/>
            <a:ext cx="761090" cy="7413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endCxn id="126" idx="2"/>
          </p:cNvCxnSpPr>
          <p:nvPr/>
        </p:nvCxnSpPr>
        <p:spPr>
          <a:xfrm flipH="1" flipV="1">
            <a:off x="6055112" y="5130055"/>
            <a:ext cx="769636" cy="7876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endCxn id="146" idx="0"/>
          </p:cNvCxnSpPr>
          <p:nvPr/>
        </p:nvCxnSpPr>
        <p:spPr>
          <a:xfrm>
            <a:off x="6810329" y="5208823"/>
            <a:ext cx="0" cy="181247"/>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92" name="TextBox 191"/>
          <p:cNvSpPr txBox="1"/>
          <p:nvPr/>
        </p:nvSpPr>
        <p:spPr>
          <a:xfrm>
            <a:off x="4677453" y="5392978"/>
            <a:ext cx="1308484" cy="338554"/>
          </a:xfrm>
          <a:prstGeom prst="rect">
            <a:avLst/>
          </a:prstGeom>
          <a:noFill/>
          <a:ln w="12700">
            <a:solidFill>
              <a:schemeClr val="tx1"/>
            </a:solidFill>
          </a:ln>
        </p:spPr>
        <p:txBody>
          <a:bodyPr wrap="square" lIns="0" rIns="0" rtlCol="0">
            <a:spAutoFit/>
          </a:bodyPr>
          <a:lstStyle/>
          <a:p>
            <a:pPr algn="ctr"/>
            <a:r>
              <a:rPr lang="en-US" sz="1600" dirty="0" err="1" smtClean="0">
                <a:ea typeface="Helvetica Light" charset="0"/>
                <a:cs typeface="Helvetica Light" charset="0"/>
              </a:rPr>
              <a:t>mayAlias</a:t>
            </a:r>
            <a:r>
              <a:rPr lang="en-US" sz="1600" dirty="0" smtClean="0">
                <a:ea typeface="Helvetica Light" charset="0"/>
                <a:cs typeface="Helvetica Light" charset="0"/>
              </a:rPr>
              <a:t>(</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98" name="Straight Arrow Connector 197"/>
          <p:cNvCxnSpPr>
            <a:stCxn id="146" idx="2"/>
            <a:endCxn id="194" idx="0"/>
          </p:cNvCxnSpPr>
          <p:nvPr/>
        </p:nvCxnSpPr>
        <p:spPr>
          <a:xfrm>
            <a:off x="6810329" y="5728624"/>
            <a:ext cx="2317" cy="2404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a:endCxn id="192" idx="2"/>
          </p:cNvCxnSpPr>
          <p:nvPr/>
        </p:nvCxnSpPr>
        <p:spPr>
          <a:xfrm flipH="1" flipV="1">
            <a:off x="5331695" y="5731532"/>
            <a:ext cx="1478634" cy="1066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a:stCxn id="193" idx="2"/>
          </p:cNvCxnSpPr>
          <p:nvPr/>
        </p:nvCxnSpPr>
        <p:spPr>
          <a:xfrm flipH="1">
            <a:off x="6802933" y="5728662"/>
            <a:ext cx="1503493" cy="109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endCxn id="3" idx="0"/>
          </p:cNvCxnSpPr>
          <p:nvPr/>
        </p:nvCxnSpPr>
        <p:spPr>
          <a:xfrm>
            <a:off x="7791087" y="1036805"/>
            <a:ext cx="0" cy="2367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319743" y="1005839"/>
            <a:ext cx="2886438" cy="1919253"/>
            <a:chOff x="604128" y="1243381"/>
            <a:chExt cx="3206828" cy="1919253"/>
          </a:xfrm>
        </p:grpSpPr>
        <p:sp>
          <p:nvSpPr>
            <p:cNvPr id="60" name="TextBox 59"/>
            <p:cNvSpPr txBox="1"/>
            <p:nvPr/>
          </p:nvSpPr>
          <p:spPr>
            <a:xfrm>
              <a:off x="622727" y="1565933"/>
              <a:ext cx="3188228" cy="307777"/>
            </a:xfrm>
            <a:prstGeom prst="rect">
              <a:avLst/>
            </a:prstGeom>
            <a:noFill/>
          </p:spPr>
          <p:txBody>
            <a:bodyPr wrap="none" rtlCol="0">
              <a:spAutoFit/>
            </a:bodyPr>
            <a:lstStyle/>
            <a:p>
              <a:r>
                <a:rPr lang="en-US" sz="1400" dirty="0" smtClean="0">
                  <a:solidFill>
                    <a:srgbClr val="FF0000"/>
                  </a:solidFill>
                  <a:latin typeface="Monaco" charset="0"/>
                  <a:ea typeface="Monaco" charset="0"/>
                  <a:cs typeface="Monaco" charset="0"/>
                </a:rPr>
                <a:t> </a:t>
              </a:r>
              <a:r>
                <a:rPr lang="en-US" sz="1400" dirty="0" err="1" smtClean="0">
                  <a:solidFill>
                    <a:srgbClr val="FF0000"/>
                  </a:solidFill>
                  <a:latin typeface="Monaco" charset="0"/>
                  <a:ea typeface="Monaco" charset="0"/>
                  <a:cs typeface="Monaco" charset="0"/>
                </a:rPr>
                <a:t>request.clear</a:t>
              </a:r>
              <a:r>
                <a:rPr lang="en-US" sz="1400" dirty="0" smtClean="0">
                  <a:solidFill>
                    <a:srgbClr val="FF0000"/>
                  </a:solidFill>
                  <a:latin typeface="Monaco" charset="0"/>
                  <a:ea typeface="Monaco" charset="0"/>
                  <a:cs typeface="Monaco" charset="0"/>
                </a:rPr>
                <a:t>();  // </a:t>
              </a:r>
              <a:r>
                <a:rPr lang="en-US" sz="1400" b="1" dirty="0">
                  <a:solidFill>
                    <a:srgbClr val="FF0000"/>
                  </a:solidFill>
                  <a:latin typeface="Monaco" charset="0"/>
                  <a:ea typeface="Monaco" charset="0"/>
                  <a:cs typeface="Monaco" charset="0"/>
                </a:rPr>
                <a:t>x1</a:t>
              </a:r>
              <a:endParaRPr lang="en-US" sz="1400" dirty="0">
                <a:solidFill>
                  <a:srgbClr val="FF0000"/>
                </a:solidFill>
                <a:latin typeface="Monaco" charset="0"/>
                <a:ea typeface="Monaco" charset="0"/>
                <a:cs typeface="Monaco" charset="0"/>
              </a:endParaRPr>
            </a:p>
          </p:txBody>
        </p:sp>
        <p:sp>
          <p:nvSpPr>
            <p:cNvPr id="61" name="TextBox 60"/>
            <p:cNvSpPr txBox="1"/>
            <p:nvPr/>
          </p:nvSpPr>
          <p:spPr>
            <a:xfrm>
              <a:off x="622728" y="1888485"/>
              <a:ext cx="3188228" cy="307777"/>
            </a:xfrm>
            <a:prstGeom prst="rect">
              <a:avLst/>
            </a:prstGeom>
            <a:noFill/>
          </p:spPr>
          <p:txBody>
            <a:bodyPr wrap="none" rtlCol="0">
              <a:spAutoFit/>
            </a:bodyPr>
            <a:lstStyle/>
            <a:p>
              <a:r>
                <a:rPr lang="en-US" sz="1400" dirty="0" smtClean="0">
                  <a:solidFill>
                    <a:srgbClr val="00B050"/>
                  </a:solidFill>
                  <a:latin typeface="Monaco" charset="0"/>
                  <a:ea typeface="Monaco" charset="0"/>
                  <a:cs typeface="Monaco" charset="0"/>
                </a:rPr>
                <a:t> request </a:t>
              </a:r>
              <a:r>
                <a:rPr lang="en-US" sz="1400" dirty="0">
                  <a:solidFill>
                    <a:srgbClr val="00B050"/>
                  </a:solidFill>
                  <a:latin typeface="Monaco" charset="0"/>
                  <a:ea typeface="Monaco" charset="0"/>
                  <a:cs typeface="Monaco" charset="0"/>
                </a:rPr>
                <a:t>= null</a:t>
              </a:r>
              <a:r>
                <a:rPr lang="en-US" sz="1400" dirty="0" smtClean="0">
                  <a:solidFill>
                    <a:srgbClr val="00B050"/>
                  </a:solidFill>
                  <a:latin typeface="Monaco" charset="0"/>
                  <a:ea typeface="Monaco" charset="0"/>
                  <a:cs typeface="Monaco" charset="0"/>
                </a:rPr>
                <a:t>;   // </a:t>
              </a:r>
              <a:r>
                <a:rPr lang="en-US" sz="1400" b="1" dirty="0" smtClean="0">
                  <a:solidFill>
                    <a:srgbClr val="00B050"/>
                  </a:solidFill>
                  <a:latin typeface="Monaco" charset="0"/>
                  <a:ea typeface="Monaco" charset="0"/>
                  <a:cs typeface="Monaco" charset="0"/>
                </a:rPr>
                <a:t>x2</a:t>
              </a:r>
              <a:endParaRPr lang="en-US" sz="1400" dirty="0">
                <a:solidFill>
                  <a:srgbClr val="00B050"/>
                </a:solidFill>
                <a:latin typeface="Monaco" charset="0"/>
                <a:ea typeface="Monaco" charset="0"/>
                <a:cs typeface="Monaco" charset="0"/>
              </a:endParaRPr>
            </a:p>
          </p:txBody>
        </p:sp>
        <p:sp>
          <p:nvSpPr>
            <p:cNvPr id="63" name="TextBox 62"/>
            <p:cNvSpPr txBox="1"/>
            <p:nvPr/>
          </p:nvSpPr>
          <p:spPr>
            <a:xfrm>
              <a:off x="612648" y="2180797"/>
              <a:ext cx="3188228" cy="307777"/>
            </a:xfrm>
            <a:prstGeom prst="rect">
              <a:avLst/>
            </a:prstGeom>
            <a:noFill/>
          </p:spPr>
          <p:txBody>
            <a:bodyPr wrap="none" rtlCol="0">
              <a:spAutoFit/>
            </a:bodyPr>
            <a:lstStyle/>
            <a:p>
              <a:r>
                <a:rPr lang="en-US" sz="1400" dirty="0" smtClean="0">
                  <a:solidFill>
                    <a:srgbClr val="00B0F0"/>
                  </a:solidFill>
                  <a:latin typeface="Monaco" charset="0"/>
                  <a:ea typeface="Monaco" charset="0"/>
                  <a:cs typeface="Monaco" charset="0"/>
                </a:rPr>
                <a:t> </a:t>
              </a:r>
              <a:r>
                <a:rPr lang="en-US" sz="1400" dirty="0" err="1" smtClean="0">
                  <a:solidFill>
                    <a:srgbClr val="00B0F0"/>
                  </a:solidFill>
                  <a:latin typeface="Monaco" charset="0"/>
                  <a:ea typeface="Monaco" charset="0"/>
                  <a:cs typeface="Monaco" charset="0"/>
                </a:rPr>
                <a:t>writer.close</a:t>
              </a:r>
              <a:r>
                <a:rPr lang="en-US" sz="1400" dirty="0">
                  <a:solidFill>
                    <a:srgbClr val="00B0F0"/>
                  </a:solidFill>
                  <a:latin typeface="Monaco" charset="0"/>
                  <a:ea typeface="Monaco" charset="0"/>
                  <a:cs typeface="Monaco" charset="0"/>
                </a:rPr>
                <a:t>(); </a:t>
              </a:r>
              <a:r>
                <a:rPr lang="en-US" sz="1400" dirty="0" smtClean="0">
                  <a:solidFill>
                    <a:srgbClr val="00B0F0"/>
                  </a:solidFill>
                  <a:latin typeface="Monaco" charset="0"/>
                  <a:ea typeface="Monaco" charset="0"/>
                  <a:cs typeface="Monaco" charset="0"/>
                </a:rPr>
                <a:t>  // </a:t>
              </a:r>
              <a:r>
                <a:rPr lang="en-US" sz="1400" b="1" dirty="0" smtClean="0">
                  <a:solidFill>
                    <a:srgbClr val="00B0F0"/>
                  </a:solidFill>
                  <a:latin typeface="Monaco" charset="0"/>
                  <a:ea typeface="Monaco" charset="0"/>
                  <a:cs typeface="Monaco" charset="0"/>
                </a:rPr>
                <a:t>y1</a:t>
              </a:r>
              <a:endParaRPr lang="en-US" sz="1400" dirty="0">
                <a:solidFill>
                  <a:srgbClr val="00B0F0"/>
                </a:solidFill>
                <a:latin typeface="Monaco" charset="0"/>
                <a:ea typeface="Monaco" charset="0"/>
                <a:cs typeface="Monaco" charset="0"/>
              </a:endParaRPr>
            </a:p>
          </p:txBody>
        </p:sp>
        <p:sp>
          <p:nvSpPr>
            <p:cNvPr id="64" name="TextBox 63"/>
            <p:cNvSpPr txBox="1"/>
            <p:nvPr/>
          </p:nvSpPr>
          <p:spPr>
            <a:xfrm>
              <a:off x="622726" y="2518668"/>
              <a:ext cx="3188228" cy="307777"/>
            </a:xfrm>
            <a:prstGeom prst="rect">
              <a:avLst/>
            </a:prstGeom>
            <a:noFill/>
          </p:spPr>
          <p:txBody>
            <a:bodyPr wrap="none" rtlCol="0">
              <a:spAutoFit/>
            </a:bodyPr>
            <a:lstStyle/>
            <a:p>
              <a:r>
                <a:rPr lang="en-US" sz="1400" dirty="0" smtClean="0">
                  <a:solidFill>
                    <a:srgbClr val="7030A0"/>
                  </a:solidFill>
                  <a:latin typeface="Monaco" charset="0"/>
                  <a:ea typeface="Monaco" charset="0"/>
                  <a:cs typeface="Monaco" charset="0"/>
                </a:rPr>
                <a:t> writer </a:t>
              </a:r>
              <a:r>
                <a:rPr lang="en-US" sz="1400" dirty="0">
                  <a:solidFill>
                    <a:srgbClr val="7030A0"/>
                  </a:solidFill>
                  <a:latin typeface="Monaco" charset="0"/>
                  <a:ea typeface="Monaco" charset="0"/>
                  <a:cs typeface="Monaco" charset="0"/>
                </a:rPr>
                <a:t>= null; </a:t>
              </a:r>
              <a:r>
                <a:rPr lang="en-US" sz="1400" dirty="0" smtClean="0">
                  <a:solidFill>
                    <a:srgbClr val="7030A0"/>
                  </a:solidFill>
                  <a:latin typeface="Monaco" charset="0"/>
                  <a:ea typeface="Monaco" charset="0"/>
                  <a:cs typeface="Monaco" charset="0"/>
                </a:rPr>
                <a:t>   // </a:t>
              </a:r>
              <a:r>
                <a:rPr lang="en-US" sz="1400" b="1" dirty="0" smtClean="0">
                  <a:solidFill>
                    <a:srgbClr val="7030A0"/>
                  </a:solidFill>
                  <a:latin typeface="Monaco" charset="0"/>
                  <a:ea typeface="Monaco" charset="0"/>
                  <a:cs typeface="Monaco" charset="0"/>
                </a:rPr>
                <a:t>y2</a:t>
              </a:r>
              <a:endParaRPr lang="en-US" sz="1400" dirty="0">
                <a:solidFill>
                  <a:srgbClr val="7030A0"/>
                </a:solidFill>
                <a:latin typeface="Monaco" charset="0"/>
                <a:ea typeface="Monaco" charset="0"/>
                <a:cs typeface="Monaco" charset="0"/>
              </a:endParaRPr>
            </a:p>
          </p:txBody>
        </p:sp>
        <p:sp>
          <p:nvSpPr>
            <p:cNvPr id="65" name="TextBox 64"/>
            <p:cNvSpPr txBox="1"/>
            <p:nvPr/>
          </p:nvSpPr>
          <p:spPr>
            <a:xfrm>
              <a:off x="612648" y="2793302"/>
              <a:ext cx="3094304" cy="369332"/>
            </a:xfrm>
            <a:prstGeom prst="rect">
              <a:avLst/>
            </a:prstGeom>
            <a:noFill/>
          </p:spPr>
          <p:txBody>
            <a:bodyPr wrap="square" rtlCol="0">
              <a:spAutoFit/>
            </a:bodyPr>
            <a:lstStyle/>
            <a:p>
              <a:pPr algn="ctr"/>
              <a:r>
                <a:rPr lang="mr-IN" dirty="0" smtClean="0"/>
                <a:t>…</a:t>
              </a:r>
              <a:endParaRPr lang="en-US" dirty="0"/>
            </a:p>
          </p:txBody>
        </p:sp>
        <p:sp>
          <p:nvSpPr>
            <p:cNvPr id="66" name="TextBox 65"/>
            <p:cNvSpPr txBox="1"/>
            <p:nvPr/>
          </p:nvSpPr>
          <p:spPr>
            <a:xfrm>
              <a:off x="604128" y="1243381"/>
              <a:ext cx="3094304" cy="369332"/>
            </a:xfrm>
            <a:prstGeom prst="rect">
              <a:avLst/>
            </a:prstGeom>
            <a:noFill/>
          </p:spPr>
          <p:txBody>
            <a:bodyPr wrap="square" rtlCol="0">
              <a:spAutoFit/>
            </a:bodyPr>
            <a:lstStyle/>
            <a:p>
              <a:pPr algn="ctr"/>
              <a:r>
                <a:rPr lang="mr-IN" smtClean="0"/>
                <a:t>…</a:t>
              </a:r>
              <a:endParaRPr lang="en-US" dirty="0"/>
            </a:p>
          </p:txBody>
        </p:sp>
      </p:grpSp>
      <p:sp>
        <p:nvSpPr>
          <p:cNvPr id="67" name="Rectangle 66"/>
          <p:cNvSpPr/>
          <p:nvPr/>
        </p:nvSpPr>
        <p:spPr>
          <a:xfrm>
            <a:off x="325464" y="1068427"/>
            <a:ext cx="2854346" cy="19016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1F7DF5D7-FF41-4BF6-8958-28DFF1DB182D}" type="slidenum">
              <a:rPr lang="en-US" smtClean="0"/>
              <a:pPr/>
              <a:t>18</a:t>
            </a:fld>
            <a:endParaRPr lang="en-US" dirty="0"/>
          </a:p>
        </p:txBody>
      </p:sp>
    </p:spTree>
    <p:custDataLst>
      <p:tags r:id="rId1"/>
    </p:custDataLst>
    <p:extLst>
      <p:ext uri="{BB962C8B-B14F-4D97-AF65-F5344CB8AC3E}">
        <p14:creationId xmlns:p14="http://schemas.microsoft.com/office/powerpoint/2010/main" val="382702145"/>
      </p:ext>
    </p:extLst>
  </p:cSld>
  <p:clrMapOvr>
    <a:masterClrMapping/>
  </p:clrMapOvr>
  <mc:AlternateContent xmlns:mc="http://schemas.openxmlformats.org/markup-compatibility/2006" xmlns:p14="http://schemas.microsoft.com/office/powerpoint/2010/main">
    <mc:Choice Requires="p14">
      <p:transition spd="slow" p14:dur="2000" advTm="67552"/>
    </mc:Choice>
    <mc:Fallback xmlns="">
      <p:transition spd="slow" advTm="675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dissolve">
                                      <p:cBhvr>
                                        <p:cTn id="11" dur="500"/>
                                        <p:tgtEl>
                                          <p:spTgt spid="4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par>
                                <p:cTn id="15" presetID="9" presetClass="entr" presetSubtype="0" fill="hold" nodeType="withEffect">
                                  <p:stCondLst>
                                    <p:cond delay="0"/>
                                  </p:stCondLst>
                                  <p:childTnLst>
                                    <p:set>
                                      <p:cBhvr>
                                        <p:cTn id="16" dur="1" fill="hold">
                                          <p:stCondLst>
                                            <p:cond delay="0"/>
                                          </p:stCondLst>
                                        </p:cTn>
                                        <p:tgtEl>
                                          <p:spTgt spid="209"/>
                                        </p:tgtEl>
                                        <p:attrNameLst>
                                          <p:attrName>style.visibility</p:attrName>
                                        </p:attrNameLst>
                                      </p:cBhvr>
                                      <p:to>
                                        <p:strVal val="visible"/>
                                      </p:to>
                                    </p:set>
                                    <p:animEffect transition="in" filter="dissolve">
                                      <p:cBhvr>
                                        <p:cTn id="17" dur="500"/>
                                        <p:tgtEl>
                                          <p:spTgt spid="20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par>
                                <p:cTn id="23" presetID="9"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dissolve">
                                      <p:cBhvr>
                                        <p:cTn id="25" dur="500"/>
                                        <p:tgtEl>
                                          <p:spTgt spid="49"/>
                                        </p:tgtEl>
                                      </p:cBhvr>
                                    </p:animEffect>
                                  </p:childTnLst>
                                </p:cTn>
                              </p:par>
                              <p:par>
                                <p:cTn id="26" presetID="9"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dissolve">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02"/>
                                        </p:tgtEl>
                                        <p:attrNameLst>
                                          <p:attrName>style.visibility</p:attrName>
                                        </p:attrNameLst>
                                      </p:cBhvr>
                                      <p:to>
                                        <p:strVal val="visible"/>
                                      </p:to>
                                    </p:set>
                                    <p:animEffect transition="in" filter="dissolve">
                                      <p:cBhvr>
                                        <p:cTn id="36" dur="500"/>
                                        <p:tgtEl>
                                          <p:spTgt spid="10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03"/>
                                        </p:tgtEl>
                                        <p:attrNameLst>
                                          <p:attrName>style.visibility</p:attrName>
                                        </p:attrNameLst>
                                      </p:cBhvr>
                                      <p:to>
                                        <p:strVal val="visible"/>
                                      </p:to>
                                    </p:set>
                                    <p:animEffect transition="in" filter="dissolve">
                                      <p:cBhvr>
                                        <p:cTn id="39" dur="500"/>
                                        <p:tgtEl>
                                          <p:spTgt spid="10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14"/>
                                        </p:tgtEl>
                                        <p:attrNameLst>
                                          <p:attrName>style.visibility</p:attrName>
                                        </p:attrNameLst>
                                      </p:cBhvr>
                                      <p:to>
                                        <p:strVal val="visible"/>
                                      </p:to>
                                    </p:set>
                                    <p:animEffect transition="in" filter="dissolve">
                                      <p:cBhvr>
                                        <p:cTn id="44" dur="500"/>
                                        <p:tgtEl>
                                          <p:spTgt spid="114"/>
                                        </p:tgtEl>
                                      </p:cBhvr>
                                    </p:animEffect>
                                  </p:childTnLst>
                                </p:cTn>
                              </p:par>
                              <p:par>
                                <p:cTn id="45" presetID="9" presetClass="entr" presetSubtype="0" fill="hold" nodeType="withEffect">
                                  <p:stCondLst>
                                    <p:cond delay="0"/>
                                  </p:stCondLst>
                                  <p:childTnLst>
                                    <p:set>
                                      <p:cBhvr>
                                        <p:cTn id="46" dur="1" fill="hold">
                                          <p:stCondLst>
                                            <p:cond delay="0"/>
                                          </p:stCondLst>
                                        </p:cTn>
                                        <p:tgtEl>
                                          <p:spTgt spid="111"/>
                                        </p:tgtEl>
                                        <p:attrNameLst>
                                          <p:attrName>style.visibility</p:attrName>
                                        </p:attrNameLst>
                                      </p:cBhvr>
                                      <p:to>
                                        <p:strVal val="visible"/>
                                      </p:to>
                                    </p:set>
                                    <p:animEffect transition="in" filter="dissolve">
                                      <p:cBhvr>
                                        <p:cTn id="47" dur="500"/>
                                        <p:tgtEl>
                                          <p:spTgt spid="111"/>
                                        </p:tgtEl>
                                      </p:cBhvr>
                                    </p:animEffect>
                                  </p:childTnLst>
                                </p:cTn>
                              </p:par>
                              <p:par>
                                <p:cTn id="48" presetID="9" presetClass="entr" presetSubtype="0" fill="hold" nodeType="withEffect">
                                  <p:stCondLst>
                                    <p:cond delay="0"/>
                                  </p:stCondLst>
                                  <p:childTnLst>
                                    <p:set>
                                      <p:cBhvr>
                                        <p:cTn id="49" dur="1" fill="hold">
                                          <p:stCondLst>
                                            <p:cond delay="0"/>
                                          </p:stCondLst>
                                        </p:cTn>
                                        <p:tgtEl>
                                          <p:spTgt spid="106"/>
                                        </p:tgtEl>
                                        <p:attrNameLst>
                                          <p:attrName>style.visibility</p:attrName>
                                        </p:attrNameLst>
                                      </p:cBhvr>
                                      <p:to>
                                        <p:strVal val="visible"/>
                                      </p:to>
                                    </p:set>
                                    <p:animEffect transition="in" filter="dissolve">
                                      <p:cBhvr>
                                        <p:cTn id="50" dur="500"/>
                                        <p:tgtEl>
                                          <p:spTgt spid="106"/>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05"/>
                                        </p:tgtEl>
                                        <p:attrNameLst>
                                          <p:attrName>style.visibility</p:attrName>
                                        </p:attrNameLst>
                                      </p:cBhvr>
                                      <p:to>
                                        <p:strVal val="visible"/>
                                      </p:to>
                                    </p:set>
                                    <p:animEffect transition="in" filter="dissolve">
                                      <p:cBhvr>
                                        <p:cTn id="53" dur="500"/>
                                        <p:tgtEl>
                                          <p:spTgt spid="105"/>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dissolve">
                                      <p:cBhvr>
                                        <p:cTn id="58" dur="500"/>
                                        <p:tgtEl>
                                          <p:spTgt spid="62"/>
                                        </p:tgtEl>
                                      </p:cBhvr>
                                    </p:animEffect>
                                  </p:childTnLst>
                                </p:cTn>
                              </p:par>
                              <p:par>
                                <p:cTn id="59" presetID="9"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dissolv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68"/>
                                        </p:tgtEl>
                                        <p:attrNameLst>
                                          <p:attrName>style.visibility</p:attrName>
                                        </p:attrNameLst>
                                      </p:cBhvr>
                                      <p:to>
                                        <p:strVal val="visible"/>
                                      </p:to>
                                    </p:set>
                                    <p:animEffect transition="in" filter="dissolve">
                                      <p:cBhvr>
                                        <p:cTn id="66" dur="500"/>
                                        <p:tgtEl>
                                          <p:spTgt spid="68"/>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dissolve">
                                      <p:cBhvr>
                                        <p:cTn id="71" dur="500"/>
                                        <p:tgtEl>
                                          <p:spTgt spid="71"/>
                                        </p:tgtEl>
                                      </p:cBhvr>
                                    </p:animEffect>
                                  </p:childTnLst>
                                </p:cTn>
                              </p:par>
                              <p:par>
                                <p:cTn id="72" presetID="9" presetClass="entr" presetSubtype="0" fill="hold"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dissolve">
                                      <p:cBhvr>
                                        <p:cTn id="74" dur="500"/>
                                        <p:tgtEl>
                                          <p:spTgt spid="70"/>
                                        </p:tgtEl>
                                      </p:cBhvr>
                                    </p:animEffect>
                                  </p:childTnLst>
                                </p:cTn>
                              </p:par>
                              <p:par>
                                <p:cTn id="75" presetID="9" presetClass="entr" presetSubtype="0" fill="hold" nodeType="withEffect">
                                  <p:stCondLst>
                                    <p:cond delay="0"/>
                                  </p:stCondLst>
                                  <p:childTnLst>
                                    <p:set>
                                      <p:cBhvr>
                                        <p:cTn id="76" dur="1" fill="hold">
                                          <p:stCondLst>
                                            <p:cond delay="0"/>
                                          </p:stCondLst>
                                        </p:cTn>
                                        <p:tgtEl>
                                          <p:spTgt spid="72"/>
                                        </p:tgtEl>
                                        <p:attrNameLst>
                                          <p:attrName>style.visibility</p:attrName>
                                        </p:attrNameLst>
                                      </p:cBhvr>
                                      <p:to>
                                        <p:strVal val="visible"/>
                                      </p:to>
                                    </p:set>
                                    <p:animEffect transition="in" filter="dissolve">
                                      <p:cBhvr>
                                        <p:cTn id="77" dur="500"/>
                                        <p:tgtEl>
                                          <p:spTgt spid="72"/>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dissolve">
                                      <p:cBhvr>
                                        <p:cTn id="80" dur="500"/>
                                        <p:tgtEl>
                                          <p:spTgt spid="69"/>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194"/>
                                        </p:tgtEl>
                                        <p:attrNameLst>
                                          <p:attrName>style.visibility</p:attrName>
                                        </p:attrNameLst>
                                      </p:cBhvr>
                                      <p:to>
                                        <p:strVal val="visible"/>
                                      </p:to>
                                    </p:set>
                                    <p:animEffect transition="in" filter="dissolve">
                                      <p:cBhvr>
                                        <p:cTn id="85" dur="500"/>
                                        <p:tgtEl>
                                          <p:spTgt spid="194"/>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96"/>
                                        </p:tgtEl>
                                        <p:attrNameLst>
                                          <p:attrName>style.visibility</p:attrName>
                                        </p:attrNameLst>
                                      </p:cBhvr>
                                      <p:to>
                                        <p:strVal val="visible"/>
                                      </p:to>
                                    </p:set>
                                    <p:animEffect transition="in" filter="dissolve">
                                      <p:cBhvr>
                                        <p:cTn id="88" dur="500"/>
                                        <p:tgtEl>
                                          <p:spTgt spid="96"/>
                                        </p:tgtEl>
                                      </p:cBhvr>
                                    </p:animEffect>
                                  </p:childTnLst>
                                </p:cTn>
                              </p:par>
                              <p:par>
                                <p:cTn id="89" presetID="9" presetClass="entr" presetSubtype="0" fill="hold" nodeType="withEffect">
                                  <p:stCondLst>
                                    <p:cond delay="0"/>
                                  </p:stCondLst>
                                  <p:childTnLst>
                                    <p:set>
                                      <p:cBhvr>
                                        <p:cTn id="90" dur="1" fill="hold">
                                          <p:stCondLst>
                                            <p:cond delay="0"/>
                                          </p:stCondLst>
                                        </p:cTn>
                                        <p:tgtEl>
                                          <p:spTgt spid="98"/>
                                        </p:tgtEl>
                                        <p:attrNameLst>
                                          <p:attrName>style.visibility</p:attrName>
                                        </p:attrNameLst>
                                      </p:cBhvr>
                                      <p:to>
                                        <p:strVal val="visible"/>
                                      </p:to>
                                    </p:set>
                                    <p:animEffect transition="in" filter="dissolve">
                                      <p:cBhvr>
                                        <p:cTn id="91" dur="500"/>
                                        <p:tgtEl>
                                          <p:spTgt spid="98"/>
                                        </p:tgtEl>
                                      </p:cBhvr>
                                    </p:animEffect>
                                  </p:childTnLst>
                                </p:cTn>
                              </p:par>
                              <p:par>
                                <p:cTn id="92" presetID="9" presetClass="entr" presetSubtype="0" fill="hold" nodeType="withEffect">
                                  <p:stCondLst>
                                    <p:cond delay="0"/>
                                  </p:stCondLst>
                                  <p:childTnLst>
                                    <p:set>
                                      <p:cBhvr>
                                        <p:cTn id="93" dur="1" fill="hold">
                                          <p:stCondLst>
                                            <p:cond delay="0"/>
                                          </p:stCondLst>
                                        </p:cTn>
                                        <p:tgtEl>
                                          <p:spTgt spid="99"/>
                                        </p:tgtEl>
                                        <p:attrNameLst>
                                          <p:attrName>style.visibility</p:attrName>
                                        </p:attrNameLst>
                                      </p:cBhvr>
                                      <p:to>
                                        <p:strVal val="visible"/>
                                      </p:to>
                                    </p:set>
                                    <p:animEffect transition="in" filter="dissolve">
                                      <p:cBhvr>
                                        <p:cTn id="94" dur="500"/>
                                        <p:tgtEl>
                                          <p:spTgt spid="99"/>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117"/>
                                        </p:tgtEl>
                                        <p:attrNameLst>
                                          <p:attrName>style.visibility</p:attrName>
                                        </p:attrNameLst>
                                      </p:cBhvr>
                                      <p:to>
                                        <p:strVal val="visible"/>
                                      </p:to>
                                    </p:set>
                                    <p:animEffect transition="in" filter="dissolve">
                                      <p:cBhvr>
                                        <p:cTn id="97" dur="500"/>
                                        <p:tgtEl>
                                          <p:spTgt spid="117"/>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120"/>
                                        </p:tgtEl>
                                        <p:attrNameLst>
                                          <p:attrName>style.visibility</p:attrName>
                                        </p:attrNameLst>
                                      </p:cBhvr>
                                      <p:to>
                                        <p:strVal val="visible"/>
                                      </p:to>
                                    </p:set>
                                    <p:animEffect transition="in" filter="dissolve">
                                      <p:cBhvr>
                                        <p:cTn id="100" dur="500"/>
                                        <p:tgtEl>
                                          <p:spTgt spid="120"/>
                                        </p:tgtEl>
                                      </p:cBhvr>
                                    </p:animEffect>
                                  </p:childTnLst>
                                </p:cTn>
                              </p:par>
                              <p:par>
                                <p:cTn id="101" presetID="9" presetClass="entr" presetSubtype="0" fill="hold" nodeType="withEffect">
                                  <p:stCondLst>
                                    <p:cond delay="0"/>
                                  </p:stCondLst>
                                  <p:childTnLst>
                                    <p:set>
                                      <p:cBhvr>
                                        <p:cTn id="102" dur="1" fill="hold">
                                          <p:stCondLst>
                                            <p:cond delay="0"/>
                                          </p:stCondLst>
                                        </p:cTn>
                                        <p:tgtEl>
                                          <p:spTgt spid="122"/>
                                        </p:tgtEl>
                                        <p:attrNameLst>
                                          <p:attrName>style.visibility</p:attrName>
                                        </p:attrNameLst>
                                      </p:cBhvr>
                                      <p:to>
                                        <p:strVal val="visible"/>
                                      </p:to>
                                    </p:set>
                                    <p:animEffect transition="in" filter="dissolve">
                                      <p:cBhvr>
                                        <p:cTn id="103" dur="500"/>
                                        <p:tgtEl>
                                          <p:spTgt spid="122"/>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124"/>
                                        </p:tgtEl>
                                        <p:attrNameLst>
                                          <p:attrName>style.visibility</p:attrName>
                                        </p:attrNameLst>
                                      </p:cBhvr>
                                      <p:to>
                                        <p:strVal val="visible"/>
                                      </p:to>
                                    </p:set>
                                    <p:animEffect transition="in" filter="dissolve">
                                      <p:cBhvr>
                                        <p:cTn id="106" dur="500"/>
                                        <p:tgtEl>
                                          <p:spTgt spid="124"/>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126"/>
                                        </p:tgtEl>
                                        <p:attrNameLst>
                                          <p:attrName>style.visibility</p:attrName>
                                        </p:attrNameLst>
                                      </p:cBhvr>
                                      <p:to>
                                        <p:strVal val="visible"/>
                                      </p:to>
                                    </p:set>
                                    <p:animEffect transition="in" filter="dissolve">
                                      <p:cBhvr>
                                        <p:cTn id="109" dur="500"/>
                                        <p:tgtEl>
                                          <p:spTgt spid="126"/>
                                        </p:tgtEl>
                                      </p:cBhvr>
                                    </p:animEffect>
                                  </p:childTnLst>
                                </p:cTn>
                              </p:par>
                              <p:par>
                                <p:cTn id="110" presetID="9" presetClass="entr" presetSubtype="0" fill="hold" nodeType="withEffect">
                                  <p:stCondLst>
                                    <p:cond delay="0"/>
                                  </p:stCondLst>
                                  <p:childTnLst>
                                    <p:set>
                                      <p:cBhvr>
                                        <p:cTn id="111" dur="1" fill="hold">
                                          <p:stCondLst>
                                            <p:cond delay="0"/>
                                          </p:stCondLst>
                                        </p:cTn>
                                        <p:tgtEl>
                                          <p:spTgt spid="128"/>
                                        </p:tgtEl>
                                        <p:attrNameLst>
                                          <p:attrName>style.visibility</p:attrName>
                                        </p:attrNameLst>
                                      </p:cBhvr>
                                      <p:to>
                                        <p:strVal val="visible"/>
                                      </p:to>
                                    </p:set>
                                    <p:animEffect transition="in" filter="dissolve">
                                      <p:cBhvr>
                                        <p:cTn id="112" dur="500"/>
                                        <p:tgtEl>
                                          <p:spTgt spid="128"/>
                                        </p:tgtEl>
                                      </p:cBhvr>
                                    </p:animEffect>
                                  </p:childTnLst>
                                </p:cTn>
                              </p:par>
                              <p:par>
                                <p:cTn id="113" presetID="9" presetClass="entr" presetSubtype="0" fill="hold" nodeType="withEffect">
                                  <p:stCondLst>
                                    <p:cond delay="0"/>
                                  </p:stCondLst>
                                  <p:childTnLst>
                                    <p:set>
                                      <p:cBhvr>
                                        <p:cTn id="114" dur="1" fill="hold">
                                          <p:stCondLst>
                                            <p:cond delay="0"/>
                                          </p:stCondLst>
                                        </p:cTn>
                                        <p:tgtEl>
                                          <p:spTgt spid="130"/>
                                        </p:tgtEl>
                                        <p:attrNameLst>
                                          <p:attrName>style.visibility</p:attrName>
                                        </p:attrNameLst>
                                      </p:cBhvr>
                                      <p:to>
                                        <p:strVal val="visible"/>
                                      </p:to>
                                    </p:set>
                                    <p:animEffect transition="in" filter="dissolve">
                                      <p:cBhvr>
                                        <p:cTn id="115" dur="500"/>
                                        <p:tgtEl>
                                          <p:spTgt spid="130"/>
                                        </p:tgtEl>
                                      </p:cBhvr>
                                    </p:animEffect>
                                  </p:childTnLst>
                                </p:cTn>
                              </p:par>
                              <p:par>
                                <p:cTn id="116" presetID="9" presetClass="entr" presetSubtype="0" fill="hold" nodeType="withEffect">
                                  <p:stCondLst>
                                    <p:cond delay="0"/>
                                  </p:stCondLst>
                                  <p:childTnLst>
                                    <p:set>
                                      <p:cBhvr>
                                        <p:cTn id="117" dur="1" fill="hold">
                                          <p:stCondLst>
                                            <p:cond delay="0"/>
                                          </p:stCondLst>
                                        </p:cTn>
                                        <p:tgtEl>
                                          <p:spTgt spid="131"/>
                                        </p:tgtEl>
                                        <p:attrNameLst>
                                          <p:attrName>style.visibility</p:attrName>
                                        </p:attrNameLst>
                                      </p:cBhvr>
                                      <p:to>
                                        <p:strVal val="visible"/>
                                      </p:to>
                                    </p:set>
                                    <p:animEffect transition="in" filter="dissolve">
                                      <p:cBhvr>
                                        <p:cTn id="118" dur="500"/>
                                        <p:tgtEl>
                                          <p:spTgt spid="131"/>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146"/>
                                        </p:tgtEl>
                                        <p:attrNameLst>
                                          <p:attrName>style.visibility</p:attrName>
                                        </p:attrNameLst>
                                      </p:cBhvr>
                                      <p:to>
                                        <p:strVal val="visible"/>
                                      </p:to>
                                    </p:set>
                                    <p:animEffect transition="in" filter="dissolve">
                                      <p:cBhvr>
                                        <p:cTn id="121" dur="500"/>
                                        <p:tgtEl>
                                          <p:spTgt spid="146"/>
                                        </p:tgtEl>
                                      </p:cBhvr>
                                    </p:animEffect>
                                  </p:childTnLst>
                                </p:cTn>
                              </p:par>
                              <p:par>
                                <p:cTn id="122" presetID="9" presetClass="entr" presetSubtype="0" fill="hold" nodeType="withEffect">
                                  <p:stCondLst>
                                    <p:cond delay="0"/>
                                  </p:stCondLst>
                                  <p:childTnLst>
                                    <p:set>
                                      <p:cBhvr>
                                        <p:cTn id="123" dur="1" fill="hold">
                                          <p:stCondLst>
                                            <p:cond delay="0"/>
                                          </p:stCondLst>
                                        </p:cTn>
                                        <p:tgtEl>
                                          <p:spTgt spid="159"/>
                                        </p:tgtEl>
                                        <p:attrNameLst>
                                          <p:attrName>style.visibility</p:attrName>
                                        </p:attrNameLst>
                                      </p:cBhvr>
                                      <p:to>
                                        <p:strVal val="visible"/>
                                      </p:to>
                                    </p:set>
                                    <p:animEffect transition="in" filter="dissolve">
                                      <p:cBhvr>
                                        <p:cTn id="124" dur="500"/>
                                        <p:tgtEl>
                                          <p:spTgt spid="159"/>
                                        </p:tgtEl>
                                      </p:cBhvr>
                                    </p:animEffect>
                                  </p:childTnLst>
                                </p:cTn>
                              </p:par>
                              <p:par>
                                <p:cTn id="125" presetID="9" presetClass="entr" presetSubtype="0" fill="hold" nodeType="withEffect">
                                  <p:stCondLst>
                                    <p:cond delay="0"/>
                                  </p:stCondLst>
                                  <p:childTnLst>
                                    <p:set>
                                      <p:cBhvr>
                                        <p:cTn id="126" dur="1" fill="hold">
                                          <p:stCondLst>
                                            <p:cond delay="0"/>
                                          </p:stCondLst>
                                        </p:cTn>
                                        <p:tgtEl>
                                          <p:spTgt spid="160"/>
                                        </p:tgtEl>
                                        <p:attrNameLst>
                                          <p:attrName>style.visibility</p:attrName>
                                        </p:attrNameLst>
                                      </p:cBhvr>
                                      <p:to>
                                        <p:strVal val="visible"/>
                                      </p:to>
                                    </p:set>
                                    <p:animEffect transition="in" filter="dissolve">
                                      <p:cBhvr>
                                        <p:cTn id="127" dur="500"/>
                                        <p:tgtEl>
                                          <p:spTgt spid="160"/>
                                        </p:tgtEl>
                                      </p:cBhvr>
                                    </p:animEffect>
                                  </p:childTnLst>
                                </p:cTn>
                              </p:par>
                              <p:par>
                                <p:cTn id="128" presetID="9" presetClass="entr" presetSubtype="0" fill="hold" nodeType="withEffect">
                                  <p:stCondLst>
                                    <p:cond delay="0"/>
                                  </p:stCondLst>
                                  <p:childTnLst>
                                    <p:set>
                                      <p:cBhvr>
                                        <p:cTn id="129" dur="1" fill="hold">
                                          <p:stCondLst>
                                            <p:cond delay="0"/>
                                          </p:stCondLst>
                                        </p:cTn>
                                        <p:tgtEl>
                                          <p:spTgt spid="161"/>
                                        </p:tgtEl>
                                        <p:attrNameLst>
                                          <p:attrName>style.visibility</p:attrName>
                                        </p:attrNameLst>
                                      </p:cBhvr>
                                      <p:to>
                                        <p:strVal val="visible"/>
                                      </p:to>
                                    </p:set>
                                    <p:animEffect transition="in" filter="dissolve">
                                      <p:cBhvr>
                                        <p:cTn id="130" dur="500"/>
                                        <p:tgtEl>
                                          <p:spTgt spid="161"/>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192"/>
                                        </p:tgtEl>
                                        <p:attrNameLst>
                                          <p:attrName>style.visibility</p:attrName>
                                        </p:attrNameLst>
                                      </p:cBhvr>
                                      <p:to>
                                        <p:strVal val="visible"/>
                                      </p:to>
                                    </p:set>
                                    <p:animEffect transition="in" filter="dissolve">
                                      <p:cBhvr>
                                        <p:cTn id="133" dur="500"/>
                                        <p:tgtEl>
                                          <p:spTgt spid="192"/>
                                        </p:tgtEl>
                                      </p:cBhvr>
                                    </p:animEffect>
                                  </p:childTnLst>
                                </p:cTn>
                              </p:par>
                              <p:par>
                                <p:cTn id="134" presetID="9" presetClass="entr" presetSubtype="0" fill="hold" nodeType="withEffect">
                                  <p:stCondLst>
                                    <p:cond delay="0"/>
                                  </p:stCondLst>
                                  <p:childTnLst>
                                    <p:set>
                                      <p:cBhvr>
                                        <p:cTn id="135" dur="1" fill="hold">
                                          <p:stCondLst>
                                            <p:cond delay="0"/>
                                          </p:stCondLst>
                                        </p:cTn>
                                        <p:tgtEl>
                                          <p:spTgt spid="198"/>
                                        </p:tgtEl>
                                        <p:attrNameLst>
                                          <p:attrName>style.visibility</p:attrName>
                                        </p:attrNameLst>
                                      </p:cBhvr>
                                      <p:to>
                                        <p:strVal val="visible"/>
                                      </p:to>
                                    </p:set>
                                    <p:animEffect transition="in" filter="dissolve">
                                      <p:cBhvr>
                                        <p:cTn id="136" dur="500"/>
                                        <p:tgtEl>
                                          <p:spTgt spid="198"/>
                                        </p:tgtEl>
                                      </p:cBhvr>
                                    </p:animEffect>
                                  </p:childTnLst>
                                </p:cTn>
                              </p:par>
                              <p:par>
                                <p:cTn id="137" presetID="9" presetClass="entr" presetSubtype="0" fill="hold" nodeType="withEffect">
                                  <p:stCondLst>
                                    <p:cond delay="0"/>
                                  </p:stCondLst>
                                  <p:childTnLst>
                                    <p:set>
                                      <p:cBhvr>
                                        <p:cTn id="138" dur="1" fill="hold">
                                          <p:stCondLst>
                                            <p:cond delay="0"/>
                                          </p:stCondLst>
                                        </p:cTn>
                                        <p:tgtEl>
                                          <p:spTgt spid="201"/>
                                        </p:tgtEl>
                                        <p:attrNameLst>
                                          <p:attrName>style.visibility</p:attrName>
                                        </p:attrNameLst>
                                      </p:cBhvr>
                                      <p:to>
                                        <p:strVal val="visible"/>
                                      </p:to>
                                    </p:set>
                                    <p:animEffect transition="in" filter="dissolve">
                                      <p:cBhvr>
                                        <p:cTn id="139" dur="500"/>
                                        <p:tgtEl>
                                          <p:spTgt spid="201"/>
                                        </p:tgtEl>
                                      </p:cBhvr>
                                    </p:animEffect>
                                  </p:childTnLst>
                                </p:cTn>
                              </p:par>
                              <p:par>
                                <p:cTn id="140" presetID="9" presetClass="entr" presetSubtype="0" fill="hold" nodeType="withEffect">
                                  <p:stCondLst>
                                    <p:cond delay="0"/>
                                  </p:stCondLst>
                                  <p:childTnLst>
                                    <p:set>
                                      <p:cBhvr>
                                        <p:cTn id="141" dur="1" fill="hold">
                                          <p:stCondLst>
                                            <p:cond delay="0"/>
                                          </p:stCondLst>
                                        </p:cTn>
                                        <p:tgtEl>
                                          <p:spTgt spid="97"/>
                                        </p:tgtEl>
                                        <p:attrNameLst>
                                          <p:attrName>style.visibility</p:attrName>
                                        </p:attrNameLst>
                                      </p:cBhvr>
                                      <p:to>
                                        <p:strVal val="visible"/>
                                      </p:to>
                                    </p:set>
                                    <p:animEffect transition="in" filter="dissolve">
                                      <p:cBhvr>
                                        <p:cTn id="142" dur="500"/>
                                        <p:tgtEl>
                                          <p:spTgt spid="97"/>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145"/>
                                        </p:tgtEl>
                                        <p:attrNameLst>
                                          <p:attrName>style.visibility</p:attrName>
                                        </p:attrNameLst>
                                      </p:cBhvr>
                                      <p:to>
                                        <p:strVal val="visible"/>
                                      </p:to>
                                    </p:set>
                                    <p:animEffect transition="in" filter="dissolve">
                                      <p:cBhvr>
                                        <p:cTn id="145" dur="500"/>
                                        <p:tgtEl>
                                          <p:spTgt spid="145"/>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193"/>
                                        </p:tgtEl>
                                        <p:attrNameLst>
                                          <p:attrName>style.visibility</p:attrName>
                                        </p:attrNameLst>
                                      </p:cBhvr>
                                      <p:to>
                                        <p:strVal val="visible"/>
                                      </p:to>
                                    </p:set>
                                    <p:animEffect transition="in" filter="dissolve">
                                      <p:cBhvr>
                                        <p:cTn id="148" dur="500"/>
                                        <p:tgtEl>
                                          <p:spTgt spid="193"/>
                                        </p:tgtEl>
                                      </p:cBhvr>
                                    </p:animEffect>
                                  </p:childTnLst>
                                </p:cTn>
                              </p:par>
                              <p:par>
                                <p:cTn id="149" presetID="9" presetClass="entr" presetSubtype="0" fill="hold" nodeType="withEffect">
                                  <p:stCondLst>
                                    <p:cond delay="0"/>
                                  </p:stCondLst>
                                  <p:childTnLst>
                                    <p:set>
                                      <p:cBhvr>
                                        <p:cTn id="150" dur="1" fill="hold">
                                          <p:stCondLst>
                                            <p:cond delay="0"/>
                                          </p:stCondLst>
                                        </p:cTn>
                                        <p:tgtEl>
                                          <p:spTgt spid="204"/>
                                        </p:tgtEl>
                                        <p:attrNameLst>
                                          <p:attrName>style.visibility</p:attrName>
                                        </p:attrNameLst>
                                      </p:cBhvr>
                                      <p:to>
                                        <p:strVal val="visible"/>
                                      </p:to>
                                    </p:set>
                                    <p:animEffect transition="in" filter="dissolve">
                                      <p:cBhvr>
                                        <p:cTn id="151"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p:bldP spid="193" grpId="0" animBg="1"/>
      <p:bldP spid="194" grpId="0" animBg="1"/>
      <p:bldP spid="3" grpId="0" animBg="1"/>
      <p:bldP spid="44" grpId="0" animBg="1"/>
      <p:bldP spid="45" grpId="0" animBg="1"/>
      <p:bldP spid="62" grpId="0" animBg="1"/>
      <p:bldP spid="68" grpId="0" animBg="1"/>
      <p:bldP spid="69" grpId="0" animBg="1"/>
      <p:bldP spid="96" grpId="0" animBg="1"/>
      <p:bldP spid="102" grpId="0" animBg="1"/>
      <p:bldP spid="103" grpId="0" animBg="1"/>
      <p:bldP spid="105" grpId="0" animBg="1"/>
      <p:bldP spid="117" grpId="0" animBg="1"/>
      <p:bldP spid="120" grpId="0" animBg="1"/>
      <p:bldP spid="124" grpId="0" animBg="1"/>
      <p:bldP spid="126" grpId="0" animBg="1"/>
      <p:bldP spid="145" grpId="0" animBg="1"/>
      <p:bldP spid="146" grpId="0" animBg="1"/>
      <p:bldP spid="19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10/13/17</a:t>
            </a:r>
            <a:endParaRPr lang="en-US" dirty="0"/>
          </a:p>
        </p:txBody>
      </p:sp>
      <p:pic>
        <p:nvPicPr>
          <p:cNvPr id="6" name="Picture 5"/>
          <p:cNvPicPr>
            <a:picLocks noChangeAspect="1"/>
          </p:cNvPicPr>
          <p:nvPr/>
        </p:nvPicPr>
        <p:blipFill>
          <a:blip r:embed="rId4"/>
          <a:stretch>
            <a:fillRect/>
          </a:stretch>
        </p:blipFill>
        <p:spPr>
          <a:xfrm>
            <a:off x="1572768" y="927852"/>
            <a:ext cx="6129683" cy="5047488"/>
          </a:xfrm>
          <a:prstGeom prst="rect">
            <a:avLst/>
          </a:prstGeom>
          <a:effectLst>
            <a:outerShdw blurRad="50800" dist="76200" dir="2700000" algn="tl" rotWithShape="0">
              <a:prstClr val="black">
                <a:alpha val="40000"/>
              </a:prstClr>
            </a:outerShdw>
          </a:effectLst>
        </p:spPr>
      </p:pic>
      <p:sp>
        <p:nvSpPr>
          <p:cNvPr id="9" name="Title 4"/>
          <p:cNvSpPr>
            <a:spLocks noGrp="1"/>
          </p:cNvSpPr>
          <p:nvPr>
            <p:ph type="title"/>
          </p:nvPr>
        </p:nvSpPr>
        <p:spPr>
          <a:xfrm>
            <a:off x="182880" y="155447"/>
            <a:ext cx="8747760" cy="850392"/>
          </a:xfrm>
        </p:spPr>
        <p:txBody>
          <a:bodyPr>
            <a:normAutofit/>
          </a:bodyPr>
          <a:lstStyle/>
          <a:p>
            <a:pPr algn="ctr"/>
            <a:r>
              <a:rPr lang="en-US" sz="3000" dirty="0" smtClean="0"/>
              <a:t>How To Go From This </a:t>
            </a:r>
            <a:r>
              <a:rPr lang="mr-IN" sz="3000" dirty="0" smtClean="0"/>
              <a:t>…</a:t>
            </a:r>
            <a:endParaRPr lang="en-US" sz="3000" dirty="0"/>
          </a:p>
        </p:txBody>
      </p:sp>
      <p:sp>
        <p:nvSpPr>
          <p:cNvPr id="3" name="Slide Number Placeholder 2"/>
          <p:cNvSpPr>
            <a:spLocks noGrp="1"/>
          </p:cNvSpPr>
          <p:nvPr>
            <p:ph type="sldNum" sz="quarter" idx="12"/>
          </p:nvPr>
        </p:nvSpPr>
        <p:spPr/>
        <p:txBody>
          <a:bodyPr/>
          <a:lstStyle/>
          <a:p>
            <a:fld id="{1F7DF5D7-FF41-4BF6-8958-28DFF1DB182D}" type="slidenum">
              <a:rPr lang="en-US" smtClean="0"/>
              <a:t>19</a:t>
            </a:fld>
            <a:endParaRPr lang="en-US" dirty="0"/>
          </a:p>
        </p:txBody>
      </p:sp>
    </p:spTree>
    <p:custDataLst>
      <p:tags r:id="rId1"/>
    </p:custDataLst>
    <p:extLst>
      <p:ext uri="{BB962C8B-B14F-4D97-AF65-F5344CB8AC3E}">
        <p14:creationId xmlns:p14="http://schemas.microsoft.com/office/powerpoint/2010/main" val="503180463"/>
      </p:ext>
    </p:extLst>
  </p:cSld>
  <p:clrMapOvr>
    <a:masterClrMapping/>
  </p:clrMapOvr>
  <mc:AlternateContent xmlns:mc="http://schemas.openxmlformats.org/markup-compatibility/2006" xmlns:p14="http://schemas.microsoft.com/office/powerpoint/2010/main">
    <mc:Choice Requires="p14">
      <p:transition spd="slow" p14:dur="2000" advTm="47082"/>
    </mc:Choice>
    <mc:Fallback xmlns="">
      <p:transition spd="slow" advTm="470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Software Is Becoming Increasingly Complex</a:t>
            </a:r>
            <a:endParaRPr lang="en-US" dirty="0"/>
          </a:p>
        </p:txBody>
      </p:sp>
      <p:sp>
        <p:nvSpPr>
          <p:cNvPr id="3" name="Date Placeholder 2"/>
          <p:cNvSpPr>
            <a:spLocks noGrp="1"/>
          </p:cNvSpPr>
          <p:nvPr>
            <p:ph type="dt" sz="half" idx="10"/>
          </p:nvPr>
        </p:nvSpPr>
        <p:spPr/>
        <p:txBody>
          <a:bodyPr/>
          <a:lstStyle/>
          <a:p>
            <a:r>
              <a:rPr lang="en-US" smtClean="0"/>
              <a:t>10/13/17</a:t>
            </a:r>
            <a:endParaRPr lang="en-US" dirty="0"/>
          </a:p>
        </p:txBody>
      </p:sp>
      <p:cxnSp>
        <p:nvCxnSpPr>
          <p:cNvPr id="9" name="Straight Arrow Connector 8"/>
          <p:cNvCxnSpPr/>
          <p:nvPr/>
        </p:nvCxnSpPr>
        <p:spPr>
          <a:xfrm flipV="1">
            <a:off x="1530847" y="1397992"/>
            <a:ext cx="0" cy="44898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30847" y="5887799"/>
            <a:ext cx="606175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265405" y="3205621"/>
            <a:ext cx="3005834" cy="400110"/>
          </a:xfrm>
          <a:prstGeom prst="rect">
            <a:avLst/>
          </a:prstGeom>
          <a:noFill/>
        </p:spPr>
        <p:txBody>
          <a:bodyPr wrap="square" rtlCol="0">
            <a:spAutoFit/>
          </a:bodyPr>
          <a:lstStyle/>
          <a:p>
            <a:r>
              <a:rPr lang="en-US" sz="2000" b="1" i="1" smtClean="0">
                <a:solidFill>
                  <a:srgbClr val="7030A0"/>
                </a:solidFill>
                <a:latin typeface="Helvetica Light" charset="0"/>
                <a:ea typeface="Helvetica Light" charset="0"/>
                <a:cs typeface="Helvetica Light" charset="0"/>
              </a:rPr>
              <a:t>Software Complexity</a:t>
            </a:r>
            <a:endParaRPr lang="en-US" sz="2000" b="1" i="1" dirty="0" err="1" smtClean="0">
              <a:solidFill>
                <a:srgbClr val="7030A0"/>
              </a:solidFill>
              <a:latin typeface="Helvetica Light" charset="0"/>
              <a:ea typeface="Helvetica Light" charset="0"/>
              <a:cs typeface="Helvetica Light" charset="0"/>
            </a:endParaRPr>
          </a:p>
        </p:txBody>
      </p:sp>
      <p:sp>
        <p:nvSpPr>
          <p:cNvPr id="14" name="TextBox 13"/>
          <p:cNvSpPr txBox="1"/>
          <p:nvPr/>
        </p:nvSpPr>
        <p:spPr>
          <a:xfrm>
            <a:off x="4068165" y="5887799"/>
            <a:ext cx="968661" cy="400110"/>
          </a:xfrm>
          <a:prstGeom prst="rect">
            <a:avLst/>
          </a:prstGeom>
          <a:noFill/>
        </p:spPr>
        <p:txBody>
          <a:bodyPr wrap="square" rtlCol="0">
            <a:spAutoFit/>
          </a:bodyPr>
          <a:lstStyle/>
          <a:p>
            <a:pPr algn="ctr"/>
            <a:r>
              <a:rPr lang="en-US" sz="2000" b="1" i="1" smtClean="0">
                <a:solidFill>
                  <a:srgbClr val="7030A0"/>
                </a:solidFill>
                <a:latin typeface="Helvetica Light" charset="0"/>
                <a:ea typeface="Helvetica Light" charset="0"/>
                <a:cs typeface="Helvetica Light" charset="0"/>
              </a:rPr>
              <a:t>Year</a:t>
            </a:r>
            <a:endParaRPr lang="en-US" sz="2000" b="1" i="1" dirty="0" smtClean="0">
              <a:solidFill>
                <a:srgbClr val="7030A0"/>
              </a:solidFill>
              <a:latin typeface="Helvetica Light" charset="0"/>
              <a:ea typeface="Helvetica Light" charset="0"/>
              <a:cs typeface="Helvetica Light" charset="0"/>
            </a:endParaRPr>
          </a:p>
        </p:txBody>
      </p:sp>
      <p:sp>
        <p:nvSpPr>
          <p:cNvPr id="20" name="Freeform 19"/>
          <p:cNvSpPr/>
          <p:nvPr/>
        </p:nvSpPr>
        <p:spPr>
          <a:xfrm rot="21376954">
            <a:off x="1818525" y="3935709"/>
            <a:ext cx="5558320" cy="1653111"/>
          </a:xfrm>
          <a:custGeom>
            <a:avLst/>
            <a:gdLst>
              <a:gd name="connsiteX0" fmla="*/ 0 w 5137078"/>
              <a:gd name="connsiteY0" fmla="*/ 1304818 h 1313400"/>
              <a:gd name="connsiteX1" fmla="*/ 3452116 w 5137078"/>
              <a:gd name="connsiteY1" fmla="*/ 1119883 h 1313400"/>
              <a:gd name="connsiteX2" fmla="*/ 5137078 w 5137078"/>
              <a:gd name="connsiteY2" fmla="*/ 0 h 1313400"/>
            </a:gdLst>
            <a:ahLst/>
            <a:cxnLst>
              <a:cxn ang="0">
                <a:pos x="connsiteX0" y="connsiteY0"/>
              </a:cxn>
              <a:cxn ang="0">
                <a:pos x="connsiteX1" y="connsiteY1"/>
              </a:cxn>
              <a:cxn ang="0">
                <a:pos x="connsiteX2" y="connsiteY2"/>
              </a:cxn>
            </a:cxnLst>
            <a:rect l="l" t="t" r="r" b="b"/>
            <a:pathLst>
              <a:path w="5137078" h="1313400">
                <a:moveTo>
                  <a:pt x="0" y="1304818"/>
                </a:moveTo>
                <a:cubicBezTo>
                  <a:pt x="1297968" y="1321085"/>
                  <a:pt x="2595936" y="1337353"/>
                  <a:pt x="3452116" y="1119883"/>
                </a:cubicBezTo>
                <a:cubicBezTo>
                  <a:pt x="4308296" y="902413"/>
                  <a:pt x="4816867" y="265416"/>
                  <a:pt x="5137078"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88396" y="5908303"/>
            <a:ext cx="1006868" cy="369332"/>
          </a:xfrm>
          <a:prstGeom prst="rect">
            <a:avLst/>
          </a:prstGeom>
          <a:noFill/>
        </p:spPr>
        <p:txBody>
          <a:bodyPr wrap="square" rtlCol="0">
            <a:spAutoFit/>
          </a:bodyPr>
          <a:lstStyle/>
          <a:p>
            <a:r>
              <a:rPr lang="en-US" b="1" smtClean="0">
                <a:latin typeface="Helvetica Light" charset="0"/>
                <a:ea typeface="Helvetica Light" charset="0"/>
                <a:cs typeface="Helvetica Light" charset="0"/>
              </a:rPr>
              <a:t>2002</a:t>
            </a:r>
            <a:endParaRPr lang="en-US" b="1" dirty="0" err="1" smtClean="0">
              <a:latin typeface="Helvetica Light" charset="0"/>
              <a:ea typeface="Helvetica Light" charset="0"/>
              <a:cs typeface="Helvetica Light" charset="0"/>
            </a:endParaRPr>
          </a:p>
        </p:txBody>
      </p:sp>
      <p:sp>
        <p:nvSpPr>
          <p:cNvPr id="22" name="TextBox 21"/>
          <p:cNvSpPr txBox="1"/>
          <p:nvPr/>
        </p:nvSpPr>
        <p:spPr>
          <a:xfrm>
            <a:off x="6595341" y="5898773"/>
            <a:ext cx="1006868" cy="369332"/>
          </a:xfrm>
          <a:prstGeom prst="rect">
            <a:avLst/>
          </a:prstGeom>
          <a:noFill/>
        </p:spPr>
        <p:txBody>
          <a:bodyPr wrap="square" rtlCol="0">
            <a:spAutoFit/>
          </a:bodyPr>
          <a:lstStyle/>
          <a:p>
            <a:r>
              <a:rPr lang="en-US" b="1" dirty="0" smtClean="0">
                <a:latin typeface="Helvetica Light" charset="0"/>
                <a:ea typeface="Helvetica Light" charset="0"/>
                <a:cs typeface="Helvetica Light" charset="0"/>
              </a:rPr>
              <a:t>2017</a:t>
            </a:r>
          </a:p>
        </p:txBody>
      </p:sp>
      <p:cxnSp>
        <p:nvCxnSpPr>
          <p:cNvPr id="24" name="Straight Connector 23"/>
          <p:cNvCxnSpPr/>
          <p:nvPr/>
        </p:nvCxnSpPr>
        <p:spPr>
          <a:xfrm flipV="1">
            <a:off x="2527443" y="5713386"/>
            <a:ext cx="0" cy="174413"/>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H="1">
            <a:off x="6947415" y="4232090"/>
            <a:ext cx="9522" cy="1655709"/>
          </a:xfrm>
          <a:prstGeom prst="line">
            <a:avLst/>
          </a:prstGeom>
          <a:ln w="19050">
            <a:prstDash val="dash"/>
          </a:ln>
        </p:spPr>
        <p:style>
          <a:lnRef idx="1">
            <a:schemeClr val="dk1"/>
          </a:lnRef>
          <a:fillRef idx="0">
            <a:schemeClr val="dk1"/>
          </a:fillRef>
          <a:effectRef idx="0">
            <a:schemeClr val="dk1"/>
          </a:effectRef>
          <a:fontRef idx="minor">
            <a:schemeClr val="tx1"/>
          </a:fontRef>
        </p:style>
      </p:cxnSp>
      <p:grpSp>
        <p:nvGrpSpPr>
          <p:cNvPr id="35" name="Group 34"/>
          <p:cNvGrpSpPr/>
          <p:nvPr/>
        </p:nvGrpSpPr>
        <p:grpSpPr>
          <a:xfrm>
            <a:off x="1950783" y="4765185"/>
            <a:ext cx="1985526" cy="907126"/>
            <a:chOff x="1950783" y="4672011"/>
            <a:chExt cx="1985526" cy="907126"/>
          </a:xfrm>
        </p:grpSpPr>
        <p:pic>
          <p:nvPicPr>
            <p:cNvPr id="32" name="Pictur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5104" y="4672011"/>
              <a:ext cx="444805" cy="524383"/>
            </a:xfrm>
            <a:prstGeom prst="rect">
              <a:avLst/>
            </a:prstGeom>
          </p:spPr>
        </p:pic>
        <p:sp>
          <p:nvSpPr>
            <p:cNvPr id="33" name="TextBox 32"/>
            <p:cNvSpPr txBox="1"/>
            <p:nvPr/>
          </p:nvSpPr>
          <p:spPr>
            <a:xfrm>
              <a:off x="2671279" y="4752380"/>
              <a:ext cx="832206" cy="400110"/>
            </a:xfrm>
            <a:prstGeom prst="rect">
              <a:avLst/>
            </a:prstGeom>
            <a:noFill/>
          </p:spPr>
          <p:txBody>
            <a:bodyPr wrap="square" rtlCol="0">
              <a:spAutoFit/>
            </a:bodyPr>
            <a:lstStyle/>
            <a:p>
              <a:r>
                <a:rPr lang="en-US" sz="2000" b="1" dirty="0" smtClean="0">
                  <a:latin typeface="Helvetica Light" charset="0"/>
                  <a:ea typeface="Helvetica Light" charset="0"/>
                  <a:cs typeface="Helvetica Light" charset="0"/>
                </a:rPr>
                <a:t>2.5</a:t>
              </a:r>
            </a:p>
          </p:txBody>
        </p:sp>
        <p:sp>
          <p:nvSpPr>
            <p:cNvPr id="34" name="TextBox 33"/>
            <p:cNvSpPr txBox="1"/>
            <p:nvPr/>
          </p:nvSpPr>
          <p:spPr>
            <a:xfrm>
              <a:off x="1950783" y="5179027"/>
              <a:ext cx="1985526" cy="400110"/>
            </a:xfrm>
            <a:prstGeom prst="rect">
              <a:avLst/>
            </a:prstGeom>
            <a:noFill/>
          </p:spPr>
          <p:txBody>
            <a:bodyPr wrap="square" rtlCol="0">
              <a:spAutoFit/>
            </a:bodyPr>
            <a:lstStyle/>
            <a:p>
              <a:r>
                <a:rPr lang="en-US" sz="2000" dirty="0" smtClean="0">
                  <a:solidFill>
                    <a:schemeClr val="accent6">
                      <a:lumMod val="75000"/>
                    </a:schemeClr>
                  </a:solidFill>
                  <a:latin typeface="Helvetica Light" charset="0"/>
                  <a:ea typeface="Helvetica Light" charset="0"/>
                  <a:cs typeface="Helvetica Light" charset="0"/>
                </a:rPr>
                <a:t>3.3 million LOC </a:t>
              </a:r>
            </a:p>
          </p:txBody>
        </p:sp>
      </p:grpSp>
      <p:grpSp>
        <p:nvGrpSpPr>
          <p:cNvPr id="36" name="Group 35"/>
          <p:cNvGrpSpPr/>
          <p:nvPr/>
        </p:nvGrpSpPr>
        <p:grpSpPr>
          <a:xfrm>
            <a:off x="7098775" y="3818104"/>
            <a:ext cx="1871121" cy="867370"/>
            <a:chOff x="1950783" y="4741584"/>
            <a:chExt cx="1985526" cy="867370"/>
          </a:xfrm>
        </p:grpSpPr>
        <p:pic>
          <p:nvPicPr>
            <p:cNvPr id="37" name="Picture 3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5026" y="4741584"/>
              <a:ext cx="444805" cy="524383"/>
            </a:xfrm>
            <a:prstGeom prst="rect">
              <a:avLst/>
            </a:prstGeom>
          </p:spPr>
        </p:pic>
        <p:sp>
          <p:nvSpPr>
            <p:cNvPr id="38" name="TextBox 37"/>
            <p:cNvSpPr txBox="1"/>
            <p:nvPr/>
          </p:nvSpPr>
          <p:spPr>
            <a:xfrm>
              <a:off x="2780734" y="4821953"/>
              <a:ext cx="832206" cy="400110"/>
            </a:xfrm>
            <a:prstGeom prst="rect">
              <a:avLst/>
            </a:prstGeom>
            <a:noFill/>
          </p:spPr>
          <p:txBody>
            <a:bodyPr wrap="square" rtlCol="0">
              <a:spAutoFit/>
            </a:bodyPr>
            <a:lstStyle/>
            <a:p>
              <a:r>
                <a:rPr lang="en-US" sz="2000" b="1" dirty="0" smtClean="0">
                  <a:latin typeface="Helvetica Light" charset="0"/>
                  <a:ea typeface="Helvetica Light" charset="0"/>
                  <a:cs typeface="Helvetica Light" charset="0"/>
                </a:rPr>
                <a:t>4.10</a:t>
              </a:r>
            </a:p>
          </p:txBody>
        </p:sp>
        <p:sp>
          <p:nvSpPr>
            <p:cNvPr id="39" name="TextBox 38"/>
            <p:cNvSpPr txBox="1"/>
            <p:nvPr/>
          </p:nvSpPr>
          <p:spPr>
            <a:xfrm>
              <a:off x="1950783" y="5208844"/>
              <a:ext cx="1985526" cy="400110"/>
            </a:xfrm>
            <a:prstGeom prst="rect">
              <a:avLst/>
            </a:prstGeom>
            <a:noFill/>
          </p:spPr>
          <p:txBody>
            <a:bodyPr wrap="square" rtlCol="0">
              <a:spAutoFit/>
            </a:bodyPr>
            <a:lstStyle/>
            <a:p>
              <a:r>
                <a:rPr lang="en-US" sz="2000" dirty="0" smtClean="0">
                  <a:solidFill>
                    <a:schemeClr val="accent6">
                      <a:lumMod val="75000"/>
                    </a:schemeClr>
                  </a:solidFill>
                  <a:latin typeface="Helvetica Light" charset="0"/>
                  <a:ea typeface="Helvetica Light" charset="0"/>
                  <a:cs typeface="Helvetica Light" charset="0"/>
                </a:rPr>
                <a:t>15 million LOC </a:t>
              </a:r>
            </a:p>
          </p:txBody>
        </p:sp>
      </p:grpSp>
      <p:grpSp>
        <p:nvGrpSpPr>
          <p:cNvPr id="45" name="Group 44"/>
          <p:cNvGrpSpPr/>
          <p:nvPr/>
        </p:nvGrpSpPr>
        <p:grpSpPr>
          <a:xfrm>
            <a:off x="7225101" y="4666630"/>
            <a:ext cx="1744795" cy="985397"/>
            <a:chOff x="3564996" y="3415248"/>
            <a:chExt cx="1744795" cy="985397"/>
          </a:xfrm>
        </p:grpSpPr>
        <p:sp>
          <p:nvSpPr>
            <p:cNvPr id="43" name="TextBox 42"/>
            <p:cNvSpPr txBox="1"/>
            <p:nvPr/>
          </p:nvSpPr>
          <p:spPr>
            <a:xfrm>
              <a:off x="3564996" y="4000535"/>
              <a:ext cx="1744795" cy="400110"/>
            </a:xfrm>
            <a:prstGeom prst="rect">
              <a:avLst/>
            </a:prstGeom>
            <a:noFill/>
          </p:spPr>
          <p:txBody>
            <a:bodyPr wrap="square" rtlCol="0">
              <a:spAutoFit/>
            </a:bodyPr>
            <a:lstStyle/>
            <a:p>
              <a:r>
                <a:rPr lang="en-US" sz="2000" dirty="0" smtClean="0">
                  <a:solidFill>
                    <a:schemeClr val="accent6">
                      <a:lumMod val="75000"/>
                    </a:schemeClr>
                  </a:solidFill>
                  <a:latin typeface="Helvetica Light" charset="0"/>
                  <a:ea typeface="Helvetica Light" charset="0"/>
                  <a:cs typeface="Helvetica Light" charset="0"/>
                </a:rPr>
                <a:t>4 million LOC </a:t>
              </a:r>
            </a:p>
          </p:txBody>
        </p:sp>
        <p:pic>
          <p:nvPicPr>
            <p:cNvPr id="44" name="Picture 4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42832" y="3415248"/>
              <a:ext cx="589122" cy="598727"/>
            </a:xfrm>
            <a:prstGeom prst="rect">
              <a:avLst/>
            </a:prstGeom>
          </p:spPr>
        </p:pic>
      </p:grpSp>
      <p:pic>
        <p:nvPicPr>
          <p:cNvPr id="49" name="Picture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67550" y="3332811"/>
            <a:ext cx="1648559" cy="989915"/>
          </a:xfrm>
          <a:prstGeom prst="rect">
            <a:avLst/>
          </a:prstGeom>
        </p:spPr>
      </p:pic>
      <p:pic>
        <p:nvPicPr>
          <p:cNvPr id="50" name="Picture 4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451730" y="963056"/>
            <a:ext cx="870137" cy="863427"/>
          </a:xfrm>
          <a:prstGeom prst="rect">
            <a:avLst/>
          </a:prstGeom>
        </p:spPr>
      </p:pic>
      <p:pic>
        <p:nvPicPr>
          <p:cNvPr id="51" name="Picture 5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40055" y="1880335"/>
            <a:ext cx="1824743" cy="1003609"/>
          </a:xfrm>
          <a:prstGeom prst="rect">
            <a:avLst/>
          </a:prstGeom>
        </p:spPr>
      </p:pic>
      <p:pic>
        <p:nvPicPr>
          <p:cNvPr id="52" name="Picture 5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41514" y="1880334"/>
            <a:ext cx="1784194" cy="1003609"/>
          </a:xfrm>
          <a:prstGeom prst="rect">
            <a:avLst/>
          </a:prstGeom>
        </p:spPr>
      </p:pic>
      <p:pic>
        <p:nvPicPr>
          <p:cNvPr id="53" name="Picture 5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15035" y="952701"/>
            <a:ext cx="1310673" cy="873782"/>
          </a:xfrm>
          <a:prstGeom prst="rect">
            <a:avLst/>
          </a:prstGeom>
        </p:spPr>
      </p:pic>
      <p:pic>
        <p:nvPicPr>
          <p:cNvPr id="54" name="Picture 5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412966" y="963056"/>
            <a:ext cx="1308341" cy="872227"/>
          </a:xfrm>
          <a:prstGeom prst="rect">
            <a:avLst/>
          </a:prstGeom>
        </p:spPr>
      </p:pic>
      <p:grpSp>
        <p:nvGrpSpPr>
          <p:cNvPr id="2" name="Group 1"/>
          <p:cNvGrpSpPr/>
          <p:nvPr/>
        </p:nvGrpSpPr>
        <p:grpSpPr>
          <a:xfrm>
            <a:off x="6968448" y="2898610"/>
            <a:ext cx="2188727" cy="933570"/>
            <a:chOff x="6968547" y="4460376"/>
            <a:chExt cx="2188727" cy="933570"/>
          </a:xfrm>
        </p:grpSpPr>
        <p:pic>
          <p:nvPicPr>
            <p:cNvPr id="40" name="Picture 3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061258" y="4460376"/>
              <a:ext cx="1770380" cy="553244"/>
            </a:xfrm>
            <a:prstGeom prst="rect">
              <a:avLst/>
            </a:prstGeom>
          </p:spPr>
        </p:pic>
        <p:sp>
          <p:nvSpPr>
            <p:cNvPr id="41" name="TextBox 40"/>
            <p:cNvSpPr txBox="1"/>
            <p:nvPr/>
          </p:nvSpPr>
          <p:spPr>
            <a:xfrm>
              <a:off x="6968547" y="4993836"/>
              <a:ext cx="2188727" cy="400110"/>
            </a:xfrm>
            <a:prstGeom prst="rect">
              <a:avLst/>
            </a:prstGeom>
            <a:noFill/>
          </p:spPr>
          <p:txBody>
            <a:bodyPr wrap="square" rtlCol="0">
              <a:spAutoFit/>
            </a:bodyPr>
            <a:lstStyle/>
            <a:p>
              <a:r>
                <a:rPr lang="en-US" sz="2000" smtClean="0">
                  <a:solidFill>
                    <a:schemeClr val="accent6">
                      <a:lumMod val="75000"/>
                    </a:schemeClr>
                  </a:solidFill>
                  <a:latin typeface="Helvetica Light" charset="0"/>
                  <a:ea typeface="Helvetica Light" charset="0"/>
                  <a:cs typeface="Helvetica Light" charset="0"/>
                </a:rPr>
                <a:t>100 </a:t>
              </a:r>
              <a:r>
                <a:rPr lang="en-US" sz="2000" dirty="0" smtClean="0">
                  <a:solidFill>
                    <a:schemeClr val="accent6">
                      <a:lumMod val="75000"/>
                    </a:schemeClr>
                  </a:solidFill>
                  <a:latin typeface="Helvetica Light" charset="0"/>
                  <a:ea typeface="Helvetica Light" charset="0"/>
                  <a:cs typeface="Helvetica Light" charset="0"/>
                </a:rPr>
                <a:t>million LOC </a:t>
              </a:r>
            </a:p>
          </p:txBody>
        </p:sp>
      </p:grpSp>
      <p:sp>
        <p:nvSpPr>
          <p:cNvPr id="5" name="Slide Number Placeholder 4"/>
          <p:cNvSpPr>
            <a:spLocks noGrp="1"/>
          </p:cNvSpPr>
          <p:nvPr>
            <p:ph type="sldNum" sz="quarter" idx="12"/>
          </p:nvPr>
        </p:nvSpPr>
        <p:spPr/>
        <p:txBody>
          <a:bodyPr/>
          <a:lstStyle/>
          <a:p>
            <a:fld id="{1F7DF5D7-FF41-4BF6-8958-28DFF1DB182D}" type="slidenum">
              <a:rPr lang="en-US" smtClean="0"/>
              <a:t>2</a:t>
            </a:fld>
            <a:endParaRPr lang="en-US" dirty="0"/>
          </a:p>
        </p:txBody>
      </p:sp>
    </p:spTree>
    <p:custDataLst>
      <p:tags r:id="rId1"/>
    </p:custDataLst>
    <p:extLst>
      <p:ext uri="{BB962C8B-B14F-4D97-AF65-F5344CB8AC3E}">
        <p14:creationId xmlns:p14="http://schemas.microsoft.com/office/powerpoint/2010/main" val="835988509"/>
      </p:ext>
    </p:extLst>
  </p:cSld>
  <p:clrMapOvr>
    <a:masterClrMapping/>
  </p:clrMapOvr>
  <mc:AlternateContent xmlns:mc="http://schemas.openxmlformats.org/markup-compatibility/2006" xmlns:p14="http://schemas.microsoft.com/office/powerpoint/2010/main">
    <mc:Choice Requires="p14">
      <p:transition spd="slow" p14:dur="2000" advTm="52257"/>
    </mc:Choice>
    <mc:Fallback xmlns="">
      <p:transition spd="slow" advTm="52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500"/>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500"/>
                                        <p:tgtEl>
                                          <p:spTgt spid="50"/>
                                        </p:tgtEl>
                                      </p:cBhvr>
                                    </p:animEffect>
                                  </p:childTnLst>
                                </p:cTn>
                              </p:par>
                              <p:par>
                                <p:cTn id="50" presetID="10" presetClass="entr" presetSubtype="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par>
                                <p:cTn id="53" presetID="10" presetClass="entr" presetSubtype="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500"/>
                                        <p:tgtEl>
                                          <p:spTgt spid="53"/>
                                        </p:tgtEl>
                                      </p:cBhvr>
                                    </p:animEffect>
                                  </p:childTnLst>
                                </p:cTn>
                              </p:par>
                              <p:par>
                                <p:cTn id="56" presetID="10" presetClass="entr" presetSubtype="0"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500"/>
                                        <p:tgtEl>
                                          <p:spTgt spid="51"/>
                                        </p:tgtEl>
                                      </p:cBhvr>
                                    </p:animEffect>
                                  </p:childTnLst>
                                </p:cTn>
                              </p:par>
                              <p:par>
                                <p:cTn id="59" presetID="10" presetClass="entr" presetSubtype="0"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mr-IN" sz="3000" dirty="0" smtClean="0"/>
              <a:t>…</a:t>
            </a:r>
            <a:r>
              <a:rPr lang="en-US" sz="3000" dirty="0" smtClean="0"/>
              <a:t> To This?</a:t>
            </a:r>
            <a:endParaRPr lang="en-US" sz="3000" dirty="0"/>
          </a:p>
        </p:txBody>
      </p:sp>
      <p:sp>
        <p:nvSpPr>
          <p:cNvPr id="4" name="Date Placeholder 3"/>
          <p:cNvSpPr>
            <a:spLocks noGrp="1"/>
          </p:cNvSpPr>
          <p:nvPr>
            <p:ph type="dt" sz="half" idx="10"/>
          </p:nvPr>
        </p:nvSpPr>
        <p:spPr/>
        <p:txBody>
          <a:bodyPr/>
          <a:lstStyle/>
          <a:p>
            <a:r>
              <a:rPr lang="en-US" smtClean="0"/>
              <a:t>10/13/17</a:t>
            </a:r>
            <a:endParaRPr lang="en-US" dirty="0"/>
          </a:p>
        </p:txBody>
      </p:sp>
      <p:pic>
        <p:nvPicPr>
          <p:cNvPr id="8" name="Picture 7"/>
          <p:cNvPicPr>
            <a:picLocks noChangeAspect="1"/>
          </p:cNvPicPr>
          <p:nvPr/>
        </p:nvPicPr>
        <p:blipFill>
          <a:blip r:embed="rId3"/>
          <a:stretch>
            <a:fillRect/>
          </a:stretch>
        </p:blipFill>
        <p:spPr>
          <a:xfrm>
            <a:off x="1572768" y="917222"/>
            <a:ext cx="6129683" cy="5047488"/>
          </a:xfrm>
          <a:prstGeom prst="rect">
            <a:avLst/>
          </a:prstGeom>
          <a:effectLst>
            <a:outerShdw blurRad="50800" dist="76200" dir="2700000" algn="tl" rotWithShape="0">
              <a:prstClr val="black">
                <a:alpha val="40000"/>
              </a:prstClr>
            </a:outerShdw>
          </a:effectLst>
        </p:spPr>
      </p:pic>
      <p:pic>
        <p:nvPicPr>
          <p:cNvPr id="9" name="Picture 8"/>
          <p:cNvPicPr>
            <a:picLocks noChangeAspect="1"/>
          </p:cNvPicPr>
          <p:nvPr/>
        </p:nvPicPr>
        <p:blipFill>
          <a:blip r:embed="rId4"/>
          <a:stretch>
            <a:fillRect/>
          </a:stretch>
        </p:blipFill>
        <p:spPr>
          <a:xfrm>
            <a:off x="6415088" y="1350993"/>
            <a:ext cx="1200150" cy="269792"/>
          </a:xfrm>
          <a:prstGeom prst="rect">
            <a:avLst/>
          </a:prstGeom>
          <a:effectLst/>
        </p:spPr>
      </p:pic>
      <p:sp>
        <p:nvSpPr>
          <p:cNvPr id="3" name="Slide Number Placeholder 2"/>
          <p:cNvSpPr>
            <a:spLocks noGrp="1"/>
          </p:cNvSpPr>
          <p:nvPr>
            <p:ph type="sldNum" sz="quarter" idx="12"/>
          </p:nvPr>
        </p:nvSpPr>
        <p:spPr/>
        <p:txBody>
          <a:bodyPr/>
          <a:lstStyle/>
          <a:p>
            <a:fld id="{1F7DF5D7-FF41-4BF6-8958-28DFF1DB182D}" type="slidenum">
              <a:rPr lang="en-US" smtClean="0"/>
              <a:t>20</a:t>
            </a:fld>
            <a:endParaRPr lang="en-US" dirty="0"/>
          </a:p>
        </p:txBody>
      </p:sp>
    </p:spTree>
    <p:extLst>
      <p:ext uri="{BB962C8B-B14F-4D97-AF65-F5344CB8AC3E}">
        <p14:creationId xmlns:p14="http://schemas.microsoft.com/office/powerpoint/2010/main" val="1378794823"/>
      </p:ext>
    </p:extLst>
  </p:cSld>
  <p:clrMapOvr>
    <a:masterClrMapping/>
  </p:clrMapOvr>
  <mc:AlternateContent xmlns:mc="http://schemas.openxmlformats.org/markup-compatibility/2006" xmlns:p14="http://schemas.microsoft.com/office/powerpoint/2010/main">
    <mc:Choice Requires="p14">
      <p:transition spd="slow" p14:dur="2000" advTm="4413"/>
    </mc:Choice>
    <mc:Fallback xmlns="">
      <p:transition spd="slow" advTm="4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An Idea: Mixed Hard and Soft Rules</a:t>
            </a:r>
            <a:endParaRPr lang="en-US" dirty="0"/>
          </a:p>
        </p:txBody>
      </p:sp>
      <p:sp>
        <p:nvSpPr>
          <p:cNvPr id="2" name="TextBox 1"/>
          <p:cNvSpPr txBox="1"/>
          <p:nvPr/>
        </p:nvSpPr>
        <p:spPr>
          <a:xfrm>
            <a:off x="396826" y="1219939"/>
            <a:ext cx="8306015" cy="4308872"/>
          </a:xfrm>
          <a:prstGeom prst="rect">
            <a:avLst/>
          </a:prstGeom>
          <a:noFill/>
          <a:ln>
            <a:solidFill>
              <a:schemeClr val="tx1"/>
            </a:solidFill>
          </a:ln>
        </p:spPr>
        <p:txBody>
          <a:bodyPr wrap="square" rtlCol="0">
            <a:spAutoFit/>
          </a:bodyPr>
          <a:lstStyle/>
          <a:p>
            <a:r>
              <a:rPr lang="en-US" sz="2000" b="1" dirty="0" smtClean="0">
                <a:solidFill>
                  <a:schemeClr val="bg2">
                    <a:lumMod val="50000"/>
                  </a:schemeClr>
                </a:solidFill>
              </a:rPr>
              <a:t>Analysis inputs:</a:t>
            </a:r>
          </a:p>
          <a:p>
            <a:r>
              <a:rPr lang="en-US" sz="2000" dirty="0" smtClean="0"/>
              <a:t>    next(p1, p2),  mayAlias(p1, p2),  guarded(p1, p2)</a:t>
            </a:r>
            <a:br>
              <a:rPr lang="en-US" sz="2000" dirty="0" smtClean="0"/>
            </a:br>
            <a:endParaRPr lang="en-US" sz="2000" dirty="0" smtClean="0"/>
          </a:p>
          <a:p>
            <a:r>
              <a:rPr lang="en-US" sz="2000" b="1" dirty="0" smtClean="0">
                <a:solidFill>
                  <a:schemeClr val="bg2">
                    <a:lumMod val="50000"/>
                  </a:schemeClr>
                </a:solidFill>
              </a:rPr>
              <a:t>Analysis outputs:</a:t>
            </a:r>
          </a:p>
          <a:p>
            <a:r>
              <a:rPr lang="en-US" sz="2000" dirty="0" smtClean="0"/>
              <a:t>    parallel(p1, p2),  race(p1, p2)</a:t>
            </a:r>
          </a:p>
          <a:p>
            <a:r>
              <a:rPr lang="en-US" sz="2200" dirty="0" smtClean="0"/>
              <a:t> </a:t>
            </a:r>
          </a:p>
          <a:p>
            <a:r>
              <a:rPr lang="en-US" sz="2200" b="1" dirty="0" smtClean="0">
                <a:solidFill>
                  <a:schemeClr val="bg2">
                    <a:lumMod val="50000"/>
                  </a:schemeClr>
                </a:solidFill>
              </a:rPr>
              <a:t>Analysis rules:</a:t>
            </a:r>
          </a:p>
          <a:p>
            <a:r>
              <a:rPr lang="en-US" sz="2200" dirty="0"/>
              <a:t> </a:t>
            </a:r>
            <a:r>
              <a:rPr lang="en-US" sz="2200" dirty="0" smtClean="0"/>
              <a:t>     parallel</a:t>
            </a:r>
            <a:r>
              <a:rPr lang="en-US" sz="2200" dirty="0"/>
              <a:t>(p3, p2) :- parallel(p1, p2), next (p3, p1)</a:t>
            </a:r>
            <a:r>
              <a:rPr lang="en-US" sz="2200" dirty="0" smtClean="0"/>
              <a:t>. </a:t>
            </a:r>
            <a:br>
              <a:rPr lang="en-US" sz="2200" dirty="0" smtClean="0"/>
            </a:br>
            <a:endParaRPr lang="en-US" sz="1000" dirty="0">
              <a:solidFill>
                <a:schemeClr val="bg1"/>
              </a:solidFill>
            </a:endParaRPr>
          </a:p>
          <a:p>
            <a:r>
              <a:rPr lang="en-US" sz="2200" dirty="0" smtClean="0">
                <a:solidFill>
                  <a:schemeClr val="bg1"/>
                </a:solidFill>
              </a:rPr>
              <a:t> (</a:t>
            </a:r>
            <a:r>
              <a:rPr lang="en-US" sz="2200" dirty="0">
                <a:solidFill>
                  <a:schemeClr val="bg1"/>
                </a:solidFill>
              </a:rPr>
              <a:t>2) </a:t>
            </a:r>
            <a:r>
              <a:rPr lang="en-US" sz="2200" dirty="0"/>
              <a:t>parallel(p1, p2) :- parallel(p2, p1)</a:t>
            </a:r>
            <a:r>
              <a:rPr lang="en-US" sz="2200" dirty="0" smtClean="0"/>
              <a:t>.</a:t>
            </a:r>
            <a:r>
              <a:rPr lang="en-US" sz="1000" dirty="0" smtClean="0"/>
              <a:t> </a:t>
            </a:r>
            <a:r>
              <a:rPr lang="en-US" sz="2200" dirty="0" smtClean="0"/>
              <a:t>  </a:t>
            </a:r>
            <a:endParaRPr lang="en-US" sz="2200" dirty="0"/>
          </a:p>
          <a:p>
            <a:pPr algn="r"/>
            <a:endParaRPr lang="en-US" sz="1000" dirty="0" smtClean="0"/>
          </a:p>
          <a:p>
            <a:r>
              <a:rPr lang="en-US" sz="2200" dirty="0" smtClean="0"/>
              <a:t>           race(p1, p2) :- parallel(p1, p2), mayAlias(p1, p2), </a:t>
            </a:r>
            <a:r>
              <a:rPr lang="es-ES_tradnl" sz="2200" dirty="0" smtClean="0"/>
              <a:t>¬</a:t>
            </a:r>
            <a:r>
              <a:rPr lang="en-US" sz="2200" dirty="0" smtClean="0"/>
              <a:t>guarded(p1, p2).</a:t>
            </a:r>
          </a:p>
          <a:p>
            <a:r>
              <a:rPr lang="en-US" sz="2200" dirty="0" smtClean="0"/>
              <a:t>      </a:t>
            </a:r>
            <a:r>
              <a:rPr lang="mr-IN" sz="2200" dirty="0" smtClean="0"/>
              <a:t>…</a:t>
            </a:r>
            <a:endParaRPr lang="en-US" sz="2200" dirty="0" smtClean="0"/>
          </a:p>
          <a:p>
            <a:endParaRPr lang="en-US" sz="2200" dirty="0" smtClean="0"/>
          </a:p>
        </p:txBody>
      </p:sp>
      <p:sp>
        <p:nvSpPr>
          <p:cNvPr id="3" name="Rectangle 2"/>
          <p:cNvSpPr/>
          <p:nvPr/>
        </p:nvSpPr>
        <p:spPr>
          <a:xfrm>
            <a:off x="6130168" y="3458630"/>
            <a:ext cx="1164407" cy="37002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b="1" dirty="0">
                <a:solidFill>
                  <a:srgbClr val="000000"/>
                </a:solidFill>
              </a:rPr>
              <a:t>w</a:t>
            </a:r>
            <a:r>
              <a:rPr lang="en-US" sz="2200" b="1" dirty="0" smtClean="0">
                <a:solidFill>
                  <a:srgbClr val="000000"/>
                </a:solidFill>
              </a:rPr>
              <a:t>eight 5</a:t>
            </a:r>
            <a:endParaRPr lang="en-US" sz="2200" b="1" dirty="0">
              <a:solidFill>
                <a:srgbClr val="000000"/>
              </a:solidFill>
            </a:endParaRPr>
          </a:p>
        </p:txBody>
      </p:sp>
      <p:sp>
        <p:nvSpPr>
          <p:cNvPr id="6" name="Rounded Rectangular Callout 5"/>
          <p:cNvSpPr/>
          <p:nvPr/>
        </p:nvSpPr>
        <p:spPr>
          <a:xfrm>
            <a:off x="4290675" y="4818676"/>
            <a:ext cx="1775591" cy="550766"/>
          </a:xfrm>
          <a:prstGeom prst="wedgeRoundRectCallout">
            <a:avLst>
              <a:gd name="adj1" fmla="val -56539"/>
              <a:gd name="adj2" fmla="val -142696"/>
              <a:gd name="adj3" fmla="val 16667"/>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000" dirty="0" smtClean="0">
                <a:solidFill>
                  <a:prstClr val="white"/>
                </a:solidFill>
                <a:latin typeface="Helvetica Light" charset="0"/>
                <a:ea typeface="Helvetica Light" charset="0"/>
                <a:cs typeface="Helvetica Light" charset="0"/>
              </a:rPr>
              <a:t>“Hard” </a:t>
            </a:r>
            <a:r>
              <a:rPr lang="en-US" sz="2000" dirty="0">
                <a:solidFill>
                  <a:prstClr val="white"/>
                </a:solidFill>
                <a:latin typeface="Helvetica Light" charset="0"/>
                <a:ea typeface="Helvetica Light" charset="0"/>
                <a:cs typeface="Helvetica Light" charset="0"/>
              </a:rPr>
              <a:t>Rule</a:t>
            </a:r>
          </a:p>
        </p:txBody>
      </p:sp>
      <p:sp>
        <p:nvSpPr>
          <p:cNvPr id="13" name="Rounded Rectangular Callout 12"/>
          <p:cNvSpPr/>
          <p:nvPr/>
        </p:nvSpPr>
        <p:spPr>
          <a:xfrm>
            <a:off x="6039553" y="2607341"/>
            <a:ext cx="1775591" cy="566702"/>
          </a:xfrm>
          <a:prstGeom prst="wedgeRoundRectCallout">
            <a:avLst>
              <a:gd name="adj1" fmla="val -60307"/>
              <a:gd name="adj2" fmla="val 102764"/>
              <a:gd name="adj3" fmla="val 16667"/>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000" dirty="0" smtClean="0">
                <a:solidFill>
                  <a:prstClr val="white"/>
                </a:solidFill>
                <a:latin typeface="Helvetica Light" charset="0"/>
                <a:ea typeface="Helvetica Light" charset="0"/>
                <a:cs typeface="Helvetica Light" charset="0"/>
              </a:rPr>
              <a:t>“Soft” Rule</a:t>
            </a:r>
            <a:endParaRPr lang="en-US" sz="2000" dirty="0">
              <a:solidFill>
                <a:prstClr val="white"/>
              </a:solidFill>
              <a:latin typeface="Helvetica Light" charset="0"/>
              <a:ea typeface="Helvetica Light" charset="0"/>
              <a:cs typeface="Helvetica Light" charset="0"/>
            </a:endParaRPr>
          </a:p>
        </p:txBody>
      </p:sp>
      <p:sp>
        <p:nvSpPr>
          <p:cNvPr id="7" name="Date Placeholder 6"/>
          <p:cNvSpPr>
            <a:spLocks noGrp="1"/>
          </p:cNvSpPr>
          <p:nvPr>
            <p:ph type="dt" sz="half" idx="10"/>
          </p:nvPr>
        </p:nvSpPr>
        <p:spPr/>
        <p:txBody>
          <a:bodyPr/>
          <a:lstStyle/>
          <a:p>
            <a:r>
              <a:rPr lang="en-US" smtClean="0"/>
              <a:t>10/13/17</a:t>
            </a:r>
            <a:endParaRPr lang="en-US" dirty="0"/>
          </a:p>
        </p:txBody>
      </p:sp>
      <p:sp>
        <p:nvSpPr>
          <p:cNvPr id="12" name="TextBox 11"/>
          <p:cNvSpPr txBox="1"/>
          <p:nvPr/>
        </p:nvSpPr>
        <p:spPr>
          <a:xfrm>
            <a:off x="3798027" y="2325172"/>
            <a:ext cx="2139043" cy="954107"/>
          </a:xfrm>
          <a:prstGeom prst="rect">
            <a:avLst/>
          </a:prstGeom>
          <a:noFill/>
          <a:ln>
            <a:solidFill>
              <a:schemeClr val="tx1"/>
            </a:solidFill>
          </a:ln>
        </p:spPr>
        <p:txBody>
          <a:bodyPr wrap="square" rtlCol="0">
            <a:spAutoFit/>
          </a:bodyPr>
          <a:lstStyle/>
          <a:p>
            <a:r>
              <a:rPr lang="en-US" sz="1400" dirty="0" smtClean="0">
                <a:latin typeface="Monaco" charset="0"/>
                <a:ea typeface="Monaco" charset="0"/>
                <a:cs typeface="Monaco" charset="0"/>
              </a:rPr>
              <a:t>a = 1;   </a:t>
            </a:r>
          </a:p>
          <a:p>
            <a:r>
              <a:rPr lang="en-US" sz="1400" dirty="0">
                <a:solidFill>
                  <a:srgbClr val="7030A0"/>
                </a:solidFill>
                <a:latin typeface="Monaco" charset="0"/>
                <a:ea typeface="Monaco" charset="0"/>
                <a:cs typeface="Monaco" charset="0"/>
              </a:rPr>
              <a:t>i</a:t>
            </a:r>
            <a:r>
              <a:rPr lang="en-US" sz="1400" dirty="0" smtClean="0">
                <a:solidFill>
                  <a:srgbClr val="7030A0"/>
                </a:solidFill>
                <a:latin typeface="Monaco" charset="0"/>
                <a:ea typeface="Monaco" charset="0"/>
                <a:cs typeface="Monaco" charset="0"/>
              </a:rPr>
              <a:t>f </a:t>
            </a:r>
            <a:r>
              <a:rPr lang="en-US" sz="1400" dirty="0" smtClean="0">
                <a:latin typeface="Monaco" charset="0"/>
                <a:ea typeface="Monaco" charset="0"/>
                <a:cs typeface="Monaco" charset="0"/>
              </a:rPr>
              <a:t>(a &gt; 2) { // p1</a:t>
            </a:r>
          </a:p>
          <a:p>
            <a:r>
              <a:rPr lang="en-US" sz="1400" dirty="0">
                <a:latin typeface="Monaco" charset="0"/>
                <a:ea typeface="Monaco" charset="0"/>
                <a:cs typeface="Monaco" charset="0"/>
              </a:rPr>
              <a:t> </a:t>
            </a:r>
            <a:r>
              <a:rPr lang="en-US" sz="1400" dirty="0" smtClean="0">
                <a:latin typeface="Monaco" charset="0"/>
                <a:ea typeface="Monaco" charset="0"/>
                <a:cs typeface="Monaco" charset="0"/>
              </a:rPr>
              <a:t> ... // p3</a:t>
            </a:r>
          </a:p>
          <a:p>
            <a:r>
              <a:rPr lang="en-US" sz="1400" dirty="0" smtClean="0">
                <a:latin typeface="Monaco" charset="0"/>
                <a:ea typeface="Monaco" charset="0"/>
                <a:cs typeface="Monaco" charset="0"/>
              </a:rPr>
              <a:t>} </a:t>
            </a:r>
          </a:p>
        </p:txBody>
      </p:sp>
      <p:sp>
        <p:nvSpPr>
          <p:cNvPr id="8" name="Slide Number Placeholder 7"/>
          <p:cNvSpPr>
            <a:spLocks noGrp="1"/>
          </p:cNvSpPr>
          <p:nvPr>
            <p:ph type="sldNum" sz="quarter" idx="12"/>
          </p:nvPr>
        </p:nvSpPr>
        <p:spPr/>
        <p:txBody>
          <a:bodyPr/>
          <a:lstStyle/>
          <a:p>
            <a:fld id="{1F7DF5D7-FF41-4BF6-8958-28DFF1DB182D}" type="slidenum">
              <a:rPr lang="en-US" smtClean="0"/>
              <a:pPr/>
              <a:t>21</a:t>
            </a:fld>
            <a:endParaRPr lang="en-US" dirty="0"/>
          </a:p>
        </p:txBody>
      </p:sp>
    </p:spTree>
    <p:custDataLst>
      <p:tags r:id="rId1"/>
    </p:custDataLst>
    <p:extLst>
      <p:ext uri="{BB962C8B-B14F-4D97-AF65-F5344CB8AC3E}">
        <p14:creationId xmlns:p14="http://schemas.microsoft.com/office/powerpoint/2010/main" val="134101600"/>
      </p:ext>
    </p:extLst>
  </p:cSld>
  <p:clrMapOvr>
    <a:masterClrMapping/>
  </p:clrMapOvr>
  <mc:AlternateContent xmlns:mc="http://schemas.openxmlformats.org/markup-compatibility/2006" xmlns:p14="http://schemas.microsoft.com/office/powerpoint/2010/main">
    <mc:Choice Requires="p14">
      <p:transition spd="slow" p14:dur="2000" advTm="51102"/>
    </mc:Choice>
    <mc:Fallback xmlns="">
      <p:transition spd="slow" advTm="511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P spid="13" grpId="0" animBg="1"/>
      <p:bldP spid="13" grpId="1"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457200" y="2550738"/>
            <a:ext cx="8229600" cy="3784126"/>
          </a:xfrm>
        </p:spPr>
        <p:txBody>
          <a:bodyPr>
            <a:normAutofit fontScale="85000" lnSpcReduction="10000"/>
          </a:bodyPr>
          <a:lstStyle/>
          <a:p>
            <a:r>
              <a:rPr lang="en-US" dirty="0" smtClean="0"/>
              <a:t>1988: Bayesian Networks [Pearl]</a:t>
            </a:r>
          </a:p>
          <a:p>
            <a:endParaRPr lang="en-US" sz="1000" dirty="0" smtClean="0"/>
          </a:p>
          <a:p>
            <a:r>
              <a:rPr lang="en-US" dirty="0" smtClean="0"/>
              <a:t>1996: </a:t>
            </a:r>
            <a:r>
              <a:rPr lang="en-US" dirty="0"/>
              <a:t>Stochastic Logic Programs </a:t>
            </a:r>
            <a:r>
              <a:rPr lang="en-US" dirty="0" smtClean="0"/>
              <a:t>(SLP) [</a:t>
            </a:r>
            <a:r>
              <a:rPr lang="en-US" dirty="0" err="1" smtClean="0"/>
              <a:t>Muggleton</a:t>
            </a:r>
            <a:r>
              <a:rPr lang="en-US" dirty="0" smtClean="0"/>
              <a:t>]</a:t>
            </a:r>
          </a:p>
          <a:p>
            <a:endParaRPr lang="en-US" sz="1000" dirty="0" smtClean="0"/>
          </a:p>
          <a:p>
            <a:r>
              <a:rPr lang="en-US" dirty="0" smtClean="0"/>
              <a:t>1999: </a:t>
            </a:r>
            <a:r>
              <a:rPr lang="en-US" dirty="0"/>
              <a:t>Probabilistic Relational Models </a:t>
            </a:r>
            <a:r>
              <a:rPr lang="en-US" dirty="0" smtClean="0"/>
              <a:t>(PRM) [</a:t>
            </a:r>
            <a:r>
              <a:rPr lang="en-US" dirty="0" err="1" smtClean="0"/>
              <a:t>Koller</a:t>
            </a:r>
            <a:r>
              <a:rPr lang="en-US" dirty="0" smtClean="0"/>
              <a:t>]</a:t>
            </a:r>
          </a:p>
          <a:p>
            <a:endParaRPr lang="en-US" sz="1000" dirty="0" smtClean="0"/>
          </a:p>
          <a:p>
            <a:r>
              <a:rPr lang="en-US" dirty="0" smtClean="0"/>
              <a:t>2005: </a:t>
            </a:r>
            <a:r>
              <a:rPr lang="en-US" dirty="0"/>
              <a:t>Bayesian Logic </a:t>
            </a:r>
            <a:r>
              <a:rPr lang="en-US" dirty="0" smtClean="0"/>
              <a:t>(BLOG) [</a:t>
            </a:r>
            <a:r>
              <a:rPr lang="en-US" dirty="0" err="1" smtClean="0"/>
              <a:t>Milch</a:t>
            </a:r>
            <a:r>
              <a:rPr lang="en-US" dirty="0" smtClean="0"/>
              <a:t> et al.]</a:t>
            </a:r>
          </a:p>
          <a:p>
            <a:endParaRPr lang="en-US" sz="1000" dirty="0" smtClean="0"/>
          </a:p>
          <a:p>
            <a:r>
              <a:rPr lang="en-US" dirty="0" smtClean="0"/>
              <a:t>2006: Markov </a:t>
            </a:r>
            <a:r>
              <a:rPr lang="en-US" dirty="0"/>
              <a:t>Logic Network </a:t>
            </a:r>
            <a:r>
              <a:rPr lang="en-US" dirty="0" smtClean="0"/>
              <a:t>(MLN) [Richardson &amp; </a:t>
            </a:r>
            <a:r>
              <a:rPr lang="en-US" dirty="0" err="1" smtClean="0"/>
              <a:t>Domingos</a:t>
            </a:r>
            <a:r>
              <a:rPr lang="en-US" dirty="0" smtClean="0"/>
              <a:t>]</a:t>
            </a:r>
          </a:p>
          <a:p>
            <a:endParaRPr lang="en-US" sz="1000" dirty="0" smtClean="0"/>
          </a:p>
          <a:p>
            <a:r>
              <a:rPr lang="en-US" dirty="0" smtClean="0"/>
              <a:t>2007: Probabilistic </a:t>
            </a:r>
            <a:r>
              <a:rPr lang="en-US" dirty="0"/>
              <a:t>Prolog </a:t>
            </a:r>
            <a:r>
              <a:rPr lang="en-US" dirty="0" smtClean="0"/>
              <a:t>(</a:t>
            </a:r>
            <a:r>
              <a:rPr lang="en-US" dirty="0" err="1" smtClean="0"/>
              <a:t>ProbLog</a:t>
            </a:r>
            <a:r>
              <a:rPr lang="en-US" dirty="0" smtClean="0"/>
              <a:t>) [De </a:t>
            </a:r>
            <a:r>
              <a:rPr lang="en-US" dirty="0" err="1" smtClean="0"/>
              <a:t>Raedt</a:t>
            </a:r>
            <a:r>
              <a:rPr lang="en-US" dirty="0" smtClean="0"/>
              <a:t> et </a:t>
            </a:r>
            <a:r>
              <a:rPr lang="en-US" dirty="0"/>
              <a:t>al</a:t>
            </a:r>
            <a:r>
              <a:rPr lang="en-US" dirty="0" smtClean="0"/>
              <a:t>.]</a:t>
            </a:r>
            <a:br>
              <a:rPr lang="en-US" dirty="0" smtClean="0"/>
            </a:br>
            <a:r>
              <a:rPr lang="en-US" sz="1000" dirty="0" smtClean="0"/>
              <a:t/>
            </a:r>
            <a:br>
              <a:rPr lang="en-US" sz="1000" dirty="0" smtClean="0"/>
            </a:br>
            <a:r>
              <a:rPr lang="mr-IN" dirty="0" smtClean="0"/>
              <a:t>…</a:t>
            </a:r>
            <a:endParaRPr lang="en-US" dirty="0"/>
          </a:p>
        </p:txBody>
      </p:sp>
      <p:sp>
        <p:nvSpPr>
          <p:cNvPr id="3" name="Date Placeholder 2"/>
          <p:cNvSpPr>
            <a:spLocks noGrp="1"/>
          </p:cNvSpPr>
          <p:nvPr>
            <p:ph type="dt" sz="half" idx="10"/>
          </p:nvPr>
        </p:nvSpPr>
        <p:spPr/>
        <p:txBody>
          <a:bodyPr/>
          <a:lstStyle/>
          <a:p>
            <a:r>
              <a:rPr lang="en-US" smtClean="0"/>
              <a:t>10/13/17</a:t>
            </a:r>
            <a:endParaRPr lang="en-US" dirty="0"/>
          </a:p>
        </p:txBody>
      </p:sp>
      <p:sp>
        <p:nvSpPr>
          <p:cNvPr id="5" name="Title 4"/>
          <p:cNvSpPr>
            <a:spLocks noGrp="1"/>
          </p:cNvSpPr>
          <p:nvPr>
            <p:ph type="title"/>
          </p:nvPr>
        </p:nvSpPr>
        <p:spPr/>
        <p:txBody>
          <a:bodyPr/>
          <a:lstStyle/>
          <a:p>
            <a:r>
              <a:rPr lang="en-US" dirty="0" smtClean="0"/>
              <a:t>A Long History </a:t>
            </a:r>
            <a:r>
              <a:rPr lang="mr-IN" dirty="0" smtClean="0"/>
              <a:t>…</a:t>
            </a:r>
            <a:endParaRPr lang="en-US" dirty="0"/>
          </a:p>
        </p:txBody>
      </p:sp>
      <p:sp>
        <p:nvSpPr>
          <p:cNvPr id="8" name="Rectangle 7"/>
          <p:cNvSpPr/>
          <p:nvPr/>
        </p:nvSpPr>
        <p:spPr>
          <a:xfrm>
            <a:off x="775160" y="1082994"/>
            <a:ext cx="6245352" cy="707886"/>
          </a:xfrm>
          <a:prstGeom prst="rect">
            <a:avLst/>
          </a:prstGeom>
        </p:spPr>
        <p:txBody>
          <a:bodyPr wrap="square">
            <a:spAutoFit/>
          </a:bodyPr>
          <a:lstStyle/>
          <a:p>
            <a:r>
              <a:rPr lang="en-US" sz="2200" dirty="0">
                <a:solidFill>
                  <a:srgbClr val="000000"/>
                </a:solidFill>
              </a:rPr>
              <a:t> parallel(p3, p2) :- parallel(p1, p2), next (p3, p1). </a:t>
            </a:r>
            <a:br>
              <a:rPr lang="en-US" sz="2200" dirty="0">
                <a:solidFill>
                  <a:srgbClr val="000000"/>
                </a:solidFill>
              </a:rPr>
            </a:br>
            <a:endParaRPr lang="en-US" dirty="0"/>
          </a:p>
        </p:txBody>
      </p:sp>
      <p:sp>
        <p:nvSpPr>
          <p:cNvPr id="9" name="Rectangle 8"/>
          <p:cNvSpPr/>
          <p:nvPr/>
        </p:nvSpPr>
        <p:spPr>
          <a:xfrm>
            <a:off x="6360629" y="1084021"/>
            <a:ext cx="1195200" cy="430887"/>
          </a:xfrm>
          <a:prstGeom prst="rect">
            <a:avLst/>
          </a:prstGeom>
        </p:spPr>
        <p:txBody>
          <a:bodyPr wrap="none">
            <a:spAutoFit/>
          </a:bodyPr>
          <a:lstStyle/>
          <a:p>
            <a:pPr lvl="0" algn="ctr"/>
            <a:r>
              <a:rPr lang="en-US" sz="2200" b="1">
                <a:solidFill>
                  <a:srgbClr val="000000"/>
                </a:solidFill>
              </a:rPr>
              <a:t>weight 5</a:t>
            </a:r>
            <a:endParaRPr lang="en-US" sz="2200" b="1" dirty="0">
              <a:solidFill>
                <a:srgbClr val="000000"/>
              </a:solidFill>
            </a:endParaRPr>
          </a:p>
        </p:txBody>
      </p:sp>
      <p:grpSp>
        <p:nvGrpSpPr>
          <p:cNvPr id="10" name="Group 9"/>
          <p:cNvGrpSpPr/>
          <p:nvPr/>
        </p:nvGrpSpPr>
        <p:grpSpPr>
          <a:xfrm>
            <a:off x="938009" y="1545615"/>
            <a:ext cx="5105602" cy="704400"/>
            <a:chOff x="338140" y="2839208"/>
            <a:chExt cx="5105602" cy="704400"/>
          </a:xfrm>
        </p:grpSpPr>
        <p:cxnSp>
          <p:nvCxnSpPr>
            <p:cNvPr id="11" name="Straight Connector 10"/>
            <p:cNvCxnSpPr/>
            <p:nvPr/>
          </p:nvCxnSpPr>
          <p:spPr>
            <a:xfrm>
              <a:off x="338140" y="2839208"/>
              <a:ext cx="51056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082596" y="2853851"/>
              <a:ext cx="500092" cy="2896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477509" y="3143498"/>
              <a:ext cx="1032933" cy="400110"/>
            </a:xfrm>
            <a:prstGeom prst="rect">
              <a:avLst/>
            </a:prstGeom>
            <a:noFill/>
          </p:spPr>
          <p:txBody>
            <a:bodyPr wrap="square" rtlCol="0">
              <a:spAutoFit/>
            </a:bodyPr>
            <a:lstStyle/>
            <a:p>
              <a:r>
                <a:rPr lang="en-US" sz="2000" b="1" dirty="0" smtClean="0">
                  <a:solidFill>
                    <a:srgbClr val="FF0000"/>
                  </a:solidFill>
                  <a:latin typeface="Helvetica Light" charset="0"/>
                  <a:ea typeface="Helvetica Light" charset="0"/>
                  <a:cs typeface="Helvetica Light" charset="0"/>
                </a:rPr>
                <a:t>Logic </a:t>
              </a:r>
            </a:p>
          </p:txBody>
        </p:sp>
      </p:grpSp>
      <p:grpSp>
        <p:nvGrpSpPr>
          <p:cNvPr id="14" name="Group 13"/>
          <p:cNvGrpSpPr/>
          <p:nvPr/>
        </p:nvGrpSpPr>
        <p:grpSpPr>
          <a:xfrm>
            <a:off x="6501091" y="1521651"/>
            <a:ext cx="2133537" cy="713721"/>
            <a:chOff x="3556004" y="2839208"/>
            <a:chExt cx="2133537" cy="713721"/>
          </a:xfrm>
        </p:grpSpPr>
        <p:cxnSp>
          <p:nvCxnSpPr>
            <p:cNvPr id="15" name="Straight Connector 14"/>
            <p:cNvCxnSpPr/>
            <p:nvPr/>
          </p:nvCxnSpPr>
          <p:spPr>
            <a:xfrm>
              <a:off x="3556004" y="2839208"/>
              <a:ext cx="105473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092285" y="2856546"/>
              <a:ext cx="588227" cy="29627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013142" y="3152819"/>
              <a:ext cx="1676399" cy="400110"/>
            </a:xfrm>
            <a:prstGeom prst="rect">
              <a:avLst/>
            </a:prstGeom>
            <a:noFill/>
          </p:spPr>
          <p:txBody>
            <a:bodyPr wrap="square" rtlCol="0">
              <a:spAutoFit/>
            </a:bodyPr>
            <a:lstStyle/>
            <a:p>
              <a:r>
                <a:rPr lang="en-US" sz="2000" b="1" dirty="0" smtClean="0">
                  <a:solidFill>
                    <a:srgbClr val="00B050"/>
                  </a:solidFill>
                  <a:latin typeface="Helvetica Light" charset="0"/>
                  <a:ea typeface="Helvetica Light" charset="0"/>
                  <a:cs typeface="Helvetica Light" charset="0"/>
                </a:rPr>
                <a:t>Probability </a:t>
              </a:r>
            </a:p>
          </p:txBody>
        </p:sp>
      </p:grpSp>
      <p:sp>
        <p:nvSpPr>
          <p:cNvPr id="24" name="Cross 23"/>
          <p:cNvSpPr/>
          <p:nvPr/>
        </p:nvSpPr>
        <p:spPr>
          <a:xfrm>
            <a:off x="5966457" y="1872098"/>
            <a:ext cx="320040" cy="320040"/>
          </a:xfrm>
          <a:prstGeom prst="plus">
            <a:avLst>
              <a:gd name="adj" fmla="val 364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69784" y="1028704"/>
            <a:ext cx="8064844" cy="1278463"/>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1F7DF5D7-FF41-4BF6-8958-28DFF1DB182D}" type="slidenum">
              <a:rPr lang="en-US" smtClean="0"/>
              <a:pPr/>
              <a:t>22</a:t>
            </a:fld>
            <a:endParaRPr lang="en-US" dirty="0"/>
          </a:p>
        </p:txBody>
      </p:sp>
    </p:spTree>
    <p:extLst>
      <p:ext uri="{BB962C8B-B14F-4D97-AF65-F5344CB8AC3E}">
        <p14:creationId xmlns:p14="http://schemas.microsoft.com/office/powerpoint/2010/main" val="202517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
                                            <p:txEl>
                                              <p:pRg st="2" end="2"/>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
                                            <p:txEl>
                                              <p:pRg st="6" end="6"/>
                                            </p:tx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58C7DAA4-AEE8-45A6-BD61-009F92FCFBB2}"/>
              </a:ext>
            </a:extLst>
          </p:cNvPr>
          <p:cNvGrpSpPr/>
          <p:nvPr/>
        </p:nvGrpSpPr>
        <p:grpSpPr>
          <a:xfrm>
            <a:off x="182880" y="1005839"/>
            <a:ext cx="5596483" cy="5270791"/>
            <a:chOff x="3405075" y="1036805"/>
            <a:chExt cx="5596483" cy="5270791"/>
          </a:xfrm>
        </p:grpSpPr>
        <p:sp>
          <p:nvSpPr>
            <p:cNvPr id="8" name="TextBox 7">
              <a:extLst>
                <a:ext uri="{FF2B5EF4-FFF2-40B4-BE49-F238E27FC236}">
                  <a16:creationId xmlns:a16="http://schemas.microsoft.com/office/drawing/2014/main" xmlns="" id="{A6202CB7-F920-44A9-B6EA-778494B90FBF}"/>
                </a:ext>
              </a:extLst>
            </p:cNvPr>
            <p:cNvSpPr txBox="1"/>
            <p:nvPr/>
          </p:nvSpPr>
          <p:spPr>
            <a:xfrm>
              <a:off x="7611294" y="5390108"/>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a:solidFill>
                    <a:prstClr val="black"/>
                  </a:solidFill>
                  <a:latin typeface="Garamond" panose="02020404030301010803" pitchFamily="18" charset="0"/>
                </a:rPr>
                <a:t>guarded</a:t>
              </a:r>
              <a:r>
                <a:rPr lang="es-ES_tradnl" sz="1600" dirty="0">
                  <a:solidFill>
                    <a:prstClr val="black"/>
                  </a:solidFill>
                  <a:latin typeface="Garamond" panose="02020404030301010803" pitchFamily="18" charset="0"/>
                </a:rPr>
                <a:t>(</a:t>
              </a:r>
              <a:r>
                <a:rPr lang="es-ES_tradnl" sz="1600" dirty="0">
                  <a:solidFill>
                    <a:srgbClr val="7030A0"/>
                  </a:solidFill>
                  <a:latin typeface="Garamond" panose="02020404030301010803" pitchFamily="18" charset="0"/>
                </a:rPr>
                <a:t>y2</a:t>
              </a:r>
              <a:r>
                <a:rPr lang="es-ES_tradnl" sz="1600" dirty="0">
                  <a:solidFill>
                    <a:prstClr val="black"/>
                  </a:solidFill>
                  <a:latin typeface="Garamond" panose="02020404030301010803" pitchFamily="18" charset="0"/>
                </a:rPr>
                <a:t>, </a:t>
              </a:r>
              <a:r>
                <a:rPr lang="es-ES_tradnl" sz="1600" dirty="0">
                  <a:solidFill>
                    <a:srgbClr val="00B0F0"/>
                  </a:solidFill>
                  <a:latin typeface="Garamond" panose="02020404030301010803" pitchFamily="18" charset="0"/>
                </a:rPr>
                <a:t>y1</a:t>
              </a:r>
              <a:r>
                <a:rPr lang="es-ES_tradnl" sz="1600" dirty="0">
                  <a:solidFill>
                    <a:prstClr val="black"/>
                  </a:solidFill>
                  <a:latin typeface="Garamond" panose="02020404030301010803" pitchFamily="18" charset="0"/>
                </a:rPr>
                <a:t>)</a:t>
              </a:r>
              <a:endParaRPr lang="en-US" sz="1600" dirty="0">
                <a:ea typeface="Helvetica Light" charset="0"/>
                <a:cs typeface="Helvetica Light" charset="0"/>
              </a:endParaRPr>
            </a:p>
          </p:txBody>
        </p:sp>
        <p:sp>
          <p:nvSpPr>
            <p:cNvPr id="9" name="TextBox 8">
              <a:extLst>
                <a:ext uri="{FF2B5EF4-FFF2-40B4-BE49-F238E27FC236}">
                  <a16:creationId xmlns:a16="http://schemas.microsoft.com/office/drawing/2014/main" xmlns="" id="{CA6DF58F-A632-40F7-B081-59E2FF740C17}"/>
                </a:ext>
              </a:extLst>
            </p:cNvPr>
            <p:cNvSpPr txBox="1"/>
            <p:nvPr/>
          </p:nvSpPr>
          <p:spPr>
            <a:xfrm>
              <a:off x="6271950" y="5969042"/>
              <a:ext cx="1081392" cy="338554"/>
            </a:xfrm>
            <a:prstGeom prst="rect">
              <a:avLst/>
            </a:prstGeom>
            <a:noFill/>
            <a:ln w="28575">
              <a:solidFill>
                <a:schemeClr val="tx1"/>
              </a:solidFill>
            </a:ln>
          </p:spPr>
          <p:txBody>
            <a:bodyPr wrap="square" rtlCol="0">
              <a:spAutoFit/>
            </a:bodyPr>
            <a:lstStyle/>
            <a:p>
              <a:pPr algn="ctr"/>
              <a:r>
                <a:rPr lang="en-US" sz="1600" dirty="0">
                  <a:ea typeface="Helvetica Light" charset="0"/>
                  <a:cs typeface="Helvetica Light" charset="0"/>
                </a:rPr>
                <a:t>race(</a:t>
              </a:r>
              <a:r>
                <a:rPr lang="en-US" sz="1600" dirty="0">
                  <a:solidFill>
                    <a:srgbClr val="7030A0"/>
                  </a:solidFill>
                  <a:ea typeface="Helvetica Light" charset="0"/>
                  <a:cs typeface="Helvetica Light" charset="0"/>
                </a:rPr>
                <a:t>y2</a:t>
              </a:r>
              <a:r>
                <a:rPr lang="en-US" sz="1600" dirty="0">
                  <a:ea typeface="Helvetica Light" charset="0"/>
                  <a:cs typeface="Helvetica Light" charset="0"/>
                </a:rPr>
                <a: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p>
          </p:txBody>
        </p:sp>
        <p:grpSp>
          <p:nvGrpSpPr>
            <p:cNvPr id="10" name="Group 9">
              <a:extLst>
                <a:ext uri="{FF2B5EF4-FFF2-40B4-BE49-F238E27FC236}">
                  <a16:creationId xmlns:a16="http://schemas.microsoft.com/office/drawing/2014/main" xmlns="" id="{1359ECEC-7F4C-406C-95C3-8C79FC3EC38E}"/>
                </a:ext>
              </a:extLst>
            </p:cNvPr>
            <p:cNvGrpSpPr/>
            <p:nvPr/>
          </p:nvGrpSpPr>
          <p:grpSpPr>
            <a:xfrm>
              <a:off x="3405075" y="1036805"/>
              <a:ext cx="5474528" cy="4932237"/>
              <a:chOff x="3405075" y="1036805"/>
              <a:chExt cx="5474528" cy="4932237"/>
            </a:xfrm>
          </p:grpSpPr>
          <p:sp>
            <p:nvSpPr>
              <p:cNvPr id="11" name="TextBox 10">
                <a:extLst>
                  <a:ext uri="{FF2B5EF4-FFF2-40B4-BE49-F238E27FC236}">
                    <a16:creationId xmlns:a16="http://schemas.microsoft.com/office/drawing/2014/main" xmlns="" id="{634D84F0-FDDA-4E50-9039-ACB9EC129218}"/>
                  </a:ext>
                </a:extLst>
              </p:cNvPr>
              <p:cNvSpPr txBox="1"/>
              <p:nvPr/>
            </p:nvSpPr>
            <p:spPr>
              <a:xfrm>
                <a:off x="7136845" y="1273530"/>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p>
            </p:txBody>
          </p:sp>
          <p:sp>
            <p:nvSpPr>
              <p:cNvPr id="12" name="TextBox 11">
                <a:extLst>
                  <a:ext uri="{FF2B5EF4-FFF2-40B4-BE49-F238E27FC236}">
                    <a16:creationId xmlns:a16="http://schemas.microsoft.com/office/drawing/2014/main" xmlns="" id="{6351A1F5-3F8F-457B-9D6C-EBDBA6C454B4}"/>
                  </a:ext>
                </a:extLst>
              </p:cNvPr>
              <p:cNvSpPr txBox="1"/>
              <p:nvPr/>
            </p:nvSpPr>
            <p:spPr>
              <a:xfrm>
                <a:off x="6277870" y="1862306"/>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p>
            </p:txBody>
          </p:sp>
          <p:sp>
            <p:nvSpPr>
              <p:cNvPr id="13" name="TextBox 12">
                <a:extLst>
                  <a:ext uri="{FF2B5EF4-FFF2-40B4-BE49-F238E27FC236}">
                    <a16:creationId xmlns:a16="http://schemas.microsoft.com/office/drawing/2014/main" xmlns="" id="{92DEE669-B786-4C1D-BCD7-BA51ACB33AF2}"/>
                  </a:ext>
                </a:extLst>
              </p:cNvPr>
              <p:cNvSpPr txBox="1"/>
              <p:nvPr/>
            </p:nvSpPr>
            <p:spPr>
              <a:xfrm>
                <a:off x="5452347" y="1276484"/>
                <a:ext cx="1081392"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next(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p>
            </p:txBody>
          </p:sp>
          <p:cxnSp>
            <p:nvCxnSpPr>
              <p:cNvPr id="14" name="Straight Connector 13">
                <a:extLst>
                  <a:ext uri="{FF2B5EF4-FFF2-40B4-BE49-F238E27FC236}">
                    <a16:creationId xmlns:a16="http://schemas.microsoft.com/office/drawing/2014/main" xmlns="" id="{FD0098B1-1118-4EE8-B3A2-BC87CA62B28C}"/>
                  </a:ext>
                </a:extLst>
              </p:cNvPr>
              <p:cNvCxnSpPr>
                <a:stCxn id="13" idx="2"/>
              </p:cNvCxnSpPr>
              <p:nvPr/>
            </p:nvCxnSpPr>
            <p:spPr>
              <a:xfrm>
                <a:off x="5993043" y="1615038"/>
                <a:ext cx="936474" cy="7811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5128A9F9-81C4-44FF-8111-625D1FBF2324}"/>
                  </a:ext>
                </a:extLst>
              </p:cNvPr>
              <p:cNvCxnSpPr>
                <a:endCxn id="11" idx="2"/>
              </p:cNvCxnSpPr>
              <p:nvPr/>
            </p:nvCxnSpPr>
            <p:spPr>
              <a:xfrm flipV="1">
                <a:off x="6929517" y="1612084"/>
                <a:ext cx="861570" cy="81072"/>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C251060D-66F9-4BC1-B4DD-26E4DC02440D}"/>
                  </a:ext>
                </a:extLst>
              </p:cNvPr>
              <p:cNvCxnSpPr>
                <a:endCxn id="12" idx="0"/>
              </p:cNvCxnSpPr>
              <p:nvPr/>
            </p:nvCxnSpPr>
            <p:spPr>
              <a:xfrm>
                <a:off x="6929517" y="1693156"/>
                <a:ext cx="2595" cy="169150"/>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68A1F011-016E-4144-816F-66D67AD950A8}"/>
                  </a:ext>
                </a:extLst>
              </p:cNvPr>
              <p:cNvSpPr txBox="1"/>
              <p:nvPr/>
            </p:nvSpPr>
            <p:spPr>
              <a:xfrm>
                <a:off x="6275275" y="2466247"/>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p>
            </p:txBody>
          </p:sp>
          <p:cxnSp>
            <p:nvCxnSpPr>
              <p:cNvPr id="18" name="Straight Arrow Connector 17">
                <a:extLst>
                  <a:ext uri="{FF2B5EF4-FFF2-40B4-BE49-F238E27FC236}">
                    <a16:creationId xmlns:a16="http://schemas.microsoft.com/office/drawing/2014/main" xmlns="" id="{C9E69C93-0B6F-4D32-BC88-132131709BA2}"/>
                  </a:ext>
                </a:extLst>
              </p:cNvPr>
              <p:cNvCxnSpPr>
                <a:stCxn id="12" idx="2"/>
                <a:endCxn id="17" idx="0"/>
              </p:cNvCxnSpPr>
              <p:nvPr/>
            </p:nvCxnSpPr>
            <p:spPr>
              <a:xfrm flipH="1">
                <a:off x="6929517" y="2200860"/>
                <a:ext cx="2595" cy="2653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91B6E0AE-681F-455B-9DC4-257E66C74743}"/>
                  </a:ext>
                </a:extLst>
              </p:cNvPr>
              <p:cNvSpPr txBox="1"/>
              <p:nvPr/>
            </p:nvSpPr>
            <p:spPr>
              <a:xfrm>
                <a:off x="7798211" y="2463607"/>
                <a:ext cx="1081392"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next(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p>
            </p:txBody>
          </p:sp>
          <p:sp>
            <p:nvSpPr>
              <p:cNvPr id="20" name="TextBox 19">
                <a:extLst>
                  <a:ext uri="{FF2B5EF4-FFF2-40B4-BE49-F238E27FC236}">
                    <a16:creationId xmlns:a16="http://schemas.microsoft.com/office/drawing/2014/main" xmlns="" id="{2D227D3F-A955-48E6-9A52-15CA453A3C95}"/>
                  </a:ext>
                </a:extLst>
              </p:cNvPr>
              <p:cNvSpPr txBox="1"/>
              <p:nvPr/>
            </p:nvSpPr>
            <p:spPr>
              <a:xfrm>
                <a:off x="7044277" y="3074676"/>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p>
            </p:txBody>
          </p:sp>
          <p:cxnSp>
            <p:nvCxnSpPr>
              <p:cNvPr id="21" name="Straight Connector 20">
                <a:extLst>
                  <a:ext uri="{FF2B5EF4-FFF2-40B4-BE49-F238E27FC236}">
                    <a16:creationId xmlns:a16="http://schemas.microsoft.com/office/drawing/2014/main" xmlns="" id="{124F55C8-7B7F-4CA4-9253-29C882259AB1}"/>
                  </a:ext>
                </a:extLst>
              </p:cNvPr>
              <p:cNvCxnSpPr>
                <a:stCxn id="19" idx="2"/>
              </p:cNvCxnSpPr>
              <p:nvPr/>
            </p:nvCxnSpPr>
            <p:spPr>
              <a:xfrm flipH="1">
                <a:off x="7707039" y="2802161"/>
                <a:ext cx="631868" cy="12483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BE9022EA-266D-44E4-B7C1-318EE73BDE55}"/>
                  </a:ext>
                </a:extLst>
              </p:cNvPr>
              <p:cNvCxnSpPr>
                <a:endCxn id="17" idx="2"/>
              </p:cNvCxnSpPr>
              <p:nvPr/>
            </p:nvCxnSpPr>
            <p:spPr>
              <a:xfrm flipH="1" flipV="1">
                <a:off x="6929517" y="2804801"/>
                <a:ext cx="769002" cy="11514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7A41C12D-2835-4DD0-9664-0327DF642C14}"/>
                  </a:ext>
                </a:extLst>
              </p:cNvPr>
              <p:cNvCxnSpPr>
                <a:endCxn id="20" idx="0"/>
              </p:cNvCxnSpPr>
              <p:nvPr/>
            </p:nvCxnSpPr>
            <p:spPr>
              <a:xfrm>
                <a:off x="7698519" y="2919948"/>
                <a:ext cx="0" cy="154728"/>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6D09200B-31E7-4777-AD17-BA87B3385288}"/>
                  </a:ext>
                </a:extLst>
              </p:cNvPr>
              <p:cNvSpPr txBox="1"/>
              <p:nvPr/>
            </p:nvSpPr>
            <p:spPr>
              <a:xfrm>
                <a:off x="5527560" y="3074676"/>
                <a:ext cx="1081392"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next(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p>
            </p:txBody>
          </p:sp>
          <p:cxnSp>
            <p:nvCxnSpPr>
              <p:cNvPr id="25" name="Straight Connector 24">
                <a:extLst>
                  <a:ext uri="{FF2B5EF4-FFF2-40B4-BE49-F238E27FC236}">
                    <a16:creationId xmlns:a16="http://schemas.microsoft.com/office/drawing/2014/main" xmlns="" id="{68925754-F645-4363-A52C-E7668AE55195}"/>
                  </a:ext>
                </a:extLst>
              </p:cNvPr>
              <p:cNvCxnSpPr>
                <a:stCxn id="20" idx="2"/>
              </p:cNvCxnSpPr>
              <p:nvPr/>
            </p:nvCxnSpPr>
            <p:spPr>
              <a:xfrm flipH="1">
                <a:off x="6837130" y="3413230"/>
                <a:ext cx="861389" cy="8151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EC06C34D-2499-49BF-B024-AE9FC676452A}"/>
                  </a:ext>
                </a:extLst>
              </p:cNvPr>
              <p:cNvCxnSpPr>
                <a:endCxn id="24" idx="2"/>
              </p:cNvCxnSpPr>
              <p:nvPr/>
            </p:nvCxnSpPr>
            <p:spPr>
              <a:xfrm flipH="1" flipV="1">
                <a:off x="6068256" y="3413230"/>
                <a:ext cx="768874" cy="8151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B68AAD9C-6466-421E-8930-A8F616D1BA18}"/>
                  </a:ext>
                </a:extLst>
              </p:cNvPr>
              <p:cNvCxnSpPr>
                <a:endCxn id="34" idx="0"/>
              </p:cNvCxnSpPr>
              <p:nvPr/>
            </p:nvCxnSpPr>
            <p:spPr>
              <a:xfrm>
                <a:off x="6843181" y="3494741"/>
                <a:ext cx="221" cy="157028"/>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8BF2895A-166C-4A80-8C72-AEC90D69340F}"/>
                  </a:ext>
                </a:extLst>
              </p:cNvPr>
              <p:cNvSpPr txBox="1"/>
              <p:nvPr/>
            </p:nvSpPr>
            <p:spPr>
              <a:xfrm>
                <a:off x="4879046" y="1862306"/>
                <a:ext cx="1308484" cy="338554"/>
              </a:xfrm>
              <a:prstGeom prst="rect">
                <a:avLst/>
              </a:prstGeom>
              <a:noFill/>
              <a:ln w="12700">
                <a:solidFill>
                  <a:schemeClr val="tx1"/>
                </a:solidFill>
              </a:ln>
            </p:spPr>
            <p:txBody>
              <a:bodyPr wrap="square" lIns="0" rIns="0" rtlCol="0">
                <a:spAutoFit/>
              </a:bodyPr>
              <a:lstStyle/>
              <a:p>
                <a:pPr algn="ctr"/>
                <a:r>
                  <a:rPr lang="en-US" sz="1600" dirty="0" err="1">
                    <a:ea typeface="Helvetica Light" charset="0"/>
                    <a:cs typeface="Helvetica Light" charset="0"/>
                  </a:rPr>
                  <a:t>mayAlias</a:t>
                </a:r>
                <a:r>
                  <a:rPr lang="en-US" sz="1600" dirty="0">
                    <a:ea typeface="Helvetica Light" charset="0"/>
                    <a:cs typeface="Helvetica Light" charset="0"/>
                  </a:rPr>
                  <a: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p>
            </p:txBody>
          </p:sp>
          <p:sp>
            <p:nvSpPr>
              <p:cNvPr id="29" name="TextBox 28">
                <a:extLst>
                  <a:ext uri="{FF2B5EF4-FFF2-40B4-BE49-F238E27FC236}">
                    <a16:creationId xmlns:a16="http://schemas.microsoft.com/office/drawing/2014/main" xmlns="" id="{33710F40-9FA1-4829-93DE-8F9C44C796D5}"/>
                  </a:ext>
                </a:extLst>
              </p:cNvPr>
              <p:cNvSpPr txBox="1"/>
              <p:nvPr/>
            </p:nvSpPr>
            <p:spPr>
              <a:xfrm>
                <a:off x="3405075" y="1862306"/>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a:solidFill>
                      <a:prstClr val="black"/>
                    </a:solidFill>
                    <a:latin typeface="Garamond" panose="02020404030301010803" pitchFamily="18" charset="0"/>
                  </a:rPr>
                  <a:t>guarded</a:t>
                </a:r>
                <a:r>
                  <a:rPr lang="es-ES_tradnl" sz="1600" dirty="0">
                    <a:solidFill>
                      <a:prstClr val="black"/>
                    </a:solidFill>
                    <a:latin typeface="Garamond" panose="02020404030301010803" pitchFamily="18" charset="0"/>
                  </a:rPr>
                  <a:t>(</a:t>
                </a:r>
                <a:r>
                  <a:rPr lang="es-ES_tradnl" sz="1600" dirty="0">
                    <a:solidFill>
                      <a:srgbClr val="00B050"/>
                    </a:solidFill>
                    <a:latin typeface="Garamond" panose="02020404030301010803" pitchFamily="18" charset="0"/>
                  </a:rPr>
                  <a:t>x2</a:t>
                </a:r>
                <a:r>
                  <a:rPr lang="es-ES_tradnl" sz="1600" dirty="0">
                    <a:solidFill>
                      <a:prstClr val="black"/>
                    </a:solidFill>
                    <a:latin typeface="Garamond" panose="02020404030301010803" pitchFamily="18" charset="0"/>
                  </a:rPr>
                  <a:t>, </a:t>
                </a:r>
                <a:r>
                  <a:rPr lang="es-ES_tradnl" sz="1600" dirty="0">
                    <a:solidFill>
                      <a:srgbClr val="FF0000"/>
                    </a:solidFill>
                    <a:latin typeface="Garamond" panose="02020404030301010803" pitchFamily="18" charset="0"/>
                  </a:rPr>
                  <a:t>x1</a:t>
                </a:r>
                <a:r>
                  <a:rPr lang="es-ES_tradnl" sz="1600" dirty="0">
                    <a:solidFill>
                      <a:prstClr val="black"/>
                    </a:solidFill>
                    <a:latin typeface="Garamond" panose="02020404030301010803" pitchFamily="18" charset="0"/>
                  </a:rPr>
                  <a:t>)</a:t>
                </a:r>
                <a:endParaRPr lang="en-US" sz="1600" dirty="0">
                  <a:ea typeface="Helvetica Light" charset="0"/>
                  <a:cs typeface="Helvetica Light" charset="0"/>
                </a:endParaRPr>
              </a:p>
            </p:txBody>
          </p:sp>
          <p:sp>
            <p:nvSpPr>
              <p:cNvPr id="30" name="TextBox 29">
                <a:extLst>
                  <a:ext uri="{FF2B5EF4-FFF2-40B4-BE49-F238E27FC236}">
                    <a16:creationId xmlns:a16="http://schemas.microsoft.com/office/drawing/2014/main" xmlns="" id="{3FEB10F4-4129-427B-9F7C-0ACA8BFFC2B2}"/>
                  </a:ext>
                </a:extLst>
              </p:cNvPr>
              <p:cNvSpPr txBox="1"/>
              <p:nvPr/>
            </p:nvSpPr>
            <p:spPr>
              <a:xfrm>
                <a:off x="4992585" y="2456556"/>
                <a:ext cx="1081392" cy="338554"/>
              </a:xfrm>
              <a:prstGeom prst="rect">
                <a:avLst/>
              </a:prstGeom>
              <a:noFill/>
              <a:ln w="28575">
                <a:solidFill>
                  <a:schemeClr val="tx1"/>
                </a:solidFill>
              </a:ln>
            </p:spPr>
            <p:txBody>
              <a:bodyPr wrap="square" rtlCol="0">
                <a:spAutoFit/>
              </a:bodyPr>
              <a:lstStyle/>
              <a:p>
                <a:pPr algn="ctr"/>
                <a:r>
                  <a:rPr lang="en-US" sz="1600" dirty="0">
                    <a:ea typeface="Helvetica Light" charset="0"/>
                    <a:cs typeface="Helvetica Light" charset="0"/>
                  </a:rPr>
                  <a:t>race(</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p>
            </p:txBody>
          </p:sp>
          <p:cxnSp>
            <p:nvCxnSpPr>
              <p:cNvPr id="31" name="Straight Connector 30">
                <a:extLst>
                  <a:ext uri="{FF2B5EF4-FFF2-40B4-BE49-F238E27FC236}">
                    <a16:creationId xmlns:a16="http://schemas.microsoft.com/office/drawing/2014/main" xmlns="" id="{4F1855D1-95B7-4BCF-ABDA-7A659F05A9D8}"/>
                  </a:ext>
                </a:extLst>
              </p:cNvPr>
              <p:cNvCxnSpPr>
                <a:endCxn id="12" idx="2"/>
              </p:cNvCxnSpPr>
              <p:nvPr/>
            </p:nvCxnSpPr>
            <p:spPr>
              <a:xfrm flipV="1">
                <a:off x="5527560" y="2200860"/>
                <a:ext cx="1404552" cy="125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2C733654-AE99-4B7A-86C5-D88A0192809B}"/>
                  </a:ext>
                </a:extLst>
              </p:cNvPr>
              <p:cNvCxnSpPr/>
              <p:nvPr/>
            </p:nvCxnSpPr>
            <p:spPr>
              <a:xfrm flipH="1" flipV="1">
                <a:off x="3946368" y="2200861"/>
                <a:ext cx="1581192" cy="125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22873EA9-96FF-4864-863F-DEC5378C0105}"/>
                  </a:ext>
                </a:extLst>
              </p:cNvPr>
              <p:cNvCxnSpPr>
                <a:stCxn id="30" idx="0"/>
                <a:endCxn id="28" idx="2"/>
              </p:cNvCxnSpPr>
              <p:nvPr/>
            </p:nvCxnSpPr>
            <p:spPr>
              <a:xfrm flipV="1">
                <a:off x="5533281" y="2200860"/>
                <a:ext cx="7" cy="255696"/>
              </a:xfrm>
              <a:prstGeom prst="line">
                <a:avLst/>
              </a:prstGeom>
              <a:ln w="12700">
                <a:solidFill>
                  <a:schemeClr val="tx1"/>
                </a:solidFill>
                <a:headEnd type="triangle"/>
                <a:tailEnd w="sm" len="sm"/>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xmlns="" id="{2B1FC97D-B890-414C-B8DC-8C938E5731B3}"/>
                  </a:ext>
                </a:extLst>
              </p:cNvPr>
              <p:cNvSpPr txBox="1"/>
              <p:nvPr/>
            </p:nvSpPr>
            <p:spPr>
              <a:xfrm>
                <a:off x="6189160" y="3651769"/>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p>
            </p:txBody>
          </p:sp>
          <p:sp>
            <p:nvSpPr>
              <p:cNvPr id="35" name="TextBox 34">
                <a:extLst>
                  <a:ext uri="{FF2B5EF4-FFF2-40B4-BE49-F238E27FC236}">
                    <a16:creationId xmlns:a16="http://schemas.microsoft.com/office/drawing/2014/main" xmlns="" id="{6EDDF26F-A695-4E13-8AB9-4284357975A1}"/>
                  </a:ext>
                </a:extLst>
              </p:cNvPr>
              <p:cNvSpPr txBox="1"/>
              <p:nvPr/>
            </p:nvSpPr>
            <p:spPr>
              <a:xfrm>
                <a:off x="6189160" y="4174219"/>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p>
            </p:txBody>
          </p:sp>
          <p:cxnSp>
            <p:nvCxnSpPr>
              <p:cNvPr id="36" name="Straight Arrow Connector 35">
                <a:extLst>
                  <a:ext uri="{FF2B5EF4-FFF2-40B4-BE49-F238E27FC236}">
                    <a16:creationId xmlns:a16="http://schemas.microsoft.com/office/drawing/2014/main" xmlns="" id="{7839820D-CD2A-4A67-8093-AC7A80654C45}"/>
                  </a:ext>
                </a:extLst>
              </p:cNvPr>
              <p:cNvCxnSpPr>
                <a:stCxn id="34" idx="2"/>
                <a:endCxn id="35" idx="0"/>
              </p:cNvCxnSpPr>
              <p:nvPr/>
            </p:nvCxnSpPr>
            <p:spPr>
              <a:xfrm>
                <a:off x="6843402" y="3990323"/>
                <a:ext cx="0" cy="183896"/>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5107CB64-5BB4-48F9-9DAE-B2C702BEC511}"/>
                  </a:ext>
                </a:extLst>
              </p:cNvPr>
              <p:cNvSpPr txBox="1"/>
              <p:nvPr/>
            </p:nvSpPr>
            <p:spPr>
              <a:xfrm>
                <a:off x="4915935" y="4180327"/>
                <a:ext cx="1081392"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next(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p>
            </p:txBody>
          </p:sp>
          <p:sp>
            <p:nvSpPr>
              <p:cNvPr id="38" name="TextBox 37">
                <a:extLst>
                  <a:ext uri="{FF2B5EF4-FFF2-40B4-BE49-F238E27FC236}">
                    <a16:creationId xmlns:a16="http://schemas.microsoft.com/office/drawing/2014/main" xmlns="" id="{D5DFA7E7-D47C-4565-A758-F8DD7444718A}"/>
                  </a:ext>
                </a:extLst>
              </p:cNvPr>
              <p:cNvSpPr txBox="1"/>
              <p:nvPr/>
            </p:nvSpPr>
            <p:spPr>
              <a:xfrm>
                <a:off x="5400870" y="4791501"/>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p>
            </p:txBody>
          </p:sp>
          <p:cxnSp>
            <p:nvCxnSpPr>
              <p:cNvPr id="39" name="Straight Connector 38">
                <a:extLst>
                  <a:ext uri="{FF2B5EF4-FFF2-40B4-BE49-F238E27FC236}">
                    <a16:creationId xmlns:a16="http://schemas.microsoft.com/office/drawing/2014/main" xmlns="" id="{D8B86527-CBAC-422C-AA71-4BBC9406B987}"/>
                  </a:ext>
                </a:extLst>
              </p:cNvPr>
              <p:cNvCxnSpPr>
                <a:stCxn id="37" idx="2"/>
              </p:cNvCxnSpPr>
              <p:nvPr/>
            </p:nvCxnSpPr>
            <p:spPr>
              <a:xfrm>
                <a:off x="5456631" y="4518881"/>
                <a:ext cx="598481" cy="13465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5302F53C-CA80-481A-8DC8-BF439D447075}"/>
                  </a:ext>
                </a:extLst>
              </p:cNvPr>
              <p:cNvCxnSpPr>
                <a:endCxn id="35" idx="2"/>
              </p:cNvCxnSpPr>
              <p:nvPr/>
            </p:nvCxnSpPr>
            <p:spPr>
              <a:xfrm flipV="1">
                <a:off x="6055112" y="4512773"/>
                <a:ext cx="788290" cy="140766"/>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4E52F04A-0C41-4FCF-9DFF-713843DD0BAC}"/>
                  </a:ext>
                </a:extLst>
              </p:cNvPr>
              <p:cNvCxnSpPr>
                <a:endCxn id="38" idx="0"/>
              </p:cNvCxnSpPr>
              <p:nvPr/>
            </p:nvCxnSpPr>
            <p:spPr>
              <a:xfrm>
                <a:off x="6055112" y="4653538"/>
                <a:ext cx="0" cy="137963"/>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D90CB8F5-09F7-40C5-AE38-776068752690}"/>
                  </a:ext>
                </a:extLst>
              </p:cNvPr>
              <p:cNvSpPr txBox="1"/>
              <p:nvPr/>
            </p:nvSpPr>
            <p:spPr>
              <a:xfrm>
                <a:off x="7045143" y="4796132"/>
                <a:ext cx="1081392"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next(</a:t>
                </a:r>
                <a:r>
                  <a:rPr lang="en-US" sz="1600" dirty="0">
                    <a:solidFill>
                      <a:srgbClr val="7030A0"/>
                    </a:solidFill>
                    <a:ea typeface="Helvetica Light" charset="0"/>
                    <a:cs typeface="Helvetica Light" charset="0"/>
                  </a:rPr>
                  <a:t>y2</a:t>
                </a:r>
                <a:r>
                  <a:rPr lang="en-US" sz="1600" dirty="0">
                    <a:ea typeface="Helvetica Light" charset="0"/>
                    <a:cs typeface="Helvetica Light" charset="0"/>
                  </a:rPr>
                  <a: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p>
            </p:txBody>
          </p:sp>
          <p:sp>
            <p:nvSpPr>
              <p:cNvPr id="43" name="TextBox 42">
                <a:extLst>
                  <a:ext uri="{FF2B5EF4-FFF2-40B4-BE49-F238E27FC236}">
                    <a16:creationId xmlns:a16="http://schemas.microsoft.com/office/drawing/2014/main" xmlns="" id="{1E679FCC-3637-4976-9D56-EF10F66B10CB}"/>
                  </a:ext>
                </a:extLst>
              </p:cNvPr>
              <p:cNvSpPr txBox="1"/>
              <p:nvPr/>
            </p:nvSpPr>
            <p:spPr>
              <a:xfrm>
                <a:off x="6156087" y="5390070"/>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7030A0"/>
                    </a:solidFill>
                    <a:ea typeface="Helvetica Light" charset="0"/>
                    <a:cs typeface="Helvetica Light" charset="0"/>
                  </a:rPr>
                  <a:t>y2</a:t>
                </a:r>
                <a:r>
                  <a:rPr lang="en-US" sz="1600" dirty="0">
                    <a:ea typeface="Helvetica Light" charset="0"/>
                    <a:cs typeface="Helvetica Light" charset="0"/>
                  </a:rPr>
                  <a: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p>
            </p:txBody>
          </p:sp>
          <p:cxnSp>
            <p:nvCxnSpPr>
              <p:cNvPr id="44" name="Straight Connector 43">
                <a:extLst>
                  <a:ext uri="{FF2B5EF4-FFF2-40B4-BE49-F238E27FC236}">
                    <a16:creationId xmlns:a16="http://schemas.microsoft.com/office/drawing/2014/main" xmlns="" id="{1E916875-BF8B-4968-A52F-8E7F07413826}"/>
                  </a:ext>
                </a:extLst>
              </p:cNvPr>
              <p:cNvCxnSpPr>
                <a:stCxn id="42" idx="2"/>
              </p:cNvCxnSpPr>
              <p:nvPr/>
            </p:nvCxnSpPr>
            <p:spPr>
              <a:xfrm flipH="1">
                <a:off x="6824749" y="5134686"/>
                <a:ext cx="761090" cy="7413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3CDA296A-CAFC-47C1-AF1A-EB9471491025}"/>
                  </a:ext>
                </a:extLst>
              </p:cNvPr>
              <p:cNvCxnSpPr>
                <a:endCxn id="38" idx="2"/>
              </p:cNvCxnSpPr>
              <p:nvPr/>
            </p:nvCxnSpPr>
            <p:spPr>
              <a:xfrm flipH="1" flipV="1">
                <a:off x="6055112" y="5130055"/>
                <a:ext cx="769636" cy="7876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E5762F53-77AE-4A52-9F49-D6A91A71A021}"/>
                  </a:ext>
                </a:extLst>
              </p:cNvPr>
              <p:cNvCxnSpPr>
                <a:endCxn id="43" idx="0"/>
              </p:cNvCxnSpPr>
              <p:nvPr/>
            </p:nvCxnSpPr>
            <p:spPr>
              <a:xfrm>
                <a:off x="6810329" y="5208823"/>
                <a:ext cx="0" cy="181247"/>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xmlns="" id="{EE96CADE-78CB-421F-B7FA-49ECC41A614B}"/>
                  </a:ext>
                </a:extLst>
              </p:cNvPr>
              <p:cNvSpPr txBox="1"/>
              <p:nvPr/>
            </p:nvSpPr>
            <p:spPr>
              <a:xfrm>
                <a:off x="4677453" y="5392978"/>
                <a:ext cx="1308484" cy="338554"/>
              </a:xfrm>
              <a:prstGeom prst="rect">
                <a:avLst/>
              </a:prstGeom>
              <a:noFill/>
              <a:ln w="12700">
                <a:solidFill>
                  <a:schemeClr val="tx1"/>
                </a:solidFill>
              </a:ln>
            </p:spPr>
            <p:txBody>
              <a:bodyPr wrap="square" lIns="0" rIns="0" rtlCol="0">
                <a:spAutoFit/>
              </a:bodyPr>
              <a:lstStyle/>
              <a:p>
                <a:pPr algn="ctr"/>
                <a:r>
                  <a:rPr lang="en-US" sz="1600" dirty="0" err="1">
                    <a:ea typeface="Helvetica Light" charset="0"/>
                    <a:cs typeface="Helvetica Light" charset="0"/>
                  </a:rPr>
                  <a:t>mayAlias</a:t>
                </a:r>
                <a:r>
                  <a:rPr lang="en-US" sz="1600" dirty="0">
                    <a:ea typeface="Helvetica Light" charset="0"/>
                    <a:cs typeface="Helvetica Light" charset="0"/>
                  </a:rPr>
                  <a:t>(</a:t>
                </a:r>
                <a:r>
                  <a:rPr lang="en-US" sz="1600" dirty="0">
                    <a:solidFill>
                      <a:srgbClr val="7030A0"/>
                    </a:solidFill>
                    <a:ea typeface="Helvetica Light" charset="0"/>
                    <a:cs typeface="Helvetica Light" charset="0"/>
                  </a:rPr>
                  <a:t>y2</a:t>
                </a:r>
                <a:r>
                  <a:rPr lang="en-US" sz="1600" dirty="0">
                    <a:ea typeface="Helvetica Light" charset="0"/>
                    <a:cs typeface="Helvetica Light" charset="0"/>
                  </a:rPr>
                  <a: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p>
            </p:txBody>
          </p:sp>
          <p:cxnSp>
            <p:nvCxnSpPr>
              <p:cNvPr id="48" name="Straight Arrow Connector 47">
                <a:extLst>
                  <a:ext uri="{FF2B5EF4-FFF2-40B4-BE49-F238E27FC236}">
                    <a16:creationId xmlns:a16="http://schemas.microsoft.com/office/drawing/2014/main" xmlns="" id="{F65C3934-7DDE-4ACC-A8B2-94E6C2F4B5D4}"/>
                  </a:ext>
                </a:extLst>
              </p:cNvPr>
              <p:cNvCxnSpPr>
                <a:stCxn id="43" idx="2"/>
                <a:endCxn id="9" idx="0"/>
              </p:cNvCxnSpPr>
              <p:nvPr/>
            </p:nvCxnSpPr>
            <p:spPr>
              <a:xfrm>
                <a:off x="6810329" y="5728624"/>
                <a:ext cx="2317" cy="2404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E1E244AF-446F-4BC7-A9BE-C98BEEFE3002}"/>
                  </a:ext>
                </a:extLst>
              </p:cNvPr>
              <p:cNvCxnSpPr>
                <a:endCxn id="47" idx="2"/>
              </p:cNvCxnSpPr>
              <p:nvPr/>
            </p:nvCxnSpPr>
            <p:spPr>
              <a:xfrm flipH="1" flipV="1">
                <a:off x="5331695" y="5731532"/>
                <a:ext cx="1478634" cy="1066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D6AB4E26-25EC-4C03-99A5-3E34FC82909F}"/>
                  </a:ext>
                </a:extLst>
              </p:cNvPr>
              <p:cNvCxnSpPr>
                <a:stCxn id="8" idx="2"/>
              </p:cNvCxnSpPr>
              <p:nvPr/>
            </p:nvCxnSpPr>
            <p:spPr>
              <a:xfrm flipH="1">
                <a:off x="6802933" y="5728662"/>
                <a:ext cx="1503493" cy="109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xmlns="" id="{11F90A2C-FD9B-4F46-BA19-7D8DE3537D4D}"/>
                  </a:ext>
                </a:extLst>
              </p:cNvPr>
              <p:cNvCxnSpPr>
                <a:endCxn id="11" idx="0"/>
              </p:cNvCxnSpPr>
              <p:nvPr/>
            </p:nvCxnSpPr>
            <p:spPr>
              <a:xfrm>
                <a:off x="7791087" y="1036805"/>
                <a:ext cx="0" cy="2367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4" name="Group 53">
            <a:extLst>
              <a:ext uri="{FF2B5EF4-FFF2-40B4-BE49-F238E27FC236}">
                <a16:creationId xmlns:a16="http://schemas.microsoft.com/office/drawing/2014/main" xmlns="" id="{02E055D6-E395-466A-BD4F-250547437F4B}"/>
              </a:ext>
            </a:extLst>
          </p:cNvPr>
          <p:cNvGrpSpPr/>
          <p:nvPr/>
        </p:nvGrpSpPr>
        <p:grpSpPr>
          <a:xfrm>
            <a:off x="108680" y="1728623"/>
            <a:ext cx="5935423" cy="4664726"/>
            <a:chOff x="108680" y="1728623"/>
            <a:chExt cx="5935423" cy="4664726"/>
          </a:xfrm>
          <a:solidFill>
            <a:srgbClr val="FFFFFF"/>
          </a:solidFill>
        </p:grpSpPr>
        <p:sp>
          <p:nvSpPr>
            <p:cNvPr id="52" name="Rectangle 51">
              <a:extLst>
                <a:ext uri="{FF2B5EF4-FFF2-40B4-BE49-F238E27FC236}">
                  <a16:creationId xmlns:a16="http://schemas.microsoft.com/office/drawing/2014/main" xmlns="" id="{7C17381F-AB14-4F68-BDFC-66601A4EF86B}"/>
                </a:ext>
              </a:extLst>
            </p:cNvPr>
            <p:cNvSpPr/>
            <p:nvPr/>
          </p:nvSpPr>
          <p:spPr>
            <a:xfrm>
              <a:off x="1370541" y="2169894"/>
              <a:ext cx="4673562" cy="42234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xmlns="" id="{4CA2E95F-507B-42DF-A205-B6FBE8A6B46A}"/>
                </a:ext>
              </a:extLst>
            </p:cNvPr>
            <p:cNvSpPr/>
            <p:nvPr/>
          </p:nvSpPr>
          <p:spPr>
            <a:xfrm>
              <a:off x="108680" y="1728623"/>
              <a:ext cx="2935880" cy="13150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xmlns="" id="{7A8E5CB5-505D-4E4B-889F-AAF616D9A824}"/>
              </a:ext>
            </a:extLst>
          </p:cNvPr>
          <p:cNvSpPr>
            <a:spLocks noGrp="1"/>
          </p:cNvSpPr>
          <p:nvPr>
            <p:ph type="title"/>
          </p:nvPr>
        </p:nvSpPr>
        <p:spPr/>
        <p:txBody>
          <a:bodyPr/>
          <a:lstStyle/>
          <a:p>
            <a:pPr algn="ctr"/>
            <a:r>
              <a:rPr lang="en-US" dirty="0"/>
              <a:t>From Derivation Trees to Bayesian Networks</a:t>
            </a:r>
          </a:p>
        </p:txBody>
      </p:sp>
      <p:sp>
        <p:nvSpPr>
          <p:cNvPr id="3" name="Date Placeholder 2">
            <a:extLst>
              <a:ext uri="{FF2B5EF4-FFF2-40B4-BE49-F238E27FC236}">
                <a16:creationId xmlns:a16="http://schemas.microsoft.com/office/drawing/2014/main" xmlns="" id="{FAD16643-04AD-4251-9A6C-88279204B6D2}"/>
              </a:ext>
            </a:extLst>
          </p:cNvPr>
          <p:cNvSpPr>
            <a:spLocks noGrp="1"/>
          </p:cNvSpPr>
          <p:nvPr>
            <p:ph type="dt" sz="half" idx="10"/>
          </p:nvPr>
        </p:nvSpPr>
        <p:spPr/>
        <p:txBody>
          <a:bodyPr/>
          <a:lstStyle/>
          <a:p>
            <a:r>
              <a:rPr lang="en-US" smtClean="0"/>
              <a:t>10/13/17</a:t>
            </a:r>
            <a:endParaRPr lang="en-US" dirty="0"/>
          </a:p>
        </p:txBody>
      </p:sp>
      <p:sp>
        <p:nvSpPr>
          <p:cNvPr id="55" name="Rectangle 54">
            <a:extLst>
              <a:ext uri="{FF2B5EF4-FFF2-40B4-BE49-F238E27FC236}">
                <a16:creationId xmlns:a16="http://schemas.microsoft.com/office/drawing/2014/main" xmlns="" id="{7E8C6CCD-F09C-4E30-A89D-97325C973E6E}"/>
              </a:ext>
            </a:extLst>
          </p:cNvPr>
          <p:cNvSpPr/>
          <p:nvPr/>
        </p:nvSpPr>
        <p:spPr>
          <a:xfrm>
            <a:off x="2709300" y="2422475"/>
            <a:ext cx="5749587" cy="369332"/>
          </a:xfrm>
          <a:prstGeom prst="rect">
            <a:avLst/>
          </a:prstGeom>
        </p:spPr>
        <p:txBody>
          <a:bodyPr wrap="none">
            <a:spAutoFit/>
          </a:bodyPr>
          <a:lstStyle/>
          <a:p>
            <a:r>
              <a:rPr lang="en-US" dirty="0"/>
              <a:t>parallel(p3,p2) :- parallel(p1,p2), </a:t>
            </a:r>
            <a:r>
              <a:rPr lang="en-US" dirty="0" smtClean="0"/>
              <a:t>next(p3,p1</a:t>
            </a:r>
            <a:r>
              <a:rPr lang="en-US" dirty="0"/>
              <a:t>).  </a:t>
            </a:r>
            <a:r>
              <a:rPr lang="en-US" dirty="0" smtClean="0"/>
              <a:t> </a:t>
            </a:r>
            <a:r>
              <a:rPr lang="en-US" b="1" dirty="0" smtClean="0"/>
              <a:t>probability 0.9</a:t>
            </a:r>
            <a:endParaRPr lang="en-US" b="1" dirty="0"/>
          </a:p>
        </p:txBody>
      </p:sp>
      <p:graphicFrame>
        <p:nvGraphicFramePr>
          <p:cNvPr id="56" name="Table 55">
            <a:extLst>
              <a:ext uri="{FF2B5EF4-FFF2-40B4-BE49-F238E27FC236}">
                <a16:creationId xmlns:a16="http://schemas.microsoft.com/office/drawing/2014/main" xmlns="" id="{3B34627F-2EE3-43AB-8575-5C347A30B40E}"/>
              </a:ext>
            </a:extLst>
          </p:cNvPr>
          <p:cNvGraphicFramePr>
            <a:graphicFrameLocks noGrp="1"/>
          </p:cNvGraphicFramePr>
          <p:nvPr>
            <p:extLst>
              <p:ext uri="{D42A27DB-BD31-4B8C-83A1-F6EECF244321}">
                <p14:modId xmlns:p14="http://schemas.microsoft.com/office/powerpoint/2010/main" val="700835025"/>
              </p:ext>
            </p:extLst>
          </p:nvPr>
        </p:nvGraphicFramePr>
        <p:xfrm>
          <a:off x="2709300" y="2984705"/>
          <a:ext cx="6221341" cy="2123440"/>
        </p:xfrm>
        <a:graphic>
          <a:graphicData uri="http://schemas.openxmlformats.org/drawingml/2006/table">
            <a:tbl>
              <a:tblPr firstRow="1" bandRow="1">
                <a:tableStyleId>{3B4B98B0-60AC-42C2-AFA5-B58CD77FA1E5}</a:tableStyleId>
              </a:tblPr>
              <a:tblGrid>
                <a:gridCol w="1735109">
                  <a:extLst>
                    <a:ext uri="{9D8B030D-6E8A-4147-A177-3AD203B41FA5}">
                      <a16:colId xmlns:a16="http://schemas.microsoft.com/office/drawing/2014/main" xmlns="" val="3849321819"/>
                    </a:ext>
                  </a:extLst>
                </a:gridCol>
                <a:gridCol w="1456661">
                  <a:extLst>
                    <a:ext uri="{9D8B030D-6E8A-4147-A177-3AD203B41FA5}">
                      <a16:colId xmlns:a16="http://schemas.microsoft.com/office/drawing/2014/main" xmlns="" val="585195889"/>
                    </a:ext>
                  </a:extLst>
                </a:gridCol>
                <a:gridCol w="3029571">
                  <a:extLst>
                    <a:ext uri="{9D8B030D-6E8A-4147-A177-3AD203B41FA5}">
                      <a16:colId xmlns:a16="http://schemas.microsoft.com/office/drawing/2014/main" xmlns="" val="3340831675"/>
                    </a:ext>
                  </a:extLst>
                </a:gridCol>
              </a:tblGrid>
              <a:tr h="370840">
                <a:tc>
                  <a:txBody>
                    <a:bodyPr/>
                    <a:lstStyle/>
                    <a:p>
                      <a:r>
                        <a:rPr lang="en-US" dirty="0"/>
                        <a:t>parallel(x1,x1)</a:t>
                      </a:r>
                    </a:p>
                  </a:txBody>
                  <a:tcPr/>
                </a:tc>
                <a:tc>
                  <a:txBody>
                    <a:bodyPr/>
                    <a:lstStyle/>
                    <a:p>
                      <a:r>
                        <a:rPr lang="en-US" dirty="0" smtClean="0"/>
                        <a:t>next(x2,x1</a:t>
                      </a:r>
                      <a:r>
                        <a:rPr lang="en-US" dirty="0"/>
                        <a:t>)</a:t>
                      </a:r>
                    </a:p>
                  </a:txBody>
                  <a:tcPr/>
                </a:tc>
                <a:tc>
                  <a:txBody>
                    <a:bodyPr/>
                    <a:lstStyle/>
                    <a:p>
                      <a:r>
                        <a:rPr lang="en-US" dirty="0"/>
                        <a:t>P(parallel(x2,x1) </a:t>
                      </a:r>
                      <a:r>
                        <a:rPr lang="en-US" dirty="0" smtClean="0"/>
                        <a:t>|</a:t>
                      </a:r>
                      <a:br>
                        <a:rPr lang="en-US" dirty="0" smtClean="0"/>
                      </a:br>
                      <a:r>
                        <a:rPr lang="en-US" baseline="0" dirty="0" smtClean="0"/>
                        <a:t>    </a:t>
                      </a:r>
                      <a:r>
                        <a:rPr lang="en-US" dirty="0" smtClean="0"/>
                        <a:t>parallel(x1,x1), next(x2,x1))</a:t>
                      </a:r>
                      <a:endParaRPr lang="en-US" dirty="0"/>
                    </a:p>
                  </a:txBody>
                  <a:tcPr/>
                </a:tc>
                <a:extLst>
                  <a:ext uri="{0D108BD9-81ED-4DB2-BD59-A6C34878D82A}">
                    <a16:rowId xmlns:a16="http://schemas.microsoft.com/office/drawing/2014/main" xmlns="" val="792514419"/>
                  </a:ext>
                </a:extLst>
              </a:tr>
              <a:tr h="370840">
                <a:tc>
                  <a:txBody>
                    <a:bodyPr/>
                    <a:lstStyle/>
                    <a:p>
                      <a:pPr algn="ctr"/>
                      <a:r>
                        <a:rPr lang="en-US" dirty="0"/>
                        <a:t>True</a:t>
                      </a:r>
                    </a:p>
                  </a:txBody>
                  <a:tcPr/>
                </a:tc>
                <a:tc>
                  <a:txBody>
                    <a:bodyPr/>
                    <a:lstStyle/>
                    <a:p>
                      <a:pPr algn="ctr"/>
                      <a:r>
                        <a:rPr lang="en-US" dirty="0"/>
                        <a:t>True</a:t>
                      </a:r>
                    </a:p>
                  </a:txBody>
                  <a:tcPr/>
                </a:tc>
                <a:tc>
                  <a:txBody>
                    <a:bodyPr/>
                    <a:lstStyle/>
                    <a:p>
                      <a:pPr algn="ctr"/>
                      <a:r>
                        <a:rPr lang="en-US" dirty="0"/>
                        <a:t>0.9</a:t>
                      </a:r>
                    </a:p>
                  </a:txBody>
                  <a:tcPr/>
                </a:tc>
                <a:extLst>
                  <a:ext uri="{0D108BD9-81ED-4DB2-BD59-A6C34878D82A}">
                    <a16:rowId xmlns:a16="http://schemas.microsoft.com/office/drawing/2014/main" xmlns="" val="2734268228"/>
                  </a:ext>
                </a:extLst>
              </a:tr>
              <a:tr h="370840">
                <a:tc>
                  <a:txBody>
                    <a:bodyPr/>
                    <a:lstStyle/>
                    <a:p>
                      <a:pPr algn="ctr"/>
                      <a:r>
                        <a:rPr lang="en-US" dirty="0"/>
                        <a:t>True</a:t>
                      </a:r>
                    </a:p>
                  </a:txBody>
                  <a:tcPr/>
                </a:tc>
                <a:tc>
                  <a:txBody>
                    <a:bodyPr/>
                    <a:lstStyle/>
                    <a:p>
                      <a:pPr algn="ctr"/>
                      <a:r>
                        <a:rPr lang="en-US" dirty="0"/>
                        <a:t>False</a:t>
                      </a:r>
                    </a:p>
                  </a:txBody>
                  <a:tcPr/>
                </a:tc>
                <a:tc>
                  <a:txBody>
                    <a:bodyPr/>
                    <a:lstStyle/>
                    <a:p>
                      <a:pPr algn="ctr"/>
                      <a:r>
                        <a:rPr lang="en-US" dirty="0"/>
                        <a:t>0</a:t>
                      </a:r>
                    </a:p>
                  </a:txBody>
                  <a:tcPr/>
                </a:tc>
                <a:extLst>
                  <a:ext uri="{0D108BD9-81ED-4DB2-BD59-A6C34878D82A}">
                    <a16:rowId xmlns:a16="http://schemas.microsoft.com/office/drawing/2014/main" xmlns="" val="2225674339"/>
                  </a:ext>
                </a:extLst>
              </a:tr>
              <a:tr h="370840">
                <a:tc>
                  <a:txBody>
                    <a:bodyPr/>
                    <a:lstStyle/>
                    <a:p>
                      <a:pPr algn="ctr"/>
                      <a:r>
                        <a:rPr lang="en-US" dirty="0"/>
                        <a:t>False</a:t>
                      </a:r>
                    </a:p>
                  </a:txBody>
                  <a:tcPr/>
                </a:tc>
                <a:tc>
                  <a:txBody>
                    <a:bodyPr/>
                    <a:lstStyle/>
                    <a:p>
                      <a:pPr algn="ctr"/>
                      <a:r>
                        <a:rPr lang="en-US" dirty="0"/>
                        <a:t>True</a:t>
                      </a:r>
                    </a:p>
                  </a:txBody>
                  <a:tcPr/>
                </a:tc>
                <a:tc>
                  <a:txBody>
                    <a:bodyPr/>
                    <a:lstStyle/>
                    <a:p>
                      <a:pPr algn="ctr"/>
                      <a:r>
                        <a:rPr lang="en-US" dirty="0"/>
                        <a:t>0</a:t>
                      </a:r>
                    </a:p>
                  </a:txBody>
                  <a:tcPr/>
                </a:tc>
                <a:extLst>
                  <a:ext uri="{0D108BD9-81ED-4DB2-BD59-A6C34878D82A}">
                    <a16:rowId xmlns:a16="http://schemas.microsoft.com/office/drawing/2014/main" xmlns="" val="1785922473"/>
                  </a:ext>
                </a:extLst>
              </a:tr>
              <a:tr h="370840">
                <a:tc>
                  <a:txBody>
                    <a:bodyPr/>
                    <a:lstStyle/>
                    <a:p>
                      <a:pPr algn="ctr"/>
                      <a:r>
                        <a:rPr lang="en-US" dirty="0"/>
                        <a:t>False</a:t>
                      </a:r>
                    </a:p>
                  </a:txBody>
                  <a:tcPr/>
                </a:tc>
                <a:tc>
                  <a:txBody>
                    <a:bodyPr/>
                    <a:lstStyle/>
                    <a:p>
                      <a:pPr algn="ctr"/>
                      <a:r>
                        <a:rPr lang="en-US" dirty="0"/>
                        <a:t>False</a:t>
                      </a:r>
                    </a:p>
                  </a:txBody>
                  <a:tcPr/>
                </a:tc>
                <a:tc>
                  <a:txBody>
                    <a:bodyPr/>
                    <a:lstStyle/>
                    <a:p>
                      <a:pPr algn="ctr"/>
                      <a:r>
                        <a:rPr lang="en-US" dirty="0"/>
                        <a:t>0</a:t>
                      </a:r>
                    </a:p>
                  </a:txBody>
                  <a:tcPr/>
                </a:tc>
                <a:extLst>
                  <a:ext uri="{0D108BD9-81ED-4DB2-BD59-A6C34878D82A}">
                    <a16:rowId xmlns:a16="http://schemas.microsoft.com/office/drawing/2014/main" xmlns="" val="2952699965"/>
                  </a:ext>
                </a:extLst>
              </a:tr>
            </a:tbl>
          </a:graphicData>
        </a:graphic>
      </p:graphicFrame>
      <p:sp>
        <p:nvSpPr>
          <p:cNvPr id="57" name="Rectangle 56">
            <a:extLst>
              <a:ext uri="{FF2B5EF4-FFF2-40B4-BE49-F238E27FC236}">
                <a16:creationId xmlns:a16="http://schemas.microsoft.com/office/drawing/2014/main" xmlns="" id="{3A32B1D4-C9C3-473B-84F3-6CAF45B9058C}"/>
              </a:ext>
            </a:extLst>
          </p:cNvPr>
          <p:cNvSpPr/>
          <p:nvPr/>
        </p:nvSpPr>
        <p:spPr>
          <a:xfrm>
            <a:off x="2709300" y="3609914"/>
            <a:ext cx="6221340" cy="403119"/>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58" name="Rounded Rectangular Callout 12">
            <a:extLst>
              <a:ext uri="{FF2B5EF4-FFF2-40B4-BE49-F238E27FC236}">
                <a16:creationId xmlns:a16="http://schemas.microsoft.com/office/drawing/2014/main" xmlns="" id="{F0AAAFFF-8C0F-41A8-9BAA-838378A6DC81}"/>
              </a:ext>
            </a:extLst>
          </p:cNvPr>
          <p:cNvSpPr/>
          <p:nvPr/>
        </p:nvSpPr>
        <p:spPr>
          <a:xfrm>
            <a:off x="1088275" y="5214811"/>
            <a:ext cx="3176769" cy="1031171"/>
          </a:xfrm>
          <a:prstGeom prst="wedgeRoundRectCallout">
            <a:avLst>
              <a:gd name="adj1" fmla="val -334"/>
              <a:gd name="adj2" fmla="val -177660"/>
              <a:gd name="adj3" fmla="val 16667"/>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solidFill>
                  <a:prstClr val="white"/>
                </a:solidFill>
                <a:ea typeface="Helvetica Light" charset="0"/>
                <a:cs typeface="Helvetica Light" charset="0"/>
              </a:rPr>
              <a:t>parallel(x2,x1) may only </a:t>
            </a:r>
            <a:r>
              <a:rPr lang="en-US" dirty="0" smtClean="0">
                <a:solidFill>
                  <a:prstClr val="white"/>
                </a:solidFill>
                <a:ea typeface="Helvetica Light" charset="0"/>
                <a:cs typeface="Helvetica Light" charset="0"/>
              </a:rPr>
              <a:t>hold if parallel(x1,x1</a:t>
            </a:r>
            <a:r>
              <a:rPr lang="en-US" dirty="0">
                <a:solidFill>
                  <a:prstClr val="white"/>
                </a:solidFill>
                <a:ea typeface="Helvetica Light" charset="0"/>
                <a:cs typeface="Helvetica Light" charset="0"/>
              </a:rPr>
              <a:t>) </a:t>
            </a:r>
            <a:r>
              <a:rPr lang="en-US" dirty="0" smtClean="0">
                <a:solidFill>
                  <a:prstClr val="white"/>
                </a:solidFill>
                <a:ea typeface="Helvetica Light" charset="0"/>
                <a:cs typeface="Helvetica Light" charset="0"/>
              </a:rPr>
              <a:t>and next(x2,x1</a:t>
            </a:r>
            <a:r>
              <a:rPr lang="en-US" dirty="0">
                <a:solidFill>
                  <a:prstClr val="white"/>
                </a:solidFill>
                <a:ea typeface="Helvetica Light" charset="0"/>
                <a:cs typeface="Helvetica Light" charset="0"/>
              </a:rPr>
              <a:t>) </a:t>
            </a:r>
            <a:r>
              <a:rPr lang="en-US" dirty="0" smtClean="0">
                <a:solidFill>
                  <a:prstClr val="white"/>
                </a:solidFill>
                <a:ea typeface="Helvetica Light" charset="0"/>
                <a:cs typeface="Helvetica Light" charset="0"/>
              </a:rPr>
              <a:t/>
            </a:r>
            <a:br>
              <a:rPr lang="en-US" dirty="0" smtClean="0">
                <a:solidFill>
                  <a:prstClr val="white"/>
                </a:solidFill>
                <a:ea typeface="Helvetica Light" charset="0"/>
                <a:cs typeface="Helvetica Light" charset="0"/>
              </a:rPr>
            </a:br>
            <a:r>
              <a:rPr lang="en-US" dirty="0" smtClean="0">
                <a:solidFill>
                  <a:prstClr val="white"/>
                </a:solidFill>
                <a:ea typeface="Helvetica Light" charset="0"/>
                <a:cs typeface="Helvetica Light" charset="0"/>
              </a:rPr>
              <a:t>are </a:t>
            </a:r>
            <a:r>
              <a:rPr lang="en-US" dirty="0">
                <a:solidFill>
                  <a:prstClr val="white"/>
                </a:solidFill>
                <a:ea typeface="Helvetica Light" charset="0"/>
                <a:cs typeface="Helvetica Light" charset="0"/>
              </a:rPr>
              <a:t>true.</a:t>
            </a:r>
          </a:p>
        </p:txBody>
      </p:sp>
      <p:sp>
        <p:nvSpPr>
          <p:cNvPr id="2" name="Slide Number Placeholder 1"/>
          <p:cNvSpPr>
            <a:spLocks noGrp="1"/>
          </p:cNvSpPr>
          <p:nvPr>
            <p:ph type="sldNum" sz="quarter" idx="12"/>
          </p:nvPr>
        </p:nvSpPr>
        <p:spPr/>
        <p:txBody>
          <a:bodyPr/>
          <a:lstStyle/>
          <a:p>
            <a:fld id="{1F7DF5D7-FF41-4BF6-8958-28DFF1DB182D}" type="slidenum">
              <a:rPr lang="en-US" smtClean="0"/>
              <a:t>23</a:t>
            </a:fld>
            <a:endParaRPr lang="en-US" dirty="0"/>
          </a:p>
        </p:txBody>
      </p:sp>
    </p:spTree>
    <p:extLst>
      <p:ext uri="{BB962C8B-B14F-4D97-AF65-F5344CB8AC3E}">
        <p14:creationId xmlns:p14="http://schemas.microsoft.com/office/powerpoint/2010/main" val="136642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animBg="1"/>
      <p:bldP spid="5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624B3A8F-0ECD-4A68-A22E-45AA48589F9B}"/>
              </a:ext>
            </a:extLst>
          </p:cNvPr>
          <p:cNvGrpSpPr/>
          <p:nvPr/>
        </p:nvGrpSpPr>
        <p:grpSpPr>
          <a:xfrm>
            <a:off x="182880" y="1005839"/>
            <a:ext cx="5596483" cy="5270791"/>
            <a:chOff x="3405075" y="1036805"/>
            <a:chExt cx="5596483" cy="5270791"/>
          </a:xfrm>
        </p:grpSpPr>
        <p:sp>
          <p:nvSpPr>
            <p:cNvPr id="8" name="TextBox 7">
              <a:extLst>
                <a:ext uri="{FF2B5EF4-FFF2-40B4-BE49-F238E27FC236}">
                  <a16:creationId xmlns:a16="http://schemas.microsoft.com/office/drawing/2014/main" xmlns="" id="{56E55AF6-535E-46A7-9771-E80DB6278B35}"/>
                </a:ext>
              </a:extLst>
            </p:cNvPr>
            <p:cNvSpPr txBox="1"/>
            <p:nvPr/>
          </p:nvSpPr>
          <p:spPr>
            <a:xfrm>
              <a:off x="7611294" y="5390108"/>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a:solidFill>
                    <a:prstClr val="black"/>
                  </a:solidFill>
                  <a:latin typeface="Garamond" panose="02020404030301010803" pitchFamily="18" charset="0"/>
                </a:rPr>
                <a:t>guarded</a:t>
              </a:r>
              <a:r>
                <a:rPr lang="es-ES_tradnl" sz="1600" dirty="0">
                  <a:solidFill>
                    <a:prstClr val="black"/>
                  </a:solidFill>
                  <a:latin typeface="Garamond" panose="02020404030301010803" pitchFamily="18" charset="0"/>
                </a:rPr>
                <a:t>(</a:t>
              </a:r>
              <a:r>
                <a:rPr lang="es-ES_tradnl" sz="1600" dirty="0">
                  <a:solidFill>
                    <a:srgbClr val="7030A0"/>
                  </a:solidFill>
                  <a:latin typeface="Garamond" panose="02020404030301010803" pitchFamily="18" charset="0"/>
                </a:rPr>
                <a:t>y2</a:t>
              </a:r>
              <a:r>
                <a:rPr lang="es-ES_tradnl" sz="1600" dirty="0">
                  <a:solidFill>
                    <a:prstClr val="black"/>
                  </a:solidFill>
                  <a:latin typeface="Garamond" panose="02020404030301010803" pitchFamily="18" charset="0"/>
                </a:rPr>
                <a:t>, </a:t>
              </a:r>
              <a:r>
                <a:rPr lang="es-ES_tradnl" sz="1600" dirty="0">
                  <a:solidFill>
                    <a:srgbClr val="00B0F0"/>
                  </a:solidFill>
                  <a:latin typeface="Garamond" panose="02020404030301010803" pitchFamily="18" charset="0"/>
                </a:rPr>
                <a:t>y1</a:t>
              </a:r>
              <a:r>
                <a:rPr lang="es-ES_tradnl" sz="1600" dirty="0">
                  <a:solidFill>
                    <a:prstClr val="black"/>
                  </a:solidFill>
                  <a:latin typeface="Garamond" panose="02020404030301010803" pitchFamily="18" charset="0"/>
                </a:rPr>
                <a:t>)</a:t>
              </a:r>
              <a:endParaRPr lang="en-US" sz="1600" dirty="0">
                <a:ea typeface="Helvetica Light" charset="0"/>
                <a:cs typeface="Helvetica Light" charset="0"/>
              </a:endParaRPr>
            </a:p>
          </p:txBody>
        </p:sp>
        <p:sp>
          <p:nvSpPr>
            <p:cNvPr id="9" name="TextBox 8">
              <a:extLst>
                <a:ext uri="{FF2B5EF4-FFF2-40B4-BE49-F238E27FC236}">
                  <a16:creationId xmlns:a16="http://schemas.microsoft.com/office/drawing/2014/main" xmlns="" id="{B280BAB4-2DB0-4212-A7D1-89113CC39814}"/>
                </a:ext>
              </a:extLst>
            </p:cNvPr>
            <p:cNvSpPr txBox="1"/>
            <p:nvPr/>
          </p:nvSpPr>
          <p:spPr>
            <a:xfrm>
              <a:off x="6271950" y="5969042"/>
              <a:ext cx="1081392" cy="338554"/>
            </a:xfrm>
            <a:prstGeom prst="rect">
              <a:avLst/>
            </a:prstGeom>
            <a:noFill/>
            <a:ln w="28575">
              <a:solidFill>
                <a:schemeClr val="tx1"/>
              </a:solidFill>
            </a:ln>
          </p:spPr>
          <p:txBody>
            <a:bodyPr wrap="square" rtlCol="0">
              <a:spAutoFit/>
            </a:bodyPr>
            <a:lstStyle/>
            <a:p>
              <a:pPr algn="ctr"/>
              <a:r>
                <a:rPr lang="en-US" sz="1600" dirty="0">
                  <a:ea typeface="Helvetica Light" charset="0"/>
                  <a:cs typeface="Helvetica Light" charset="0"/>
                </a:rPr>
                <a:t>race(</a:t>
              </a:r>
              <a:r>
                <a:rPr lang="en-US" sz="1600" dirty="0">
                  <a:solidFill>
                    <a:srgbClr val="7030A0"/>
                  </a:solidFill>
                  <a:ea typeface="Helvetica Light" charset="0"/>
                  <a:cs typeface="Helvetica Light" charset="0"/>
                </a:rPr>
                <a:t>y2</a:t>
              </a:r>
              <a:r>
                <a:rPr lang="en-US" sz="1600" dirty="0">
                  <a:ea typeface="Helvetica Light" charset="0"/>
                  <a:cs typeface="Helvetica Light" charset="0"/>
                </a:rPr>
                <a: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p>
          </p:txBody>
        </p:sp>
        <p:grpSp>
          <p:nvGrpSpPr>
            <p:cNvPr id="10" name="Group 9">
              <a:extLst>
                <a:ext uri="{FF2B5EF4-FFF2-40B4-BE49-F238E27FC236}">
                  <a16:creationId xmlns:a16="http://schemas.microsoft.com/office/drawing/2014/main" xmlns="" id="{6DF949C3-62A3-47DD-94B4-18B638F98F77}"/>
                </a:ext>
              </a:extLst>
            </p:cNvPr>
            <p:cNvGrpSpPr/>
            <p:nvPr/>
          </p:nvGrpSpPr>
          <p:grpSpPr>
            <a:xfrm>
              <a:off x="3405075" y="1036805"/>
              <a:ext cx="5474528" cy="4932237"/>
              <a:chOff x="3405075" y="1036805"/>
              <a:chExt cx="5474528" cy="4932237"/>
            </a:xfrm>
          </p:grpSpPr>
          <p:sp>
            <p:nvSpPr>
              <p:cNvPr id="11" name="TextBox 10">
                <a:extLst>
                  <a:ext uri="{FF2B5EF4-FFF2-40B4-BE49-F238E27FC236}">
                    <a16:creationId xmlns:a16="http://schemas.microsoft.com/office/drawing/2014/main" xmlns="" id="{420148DC-5860-4FE9-AD2B-D0DCD138C5DE}"/>
                  </a:ext>
                </a:extLst>
              </p:cNvPr>
              <p:cNvSpPr txBox="1"/>
              <p:nvPr/>
            </p:nvSpPr>
            <p:spPr>
              <a:xfrm>
                <a:off x="7136845" y="1273530"/>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p>
            </p:txBody>
          </p:sp>
          <p:sp>
            <p:nvSpPr>
              <p:cNvPr id="12" name="TextBox 11">
                <a:extLst>
                  <a:ext uri="{FF2B5EF4-FFF2-40B4-BE49-F238E27FC236}">
                    <a16:creationId xmlns:a16="http://schemas.microsoft.com/office/drawing/2014/main" xmlns="" id="{F42E0212-721D-43E8-A741-AA747B6CF98A}"/>
                  </a:ext>
                </a:extLst>
              </p:cNvPr>
              <p:cNvSpPr txBox="1"/>
              <p:nvPr/>
            </p:nvSpPr>
            <p:spPr>
              <a:xfrm>
                <a:off x="6277870" y="1862306"/>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p>
            </p:txBody>
          </p:sp>
          <p:sp>
            <p:nvSpPr>
              <p:cNvPr id="13" name="TextBox 12">
                <a:extLst>
                  <a:ext uri="{FF2B5EF4-FFF2-40B4-BE49-F238E27FC236}">
                    <a16:creationId xmlns:a16="http://schemas.microsoft.com/office/drawing/2014/main" xmlns="" id="{B8DA3363-03A3-429D-81CA-6602CA42A3F2}"/>
                  </a:ext>
                </a:extLst>
              </p:cNvPr>
              <p:cNvSpPr txBox="1"/>
              <p:nvPr/>
            </p:nvSpPr>
            <p:spPr>
              <a:xfrm>
                <a:off x="5452347" y="1276484"/>
                <a:ext cx="1081392"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next(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p>
            </p:txBody>
          </p:sp>
          <p:cxnSp>
            <p:nvCxnSpPr>
              <p:cNvPr id="14" name="Straight Connector 13">
                <a:extLst>
                  <a:ext uri="{FF2B5EF4-FFF2-40B4-BE49-F238E27FC236}">
                    <a16:creationId xmlns:a16="http://schemas.microsoft.com/office/drawing/2014/main" xmlns="" id="{A52A591A-C0D7-4BE4-8452-B837E41B276E}"/>
                  </a:ext>
                </a:extLst>
              </p:cNvPr>
              <p:cNvCxnSpPr>
                <a:stCxn id="13" idx="2"/>
              </p:cNvCxnSpPr>
              <p:nvPr/>
            </p:nvCxnSpPr>
            <p:spPr>
              <a:xfrm>
                <a:off x="5993043" y="1615038"/>
                <a:ext cx="936474" cy="7811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2C104A7D-917B-424A-8AC1-7BEE7997F6CD}"/>
                  </a:ext>
                </a:extLst>
              </p:cNvPr>
              <p:cNvCxnSpPr>
                <a:endCxn id="11" idx="2"/>
              </p:cNvCxnSpPr>
              <p:nvPr/>
            </p:nvCxnSpPr>
            <p:spPr>
              <a:xfrm flipV="1">
                <a:off x="6929517" y="1612084"/>
                <a:ext cx="861570" cy="81072"/>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1B5821B6-53EC-4435-875F-7726DBCC8DCD}"/>
                  </a:ext>
                </a:extLst>
              </p:cNvPr>
              <p:cNvCxnSpPr>
                <a:endCxn id="12" idx="0"/>
              </p:cNvCxnSpPr>
              <p:nvPr/>
            </p:nvCxnSpPr>
            <p:spPr>
              <a:xfrm>
                <a:off x="6929517" y="1693156"/>
                <a:ext cx="2595" cy="169150"/>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53EB4911-5C80-432A-A0BB-E4653CCB5299}"/>
                  </a:ext>
                </a:extLst>
              </p:cNvPr>
              <p:cNvSpPr txBox="1"/>
              <p:nvPr/>
            </p:nvSpPr>
            <p:spPr>
              <a:xfrm>
                <a:off x="6275275" y="2466247"/>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p>
            </p:txBody>
          </p:sp>
          <p:cxnSp>
            <p:nvCxnSpPr>
              <p:cNvPr id="18" name="Straight Arrow Connector 17">
                <a:extLst>
                  <a:ext uri="{FF2B5EF4-FFF2-40B4-BE49-F238E27FC236}">
                    <a16:creationId xmlns:a16="http://schemas.microsoft.com/office/drawing/2014/main" xmlns="" id="{66BACBFB-292A-42E9-A142-67A0566F744A}"/>
                  </a:ext>
                </a:extLst>
              </p:cNvPr>
              <p:cNvCxnSpPr>
                <a:stCxn id="12" idx="2"/>
                <a:endCxn id="17" idx="0"/>
              </p:cNvCxnSpPr>
              <p:nvPr/>
            </p:nvCxnSpPr>
            <p:spPr>
              <a:xfrm flipH="1">
                <a:off x="6929517" y="2200860"/>
                <a:ext cx="2595" cy="2653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9ADEBED8-607C-4471-8B34-5382A94C162E}"/>
                  </a:ext>
                </a:extLst>
              </p:cNvPr>
              <p:cNvSpPr txBox="1"/>
              <p:nvPr/>
            </p:nvSpPr>
            <p:spPr>
              <a:xfrm>
                <a:off x="7798211" y="2463607"/>
                <a:ext cx="1081392"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next(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p>
            </p:txBody>
          </p:sp>
          <p:sp>
            <p:nvSpPr>
              <p:cNvPr id="20" name="TextBox 19">
                <a:extLst>
                  <a:ext uri="{FF2B5EF4-FFF2-40B4-BE49-F238E27FC236}">
                    <a16:creationId xmlns:a16="http://schemas.microsoft.com/office/drawing/2014/main" xmlns="" id="{CEA5C7FA-5B99-42E8-B930-62B7E770FF0E}"/>
                  </a:ext>
                </a:extLst>
              </p:cNvPr>
              <p:cNvSpPr txBox="1"/>
              <p:nvPr/>
            </p:nvSpPr>
            <p:spPr>
              <a:xfrm>
                <a:off x="7044277" y="3074676"/>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p>
            </p:txBody>
          </p:sp>
          <p:cxnSp>
            <p:nvCxnSpPr>
              <p:cNvPr id="21" name="Straight Connector 20">
                <a:extLst>
                  <a:ext uri="{FF2B5EF4-FFF2-40B4-BE49-F238E27FC236}">
                    <a16:creationId xmlns:a16="http://schemas.microsoft.com/office/drawing/2014/main" xmlns="" id="{765D0D9F-2415-4A3B-BA83-DC41FF64327C}"/>
                  </a:ext>
                </a:extLst>
              </p:cNvPr>
              <p:cNvCxnSpPr>
                <a:stCxn id="19" idx="2"/>
              </p:cNvCxnSpPr>
              <p:nvPr/>
            </p:nvCxnSpPr>
            <p:spPr>
              <a:xfrm flipH="1">
                <a:off x="7707039" y="2802161"/>
                <a:ext cx="631868" cy="12483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A1E2398F-53FF-4586-B1F4-F6019E03DFF9}"/>
                  </a:ext>
                </a:extLst>
              </p:cNvPr>
              <p:cNvCxnSpPr>
                <a:endCxn id="17" idx="2"/>
              </p:cNvCxnSpPr>
              <p:nvPr/>
            </p:nvCxnSpPr>
            <p:spPr>
              <a:xfrm flipH="1" flipV="1">
                <a:off x="6929517" y="2804801"/>
                <a:ext cx="769002" cy="11514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19A588CA-0487-47C8-8B5D-08D1FF2CD226}"/>
                  </a:ext>
                </a:extLst>
              </p:cNvPr>
              <p:cNvCxnSpPr>
                <a:endCxn id="20" idx="0"/>
              </p:cNvCxnSpPr>
              <p:nvPr/>
            </p:nvCxnSpPr>
            <p:spPr>
              <a:xfrm>
                <a:off x="7698519" y="2919948"/>
                <a:ext cx="0" cy="154728"/>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CCBF2472-9BE5-4084-A8C2-EBF8463B58E8}"/>
                  </a:ext>
                </a:extLst>
              </p:cNvPr>
              <p:cNvSpPr txBox="1"/>
              <p:nvPr/>
            </p:nvSpPr>
            <p:spPr>
              <a:xfrm>
                <a:off x="5527560" y="3074676"/>
                <a:ext cx="1081392"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next(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p>
            </p:txBody>
          </p:sp>
          <p:cxnSp>
            <p:nvCxnSpPr>
              <p:cNvPr id="25" name="Straight Connector 24">
                <a:extLst>
                  <a:ext uri="{FF2B5EF4-FFF2-40B4-BE49-F238E27FC236}">
                    <a16:creationId xmlns:a16="http://schemas.microsoft.com/office/drawing/2014/main" xmlns="" id="{8B5C4278-5CB0-4DA6-9D82-BFDF6D219DF8}"/>
                  </a:ext>
                </a:extLst>
              </p:cNvPr>
              <p:cNvCxnSpPr>
                <a:stCxn id="20" idx="2"/>
              </p:cNvCxnSpPr>
              <p:nvPr/>
            </p:nvCxnSpPr>
            <p:spPr>
              <a:xfrm flipH="1">
                <a:off x="6837130" y="3413230"/>
                <a:ext cx="861389" cy="8151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715145AE-A7B5-42F4-855E-F0CDC58F2DFC}"/>
                  </a:ext>
                </a:extLst>
              </p:cNvPr>
              <p:cNvCxnSpPr>
                <a:endCxn id="24" idx="2"/>
              </p:cNvCxnSpPr>
              <p:nvPr/>
            </p:nvCxnSpPr>
            <p:spPr>
              <a:xfrm flipH="1" flipV="1">
                <a:off x="6068256" y="3413230"/>
                <a:ext cx="768874" cy="8151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7458900D-7CFE-47B0-8D26-B0D84BCEF1B0}"/>
                  </a:ext>
                </a:extLst>
              </p:cNvPr>
              <p:cNvCxnSpPr>
                <a:endCxn id="34" idx="0"/>
              </p:cNvCxnSpPr>
              <p:nvPr/>
            </p:nvCxnSpPr>
            <p:spPr>
              <a:xfrm>
                <a:off x="6843181" y="3494741"/>
                <a:ext cx="221" cy="157028"/>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7985618B-9F14-457E-B854-5D27031A1682}"/>
                  </a:ext>
                </a:extLst>
              </p:cNvPr>
              <p:cNvSpPr txBox="1"/>
              <p:nvPr/>
            </p:nvSpPr>
            <p:spPr>
              <a:xfrm>
                <a:off x="4879046" y="1862306"/>
                <a:ext cx="1308484" cy="338554"/>
              </a:xfrm>
              <a:prstGeom prst="rect">
                <a:avLst/>
              </a:prstGeom>
              <a:noFill/>
              <a:ln w="12700">
                <a:solidFill>
                  <a:schemeClr val="tx1"/>
                </a:solidFill>
              </a:ln>
            </p:spPr>
            <p:txBody>
              <a:bodyPr wrap="square" lIns="0" rIns="0" rtlCol="0">
                <a:spAutoFit/>
              </a:bodyPr>
              <a:lstStyle/>
              <a:p>
                <a:pPr algn="ctr"/>
                <a:r>
                  <a:rPr lang="en-US" sz="1600" dirty="0" err="1">
                    <a:ea typeface="Helvetica Light" charset="0"/>
                    <a:cs typeface="Helvetica Light" charset="0"/>
                  </a:rPr>
                  <a:t>mayAlias</a:t>
                </a:r>
                <a:r>
                  <a:rPr lang="en-US" sz="1600" dirty="0">
                    <a:ea typeface="Helvetica Light" charset="0"/>
                    <a:cs typeface="Helvetica Light" charset="0"/>
                  </a:rPr>
                  <a: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p>
            </p:txBody>
          </p:sp>
          <p:sp>
            <p:nvSpPr>
              <p:cNvPr id="29" name="TextBox 28">
                <a:extLst>
                  <a:ext uri="{FF2B5EF4-FFF2-40B4-BE49-F238E27FC236}">
                    <a16:creationId xmlns:a16="http://schemas.microsoft.com/office/drawing/2014/main" xmlns="" id="{DAA16AD0-9821-4650-8DB8-E50CAF0F75F7}"/>
                  </a:ext>
                </a:extLst>
              </p:cNvPr>
              <p:cNvSpPr txBox="1"/>
              <p:nvPr/>
            </p:nvSpPr>
            <p:spPr>
              <a:xfrm>
                <a:off x="3405075" y="1862306"/>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a:solidFill>
                      <a:prstClr val="black"/>
                    </a:solidFill>
                    <a:latin typeface="Garamond" panose="02020404030301010803" pitchFamily="18" charset="0"/>
                  </a:rPr>
                  <a:t>guarded</a:t>
                </a:r>
                <a:r>
                  <a:rPr lang="es-ES_tradnl" sz="1600" dirty="0">
                    <a:solidFill>
                      <a:prstClr val="black"/>
                    </a:solidFill>
                    <a:latin typeface="Garamond" panose="02020404030301010803" pitchFamily="18" charset="0"/>
                  </a:rPr>
                  <a:t>(</a:t>
                </a:r>
                <a:r>
                  <a:rPr lang="es-ES_tradnl" sz="1600" dirty="0">
                    <a:solidFill>
                      <a:srgbClr val="00B050"/>
                    </a:solidFill>
                    <a:latin typeface="Garamond" panose="02020404030301010803" pitchFamily="18" charset="0"/>
                  </a:rPr>
                  <a:t>x2</a:t>
                </a:r>
                <a:r>
                  <a:rPr lang="es-ES_tradnl" sz="1600" dirty="0">
                    <a:solidFill>
                      <a:prstClr val="black"/>
                    </a:solidFill>
                    <a:latin typeface="Garamond" panose="02020404030301010803" pitchFamily="18" charset="0"/>
                  </a:rPr>
                  <a:t>, </a:t>
                </a:r>
                <a:r>
                  <a:rPr lang="es-ES_tradnl" sz="1600" dirty="0">
                    <a:solidFill>
                      <a:srgbClr val="FF0000"/>
                    </a:solidFill>
                    <a:latin typeface="Garamond" panose="02020404030301010803" pitchFamily="18" charset="0"/>
                  </a:rPr>
                  <a:t>x1</a:t>
                </a:r>
                <a:r>
                  <a:rPr lang="es-ES_tradnl" sz="1600" dirty="0">
                    <a:solidFill>
                      <a:prstClr val="black"/>
                    </a:solidFill>
                    <a:latin typeface="Garamond" panose="02020404030301010803" pitchFamily="18" charset="0"/>
                  </a:rPr>
                  <a:t>)</a:t>
                </a:r>
                <a:endParaRPr lang="en-US" sz="1600" dirty="0">
                  <a:ea typeface="Helvetica Light" charset="0"/>
                  <a:cs typeface="Helvetica Light" charset="0"/>
                </a:endParaRPr>
              </a:p>
            </p:txBody>
          </p:sp>
          <p:sp>
            <p:nvSpPr>
              <p:cNvPr id="30" name="TextBox 29">
                <a:extLst>
                  <a:ext uri="{FF2B5EF4-FFF2-40B4-BE49-F238E27FC236}">
                    <a16:creationId xmlns:a16="http://schemas.microsoft.com/office/drawing/2014/main" xmlns="" id="{27DAEF5A-43D5-4E62-B418-894C0574E936}"/>
                  </a:ext>
                </a:extLst>
              </p:cNvPr>
              <p:cNvSpPr txBox="1"/>
              <p:nvPr/>
            </p:nvSpPr>
            <p:spPr>
              <a:xfrm>
                <a:off x="4992585" y="2456556"/>
                <a:ext cx="1081392" cy="338554"/>
              </a:xfrm>
              <a:prstGeom prst="rect">
                <a:avLst/>
              </a:prstGeom>
              <a:noFill/>
              <a:ln w="28575">
                <a:solidFill>
                  <a:schemeClr val="tx1"/>
                </a:solidFill>
              </a:ln>
            </p:spPr>
            <p:txBody>
              <a:bodyPr wrap="square" rtlCol="0">
                <a:spAutoFit/>
              </a:bodyPr>
              <a:lstStyle/>
              <a:p>
                <a:pPr algn="ctr"/>
                <a:r>
                  <a:rPr lang="en-US" sz="1600" dirty="0">
                    <a:ea typeface="Helvetica Light" charset="0"/>
                    <a:cs typeface="Helvetica Light" charset="0"/>
                  </a:rPr>
                  <a:t>race(</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p>
            </p:txBody>
          </p:sp>
          <p:cxnSp>
            <p:nvCxnSpPr>
              <p:cNvPr id="31" name="Straight Connector 30">
                <a:extLst>
                  <a:ext uri="{FF2B5EF4-FFF2-40B4-BE49-F238E27FC236}">
                    <a16:creationId xmlns:a16="http://schemas.microsoft.com/office/drawing/2014/main" xmlns="" id="{0B55769B-1F82-4EB0-B23F-C6367660CDAC}"/>
                  </a:ext>
                </a:extLst>
              </p:cNvPr>
              <p:cNvCxnSpPr>
                <a:endCxn id="12" idx="2"/>
              </p:cNvCxnSpPr>
              <p:nvPr/>
            </p:nvCxnSpPr>
            <p:spPr>
              <a:xfrm flipV="1">
                <a:off x="5527560" y="2200860"/>
                <a:ext cx="1404552" cy="125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D8471AED-6009-4E53-9BE2-9912182C96D6}"/>
                  </a:ext>
                </a:extLst>
              </p:cNvPr>
              <p:cNvCxnSpPr/>
              <p:nvPr/>
            </p:nvCxnSpPr>
            <p:spPr>
              <a:xfrm flipH="1" flipV="1">
                <a:off x="3946368" y="2200861"/>
                <a:ext cx="1581192" cy="125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BAC28731-FCD6-4C4B-AC2E-6151D6EA911D}"/>
                  </a:ext>
                </a:extLst>
              </p:cNvPr>
              <p:cNvCxnSpPr>
                <a:stCxn id="30" idx="0"/>
                <a:endCxn id="28" idx="2"/>
              </p:cNvCxnSpPr>
              <p:nvPr/>
            </p:nvCxnSpPr>
            <p:spPr>
              <a:xfrm flipV="1">
                <a:off x="5533281" y="2200860"/>
                <a:ext cx="7" cy="255696"/>
              </a:xfrm>
              <a:prstGeom prst="line">
                <a:avLst/>
              </a:prstGeom>
              <a:ln w="12700">
                <a:solidFill>
                  <a:schemeClr val="tx1"/>
                </a:solidFill>
                <a:headEnd type="triangle"/>
                <a:tailEnd w="sm" len="sm"/>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xmlns="" id="{548A4282-B16B-4B26-80AF-8EBC08C16579}"/>
                  </a:ext>
                </a:extLst>
              </p:cNvPr>
              <p:cNvSpPr txBox="1"/>
              <p:nvPr/>
            </p:nvSpPr>
            <p:spPr>
              <a:xfrm>
                <a:off x="6189160" y="3651769"/>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p>
            </p:txBody>
          </p:sp>
          <p:sp>
            <p:nvSpPr>
              <p:cNvPr id="35" name="TextBox 34">
                <a:extLst>
                  <a:ext uri="{FF2B5EF4-FFF2-40B4-BE49-F238E27FC236}">
                    <a16:creationId xmlns:a16="http://schemas.microsoft.com/office/drawing/2014/main" xmlns="" id="{91FA5C00-1562-44AC-98F5-08629E9E3A64}"/>
                  </a:ext>
                </a:extLst>
              </p:cNvPr>
              <p:cNvSpPr txBox="1"/>
              <p:nvPr/>
            </p:nvSpPr>
            <p:spPr>
              <a:xfrm>
                <a:off x="6189160" y="4174219"/>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p>
            </p:txBody>
          </p:sp>
          <p:cxnSp>
            <p:nvCxnSpPr>
              <p:cNvPr id="36" name="Straight Arrow Connector 35">
                <a:extLst>
                  <a:ext uri="{FF2B5EF4-FFF2-40B4-BE49-F238E27FC236}">
                    <a16:creationId xmlns:a16="http://schemas.microsoft.com/office/drawing/2014/main" xmlns="" id="{F5923EFF-3719-4B49-9137-A87CA9FCBBDA}"/>
                  </a:ext>
                </a:extLst>
              </p:cNvPr>
              <p:cNvCxnSpPr>
                <a:stCxn id="34" idx="2"/>
                <a:endCxn id="35" idx="0"/>
              </p:cNvCxnSpPr>
              <p:nvPr/>
            </p:nvCxnSpPr>
            <p:spPr>
              <a:xfrm>
                <a:off x="6843402" y="3990323"/>
                <a:ext cx="0" cy="183896"/>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A3A19131-296A-48A2-8B70-CE023C55F865}"/>
                  </a:ext>
                </a:extLst>
              </p:cNvPr>
              <p:cNvSpPr txBox="1"/>
              <p:nvPr/>
            </p:nvSpPr>
            <p:spPr>
              <a:xfrm>
                <a:off x="4915935" y="4180327"/>
                <a:ext cx="1081392"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next(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p>
            </p:txBody>
          </p:sp>
          <p:sp>
            <p:nvSpPr>
              <p:cNvPr id="38" name="TextBox 37">
                <a:extLst>
                  <a:ext uri="{FF2B5EF4-FFF2-40B4-BE49-F238E27FC236}">
                    <a16:creationId xmlns:a16="http://schemas.microsoft.com/office/drawing/2014/main" xmlns="" id="{13E1D4A4-66C4-4EB6-80C7-B61525215E13}"/>
                  </a:ext>
                </a:extLst>
              </p:cNvPr>
              <p:cNvSpPr txBox="1"/>
              <p:nvPr/>
            </p:nvSpPr>
            <p:spPr>
              <a:xfrm>
                <a:off x="5400870" y="4791501"/>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p>
            </p:txBody>
          </p:sp>
          <p:cxnSp>
            <p:nvCxnSpPr>
              <p:cNvPr id="39" name="Straight Connector 38">
                <a:extLst>
                  <a:ext uri="{FF2B5EF4-FFF2-40B4-BE49-F238E27FC236}">
                    <a16:creationId xmlns:a16="http://schemas.microsoft.com/office/drawing/2014/main" xmlns="" id="{F6F33AF3-8677-4D62-9569-040590664871}"/>
                  </a:ext>
                </a:extLst>
              </p:cNvPr>
              <p:cNvCxnSpPr>
                <a:stCxn id="37" idx="2"/>
              </p:cNvCxnSpPr>
              <p:nvPr/>
            </p:nvCxnSpPr>
            <p:spPr>
              <a:xfrm>
                <a:off x="5456631" y="4518881"/>
                <a:ext cx="598481" cy="13465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A931A3CE-C7C8-4281-BEDA-A3EE85F7A831}"/>
                  </a:ext>
                </a:extLst>
              </p:cNvPr>
              <p:cNvCxnSpPr>
                <a:endCxn id="35" idx="2"/>
              </p:cNvCxnSpPr>
              <p:nvPr/>
            </p:nvCxnSpPr>
            <p:spPr>
              <a:xfrm flipV="1">
                <a:off x="6055112" y="4512773"/>
                <a:ext cx="788290" cy="140766"/>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07AA73CA-D55F-49C5-B8F7-E774B18D7182}"/>
                  </a:ext>
                </a:extLst>
              </p:cNvPr>
              <p:cNvCxnSpPr>
                <a:endCxn id="38" idx="0"/>
              </p:cNvCxnSpPr>
              <p:nvPr/>
            </p:nvCxnSpPr>
            <p:spPr>
              <a:xfrm>
                <a:off x="6055112" y="4653538"/>
                <a:ext cx="0" cy="137963"/>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2349912B-FFF5-444B-A1E9-50CE75A1CBCF}"/>
                  </a:ext>
                </a:extLst>
              </p:cNvPr>
              <p:cNvSpPr txBox="1"/>
              <p:nvPr/>
            </p:nvSpPr>
            <p:spPr>
              <a:xfrm>
                <a:off x="7045143" y="4796132"/>
                <a:ext cx="1081392"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next(</a:t>
                </a:r>
                <a:r>
                  <a:rPr lang="en-US" sz="1600" dirty="0">
                    <a:solidFill>
                      <a:srgbClr val="7030A0"/>
                    </a:solidFill>
                    <a:ea typeface="Helvetica Light" charset="0"/>
                    <a:cs typeface="Helvetica Light" charset="0"/>
                  </a:rPr>
                  <a:t>y2</a:t>
                </a:r>
                <a:r>
                  <a:rPr lang="en-US" sz="1600" dirty="0">
                    <a:ea typeface="Helvetica Light" charset="0"/>
                    <a:cs typeface="Helvetica Light" charset="0"/>
                  </a:rPr>
                  <a: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p>
            </p:txBody>
          </p:sp>
          <p:sp>
            <p:nvSpPr>
              <p:cNvPr id="43" name="TextBox 42">
                <a:extLst>
                  <a:ext uri="{FF2B5EF4-FFF2-40B4-BE49-F238E27FC236}">
                    <a16:creationId xmlns:a16="http://schemas.microsoft.com/office/drawing/2014/main" xmlns="" id="{16E92187-8FF8-45DE-B370-433B4CA58413}"/>
                  </a:ext>
                </a:extLst>
              </p:cNvPr>
              <p:cNvSpPr txBox="1"/>
              <p:nvPr/>
            </p:nvSpPr>
            <p:spPr>
              <a:xfrm>
                <a:off x="6156087" y="5390070"/>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7030A0"/>
                    </a:solidFill>
                    <a:ea typeface="Helvetica Light" charset="0"/>
                    <a:cs typeface="Helvetica Light" charset="0"/>
                  </a:rPr>
                  <a:t>y2</a:t>
                </a:r>
                <a:r>
                  <a:rPr lang="en-US" sz="1600" dirty="0">
                    <a:ea typeface="Helvetica Light" charset="0"/>
                    <a:cs typeface="Helvetica Light" charset="0"/>
                  </a:rPr>
                  <a: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p>
            </p:txBody>
          </p:sp>
          <p:cxnSp>
            <p:nvCxnSpPr>
              <p:cNvPr id="44" name="Straight Connector 43">
                <a:extLst>
                  <a:ext uri="{FF2B5EF4-FFF2-40B4-BE49-F238E27FC236}">
                    <a16:creationId xmlns:a16="http://schemas.microsoft.com/office/drawing/2014/main" xmlns="" id="{0687559A-FBEC-4F38-9064-32DDCE858E1A}"/>
                  </a:ext>
                </a:extLst>
              </p:cNvPr>
              <p:cNvCxnSpPr>
                <a:stCxn id="42" idx="2"/>
              </p:cNvCxnSpPr>
              <p:nvPr/>
            </p:nvCxnSpPr>
            <p:spPr>
              <a:xfrm flipH="1">
                <a:off x="6824749" y="5134686"/>
                <a:ext cx="761090" cy="7413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196AB9FB-D7BA-4F51-B729-36D9FB68438F}"/>
                  </a:ext>
                </a:extLst>
              </p:cNvPr>
              <p:cNvCxnSpPr>
                <a:endCxn id="38" idx="2"/>
              </p:cNvCxnSpPr>
              <p:nvPr/>
            </p:nvCxnSpPr>
            <p:spPr>
              <a:xfrm flipH="1" flipV="1">
                <a:off x="6055112" y="5130055"/>
                <a:ext cx="769636" cy="7876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8015EB4B-87B1-46A2-9355-0C9FE384C33E}"/>
                  </a:ext>
                </a:extLst>
              </p:cNvPr>
              <p:cNvCxnSpPr>
                <a:endCxn id="43" idx="0"/>
              </p:cNvCxnSpPr>
              <p:nvPr/>
            </p:nvCxnSpPr>
            <p:spPr>
              <a:xfrm>
                <a:off x="6810329" y="5208823"/>
                <a:ext cx="0" cy="181247"/>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xmlns="" id="{5D8F7F6D-C6C1-4736-8C88-AD8F3C1855D5}"/>
                  </a:ext>
                </a:extLst>
              </p:cNvPr>
              <p:cNvSpPr txBox="1"/>
              <p:nvPr/>
            </p:nvSpPr>
            <p:spPr>
              <a:xfrm>
                <a:off x="4677453" y="5392978"/>
                <a:ext cx="1308484" cy="338554"/>
              </a:xfrm>
              <a:prstGeom prst="rect">
                <a:avLst/>
              </a:prstGeom>
              <a:noFill/>
              <a:ln w="12700">
                <a:solidFill>
                  <a:schemeClr val="tx1"/>
                </a:solidFill>
              </a:ln>
            </p:spPr>
            <p:txBody>
              <a:bodyPr wrap="square" lIns="0" rIns="0" rtlCol="0">
                <a:spAutoFit/>
              </a:bodyPr>
              <a:lstStyle/>
              <a:p>
                <a:pPr algn="ctr"/>
                <a:r>
                  <a:rPr lang="en-US" sz="1600" dirty="0" err="1">
                    <a:ea typeface="Helvetica Light" charset="0"/>
                    <a:cs typeface="Helvetica Light" charset="0"/>
                  </a:rPr>
                  <a:t>mayAlias</a:t>
                </a:r>
                <a:r>
                  <a:rPr lang="en-US" sz="1600" dirty="0">
                    <a:ea typeface="Helvetica Light" charset="0"/>
                    <a:cs typeface="Helvetica Light" charset="0"/>
                  </a:rPr>
                  <a:t>(</a:t>
                </a:r>
                <a:r>
                  <a:rPr lang="en-US" sz="1600" dirty="0">
                    <a:solidFill>
                      <a:srgbClr val="7030A0"/>
                    </a:solidFill>
                    <a:ea typeface="Helvetica Light" charset="0"/>
                    <a:cs typeface="Helvetica Light" charset="0"/>
                  </a:rPr>
                  <a:t>y2</a:t>
                </a:r>
                <a:r>
                  <a:rPr lang="en-US" sz="1600" dirty="0">
                    <a:ea typeface="Helvetica Light" charset="0"/>
                    <a:cs typeface="Helvetica Light" charset="0"/>
                  </a:rPr>
                  <a: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p>
            </p:txBody>
          </p:sp>
          <p:cxnSp>
            <p:nvCxnSpPr>
              <p:cNvPr id="48" name="Straight Arrow Connector 47">
                <a:extLst>
                  <a:ext uri="{FF2B5EF4-FFF2-40B4-BE49-F238E27FC236}">
                    <a16:creationId xmlns:a16="http://schemas.microsoft.com/office/drawing/2014/main" xmlns="" id="{A1E91D91-91C4-4B6A-B226-B7F9C2C8E258}"/>
                  </a:ext>
                </a:extLst>
              </p:cNvPr>
              <p:cNvCxnSpPr>
                <a:stCxn id="43" idx="2"/>
                <a:endCxn id="9" idx="0"/>
              </p:cNvCxnSpPr>
              <p:nvPr/>
            </p:nvCxnSpPr>
            <p:spPr>
              <a:xfrm>
                <a:off x="6810329" y="5728624"/>
                <a:ext cx="2317" cy="2404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EB5FAEA8-8FBF-4E37-9A53-F22BD1C91825}"/>
                  </a:ext>
                </a:extLst>
              </p:cNvPr>
              <p:cNvCxnSpPr>
                <a:endCxn id="47" idx="2"/>
              </p:cNvCxnSpPr>
              <p:nvPr/>
            </p:nvCxnSpPr>
            <p:spPr>
              <a:xfrm flipH="1" flipV="1">
                <a:off x="5331695" y="5731532"/>
                <a:ext cx="1478634" cy="1066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C0EF8394-0C6E-48FA-8C58-8A551239A939}"/>
                  </a:ext>
                </a:extLst>
              </p:cNvPr>
              <p:cNvCxnSpPr>
                <a:stCxn id="8" idx="2"/>
              </p:cNvCxnSpPr>
              <p:nvPr/>
            </p:nvCxnSpPr>
            <p:spPr>
              <a:xfrm flipH="1">
                <a:off x="6802933" y="5728662"/>
                <a:ext cx="1503493" cy="109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xmlns="" id="{AA5BE0D2-D1B4-4F45-9FC4-AC2C3DCD1974}"/>
                  </a:ext>
                </a:extLst>
              </p:cNvPr>
              <p:cNvCxnSpPr>
                <a:endCxn id="11" idx="0"/>
              </p:cNvCxnSpPr>
              <p:nvPr/>
            </p:nvCxnSpPr>
            <p:spPr>
              <a:xfrm>
                <a:off x="7791087" y="1036805"/>
                <a:ext cx="0" cy="2367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 name="Group 1"/>
          <p:cNvGrpSpPr/>
          <p:nvPr/>
        </p:nvGrpSpPr>
        <p:grpSpPr>
          <a:xfrm>
            <a:off x="1368893" y="2185416"/>
            <a:ext cx="4673562" cy="4194684"/>
            <a:chOff x="1368893" y="2185416"/>
            <a:chExt cx="4673562" cy="4194684"/>
          </a:xfrm>
          <a:solidFill>
            <a:schemeClr val="bg1"/>
          </a:solidFill>
        </p:grpSpPr>
        <p:grpSp>
          <p:nvGrpSpPr>
            <p:cNvPr id="52" name="Group 51">
              <a:extLst>
                <a:ext uri="{FF2B5EF4-FFF2-40B4-BE49-F238E27FC236}">
                  <a16:creationId xmlns:a16="http://schemas.microsoft.com/office/drawing/2014/main" xmlns="" id="{EDF78EC1-1040-4F71-A449-EAB65227CB98}"/>
                </a:ext>
              </a:extLst>
            </p:cNvPr>
            <p:cNvGrpSpPr/>
            <p:nvPr/>
          </p:nvGrpSpPr>
          <p:grpSpPr>
            <a:xfrm>
              <a:off x="1368893" y="2335043"/>
              <a:ext cx="4673562" cy="4045057"/>
              <a:chOff x="1368893" y="2335043"/>
              <a:chExt cx="4673562" cy="4045057"/>
            </a:xfrm>
            <a:grpFill/>
          </p:grpSpPr>
          <p:sp>
            <p:nvSpPr>
              <p:cNvPr id="53" name="Rectangle 52">
                <a:extLst>
                  <a:ext uri="{FF2B5EF4-FFF2-40B4-BE49-F238E27FC236}">
                    <a16:creationId xmlns:a16="http://schemas.microsoft.com/office/drawing/2014/main" xmlns="" id="{7C401B6B-7006-4A57-87B7-650D7DD4A9BF}"/>
                  </a:ext>
                </a:extLst>
              </p:cNvPr>
              <p:cNvSpPr/>
              <p:nvPr/>
            </p:nvSpPr>
            <p:spPr>
              <a:xfrm>
                <a:off x="1368893" y="2888982"/>
                <a:ext cx="4673562" cy="3491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xmlns="" id="{BF172F11-320E-49F7-A4B9-FE4FD3EB535B}"/>
                  </a:ext>
                </a:extLst>
              </p:cNvPr>
              <p:cNvSpPr/>
              <p:nvPr/>
            </p:nvSpPr>
            <p:spPr>
              <a:xfrm>
                <a:off x="3040565" y="2335043"/>
                <a:ext cx="2935880" cy="7586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a:extLst>
                <a:ext uri="{FF2B5EF4-FFF2-40B4-BE49-F238E27FC236}">
                  <a16:creationId xmlns:a16="http://schemas.microsoft.com/office/drawing/2014/main" xmlns="" id="{BF172F11-320E-49F7-A4B9-FE4FD3EB535B}"/>
                </a:ext>
              </a:extLst>
            </p:cNvPr>
            <p:cNvSpPr/>
            <p:nvPr/>
          </p:nvSpPr>
          <p:spPr>
            <a:xfrm>
              <a:off x="3632983" y="2185416"/>
              <a:ext cx="203387" cy="5115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63" name="Table 62">
            <a:extLst>
              <a:ext uri="{FF2B5EF4-FFF2-40B4-BE49-F238E27FC236}">
                <a16:creationId xmlns:a16="http://schemas.microsoft.com/office/drawing/2014/main" xmlns="" id="{95128A88-BE7E-4C36-A97A-D4B65C2579E9}"/>
              </a:ext>
            </a:extLst>
          </p:cNvPr>
          <p:cNvGraphicFramePr>
            <a:graphicFrameLocks noGrp="1"/>
          </p:cNvGraphicFramePr>
          <p:nvPr>
            <p:extLst>
              <p:ext uri="{D42A27DB-BD31-4B8C-83A1-F6EECF244321}">
                <p14:modId xmlns:p14="http://schemas.microsoft.com/office/powerpoint/2010/main" val="547626896"/>
              </p:ext>
            </p:extLst>
          </p:nvPr>
        </p:nvGraphicFramePr>
        <p:xfrm>
          <a:off x="179060" y="2982608"/>
          <a:ext cx="8631307" cy="1854200"/>
        </p:xfrm>
        <a:graphic>
          <a:graphicData uri="http://schemas.openxmlformats.org/drawingml/2006/table">
            <a:tbl>
              <a:tblPr firstRow="1" bandRow="1">
                <a:tableStyleId>{2D5ABB26-0587-4C30-8999-92F81FD0307C}</a:tableStyleId>
              </a:tblPr>
              <a:tblGrid>
                <a:gridCol w="1791373">
                  <a:extLst>
                    <a:ext uri="{9D8B030D-6E8A-4147-A177-3AD203B41FA5}">
                      <a16:colId xmlns:a16="http://schemas.microsoft.com/office/drawing/2014/main" xmlns="" val="2521511468"/>
                    </a:ext>
                  </a:extLst>
                </a:gridCol>
                <a:gridCol w="451130">
                  <a:extLst>
                    <a:ext uri="{9D8B030D-6E8A-4147-A177-3AD203B41FA5}">
                      <a16:colId xmlns:a16="http://schemas.microsoft.com/office/drawing/2014/main" xmlns="" val="3274945406"/>
                    </a:ext>
                  </a:extLst>
                </a:gridCol>
                <a:gridCol w="6388804">
                  <a:extLst>
                    <a:ext uri="{9D8B030D-6E8A-4147-A177-3AD203B41FA5}">
                      <a16:colId xmlns:a16="http://schemas.microsoft.com/office/drawing/2014/main" xmlns="" val="719994143"/>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2571299274"/>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131399823"/>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4078308788"/>
                  </a:ext>
                </a:extLst>
              </a:tr>
              <a:tr h="370840">
                <a:tc>
                  <a:txBody>
                    <a:bodyPr/>
                    <a:lstStyle/>
                    <a:p>
                      <a:endParaRPr lang="en-US" dirty="0"/>
                    </a:p>
                  </a:txBody>
                  <a:tcPr/>
                </a:tc>
                <a:tc>
                  <a:txBody>
                    <a:bodyPr/>
                    <a:lstStyle/>
                    <a:p>
                      <a:r>
                        <a:rPr lang="en-US" dirty="0"/>
                        <a:t>=</a:t>
                      </a:r>
                    </a:p>
                  </a:txBody>
                  <a:tcPr/>
                </a:tc>
                <a:tc>
                  <a:txBody>
                    <a:bodyPr/>
                    <a:lstStyle/>
                    <a:p>
                      <a:r>
                        <a:rPr lang="en-US" dirty="0"/>
                        <a:t>P(race(x2,x1) | </a:t>
                      </a:r>
                      <a:r>
                        <a:rPr lang="es-ES_tradnl" sz="1800" dirty="0">
                          <a:solidFill>
                            <a:srgbClr val="FF0000"/>
                          </a:solidFill>
                          <a:latin typeface="Garamond" panose="02020404030301010803" pitchFamily="18" charset="0"/>
                        </a:rPr>
                        <a:t>¬</a:t>
                      </a:r>
                      <a:r>
                        <a:rPr lang="es-ES_tradnl" sz="1800" dirty="0" err="1">
                          <a:solidFill>
                            <a:srgbClr val="FF0000"/>
                          </a:solidFill>
                          <a:latin typeface="Garamond" panose="02020404030301010803" pitchFamily="18" charset="0"/>
                        </a:rPr>
                        <a:t>guarded</a:t>
                      </a:r>
                      <a:r>
                        <a:rPr lang="es-ES_tradnl" sz="1800" dirty="0">
                          <a:solidFill>
                            <a:srgbClr val="FF0000"/>
                          </a:solidFill>
                          <a:latin typeface="Garamond" panose="02020404030301010803" pitchFamily="18" charset="0"/>
                        </a:rPr>
                        <a:t>(x2,x1)</a:t>
                      </a:r>
                      <a:r>
                        <a:rPr lang="es-ES_tradnl" sz="1800" dirty="0">
                          <a:solidFill>
                            <a:prstClr val="black"/>
                          </a:solidFill>
                          <a:latin typeface="Garamond" panose="02020404030301010803" pitchFamily="18" charset="0"/>
                        </a:rPr>
                        <a:t>, </a:t>
                      </a:r>
                      <a:r>
                        <a:rPr lang="es-ES_tradnl" sz="1800" dirty="0" err="1">
                          <a:solidFill>
                            <a:prstClr val="black"/>
                          </a:solidFill>
                          <a:latin typeface="Garamond" panose="02020404030301010803" pitchFamily="18" charset="0"/>
                        </a:rPr>
                        <a:t>mayAlias</a:t>
                      </a:r>
                      <a:r>
                        <a:rPr lang="es-ES_tradnl" sz="1800" dirty="0">
                          <a:solidFill>
                            <a:prstClr val="black"/>
                          </a:solidFill>
                          <a:latin typeface="Garamond" panose="02020404030301010803" pitchFamily="18" charset="0"/>
                        </a:rPr>
                        <a:t>(x2,x1), </a:t>
                      </a:r>
                      <a:r>
                        <a:rPr lang="es-ES_tradnl" sz="1800" dirty="0" err="1">
                          <a:solidFill>
                            <a:prstClr val="black"/>
                          </a:solidFill>
                          <a:latin typeface="Garamond" panose="02020404030301010803" pitchFamily="18" charset="0"/>
                        </a:rPr>
                        <a:t>parallel</a:t>
                      </a:r>
                      <a:r>
                        <a:rPr lang="es-ES_tradnl" sz="1800" dirty="0">
                          <a:solidFill>
                            <a:prstClr val="black"/>
                          </a:solidFill>
                          <a:latin typeface="Garamond" panose="02020404030301010803" pitchFamily="18" charset="0"/>
                        </a:rPr>
                        <a:t>(x2,x1</a:t>
                      </a:r>
                      <a:r>
                        <a:rPr lang="es-ES_tradnl" sz="1800" dirty="0" smtClean="0">
                          <a:solidFill>
                            <a:prstClr val="black"/>
                          </a:solidFill>
                          <a:latin typeface="Garamond" panose="02020404030301010803" pitchFamily="18" charset="0"/>
                        </a:rPr>
                        <a:t>)) *</a:t>
                      </a:r>
                      <a:endParaRPr lang="en-US" dirty="0"/>
                    </a:p>
                  </a:txBody>
                  <a:tcPr/>
                </a:tc>
                <a:extLst>
                  <a:ext uri="{0D108BD9-81ED-4DB2-BD59-A6C34878D82A}">
                    <a16:rowId xmlns:a16="http://schemas.microsoft.com/office/drawing/2014/main" xmlns="" val="2561366847"/>
                  </a:ext>
                </a:extLst>
              </a:tr>
              <a:tr h="370840">
                <a:tc>
                  <a:txBody>
                    <a:bodyPr/>
                    <a:lstStyle/>
                    <a:p>
                      <a:endParaRPr lang="en-US" dirty="0"/>
                    </a:p>
                  </a:txBody>
                  <a:tcPr/>
                </a:tc>
                <a:tc>
                  <a:txBody>
                    <a:bodyPr/>
                    <a:lstStyle/>
                    <a:p>
                      <a:endParaRPr lang="en-US" dirty="0"/>
                    </a:p>
                  </a:txBody>
                  <a:tcPr/>
                </a:tc>
                <a:tc>
                  <a:txBody>
                    <a:bodyPr/>
                    <a:lstStyle/>
                    <a:p>
                      <a:r>
                        <a:rPr lang="en-US" dirty="0" smtClean="0"/>
                        <a:t>P(parallel(x2,x1</a:t>
                      </a:r>
                      <a:r>
                        <a:rPr lang="en-US" dirty="0"/>
                        <a:t>) | next(x2,x1), parallel(x1,x1)) * </a:t>
                      </a:r>
                      <a:r>
                        <a:rPr lang="en-US" dirty="0" smtClean="0"/>
                        <a:t>P(parallel(x1,x1))</a:t>
                      </a:r>
                      <a:endParaRPr lang="en-US" dirty="0"/>
                    </a:p>
                  </a:txBody>
                  <a:tcPr/>
                </a:tc>
                <a:extLst>
                  <a:ext uri="{0D108BD9-81ED-4DB2-BD59-A6C34878D82A}">
                    <a16:rowId xmlns:a16="http://schemas.microsoft.com/office/drawing/2014/main" xmlns="" val="1317820741"/>
                  </a:ext>
                </a:extLst>
              </a:tr>
            </a:tbl>
          </a:graphicData>
        </a:graphic>
      </p:graphicFrame>
      <p:graphicFrame>
        <p:nvGraphicFramePr>
          <p:cNvPr id="64" name="Table 63">
            <a:extLst>
              <a:ext uri="{FF2B5EF4-FFF2-40B4-BE49-F238E27FC236}">
                <a16:creationId xmlns:a16="http://schemas.microsoft.com/office/drawing/2014/main" xmlns="" id="{3B73439A-68A6-430B-BA3F-899A15484FEB}"/>
              </a:ext>
            </a:extLst>
          </p:cNvPr>
          <p:cNvGraphicFramePr>
            <a:graphicFrameLocks noGrp="1"/>
          </p:cNvGraphicFramePr>
          <p:nvPr>
            <p:extLst>
              <p:ext uri="{D42A27DB-BD31-4B8C-83A1-F6EECF244321}">
                <p14:modId xmlns:p14="http://schemas.microsoft.com/office/powerpoint/2010/main" val="315869368"/>
              </p:ext>
            </p:extLst>
          </p:nvPr>
        </p:nvGraphicFramePr>
        <p:xfrm>
          <a:off x="179060" y="3001070"/>
          <a:ext cx="8631307" cy="2225040"/>
        </p:xfrm>
        <a:graphic>
          <a:graphicData uri="http://schemas.openxmlformats.org/drawingml/2006/table">
            <a:tbl>
              <a:tblPr firstRow="1" bandRow="1">
                <a:tableStyleId>{2D5ABB26-0587-4C30-8999-92F81FD0307C}</a:tableStyleId>
              </a:tblPr>
              <a:tblGrid>
                <a:gridCol w="1791373">
                  <a:extLst>
                    <a:ext uri="{9D8B030D-6E8A-4147-A177-3AD203B41FA5}">
                      <a16:colId xmlns:a16="http://schemas.microsoft.com/office/drawing/2014/main" xmlns="" val="2521511468"/>
                    </a:ext>
                  </a:extLst>
                </a:gridCol>
                <a:gridCol w="451130">
                  <a:extLst>
                    <a:ext uri="{9D8B030D-6E8A-4147-A177-3AD203B41FA5}">
                      <a16:colId xmlns:a16="http://schemas.microsoft.com/office/drawing/2014/main" xmlns="" val="3274945406"/>
                    </a:ext>
                  </a:extLst>
                </a:gridCol>
                <a:gridCol w="6388804">
                  <a:extLst>
                    <a:ext uri="{9D8B030D-6E8A-4147-A177-3AD203B41FA5}">
                      <a16:colId xmlns:a16="http://schemas.microsoft.com/office/drawing/2014/main" xmlns="" val="719994143"/>
                    </a:ext>
                  </a:extLst>
                </a:gridCol>
              </a:tblGrid>
              <a:tr h="370840">
                <a:tc>
                  <a:txBody>
                    <a:bodyPr/>
                    <a:lstStyle/>
                    <a:p>
                      <a:r>
                        <a:rPr lang="en-US" dirty="0" smtClean="0"/>
                        <a:t> </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2571299274"/>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131399823"/>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4078308788"/>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2561366847"/>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317820741"/>
                  </a:ext>
                </a:extLst>
              </a:tr>
              <a:tr h="370840">
                <a:tc>
                  <a:txBody>
                    <a:bodyPr/>
                    <a:lstStyle/>
                    <a:p>
                      <a:endParaRPr lang="en-US" dirty="0"/>
                    </a:p>
                  </a:txBody>
                  <a:tcPr/>
                </a:tc>
                <a:tc>
                  <a:txBody>
                    <a:bodyPr/>
                    <a:lstStyle/>
                    <a:p>
                      <a:r>
                        <a:rPr lang="en-US" dirty="0"/>
                        <a:t>=</a:t>
                      </a:r>
                    </a:p>
                  </a:txBody>
                  <a:tcPr/>
                </a:tc>
                <a:tc>
                  <a:txBody>
                    <a:bodyPr/>
                    <a:lstStyle/>
                    <a:p>
                      <a:r>
                        <a:rPr lang="en-US" dirty="0"/>
                        <a:t>0.9 * 0.9 * </a:t>
                      </a:r>
                      <a:r>
                        <a:rPr lang="en-US" dirty="0" smtClean="0"/>
                        <a:t>P(parallel(x1,x1))</a:t>
                      </a:r>
                      <a:endParaRPr lang="en-US" dirty="0"/>
                    </a:p>
                  </a:txBody>
                  <a:tcPr/>
                </a:tc>
                <a:extLst>
                  <a:ext uri="{0D108BD9-81ED-4DB2-BD59-A6C34878D82A}">
                    <a16:rowId xmlns:a16="http://schemas.microsoft.com/office/drawing/2014/main" xmlns="" val="2628985942"/>
                  </a:ext>
                </a:extLst>
              </a:tr>
            </a:tbl>
          </a:graphicData>
        </a:graphic>
      </p:graphicFrame>
      <p:sp>
        <p:nvSpPr>
          <p:cNvPr id="5" name="Title 4">
            <a:extLst>
              <a:ext uri="{FF2B5EF4-FFF2-40B4-BE49-F238E27FC236}">
                <a16:creationId xmlns:a16="http://schemas.microsoft.com/office/drawing/2014/main" xmlns="" id="{ED2DD248-1D40-45F3-B148-5FD049534706}"/>
              </a:ext>
            </a:extLst>
          </p:cNvPr>
          <p:cNvSpPr>
            <a:spLocks noGrp="1"/>
          </p:cNvSpPr>
          <p:nvPr>
            <p:ph type="title"/>
          </p:nvPr>
        </p:nvSpPr>
        <p:spPr/>
        <p:txBody>
          <a:bodyPr/>
          <a:lstStyle/>
          <a:p>
            <a:pPr algn="ctr"/>
            <a:r>
              <a:rPr lang="en-US" dirty="0"/>
              <a:t>Marginal Inference in Bayesian Networks</a:t>
            </a:r>
          </a:p>
        </p:txBody>
      </p:sp>
      <p:sp>
        <p:nvSpPr>
          <p:cNvPr id="3" name="Date Placeholder 2">
            <a:extLst>
              <a:ext uri="{FF2B5EF4-FFF2-40B4-BE49-F238E27FC236}">
                <a16:creationId xmlns:a16="http://schemas.microsoft.com/office/drawing/2014/main" xmlns="" id="{C9546DCF-BEDC-4EDC-AFF0-E278B529F89F}"/>
              </a:ext>
            </a:extLst>
          </p:cNvPr>
          <p:cNvSpPr>
            <a:spLocks noGrp="1"/>
          </p:cNvSpPr>
          <p:nvPr>
            <p:ph type="dt" sz="half" idx="10"/>
          </p:nvPr>
        </p:nvSpPr>
        <p:spPr/>
        <p:txBody>
          <a:bodyPr/>
          <a:lstStyle/>
          <a:p>
            <a:r>
              <a:rPr lang="en-US" smtClean="0"/>
              <a:t>10/13/17</a:t>
            </a:r>
            <a:endParaRPr lang="en-US" dirty="0"/>
          </a:p>
        </p:txBody>
      </p:sp>
      <p:sp>
        <p:nvSpPr>
          <p:cNvPr id="60" name="Rounded Rectangular Callout 12">
            <a:extLst>
              <a:ext uri="{FF2B5EF4-FFF2-40B4-BE49-F238E27FC236}">
                <a16:creationId xmlns:a16="http://schemas.microsoft.com/office/drawing/2014/main" xmlns="" id="{96B307F1-40B3-40D6-90D5-743398500EF2}"/>
              </a:ext>
            </a:extLst>
          </p:cNvPr>
          <p:cNvSpPr/>
          <p:nvPr/>
        </p:nvSpPr>
        <p:spPr>
          <a:xfrm>
            <a:off x="178033" y="5227471"/>
            <a:ext cx="3031454" cy="1016671"/>
          </a:xfrm>
          <a:prstGeom prst="wedgeRoundRectCallout">
            <a:avLst>
              <a:gd name="adj1" fmla="val -1005"/>
              <a:gd name="adj2" fmla="val -169895"/>
              <a:gd name="adj3" fmla="val 16667"/>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solidFill>
                  <a:prstClr val="white"/>
                </a:solidFill>
                <a:ea typeface="Helvetica Light" charset="0"/>
                <a:cs typeface="Helvetica Light" charset="0"/>
              </a:rPr>
              <a:t>0. If any of the antecedents fail, then the race cannot happen.</a:t>
            </a:r>
          </a:p>
        </p:txBody>
      </p:sp>
      <p:sp>
        <p:nvSpPr>
          <p:cNvPr id="65" name="TextBox 64">
            <a:extLst>
              <a:ext uri="{FF2B5EF4-FFF2-40B4-BE49-F238E27FC236}">
                <a16:creationId xmlns:a16="http://schemas.microsoft.com/office/drawing/2014/main" xmlns="" id="{4FEF998B-A4CE-4594-BC38-3263673F8F38}"/>
              </a:ext>
            </a:extLst>
          </p:cNvPr>
          <p:cNvSpPr txBox="1"/>
          <p:nvPr/>
        </p:nvSpPr>
        <p:spPr>
          <a:xfrm>
            <a:off x="4984541" y="1730745"/>
            <a:ext cx="3296205" cy="1022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oAutofit/>
          </a:bodyPr>
          <a:lstStyle/>
          <a:p>
            <a:pPr algn="ctr"/>
            <a:r>
              <a:rPr lang="en-US" dirty="0">
                <a:ea typeface="Helvetica Light" charset="0"/>
                <a:cs typeface="Helvetica Light" charset="0"/>
              </a:rPr>
              <a:t>Marginal inference </a:t>
            </a:r>
            <a:r>
              <a:rPr lang="en-US" dirty="0" smtClean="0">
                <a:ea typeface="Helvetica Light" charset="0"/>
                <a:cs typeface="Helvetica Light" charset="0"/>
              </a:rPr>
              <a:t>performed</a:t>
            </a:r>
            <a:br>
              <a:rPr lang="en-US" dirty="0" smtClean="0">
                <a:ea typeface="Helvetica Light" charset="0"/>
                <a:cs typeface="Helvetica Light" charset="0"/>
              </a:rPr>
            </a:br>
            <a:r>
              <a:rPr lang="en-US" dirty="0" smtClean="0">
                <a:ea typeface="Helvetica Light" charset="0"/>
                <a:cs typeface="Helvetica Light" charset="0"/>
              </a:rPr>
              <a:t>using </a:t>
            </a:r>
            <a:r>
              <a:rPr lang="en-US" dirty="0">
                <a:ea typeface="Helvetica Light" charset="0"/>
                <a:cs typeface="Helvetica Light" charset="0"/>
              </a:rPr>
              <a:t>off-the-shelf solvers </a:t>
            </a:r>
            <a:r>
              <a:rPr lang="en-US" dirty="0" smtClean="0">
                <a:ea typeface="Helvetica Light" charset="0"/>
                <a:cs typeface="Helvetica Light" charset="0"/>
              </a:rPr>
              <a:t/>
            </a:r>
            <a:br>
              <a:rPr lang="en-US" dirty="0" smtClean="0">
                <a:ea typeface="Helvetica Light" charset="0"/>
                <a:cs typeface="Helvetica Light" charset="0"/>
              </a:rPr>
            </a:br>
            <a:r>
              <a:rPr lang="en-US" dirty="0" smtClean="0">
                <a:ea typeface="Helvetica Light" charset="0"/>
                <a:cs typeface="Helvetica Light" charset="0"/>
              </a:rPr>
              <a:t>(</a:t>
            </a:r>
            <a:r>
              <a:rPr lang="en-US" dirty="0" err="1">
                <a:ea typeface="Helvetica Light" charset="0"/>
                <a:cs typeface="Helvetica Light" charset="0"/>
              </a:rPr>
              <a:t>LibDAI</a:t>
            </a:r>
            <a:r>
              <a:rPr lang="en-US" dirty="0">
                <a:ea typeface="Helvetica Light" charset="0"/>
                <a:cs typeface="Helvetica Light" charset="0"/>
              </a:rPr>
              <a:t>, </a:t>
            </a:r>
            <a:r>
              <a:rPr lang="en-US" dirty="0" err="1" smtClean="0">
                <a:ea typeface="Helvetica Light" charset="0"/>
                <a:cs typeface="Helvetica Light" charset="0"/>
              </a:rPr>
              <a:t>Dlib</a:t>
            </a:r>
            <a:r>
              <a:rPr lang="en-US" dirty="0" smtClean="0">
                <a:ea typeface="Helvetica Light" charset="0"/>
                <a:cs typeface="Helvetica Light" charset="0"/>
              </a:rPr>
              <a:t>, </a:t>
            </a:r>
            <a:r>
              <a:rPr lang="en-US" dirty="0" err="1" smtClean="0">
                <a:ea typeface="Helvetica Light" charset="0"/>
                <a:cs typeface="Helvetica Light" charset="0"/>
              </a:rPr>
              <a:t>Infer.Net</a:t>
            </a:r>
            <a:r>
              <a:rPr lang="en-US" dirty="0">
                <a:ea typeface="Helvetica Light" charset="0"/>
                <a:cs typeface="Helvetica Light" charset="0"/>
              </a:rPr>
              <a:t>, </a:t>
            </a:r>
            <a:r>
              <a:rPr lang="en-US" dirty="0" smtClean="0">
                <a:ea typeface="Helvetica Light" charset="0"/>
                <a:cs typeface="Helvetica Light" charset="0"/>
              </a:rPr>
              <a:t>etc</a:t>
            </a:r>
            <a:r>
              <a:rPr lang="en-US" dirty="0">
                <a:ea typeface="Helvetica Light" charset="0"/>
                <a:cs typeface="Helvetica Light" charset="0"/>
              </a:rPr>
              <a:t>.)</a:t>
            </a:r>
          </a:p>
        </p:txBody>
      </p:sp>
      <p:graphicFrame>
        <p:nvGraphicFramePr>
          <p:cNvPr id="56" name="Table 55">
            <a:extLst>
              <a:ext uri="{FF2B5EF4-FFF2-40B4-BE49-F238E27FC236}">
                <a16:creationId xmlns:a16="http://schemas.microsoft.com/office/drawing/2014/main" xmlns="" id="{FF8F8F3E-D551-409A-8273-4B3DF280878C}"/>
              </a:ext>
            </a:extLst>
          </p:cNvPr>
          <p:cNvGraphicFramePr>
            <a:graphicFrameLocks noGrp="1"/>
          </p:cNvGraphicFramePr>
          <p:nvPr>
            <p:extLst>
              <p:ext uri="{D42A27DB-BD31-4B8C-83A1-F6EECF244321}">
                <p14:modId xmlns:p14="http://schemas.microsoft.com/office/powerpoint/2010/main" val="150645359"/>
              </p:ext>
            </p:extLst>
          </p:nvPr>
        </p:nvGraphicFramePr>
        <p:xfrm>
          <a:off x="179060" y="2935795"/>
          <a:ext cx="8631307" cy="1854200"/>
        </p:xfrm>
        <a:graphic>
          <a:graphicData uri="http://schemas.openxmlformats.org/drawingml/2006/table">
            <a:tbl>
              <a:tblPr firstRow="1" bandRow="1">
                <a:tableStyleId>{2D5ABB26-0587-4C30-8999-92F81FD0307C}</a:tableStyleId>
              </a:tblPr>
              <a:tblGrid>
                <a:gridCol w="1791373">
                  <a:extLst>
                    <a:ext uri="{9D8B030D-6E8A-4147-A177-3AD203B41FA5}">
                      <a16:colId xmlns:a16="http://schemas.microsoft.com/office/drawing/2014/main" xmlns="" val="2521511468"/>
                    </a:ext>
                  </a:extLst>
                </a:gridCol>
                <a:gridCol w="451130">
                  <a:extLst>
                    <a:ext uri="{9D8B030D-6E8A-4147-A177-3AD203B41FA5}">
                      <a16:colId xmlns:a16="http://schemas.microsoft.com/office/drawing/2014/main" xmlns="" val="3274945406"/>
                    </a:ext>
                  </a:extLst>
                </a:gridCol>
                <a:gridCol w="6388804">
                  <a:extLst>
                    <a:ext uri="{9D8B030D-6E8A-4147-A177-3AD203B41FA5}">
                      <a16:colId xmlns:a16="http://schemas.microsoft.com/office/drawing/2014/main" xmlns="" val="719994143"/>
                    </a:ext>
                  </a:extLst>
                </a:gridCol>
              </a:tblGrid>
              <a:tr h="370840">
                <a:tc>
                  <a:txBody>
                    <a:bodyPr/>
                    <a:lstStyle/>
                    <a:p>
                      <a:r>
                        <a:rPr lang="en-US" dirty="0"/>
                        <a:t>P(race(x2,x1))</a:t>
                      </a:r>
                    </a:p>
                  </a:txBody>
                  <a:tcPr/>
                </a:tc>
                <a:tc>
                  <a:txBody>
                    <a:bodyPr/>
                    <a:lstStyle/>
                    <a:p>
                      <a:r>
                        <a:rPr lang="en-US" dirty="0"/>
                        <a:t>=</a:t>
                      </a:r>
                    </a:p>
                  </a:txBody>
                  <a:tcPr/>
                </a:tc>
                <a:tc>
                  <a:txBody>
                    <a:bodyPr/>
                    <a:lstStyle/>
                    <a:p>
                      <a:r>
                        <a:rPr lang="en-US" dirty="0"/>
                        <a:t>P(race(x2,x1), </a:t>
                      </a:r>
                      <a:r>
                        <a:rPr lang="es-ES_tradnl" sz="1800" dirty="0">
                          <a:solidFill>
                            <a:srgbClr val="FF0000"/>
                          </a:solidFill>
                          <a:latin typeface="Garamond" panose="02020404030301010803" pitchFamily="18" charset="0"/>
                        </a:rPr>
                        <a:t>¬</a:t>
                      </a:r>
                      <a:r>
                        <a:rPr lang="en-US" dirty="0">
                          <a:solidFill>
                            <a:srgbClr val="FF0000"/>
                          </a:solidFill>
                        </a:rPr>
                        <a:t>guarded(x2,x1)</a:t>
                      </a:r>
                      <a:r>
                        <a:rPr lang="en-US" dirty="0"/>
                        <a:t>, </a:t>
                      </a:r>
                      <a:r>
                        <a:rPr lang="en-US" dirty="0" err="1"/>
                        <a:t>mayAlias</a:t>
                      </a:r>
                      <a:r>
                        <a:rPr lang="en-US" dirty="0"/>
                        <a:t>(x2,x1), parallel(x2,x1))</a:t>
                      </a:r>
                    </a:p>
                  </a:txBody>
                  <a:tcPr/>
                </a:tc>
                <a:extLst>
                  <a:ext uri="{0D108BD9-81ED-4DB2-BD59-A6C34878D82A}">
                    <a16:rowId xmlns:a16="http://schemas.microsoft.com/office/drawing/2014/main" xmlns="" val="2571299274"/>
                  </a:ext>
                </a:extLst>
              </a:tr>
              <a:tr h="370840">
                <a:tc>
                  <a:txBody>
                    <a:bodyPr/>
                    <a:lstStyle/>
                    <a:p>
                      <a:endParaRPr lang="en-US" dirty="0"/>
                    </a:p>
                  </a:txBody>
                  <a:tcPr/>
                </a:tc>
                <a:tc>
                  <a:txBody>
                    <a:bodyPr/>
                    <a:lstStyle/>
                    <a:p>
                      <a:r>
                        <a:rPr lang="en-US" dirty="0"/>
                        <a:t>+</a:t>
                      </a:r>
                    </a:p>
                  </a:txBody>
                  <a:tcPr/>
                </a:tc>
                <a:tc>
                  <a:txBody>
                    <a:bodyPr/>
                    <a:lstStyle/>
                    <a:p>
                      <a:r>
                        <a:rPr lang="en-US" dirty="0"/>
                        <a:t>P(race(x2,x1), </a:t>
                      </a:r>
                      <a:r>
                        <a:rPr lang="es-ES_tradnl" sz="1800" dirty="0">
                          <a:solidFill>
                            <a:srgbClr val="FF0000"/>
                          </a:solidFill>
                          <a:latin typeface="Garamond" panose="02020404030301010803" pitchFamily="18" charset="0"/>
                        </a:rPr>
                        <a:t>¬</a:t>
                      </a:r>
                      <a:r>
                        <a:rPr lang="es-ES_tradnl" sz="1800" dirty="0" err="1">
                          <a:solidFill>
                            <a:srgbClr val="FF0000"/>
                          </a:solidFill>
                          <a:latin typeface="Garamond" panose="02020404030301010803" pitchFamily="18" charset="0"/>
                        </a:rPr>
                        <a:t>guarded</a:t>
                      </a:r>
                      <a:r>
                        <a:rPr lang="es-ES_tradnl" sz="1800" dirty="0">
                          <a:solidFill>
                            <a:srgbClr val="FF0000"/>
                          </a:solidFill>
                          <a:latin typeface="Garamond" panose="02020404030301010803" pitchFamily="18" charset="0"/>
                        </a:rPr>
                        <a:t>(x2,x1)</a:t>
                      </a:r>
                      <a:r>
                        <a:rPr lang="es-ES_tradnl" sz="1800" dirty="0">
                          <a:solidFill>
                            <a:prstClr val="black"/>
                          </a:solidFill>
                          <a:latin typeface="Garamond" panose="02020404030301010803" pitchFamily="18" charset="0"/>
                        </a:rPr>
                        <a:t>, </a:t>
                      </a:r>
                      <a:r>
                        <a:rPr lang="es-ES_tradnl" sz="1800" dirty="0" err="1">
                          <a:solidFill>
                            <a:prstClr val="black"/>
                          </a:solidFill>
                          <a:latin typeface="Garamond" panose="02020404030301010803" pitchFamily="18" charset="0"/>
                        </a:rPr>
                        <a:t>mayAlias</a:t>
                      </a:r>
                      <a:r>
                        <a:rPr lang="es-ES_tradnl" sz="1800" dirty="0">
                          <a:solidFill>
                            <a:prstClr val="black"/>
                          </a:solidFill>
                          <a:latin typeface="Garamond" panose="02020404030301010803" pitchFamily="18" charset="0"/>
                        </a:rPr>
                        <a:t>(x2,x1), </a:t>
                      </a:r>
                      <a:r>
                        <a:rPr lang="es-ES_tradnl" sz="1800" dirty="0">
                          <a:solidFill>
                            <a:srgbClr val="FF0000"/>
                          </a:solidFill>
                          <a:latin typeface="Garamond" panose="02020404030301010803" pitchFamily="18" charset="0"/>
                        </a:rPr>
                        <a:t>¬</a:t>
                      </a:r>
                      <a:r>
                        <a:rPr lang="es-ES_tradnl" sz="1800" dirty="0" err="1">
                          <a:solidFill>
                            <a:srgbClr val="FF0000"/>
                          </a:solidFill>
                          <a:latin typeface="Garamond" panose="02020404030301010803" pitchFamily="18" charset="0"/>
                        </a:rPr>
                        <a:t>parallel</a:t>
                      </a:r>
                      <a:r>
                        <a:rPr lang="es-ES_tradnl" sz="1800" dirty="0">
                          <a:solidFill>
                            <a:srgbClr val="FF0000"/>
                          </a:solidFill>
                          <a:latin typeface="Garamond" panose="02020404030301010803" pitchFamily="18" charset="0"/>
                        </a:rPr>
                        <a:t>(x2,x1)</a:t>
                      </a:r>
                      <a:r>
                        <a:rPr lang="en-US" dirty="0"/>
                        <a:t>)</a:t>
                      </a:r>
                    </a:p>
                  </a:txBody>
                  <a:tcPr/>
                </a:tc>
                <a:extLst>
                  <a:ext uri="{0D108BD9-81ED-4DB2-BD59-A6C34878D82A}">
                    <a16:rowId xmlns:a16="http://schemas.microsoft.com/office/drawing/2014/main" xmlns="" val="1131399823"/>
                  </a:ext>
                </a:extLst>
              </a:tr>
              <a:tr h="370840">
                <a:tc>
                  <a:txBody>
                    <a:bodyPr/>
                    <a:lstStyle/>
                    <a:p>
                      <a:endParaRPr lang="en-US" dirty="0"/>
                    </a:p>
                  </a:txBody>
                  <a:tcPr/>
                </a:tc>
                <a:tc>
                  <a:txBody>
                    <a:bodyPr/>
                    <a:lstStyle/>
                    <a:p>
                      <a:r>
                        <a:rPr lang="en-US" dirty="0"/>
                        <a:t>+</a:t>
                      </a:r>
                    </a:p>
                  </a:txBody>
                  <a:tcPr/>
                </a:tc>
                <a:tc>
                  <a:txBody>
                    <a:bodyPr/>
                    <a:lstStyle/>
                    <a:p>
                      <a:r>
                        <a:rPr lang="en-US" dirty="0"/>
                        <a:t>P(race(x2,x1), </a:t>
                      </a:r>
                      <a:r>
                        <a:rPr lang="es-ES_tradnl" sz="1800" dirty="0">
                          <a:solidFill>
                            <a:srgbClr val="FF0000"/>
                          </a:solidFill>
                          <a:latin typeface="Garamond" panose="02020404030301010803" pitchFamily="18" charset="0"/>
                        </a:rPr>
                        <a:t>¬</a:t>
                      </a:r>
                      <a:r>
                        <a:rPr lang="es-ES_tradnl" sz="1800" dirty="0" err="1">
                          <a:solidFill>
                            <a:srgbClr val="FF0000"/>
                          </a:solidFill>
                          <a:latin typeface="Garamond" panose="02020404030301010803" pitchFamily="18" charset="0"/>
                        </a:rPr>
                        <a:t>guarded</a:t>
                      </a:r>
                      <a:r>
                        <a:rPr lang="es-ES_tradnl" sz="1800" dirty="0">
                          <a:solidFill>
                            <a:srgbClr val="FF0000"/>
                          </a:solidFill>
                          <a:latin typeface="Garamond" panose="02020404030301010803" pitchFamily="18" charset="0"/>
                        </a:rPr>
                        <a:t>(x2,x1)</a:t>
                      </a:r>
                      <a:r>
                        <a:rPr lang="es-ES_tradnl" sz="1800" dirty="0">
                          <a:solidFill>
                            <a:prstClr val="black"/>
                          </a:solidFill>
                          <a:latin typeface="Garamond" panose="02020404030301010803" pitchFamily="18" charset="0"/>
                        </a:rPr>
                        <a:t>, </a:t>
                      </a:r>
                      <a:r>
                        <a:rPr lang="es-ES_tradnl" sz="1800" dirty="0">
                          <a:solidFill>
                            <a:srgbClr val="FF0000"/>
                          </a:solidFill>
                          <a:latin typeface="Garamond" panose="02020404030301010803" pitchFamily="18" charset="0"/>
                        </a:rPr>
                        <a:t>¬</a:t>
                      </a:r>
                      <a:r>
                        <a:rPr lang="es-ES_tradnl" sz="1800" dirty="0" err="1">
                          <a:solidFill>
                            <a:srgbClr val="FF0000"/>
                          </a:solidFill>
                          <a:latin typeface="Garamond" panose="02020404030301010803" pitchFamily="18" charset="0"/>
                        </a:rPr>
                        <a:t>mayAlias</a:t>
                      </a:r>
                      <a:r>
                        <a:rPr lang="es-ES_tradnl" sz="1800" dirty="0">
                          <a:solidFill>
                            <a:srgbClr val="FF0000"/>
                          </a:solidFill>
                          <a:latin typeface="Garamond" panose="02020404030301010803" pitchFamily="18" charset="0"/>
                        </a:rPr>
                        <a:t>(x2,x1)</a:t>
                      </a:r>
                      <a:r>
                        <a:rPr lang="es-ES_tradnl" sz="1800" dirty="0">
                          <a:solidFill>
                            <a:prstClr val="black"/>
                          </a:solidFill>
                          <a:latin typeface="Garamond" panose="02020404030301010803" pitchFamily="18" charset="0"/>
                        </a:rPr>
                        <a:t>, </a:t>
                      </a:r>
                      <a:r>
                        <a:rPr lang="es-ES_tradnl" sz="1800" dirty="0" err="1">
                          <a:solidFill>
                            <a:prstClr val="black"/>
                          </a:solidFill>
                          <a:latin typeface="Garamond" panose="02020404030301010803" pitchFamily="18" charset="0"/>
                        </a:rPr>
                        <a:t>parallel</a:t>
                      </a:r>
                      <a:r>
                        <a:rPr lang="es-ES_tradnl" sz="1800" dirty="0">
                          <a:solidFill>
                            <a:prstClr val="black"/>
                          </a:solidFill>
                          <a:latin typeface="Garamond" panose="02020404030301010803" pitchFamily="18" charset="0"/>
                        </a:rPr>
                        <a:t>(x2,x1)</a:t>
                      </a:r>
                      <a:r>
                        <a:rPr lang="en-US" dirty="0"/>
                        <a:t>)</a:t>
                      </a:r>
                    </a:p>
                  </a:txBody>
                  <a:tcPr/>
                </a:tc>
                <a:extLst>
                  <a:ext uri="{0D108BD9-81ED-4DB2-BD59-A6C34878D82A}">
                    <a16:rowId xmlns:a16="http://schemas.microsoft.com/office/drawing/2014/main" xmlns="" val="4078308788"/>
                  </a:ext>
                </a:extLst>
              </a:tr>
              <a:tr h="370840">
                <a:tc>
                  <a:txBody>
                    <a:bodyPr/>
                    <a:lstStyle/>
                    <a:p>
                      <a:endParaRPr lang="en-US" dirty="0"/>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xmlns="" val="2561366847"/>
                  </a:ext>
                </a:extLst>
              </a:tr>
              <a:tr h="370840">
                <a:tc>
                  <a:txBody>
                    <a:bodyPr/>
                    <a:lstStyle/>
                    <a:p>
                      <a:endParaRPr lang="en-US" dirty="0"/>
                    </a:p>
                  </a:txBody>
                  <a:tcPr/>
                </a:tc>
                <a:tc>
                  <a:txBody>
                    <a:bodyPr/>
                    <a:lstStyle/>
                    <a:p>
                      <a:r>
                        <a:rPr lang="en-US" dirty="0"/>
                        <a:t>+</a:t>
                      </a:r>
                    </a:p>
                  </a:txBody>
                  <a:tcPr/>
                </a:tc>
                <a:tc>
                  <a:txBody>
                    <a:bodyPr/>
                    <a:lstStyle/>
                    <a:p>
                      <a:r>
                        <a:rPr lang="en-US" dirty="0"/>
                        <a:t>P(race(x2,x1),guarded(x2,x1), </a:t>
                      </a:r>
                      <a:r>
                        <a:rPr lang="es-ES_tradnl" sz="1800" dirty="0">
                          <a:solidFill>
                            <a:srgbClr val="FF0000"/>
                          </a:solidFill>
                          <a:latin typeface="Garamond" panose="02020404030301010803" pitchFamily="18" charset="0"/>
                        </a:rPr>
                        <a:t>¬</a:t>
                      </a:r>
                      <a:r>
                        <a:rPr lang="es-ES_tradnl" sz="1800" dirty="0" err="1">
                          <a:solidFill>
                            <a:srgbClr val="FF0000"/>
                          </a:solidFill>
                          <a:latin typeface="Garamond" panose="02020404030301010803" pitchFamily="18" charset="0"/>
                        </a:rPr>
                        <a:t>mayAlias</a:t>
                      </a:r>
                      <a:r>
                        <a:rPr lang="es-ES_tradnl" sz="1800" dirty="0">
                          <a:solidFill>
                            <a:srgbClr val="FF0000"/>
                          </a:solidFill>
                          <a:latin typeface="Garamond" panose="02020404030301010803" pitchFamily="18" charset="0"/>
                        </a:rPr>
                        <a:t>(x2,x1)</a:t>
                      </a:r>
                      <a:r>
                        <a:rPr lang="es-ES_tradnl" sz="1800" dirty="0">
                          <a:solidFill>
                            <a:prstClr val="black"/>
                          </a:solidFill>
                          <a:latin typeface="Garamond" panose="02020404030301010803" pitchFamily="18" charset="0"/>
                        </a:rPr>
                        <a:t>, </a:t>
                      </a:r>
                      <a:r>
                        <a:rPr lang="es-ES_tradnl" sz="1800" dirty="0">
                          <a:solidFill>
                            <a:srgbClr val="FF0000"/>
                          </a:solidFill>
                          <a:latin typeface="Garamond" panose="02020404030301010803" pitchFamily="18" charset="0"/>
                        </a:rPr>
                        <a:t>¬</a:t>
                      </a:r>
                      <a:r>
                        <a:rPr lang="es-ES_tradnl" sz="1800" dirty="0" err="1">
                          <a:solidFill>
                            <a:srgbClr val="FF0000"/>
                          </a:solidFill>
                          <a:latin typeface="Garamond" panose="02020404030301010803" pitchFamily="18" charset="0"/>
                        </a:rPr>
                        <a:t>parallel</a:t>
                      </a:r>
                      <a:r>
                        <a:rPr lang="es-ES_tradnl" sz="1800" dirty="0">
                          <a:solidFill>
                            <a:srgbClr val="FF0000"/>
                          </a:solidFill>
                          <a:latin typeface="Garamond" panose="02020404030301010803" pitchFamily="18" charset="0"/>
                        </a:rPr>
                        <a:t>(x2,x1)</a:t>
                      </a:r>
                      <a:r>
                        <a:rPr lang="en-US" dirty="0"/>
                        <a:t>)</a:t>
                      </a:r>
                    </a:p>
                  </a:txBody>
                  <a:tcPr/>
                </a:tc>
                <a:extLst>
                  <a:ext uri="{0D108BD9-81ED-4DB2-BD59-A6C34878D82A}">
                    <a16:rowId xmlns:a16="http://schemas.microsoft.com/office/drawing/2014/main" xmlns="" val="1317820741"/>
                  </a:ext>
                </a:extLst>
              </a:tr>
            </a:tbl>
          </a:graphicData>
        </a:graphic>
      </p:graphicFrame>
      <p:graphicFrame>
        <p:nvGraphicFramePr>
          <p:cNvPr id="61" name="Table 60">
            <a:extLst>
              <a:ext uri="{FF2B5EF4-FFF2-40B4-BE49-F238E27FC236}">
                <a16:creationId xmlns:a16="http://schemas.microsoft.com/office/drawing/2014/main" xmlns="" id="{D5B75BBB-EB9F-43CA-B322-7F49194E3B84}"/>
              </a:ext>
            </a:extLst>
          </p:cNvPr>
          <p:cNvGraphicFramePr>
            <a:graphicFrameLocks noGrp="1"/>
          </p:cNvGraphicFramePr>
          <p:nvPr>
            <p:extLst>
              <p:ext uri="{D42A27DB-BD31-4B8C-83A1-F6EECF244321}">
                <p14:modId xmlns:p14="http://schemas.microsoft.com/office/powerpoint/2010/main" val="13328900"/>
              </p:ext>
            </p:extLst>
          </p:nvPr>
        </p:nvGraphicFramePr>
        <p:xfrm>
          <a:off x="179060" y="2931772"/>
          <a:ext cx="8631307" cy="1854200"/>
        </p:xfrm>
        <a:graphic>
          <a:graphicData uri="http://schemas.openxmlformats.org/drawingml/2006/table">
            <a:tbl>
              <a:tblPr firstRow="1" bandRow="1">
                <a:tableStyleId>{2D5ABB26-0587-4C30-8999-92F81FD0307C}</a:tableStyleId>
              </a:tblPr>
              <a:tblGrid>
                <a:gridCol w="1791373">
                  <a:extLst>
                    <a:ext uri="{9D8B030D-6E8A-4147-A177-3AD203B41FA5}">
                      <a16:colId xmlns:a16="http://schemas.microsoft.com/office/drawing/2014/main" xmlns="" val="2521511468"/>
                    </a:ext>
                  </a:extLst>
                </a:gridCol>
                <a:gridCol w="451130">
                  <a:extLst>
                    <a:ext uri="{9D8B030D-6E8A-4147-A177-3AD203B41FA5}">
                      <a16:colId xmlns:a16="http://schemas.microsoft.com/office/drawing/2014/main" xmlns="" val="3274945406"/>
                    </a:ext>
                  </a:extLst>
                </a:gridCol>
                <a:gridCol w="6388804">
                  <a:extLst>
                    <a:ext uri="{9D8B030D-6E8A-4147-A177-3AD203B41FA5}">
                      <a16:colId xmlns:a16="http://schemas.microsoft.com/office/drawing/2014/main" xmlns="" val="719994143"/>
                    </a:ext>
                  </a:extLst>
                </a:gridCol>
              </a:tblGrid>
              <a:tr h="370840">
                <a:tc>
                  <a:txBody>
                    <a:bodyPr/>
                    <a:lstStyle/>
                    <a:p>
                      <a:r>
                        <a:rPr lang="en-US" dirty="0"/>
                        <a:t>P(race(x2,x1))</a:t>
                      </a:r>
                    </a:p>
                  </a:txBody>
                  <a:tcPr/>
                </a:tc>
                <a:tc>
                  <a:txBody>
                    <a:bodyPr/>
                    <a:lstStyle/>
                    <a:p>
                      <a:r>
                        <a:rPr lang="en-US" dirty="0"/>
                        <a:t>=</a:t>
                      </a:r>
                    </a:p>
                  </a:txBody>
                  <a:tcPr/>
                </a:tc>
                <a:tc>
                  <a:txBody>
                    <a:bodyPr/>
                    <a:lstStyle/>
                    <a:p>
                      <a:r>
                        <a:rPr lang="en-US" dirty="0"/>
                        <a:t>P(race(x2,x1), </a:t>
                      </a:r>
                      <a:r>
                        <a:rPr lang="es-ES_tradnl" sz="1800" dirty="0">
                          <a:solidFill>
                            <a:srgbClr val="FF0000"/>
                          </a:solidFill>
                          <a:latin typeface="Garamond" panose="02020404030301010803" pitchFamily="18" charset="0"/>
                        </a:rPr>
                        <a:t>¬</a:t>
                      </a:r>
                      <a:r>
                        <a:rPr lang="en-US" dirty="0">
                          <a:solidFill>
                            <a:srgbClr val="FF0000"/>
                          </a:solidFill>
                        </a:rPr>
                        <a:t>guarded(x2,x1)</a:t>
                      </a:r>
                      <a:r>
                        <a:rPr lang="en-US" dirty="0"/>
                        <a:t>, </a:t>
                      </a:r>
                      <a:r>
                        <a:rPr lang="en-US" dirty="0" err="1"/>
                        <a:t>mayAlias</a:t>
                      </a:r>
                      <a:r>
                        <a:rPr lang="en-US" dirty="0"/>
                        <a:t>(x2,x1), parallel(x2,x1))</a:t>
                      </a:r>
                    </a:p>
                  </a:txBody>
                  <a:tcPr/>
                </a:tc>
                <a:extLst>
                  <a:ext uri="{0D108BD9-81ED-4DB2-BD59-A6C34878D82A}">
                    <a16:rowId xmlns:a16="http://schemas.microsoft.com/office/drawing/2014/main" xmlns="" val="2571299274"/>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131399823"/>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4078308788"/>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2561366847"/>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317820741"/>
                  </a:ext>
                </a:extLst>
              </a:tr>
            </a:tbl>
          </a:graphicData>
        </a:graphic>
      </p:graphicFrame>
      <p:graphicFrame>
        <p:nvGraphicFramePr>
          <p:cNvPr id="62" name="Table 61">
            <a:extLst>
              <a:ext uri="{FF2B5EF4-FFF2-40B4-BE49-F238E27FC236}">
                <a16:creationId xmlns:a16="http://schemas.microsoft.com/office/drawing/2014/main" xmlns="" id="{5CC0B896-04E6-4EEE-ADEF-C3423C251CEE}"/>
              </a:ext>
            </a:extLst>
          </p:cNvPr>
          <p:cNvGraphicFramePr>
            <a:graphicFrameLocks noGrp="1"/>
          </p:cNvGraphicFramePr>
          <p:nvPr>
            <p:extLst>
              <p:ext uri="{D42A27DB-BD31-4B8C-83A1-F6EECF244321}">
                <p14:modId xmlns:p14="http://schemas.microsoft.com/office/powerpoint/2010/main" val="1237643433"/>
              </p:ext>
            </p:extLst>
          </p:nvPr>
        </p:nvGraphicFramePr>
        <p:xfrm>
          <a:off x="179060" y="2953598"/>
          <a:ext cx="8631307" cy="1854200"/>
        </p:xfrm>
        <a:graphic>
          <a:graphicData uri="http://schemas.openxmlformats.org/drawingml/2006/table">
            <a:tbl>
              <a:tblPr firstRow="1" bandRow="1">
                <a:tableStyleId>{2D5ABB26-0587-4C30-8999-92F81FD0307C}</a:tableStyleId>
              </a:tblPr>
              <a:tblGrid>
                <a:gridCol w="1791373">
                  <a:extLst>
                    <a:ext uri="{9D8B030D-6E8A-4147-A177-3AD203B41FA5}">
                      <a16:colId xmlns:a16="http://schemas.microsoft.com/office/drawing/2014/main" xmlns="" val="2521511468"/>
                    </a:ext>
                  </a:extLst>
                </a:gridCol>
                <a:gridCol w="451130">
                  <a:extLst>
                    <a:ext uri="{9D8B030D-6E8A-4147-A177-3AD203B41FA5}">
                      <a16:colId xmlns:a16="http://schemas.microsoft.com/office/drawing/2014/main" xmlns="" val="3274945406"/>
                    </a:ext>
                  </a:extLst>
                </a:gridCol>
                <a:gridCol w="6388804">
                  <a:extLst>
                    <a:ext uri="{9D8B030D-6E8A-4147-A177-3AD203B41FA5}">
                      <a16:colId xmlns:a16="http://schemas.microsoft.com/office/drawing/2014/main" xmlns="" val="719994143"/>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2571299274"/>
                  </a:ext>
                </a:extLst>
              </a:tr>
              <a:tr h="370840">
                <a:tc>
                  <a:txBody>
                    <a:bodyPr/>
                    <a:lstStyle/>
                    <a:p>
                      <a:endParaRPr lang="en-US" dirty="0"/>
                    </a:p>
                  </a:txBody>
                  <a:tcPr/>
                </a:tc>
                <a:tc>
                  <a:txBody>
                    <a:bodyPr/>
                    <a:lstStyle/>
                    <a:p>
                      <a:r>
                        <a:rPr lang="en-US" dirty="0"/>
                        <a:t>=</a:t>
                      </a:r>
                    </a:p>
                  </a:txBody>
                  <a:tcPr/>
                </a:tc>
                <a:tc>
                  <a:txBody>
                    <a:bodyPr/>
                    <a:lstStyle/>
                    <a:p>
                      <a:r>
                        <a:rPr lang="en-US" dirty="0"/>
                        <a:t>P(race(x2,x1) | </a:t>
                      </a:r>
                      <a:r>
                        <a:rPr lang="es-ES_tradnl" sz="1800" dirty="0">
                          <a:solidFill>
                            <a:srgbClr val="FF0000"/>
                          </a:solidFill>
                          <a:latin typeface="Garamond" panose="02020404030301010803" pitchFamily="18" charset="0"/>
                        </a:rPr>
                        <a:t>¬</a:t>
                      </a:r>
                      <a:r>
                        <a:rPr lang="es-ES_tradnl" sz="1800" dirty="0" err="1">
                          <a:solidFill>
                            <a:srgbClr val="FF0000"/>
                          </a:solidFill>
                          <a:latin typeface="Garamond" panose="02020404030301010803" pitchFamily="18" charset="0"/>
                        </a:rPr>
                        <a:t>guarded</a:t>
                      </a:r>
                      <a:r>
                        <a:rPr lang="es-ES_tradnl" sz="1800" dirty="0">
                          <a:solidFill>
                            <a:srgbClr val="FF0000"/>
                          </a:solidFill>
                          <a:latin typeface="Garamond" panose="02020404030301010803" pitchFamily="18" charset="0"/>
                        </a:rPr>
                        <a:t>(x2,x1)</a:t>
                      </a:r>
                      <a:r>
                        <a:rPr lang="es-ES_tradnl" sz="1800" dirty="0">
                          <a:solidFill>
                            <a:prstClr val="black"/>
                          </a:solidFill>
                          <a:latin typeface="Garamond" panose="02020404030301010803" pitchFamily="18" charset="0"/>
                        </a:rPr>
                        <a:t>, </a:t>
                      </a:r>
                      <a:r>
                        <a:rPr lang="es-ES_tradnl" sz="1800" dirty="0" err="1">
                          <a:solidFill>
                            <a:prstClr val="black"/>
                          </a:solidFill>
                          <a:latin typeface="Garamond" panose="02020404030301010803" pitchFamily="18" charset="0"/>
                        </a:rPr>
                        <a:t>mayAlias</a:t>
                      </a:r>
                      <a:r>
                        <a:rPr lang="es-ES_tradnl" sz="1800" dirty="0">
                          <a:solidFill>
                            <a:prstClr val="black"/>
                          </a:solidFill>
                          <a:latin typeface="Garamond" panose="02020404030301010803" pitchFamily="18" charset="0"/>
                        </a:rPr>
                        <a:t>(x2,x1), </a:t>
                      </a:r>
                      <a:r>
                        <a:rPr lang="es-ES_tradnl" sz="1800" dirty="0" err="1">
                          <a:solidFill>
                            <a:prstClr val="black"/>
                          </a:solidFill>
                          <a:latin typeface="Garamond" panose="02020404030301010803" pitchFamily="18" charset="0"/>
                        </a:rPr>
                        <a:t>parallel</a:t>
                      </a:r>
                      <a:r>
                        <a:rPr lang="es-ES_tradnl" sz="1800" dirty="0">
                          <a:solidFill>
                            <a:prstClr val="black"/>
                          </a:solidFill>
                          <a:latin typeface="Garamond" panose="02020404030301010803" pitchFamily="18" charset="0"/>
                        </a:rPr>
                        <a:t>(x2,x1</a:t>
                      </a:r>
                      <a:r>
                        <a:rPr lang="es-ES_tradnl" sz="1800" dirty="0" smtClean="0">
                          <a:solidFill>
                            <a:prstClr val="black"/>
                          </a:solidFill>
                          <a:latin typeface="Garamond" panose="02020404030301010803" pitchFamily="18" charset="0"/>
                        </a:rPr>
                        <a:t>)) *</a:t>
                      </a:r>
                      <a:endParaRPr lang="en-US" dirty="0"/>
                    </a:p>
                  </a:txBody>
                  <a:tcPr/>
                </a:tc>
                <a:extLst>
                  <a:ext uri="{0D108BD9-81ED-4DB2-BD59-A6C34878D82A}">
                    <a16:rowId xmlns:a16="http://schemas.microsoft.com/office/drawing/2014/main" xmlns="" val="1131399823"/>
                  </a:ext>
                </a:extLst>
              </a:tr>
              <a:tr h="370840">
                <a:tc>
                  <a:txBody>
                    <a:bodyPr/>
                    <a:lstStyle/>
                    <a:p>
                      <a:endParaRPr lang="en-US" dirty="0"/>
                    </a:p>
                  </a:txBody>
                  <a:tcPr/>
                </a:tc>
                <a:tc>
                  <a:txBody>
                    <a:bodyPr/>
                    <a:lstStyle/>
                    <a:p>
                      <a:endParaRPr lang="en-US" dirty="0"/>
                    </a:p>
                  </a:txBody>
                  <a:tcPr/>
                </a:tc>
                <a:tc>
                  <a:txBody>
                    <a:bodyPr/>
                    <a:lstStyle/>
                    <a:p>
                      <a:r>
                        <a:rPr lang="es-ES_tradnl" sz="1800" dirty="0" smtClean="0">
                          <a:solidFill>
                            <a:prstClr val="black"/>
                          </a:solidFill>
                          <a:latin typeface="Garamond" panose="02020404030301010803" pitchFamily="18" charset="0"/>
                        </a:rPr>
                        <a:t>P</a:t>
                      </a:r>
                      <a:r>
                        <a:rPr lang="es-ES_tradnl" sz="1800" dirty="0">
                          <a:solidFill>
                            <a:prstClr val="black"/>
                          </a:solidFill>
                          <a:latin typeface="Garamond" panose="02020404030301010803" pitchFamily="18" charset="0"/>
                        </a:rPr>
                        <a:t>(</a:t>
                      </a:r>
                      <a:r>
                        <a:rPr lang="es-ES_tradnl" sz="1800" dirty="0">
                          <a:solidFill>
                            <a:srgbClr val="FF0000"/>
                          </a:solidFill>
                          <a:latin typeface="Garamond" panose="02020404030301010803" pitchFamily="18" charset="0"/>
                        </a:rPr>
                        <a:t>¬</a:t>
                      </a:r>
                      <a:r>
                        <a:rPr lang="es-ES_tradnl" sz="1800" dirty="0" err="1">
                          <a:solidFill>
                            <a:srgbClr val="FF0000"/>
                          </a:solidFill>
                          <a:latin typeface="Garamond" panose="02020404030301010803" pitchFamily="18" charset="0"/>
                        </a:rPr>
                        <a:t>guarded</a:t>
                      </a:r>
                      <a:r>
                        <a:rPr lang="es-ES_tradnl" sz="1800" dirty="0">
                          <a:solidFill>
                            <a:srgbClr val="FF0000"/>
                          </a:solidFill>
                          <a:latin typeface="Garamond" panose="02020404030301010803" pitchFamily="18" charset="0"/>
                        </a:rPr>
                        <a:t>(x2,x1)</a:t>
                      </a:r>
                      <a:r>
                        <a:rPr lang="es-ES_tradnl" sz="1800" dirty="0">
                          <a:solidFill>
                            <a:prstClr val="black"/>
                          </a:solidFill>
                          <a:latin typeface="Garamond" panose="02020404030301010803" pitchFamily="18" charset="0"/>
                        </a:rPr>
                        <a:t>) * P(</a:t>
                      </a:r>
                      <a:r>
                        <a:rPr lang="es-ES_tradnl" sz="1800" dirty="0" err="1">
                          <a:solidFill>
                            <a:prstClr val="black"/>
                          </a:solidFill>
                          <a:latin typeface="Garamond" panose="02020404030301010803" pitchFamily="18" charset="0"/>
                        </a:rPr>
                        <a:t>mayAlias</a:t>
                      </a:r>
                      <a:r>
                        <a:rPr lang="es-ES_tradnl" sz="1800" dirty="0">
                          <a:solidFill>
                            <a:prstClr val="black"/>
                          </a:solidFill>
                          <a:latin typeface="Garamond" panose="02020404030301010803" pitchFamily="18" charset="0"/>
                        </a:rPr>
                        <a:t>(x2,x1)) * P(</a:t>
                      </a:r>
                      <a:r>
                        <a:rPr lang="es-ES_tradnl" sz="1800" dirty="0" err="1">
                          <a:solidFill>
                            <a:prstClr val="black"/>
                          </a:solidFill>
                          <a:latin typeface="Garamond" panose="02020404030301010803" pitchFamily="18" charset="0"/>
                        </a:rPr>
                        <a:t>parallel</a:t>
                      </a:r>
                      <a:r>
                        <a:rPr lang="es-ES_tradnl" sz="1800" dirty="0">
                          <a:solidFill>
                            <a:prstClr val="black"/>
                          </a:solidFill>
                          <a:latin typeface="Garamond" panose="02020404030301010803" pitchFamily="18" charset="0"/>
                        </a:rPr>
                        <a:t>(x2,x1))</a:t>
                      </a:r>
                      <a:endParaRPr lang="en-US" dirty="0"/>
                    </a:p>
                  </a:txBody>
                  <a:tcPr/>
                </a:tc>
                <a:extLst>
                  <a:ext uri="{0D108BD9-81ED-4DB2-BD59-A6C34878D82A}">
                    <a16:rowId xmlns:a16="http://schemas.microsoft.com/office/drawing/2014/main" xmlns="" val="4078308788"/>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2561366847"/>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317820741"/>
                  </a:ext>
                </a:extLst>
              </a:tr>
            </a:tbl>
          </a:graphicData>
        </a:graphic>
      </p:graphicFrame>
      <p:sp>
        <p:nvSpPr>
          <p:cNvPr id="57" name="Left Brace 56">
            <a:extLst>
              <a:ext uri="{FF2B5EF4-FFF2-40B4-BE49-F238E27FC236}">
                <a16:creationId xmlns:a16="http://schemas.microsoft.com/office/drawing/2014/main" xmlns="" id="{33860774-9D36-4BA9-BEA5-076BB9FAE949}"/>
              </a:ext>
            </a:extLst>
          </p:cNvPr>
          <p:cNvSpPr/>
          <p:nvPr/>
        </p:nvSpPr>
        <p:spPr>
          <a:xfrm>
            <a:off x="1765937" y="3382264"/>
            <a:ext cx="235915" cy="1300947"/>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5" name="Slide Number Placeholder 54"/>
          <p:cNvSpPr>
            <a:spLocks noGrp="1"/>
          </p:cNvSpPr>
          <p:nvPr>
            <p:ph type="sldNum" sz="quarter" idx="12"/>
          </p:nvPr>
        </p:nvSpPr>
        <p:spPr/>
        <p:txBody>
          <a:bodyPr/>
          <a:lstStyle/>
          <a:p>
            <a:fld id="{1F7DF5D7-FF41-4BF6-8958-28DFF1DB182D}" type="slidenum">
              <a:rPr lang="en-US" smtClean="0"/>
              <a:t>24</a:t>
            </a:fld>
            <a:endParaRPr lang="en-US" dirty="0"/>
          </a:p>
        </p:txBody>
      </p:sp>
    </p:spTree>
    <p:extLst>
      <p:ext uri="{BB962C8B-B14F-4D97-AF65-F5344CB8AC3E}">
        <p14:creationId xmlns:p14="http://schemas.microsoft.com/office/powerpoint/2010/main" val="192698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6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65" grpId="0" animBg="1"/>
      <p:bldP spid="57" grpId="0" animBg="1"/>
      <p:bldP spid="5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328608" y="1283022"/>
            <a:ext cx="8686800" cy="4403405"/>
          </a:xfrm>
        </p:spPr>
        <p:txBody>
          <a:bodyPr/>
          <a:lstStyle/>
          <a:p>
            <a:r>
              <a:rPr lang="en-US" dirty="0"/>
              <a:t>Observation: </a:t>
            </a:r>
            <a:r>
              <a:rPr lang="en-US" dirty="0" smtClean="0"/>
              <a:t>alarms are correlated</a:t>
            </a:r>
            <a:endParaRPr lang="en-US" dirty="0"/>
          </a:p>
          <a:p>
            <a:pPr lvl="1"/>
            <a:r>
              <a:rPr lang="en-US" dirty="0"/>
              <a:t>Both true </a:t>
            </a:r>
            <a:r>
              <a:rPr lang="en-US" dirty="0" smtClean="0"/>
              <a:t>alarms </a:t>
            </a:r>
            <a:r>
              <a:rPr lang="en-US" dirty="0"/>
              <a:t>and false </a:t>
            </a:r>
            <a:r>
              <a:rPr lang="en-US" dirty="0" smtClean="0"/>
              <a:t>alarms</a:t>
            </a:r>
            <a:endParaRPr lang="en-US" dirty="0"/>
          </a:p>
          <a:p>
            <a:endParaRPr lang="en-US" dirty="0"/>
          </a:p>
          <a:p>
            <a:r>
              <a:rPr lang="en-US" dirty="0"/>
              <a:t>Our insight: exploit </a:t>
            </a:r>
            <a:r>
              <a:rPr lang="en-US" dirty="0" smtClean="0"/>
              <a:t>derivations </a:t>
            </a:r>
            <a:r>
              <a:rPr lang="en-US" dirty="0"/>
              <a:t>to </a:t>
            </a:r>
            <a:r>
              <a:rPr lang="en-US" dirty="0" smtClean="0"/>
              <a:t>capture correlations</a:t>
            </a:r>
            <a:endParaRPr lang="en-US" dirty="0"/>
          </a:p>
          <a:p>
            <a:endParaRPr lang="en-US" dirty="0"/>
          </a:p>
          <a:p>
            <a:r>
              <a:rPr lang="en-US" dirty="0"/>
              <a:t>View derivation </a:t>
            </a:r>
            <a:r>
              <a:rPr lang="en-US" dirty="0" smtClean="0"/>
              <a:t>graph as mix </a:t>
            </a:r>
            <a:r>
              <a:rPr lang="en-US" dirty="0"/>
              <a:t>of hard </a:t>
            </a:r>
            <a:r>
              <a:rPr lang="en-US" dirty="0" smtClean="0"/>
              <a:t>/ soft </a:t>
            </a:r>
            <a:r>
              <a:rPr lang="en-US" dirty="0"/>
              <a:t>constraints</a:t>
            </a:r>
          </a:p>
          <a:p>
            <a:endParaRPr lang="en-US" dirty="0"/>
          </a:p>
          <a:p>
            <a:r>
              <a:rPr lang="en-US" dirty="0"/>
              <a:t>Encode as Bayesian network to </a:t>
            </a:r>
            <a:r>
              <a:rPr lang="en-US" dirty="0" smtClean="0"/>
              <a:t>perform </a:t>
            </a:r>
            <a:r>
              <a:rPr lang="en-US" dirty="0"/>
              <a:t>marginal </a:t>
            </a:r>
            <a:r>
              <a:rPr lang="en-US" dirty="0" smtClean="0"/>
              <a:t>inference</a:t>
            </a:r>
            <a:endParaRPr lang="en-US" dirty="0"/>
          </a:p>
        </p:txBody>
      </p:sp>
      <p:sp>
        <p:nvSpPr>
          <p:cNvPr id="3" name="Date Placeholder 2"/>
          <p:cNvSpPr>
            <a:spLocks noGrp="1"/>
          </p:cNvSpPr>
          <p:nvPr>
            <p:ph type="dt" sz="half" idx="10"/>
          </p:nvPr>
        </p:nvSpPr>
        <p:spPr/>
        <p:txBody>
          <a:bodyPr/>
          <a:lstStyle/>
          <a:p>
            <a:r>
              <a:rPr lang="en-US" smtClean="0"/>
              <a:t>10/13/17</a:t>
            </a:r>
            <a:endParaRPr lang="en-US" dirty="0"/>
          </a:p>
        </p:txBody>
      </p:sp>
      <p:sp>
        <p:nvSpPr>
          <p:cNvPr id="5" name="Title 4"/>
          <p:cNvSpPr>
            <a:spLocks noGrp="1"/>
          </p:cNvSpPr>
          <p:nvPr>
            <p:ph type="title"/>
          </p:nvPr>
        </p:nvSpPr>
        <p:spPr/>
        <p:txBody>
          <a:bodyPr/>
          <a:lstStyle/>
          <a:p>
            <a:r>
              <a:rPr lang="en-US" dirty="0"/>
              <a:t>Recap of Key Concepts</a:t>
            </a:r>
          </a:p>
        </p:txBody>
      </p:sp>
      <p:sp>
        <p:nvSpPr>
          <p:cNvPr id="7" name="Slide Number Placeholder 6"/>
          <p:cNvSpPr>
            <a:spLocks noGrp="1"/>
          </p:cNvSpPr>
          <p:nvPr>
            <p:ph type="sldNum" sz="quarter" idx="12"/>
          </p:nvPr>
        </p:nvSpPr>
        <p:spPr/>
        <p:txBody>
          <a:bodyPr/>
          <a:lstStyle/>
          <a:p>
            <a:fld id="{1F7DF5D7-FF41-4BF6-8958-28DFF1DB182D}" type="slidenum">
              <a:rPr lang="en-US" smtClean="0"/>
              <a:pPr/>
              <a:t>25</a:t>
            </a:fld>
            <a:endParaRPr lang="en-US" dirty="0"/>
          </a:p>
        </p:txBody>
      </p:sp>
    </p:spTree>
    <p:extLst>
      <p:ext uri="{BB962C8B-B14F-4D97-AF65-F5344CB8AC3E}">
        <p14:creationId xmlns:p14="http://schemas.microsoft.com/office/powerpoint/2010/main" val="63381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457200" y="1285607"/>
            <a:ext cx="8229600" cy="4645602"/>
          </a:xfrm>
        </p:spPr>
        <p:txBody>
          <a:bodyPr>
            <a:normAutofit fontScale="92500" lnSpcReduction="10000"/>
          </a:bodyPr>
          <a:lstStyle/>
          <a:p>
            <a:r>
              <a:rPr lang="en-US" dirty="0" smtClean="0"/>
              <a:t>Challenges in Automated Program Reasoning</a:t>
            </a:r>
          </a:p>
          <a:p>
            <a:endParaRPr lang="en-US" dirty="0" smtClean="0"/>
          </a:p>
          <a:p>
            <a:r>
              <a:rPr lang="en-US" dirty="0" smtClean="0"/>
              <a:t>Combined Logical and Probabilistic Approach</a:t>
            </a:r>
          </a:p>
          <a:p>
            <a:endParaRPr lang="en-US" dirty="0" smtClean="0"/>
          </a:p>
          <a:p>
            <a:r>
              <a:rPr lang="en-US" dirty="0" smtClean="0"/>
              <a:t>Using the Approach in Interactive Techniques</a:t>
            </a:r>
            <a:br>
              <a:rPr lang="en-US" dirty="0" smtClean="0"/>
            </a:br>
            <a:endParaRPr lang="en-US" sz="500" dirty="0" smtClean="0"/>
          </a:p>
          <a:p>
            <a:pPr lvl="1">
              <a:spcBef>
                <a:spcPts val="800"/>
              </a:spcBef>
              <a:spcAft>
                <a:spcPts val="500"/>
              </a:spcAft>
            </a:pPr>
            <a:r>
              <a:rPr lang="en-US" sz="2600" dirty="0" smtClean="0"/>
              <a:t>Alarm Classification</a:t>
            </a:r>
          </a:p>
          <a:p>
            <a:pPr lvl="1">
              <a:spcBef>
                <a:spcPts val="800"/>
              </a:spcBef>
              <a:spcAft>
                <a:spcPts val="500"/>
              </a:spcAft>
            </a:pPr>
            <a:r>
              <a:rPr lang="en-US" sz="2600" dirty="0" smtClean="0"/>
              <a:t>Alarm Ranking</a:t>
            </a:r>
          </a:p>
          <a:p>
            <a:pPr lvl="1">
              <a:spcBef>
                <a:spcPts val="800"/>
              </a:spcBef>
              <a:spcAft>
                <a:spcPts val="500"/>
              </a:spcAft>
            </a:pPr>
            <a:r>
              <a:rPr lang="en-US" sz="2600" dirty="0" smtClean="0"/>
              <a:t>Alarm Resolution</a:t>
            </a:r>
          </a:p>
          <a:p>
            <a:endParaRPr lang="en-US" dirty="0"/>
          </a:p>
          <a:p>
            <a:r>
              <a:rPr lang="en-US" dirty="0" smtClean="0"/>
              <a:t>Conclusions and Outlook</a:t>
            </a:r>
            <a:endParaRPr lang="en-US" dirty="0"/>
          </a:p>
        </p:txBody>
      </p:sp>
      <p:sp>
        <p:nvSpPr>
          <p:cNvPr id="3" name="Date Placeholder 2"/>
          <p:cNvSpPr>
            <a:spLocks noGrp="1"/>
          </p:cNvSpPr>
          <p:nvPr>
            <p:ph type="dt" sz="half" idx="10"/>
          </p:nvPr>
        </p:nvSpPr>
        <p:spPr/>
        <p:txBody>
          <a:bodyPr/>
          <a:lstStyle/>
          <a:p>
            <a:r>
              <a:rPr lang="en-US" smtClean="0"/>
              <a:t>10/13/17</a:t>
            </a:r>
            <a:endParaRPr lang="en-US" dirty="0"/>
          </a:p>
        </p:txBody>
      </p:sp>
      <p:sp>
        <p:nvSpPr>
          <p:cNvPr id="5" name="Title 4"/>
          <p:cNvSpPr>
            <a:spLocks noGrp="1"/>
          </p:cNvSpPr>
          <p:nvPr>
            <p:ph type="title"/>
          </p:nvPr>
        </p:nvSpPr>
        <p:spPr/>
        <p:txBody>
          <a:bodyPr/>
          <a:lstStyle/>
          <a:p>
            <a:r>
              <a:rPr lang="en-US" dirty="0" smtClean="0"/>
              <a:t>Talk Outline</a:t>
            </a:r>
            <a:endParaRPr lang="en-US" dirty="0"/>
          </a:p>
        </p:txBody>
      </p:sp>
      <p:sp>
        <p:nvSpPr>
          <p:cNvPr id="7" name="Slide Number Placeholder 6"/>
          <p:cNvSpPr>
            <a:spLocks noGrp="1"/>
          </p:cNvSpPr>
          <p:nvPr>
            <p:ph type="sldNum" sz="quarter" idx="12"/>
          </p:nvPr>
        </p:nvSpPr>
        <p:spPr/>
        <p:txBody>
          <a:bodyPr/>
          <a:lstStyle/>
          <a:p>
            <a:fld id="{1F7DF5D7-FF41-4BF6-8958-28DFF1DB182D}" type="slidenum">
              <a:rPr lang="en-US" smtClean="0"/>
              <a:pPr/>
              <a:t>26</a:t>
            </a:fld>
            <a:endParaRPr lang="en-US" dirty="0"/>
          </a:p>
        </p:txBody>
      </p:sp>
    </p:spTree>
    <p:extLst>
      <p:ext uri="{BB962C8B-B14F-4D97-AF65-F5344CB8AC3E}">
        <p14:creationId xmlns:p14="http://schemas.microsoft.com/office/powerpoint/2010/main" val="108831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
                                            <p:txEl>
                                              <p:pRg st="0" end="0"/>
                                            </p:txEl>
                                          </p:spTgt>
                                        </p:tgtEl>
                                        <p:attrNameLst>
                                          <p:attrName>style.color</p:attrName>
                                        </p:attrNameLst>
                                      </p:cBhvr>
                                      <p:to>
                                        <a:srgbClr val="CBCBCB"/>
                                      </p:to>
                                    </p:animClr>
                                  </p:childTnLst>
                                </p:cTn>
                              </p:par>
                              <p:par>
                                <p:cTn id="7" presetID="3" presetClass="emph" presetSubtype="2" fill="hold" nodeType="withEffect">
                                  <p:stCondLst>
                                    <p:cond delay="0"/>
                                  </p:stCondLst>
                                  <p:childTnLst>
                                    <p:animClr clrSpc="rgb" dir="cw">
                                      <p:cBhvr override="childStyle">
                                        <p:cTn id="8" dur="500" fill="hold"/>
                                        <p:tgtEl>
                                          <p:spTgt spid="2">
                                            <p:txEl>
                                              <p:pRg st="2" end="2"/>
                                            </p:txEl>
                                          </p:spTgt>
                                        </p:tgtEl>
                                        <p:attrNameLst>
                                          <p:attrName>style.color</p:attrName>
                                        </p:attrNameLst>
                                      </p:cBhvr>
                                      <p:to>
                                        <a:srgbClr val="CBCBCB"/>
                                      </p:to>
                                    </p:animClr>
                                  </p:childTnLst>
                                </p:cTn>
                              </p:par>
                              <p:par>
                                <p:cTn id="9" presetID="3" presetClass="emph" presetSubtype="2" fill="hold" nodeType="withEffect">
                                  <p:stCondLst>
                                    <p:cond delay="0"/>
                                  </p:stCondLst>
                                  <p:childTnLst>
                                    <p:animClr clrSpc="rgb" dir="cw">
                                      <p:cBhvr override="childStyle">
                                        <p:cTn id="10" dur="500" fill="hold"/>
                                        <p:tgtEl>
                                          <p:spTgt spid="2">
                                            <p:txEl>
                                              <p:pRg st="9" end="9"/>
                                            </p:txEl>
                                          </p:spTgt>
                                        </p:tgtEl>
                                        <p:attrNameLst>
                                          <p:attrName>style.color</p:attrName>
                                        </p:attrNameLst>
                                      </p:cBhvr>
                                      <p:to>
                                        <a:srgbClr val="CBCBCB"/>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10/13/17</a:t>
            </a:r>
            <a:endParaRPr lang="en-US" dirty="0"/>
          </a:p>
        </p:txBody>
      </p:sp>
      <p:sp>
        <p:nvSpPr>
          <p:cNvPr id="13" name="Rounded Rectangle 12"/>
          <p:cNvSpPr/>
          <p:nvPr/>
        </p:nvSpPr>
        <p:spPr>
          <a:xfrm>
            <a:off x="2262203" y="2646397"/>
            <a:ext cx="1316873" cy="914400"/>
          </a:xfrm>
          <a:prstGeom prst="roundRect">
            <a:avLst>
              <a:gd name="adj" fmla="val 19792"/>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Learning</a:t>
            </a:r>
            <a:br>
              <a:rPr lang="en-US" sz="2200" dirty="0" smtClean="0"/>
            </a:br>
            <a:r>
              <a:rPr lang="en-US" sz="2200" dirty="0" smtClean="0"/>
              <a:t>Engine</a:t>
            </a:r>
            <a:endParaRPr lang="en-US" sz="2200" dirty="0"/>
          </a:p>
        </p:txBody>
      </p:sp>
      <p:sp>
        <p:nvSpPr>
          <p:cNvPr id="14" name="Rounded Rectangle 13"/>
          <p:cNvSpPr/>
          <p:nvPr/>
        </p:nvSpPr>
        <p:spPr>
          <a:xfrm>
            <a:off x="6043081" y="2651258"/>
            <a:ext cx="1346109" cy="914400"/>
          </a:xfrm>
          <a:prstGeom prst="roundRect">
            <a:avLst>
              <a:gd name="adj" fmla="val 19792"/>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Inference</a:t>
            </a:r>
            <a:br>
              <a:rPr lang="en-US" sz="2200" dirty="0" smtClean="0"/>
            </a:br>
            <a:r>
              <a:rPr lang="en-US" sz="2200" dirty="0" smtClean="0"/>
              <a:t>Engine</a:t>
            </a:r>
            <a:endParaRPr lang="en-US" sz="2200" dirty="0"/>
          </a:p>
        </p:txBody>
      </p:sp>
      <p:sp>
        <p:nvSpPr>
          <p:cNvPr id="15" name="Vertical Scroll 14"/>
          <p:cNvSpPr/>
          <p:nvPr/>
        </p:nvSpPr>
        <p:spPr>
          <a:xfrm>
            <a:off x="4135742" y="2550459"/>
            <a:ext cx="1397532" cy="1192004"/>
          </a:xfrm>
          <a:prstGeom prst="verticalScroll">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err="1" smtClean="0"/>
              <a:t>Probabi-listic</a:t>
            </a:r>
            <a:endParaRPr lang="en-US" dirty="0" smtClean="0"/>
          </a:p>
          <a:p>
            <a:pPr algn="ctr"/>
            <a:r>
              <a:rPr lang="en-US" dirty="0" smtClean="0"/>
              <a:t>Analysis</a:t>
            </a:r>
            <a:endParaRPr lang="en-US" dirty="0"/>
          </a:p>
        </p:txBody>
      </p:sp>
      <p:sp>
        <p:nvSpPr>
          <p:cNvPr id="16" name="TextBox 15"/>
          <p:cNvSpPr txBox="1"/>
          <p:nvPr/>
        </p:nvSpPr>
        <p:spPr>
          <a:xfrm>
            <a:off x="5621608" y="435570"/>
            <a:ext cx="1919345" cy="369332"/>
          </a:xfrm>
          <a:prstGeom prst="rect">
            <a:avLst/>
          </a:prstGeom>
          <a:noFill/>
        </p:spPr>
        <p:txBody>
          <a:bodyPr wrap="square" rtlCol="0">
            <a:spAutoFit/>
          </a:bodyPr>
          <a:lstStyle/>
          <a:p>
            <a:pPr algn="ctr"/>
            <a:r>
              <a:rPr lang="en-US" b="1" smtClean="0">
                <a:latin typeface="Calibri"/>
                <a:cs typeface="Calibri"/>
              </a:rPr>
              <a:t>Analysis User</a:t>
            </a:r>
            <a:endParaRPr lang="en-US" b="1" dirty="0" smtClean="0">
              <a:latin typeface="Calibri"/>
              <a:cs typeface="Calibri"/>
            </a:endParaRP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24499" y="849121"/>
            <a:ext cx="983274" cy="983274"/>
          </a:xfrm>
          <a:prstGeom prst="rect">
            <a:avLst/>
          </a:prstGeom>
        </p:spPr>
      </p:pic>
      <p:sp>
        <p:nvSpPr>
          <p:cNvPr id="18" name="Folded Corner 17"/>
          <p:cNvSpPr/>
          <p:nvPr/>
        </p:nvSpPr>
        <p:spPr>
          <a:xfrm rot="10800000">
            <a:off x="2447937" y="4159058"/>
            <a:ext cx="787028" cy="816103"/>
          </a:xfrm>
          <a:prstGeom prst="foldedCorner">
            <a:avLst>
              <a:gd name="adj" fmla="val 291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076183" y="5279105"/>
            <a:ext cx="2201244" cy="615553"/>
          </a:xfrm>
          <a:prstGeom prst="rect">
            <a:avLst/>
          </a:prstGeom>
          <a:noFill/>
        </p:spPr>
        <p:txBody>
          <a:bodyPr wrap="none" rtlCol="0">
            <a:spAutoFit/>
          </a:bodyPr>
          <a:lstStyle/>
          <a:p>
            <a:pPr algn="ctr"/>
            <a:r>
              <a:rPr lang="en-US" sz="1700" b="1" dirty="0" smtClean="0">
                <a:solidFill>
                  <a:schemeClr val="bg2">
                    <a:lumMod val="25000"/>
                  </a:schemeClr>
                </a:solidFill>
                <a:latin typeface="Helvetica Light" charset="0"/>
                <a:ea typeface="Helvetica Light" charset="0"/>
                <a:cs typeface="Helvetica Light" charset="0"/>
              </a:rPr>
              <a:t>Training programs</a:t>
            </a:r>
            <a:br>
              <a:rPr lang="en-US" sz="1700" b="1" dirty="0" smtClean="0">
                <a:solidFill>
                  <a:schemeClr val="bg2">
                    <a:lumMod val="25000"/>
                  </a:schemeClr>
                </a:solidFill>
                <a:latin typeface="Helvetica Light" charset="0"/>
                <a:ea typeface="Helvetica Light" charset="0"/>
                <a:cs typeface="Helvetica Light" charset="0"/>
              </a:rPr>
            </a:br>
            <a:r>
              <a:rPr lang="en-US" sz="1700" b="1" dirty="0" smtClean="0">
                <a:solidFill>
                  <a:schemeClr val="bg2">
                    <a:lumMod val="25000"/>
                  </a:schemeClr>
                </a:solidFill>
                <a:latin typeface="Helvetica Light" charset="0"/>
                <a:ea typeface="Helvetica Light" charset="0"/>
                <a:cs typeface="Helvetica Light" charset="0"/>
              </a:rPr>
              <a:t>with labeled alarms</a:t>
            </a:r>
          </a:p>
        </p:txBody>
      </p:sp>
      <p:sp>
        <p:nvSpPr>
          <p:cNvPr id="20" name="Folded Corner 19"/>
          <p:cNvSpPr/>
          <p:nvPr/>
        </p:nvSpPr>
        <p:spPr>
          <a:xfrm rot="10800000">
            <a:off x="2600337" y="4311458"/>
            <a:ext cx="787028" cy="816103"/>
          </a:xfrm>
          <a:prstGeom prst="foldedCorner">
            <a:avLst>
              <a:gd name="adj" fmla="val 291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olded Corner 20"/>
          <p:cNvSpPr/>
          <p:nvPr/>
        </p:nvSpPr>
        <p:spPr>
          <a:xfrm rot="10800000">
            <a:off x="2752737" y="4463858"/>
            <a:ext cx="787028" cy="816103"/>
          </a:xfrm>
          <a:prstGeom prst="foldedCorner">
            <a:avLst>
              <a:gd name="adj" fmla="val 291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smtClean="0"/>
              <a:t>______</a:t>
            </a:r>
            <a:br>
              <a:rPr lang="en-US" sz="1000" b="1" dirty="0" smtClean="0"/>
            </a:br>
            <a:r>
              <a:rPr lang="en-US" sz="1000" b="1" dirty="0" smtClean="0"/>
              <a:t>_________ </a:t>
            </a:r>
            <a:br>
              <a:rPr lang="en-US" sz="1000" b="1" dirty="0" smtClean="0"/>
            </a:br>
            <a:r>
              <a:rPr lang="en-US" sz="1000" b="1" dirty="0" smtClean="0"/>
              <a:t>______</a:t>
            </a:r>
            <a:br>
              <a:rPr lang="en-US" sz="1000" b="1" dirty="0" smtClean="0"/>
            </a:br>
            <a:r>
              <a:rPr lang="en-US" sz="1000" b="1" dirty="0" smtClean="0"/>
              <a:t>_______</a:t>
            </a:r>
            <a:endParaRPr lang="en-US" sz="1000" b="1" dirty="0"/>
          </a:p>
        </p:txBody>
      </p:sp>
      <p:sp>
        <p:nvSpPr>
          <p:cNvPr id="22" name="Folded Corner 21"/>
          <p:cNvSpPr/>
          <p:nvPr/>
        </p:nvSpPr>
        <p:spPr>
          <a:xfrm rot="10800000">
            <a:off x="6322967" y="4110608"/>
            <a:ext cx="786336" cy="835940"/>
          </a:xfrm>
          <a:prstGeom prst="foldedCorner">
            <a:avLst>
              <a:gd name="adj" fmla="val 291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smtClean="0"/>
              <a:t>________</a:t>
            </a:r>
            <a:br>
              <a:rPr lang="en-US" sz="1000" b="1" dirty="0" smtClean="0"/>
            </a:br>
            <a:r>
              <a:rPr lang="en-US" sz="1000" b="1" dirty="0" smtClean="0"/>
              <a:t>______</a:t>
            </a:r>
            <a:br>
              <a:rPr lang="en-US" sz="1000" b="1" dirty="0" smtClean="0"/>
            </a:br>
            <a:r>
              <a:rPr lang="en-US" sz="1000" b="1" dirty="0" smtClean="0"/>
              <a:t>________</a:t>
            </a:r>
            <a:br>
              <a:rPr lang="en-US" sz="1000" b="1" dirty="0" smtClean="0"/>
            </a:br>
            <a:r>
              <a:rPr lang="en-US" sz="1000" b="1" dirty="0" smtClean="0"/>
              <a:t>______</a:t>
            </a:r>
            <a:endParaRPr lang="en-US" sz="1000" b="1" dirty="0"/>
          </a:p>
        </p:txBody>
      </p:sp>
      <p:sp>
        <p:nvSpPr>
          <p:cNvPr id="24" name="TextBox 23"/>
          <p:cNvSpPr txBox="1"/>
          <p:nvPr/>
        </p:nvSpPr>
        <p:spPr>
          <a:xfrm>
            <a:off x="5958125" y="5122478"/>
            <a:ext cx="1624291" cy="353943"/>
          </a:xfrm>
          <a:prstGeom prst="rect">
            <a:avLst/>
          </a:prstGeom>
          <a:noFill/>
        </p:spPr>
        <p:txBody>
          <a:bodyPr wrap="none" rtlCol="0">
            <a:spAutoFit/>
          </a:bodyPr>
          <a:lstStyle/>
          <a:p>
            <a:pPr algn="ctr"/>
            <a:r>
              <a:rPr lang="en-US" sz="1700" b="1" dirty="0" smtClean="0">
                <a:solidFill>
                  <a:schemeClr val="bg2">
                    <a:lumMod val="25000"/>
                  </a:schemeClr>
                </a:solidFill>
                <a:latin typeface="Helvetica Light" charset="0"/>
                <a:ea typeface="Helvetica Light" charset="0"/>
                <a:cs typeface="Helvetica Light" charset="0"/>
              </a:rPr>
              <a:t>Test program </a:t>
            </a:r>
          </a:p>
        </p:txBody>
      </p:sp>
      <p:grpSp>
        <p:nvGrpSpPr>
          <p:cNvPr id="39" name="Group 38"/>
          <p:cNvGrpSpPr/>
          <p:nvPr/>
        </p:nvGrpSpPr>
        <p:grpSpPr>
          <a:xfrm>
            <a:off x="275512" y="436192"/>
            <a:ext cx="1696476" cy="3306271"/>
            <a:chOff x="418392" y="436192"/>
            <a:chExt cx="1696476" cy="3306271"/>
          </a:xfrm>
        </p:grpSpPr>
        <p:sp>
          <p:nvSpPr>
            <p:cNvPr id="7" name="Vertical Scroll 6"/>
            <p:cNvSpPr/>
            <p:nvPr/>
          </p:nvSpPr>
          <p:spPr>
            <a:xfrm>
              <a:off x="592189" y="2550459"/>
              <a:ext cx="1313379" cy="1192004"/>
            </a:xfrm>
            <a:prstGeom prst="verticalScroll">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Logical</a:t>
              </a:r>
            </a:p>
            <a:p>
              <a:pPr algn="ctr"/>
              <a:r>
                <a:rPr lang="en-US" dirty="0" smtClean="0"/>
                <a:t>Analysis</a:t>
              </a:r>
              <a:endParaRPr lang="en-US" dirty="0"/>
            </a:p>
          </p:txBody>
        </p:sp>
        <p:sp>
          <p:nvSpPr>
            <p:cNvPr id="8" name="TextBox 7"/>
            <p:cNvSpPr txBox="1"/>
            <p:nvPr/>
          </p:nvSpPr>
          <p:spPr>
            <a:xfrm>
              <a:off x="418392" y="436192"/>
              <a:ext cx="1696476" cy="369332"/>
            </a:xfrm>
            <a:prstGeom prst="rect">
              <a:avLst/>
            </a:prstGeom>
            <a:noFill/>
          </p:spPr>
          <p:txBody>
            <a:bodyPr wrap="square" rtlCol="0">
              <a:spAutoFit/>
            </a:bodyPr>
            <a:lstStyle/>
            <a:p>
              <a:pPr algn="ctr"/>
              <a:r>
                <a:rPr lang="en-US" b="1" dirty="0" smtClean="0">
                  <a:latin typeface="Calibri"/>
                  <a:cs typeface="Calibri"/>
                </a:rPr>
                <a:t>Analysis Writer</a:t>
              </a:r>
            </a:p>
          </p:txBody>
        </p:sp>
        <p:pic>
          <p:nvPicPr>
            <p:cNvPr id="9" name="Picture 8"/>
            <p:cNvPicPr>
              <a:picLocks noChangeAspect="1"/>
            </p:cNvPicPr>
            <p:nvPr/>
          </p:nvPicPr>
          <p:blipFill>
            <a:blip r:embed="rId4"/>
            <a:stretch>
              <a:fillRect/>
            </a:stretch>
          </p:blipFill>
          <p:spPr>
            <a:xfrm>
              <a:off x="672227" y="846134"/>
              <a:ext cx="1060059" cy="1060059"/>
            </a:xfrm>
            <a:prstGeom prst="rect">
              <a:avLst/>
            </a:prstGeom>
          </p:spPr>
        </p:pic>
        <p:sp>
          <p:nvSpPr>
            <p:cNvPr id="26" name="Right Arrow 25"/>
            <p:cNvSpPr/>
            <p:nvPr/>
          </p:nvSpPr>
          <p:spPr>
            <a:xfrm rot="5400000">
              <a:off x="1057849" y="2124113"/>
              <a:ext cx="415980" cy="2742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ight Arrow 26"/>
          <p:cNvSpPr/>
          <p:nvPr/>
        </p:nvSpPr>
        <p:spPr>
          <a:xfrm>
            <a:off x="1731919" y="3005845"/>
            <a:ext cx="415980" cy="2742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3730630" y="3004355"/>
            <a:ext cx="415980" cy="2742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5509613" y="3016011"/>
            <a:ext cx="415980" cy="2742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6200000">
            <a:off x="2755513" y="3735024"/>
            <a:ext cx="415980" cy="2742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16200000">
            <a:off x="6548859" y="3700998"/>
            <a:ext cx="415980" cy="2742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ent Arrow 31"/>
          <p:cNvSpPr/>
          <p:nvPr/>
        </p:nvSpPr>
        <p:spPr>
          <a:xfrm rot="18496809">
            <a:off x="5850997" y="1872178"/>
            <a:ext cx="556666" cy="491637"/>
          </a:xfrm>
          <a:prstGeom prst="bentArrow">
            <a:avLst>
              <a:gd name="adj1" fmla="val 25934"/>
              <a:gd name="adj2" fmla="val 32054"/>
              <a:gd name="adj3" fmla="val 25000"/>
              <a:gd name="adj4"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Bent Arrow 32"/>
          <p:cNvSpPr/>
          <p:nvPr/>
        </p:nvSpPr>
        <p:spPr>
          <a:xfrm rot="7222601">
            <a:off x="6976317" y="1957901"/>
            <a:ext cx="556666" cy="491637"/>
          </a:xfrm>
          <a:prstGeom prst="bentArrow">
            <a:avLst>
              <a:gd name="adj1" fmla="val 25934"/>
              <a:gd name="adj2" fmla="val 32054"/>
              <a:gd name="adj3" fmla="val 25000"/>
              <a:gd name="adj4"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extBox 33"/>
          <p:cNvSpPr txBox="1"/>
          <p:nvPr/>
        </p:nvSpPr>
        <p:spPr>
          <a:xfrm>
            <a:off x="4837298" y="1732939"/>
            <a:ext cx="1083951" cy="615553"/>
          </a:xfrm>
          <a:prstGeom prst="rect">
            <a:avLst/>
          </a:prstGeom>
          <a:noFill/>
        </p:spPr>
        <p:txBody>
          <a:bodyPr wrap="none" rtlCol="0">
            <a:spAutoFit/>
          </a:bodyPr>
          <a:lstStyle/>
          <a:p>
            <a:pPr algn="ctr"/>
            <a:r>
              <a:rPr lang="en-US" sz="1700" b="1" dirty="0" smtClean="0">
                <a:solidFill>
                  <a:schemeClr val="bg2">
                    <a:lumMod val="25000"/>
                  </a:schemeClr>
                </a:solidFill>
                <a:latin typeface="Helvetica Light" charset="0"/>
                <a:ea typeface="Helvetica Light" charset="0"/>
                <a:cs typeface="Helvetica Light" charset="0"/>
              </a:rPr>
              <a:t>Analysis</a:t>
            </a:r>
            <a:br>
              <a:rPr lang="en-US" sz="1700" b="1" dirty="0" smtClean="0">
                <a:solidFill>
                  <a:schemeClr val="bg2">
                    <a:lumMod val="25000"/>
                  </a:schemeClr>
                </a:solidFill>
                <a:latin typeface="Helvetica Light" charset="0"/>
                <a:ea typeface="Helvetica Light" charset="0"/>
                <a:cs typeface="Helvetica Light" charset="0"/>
              </a:rPr>
            </a:br>
            <a:r>
              <a:rPr lang="en-US" sz="1700" b="1" dirty="0" smtClean="0">
                <a:solidFill>
                  <a:schemeClr val="bg2">
                    <a:lumMod val="25000"/>
                  </a:schemeClr>
                </a:solidFill>
                <a:latin typeface="Helvetica Light" charset="0"/>
                <a:ea typeface="Helvetica Light" charset="0"/>
                <a:cs typeface="Helvetica Light" charset="0"/>
              </a:rPr>
              <a:t>results</a:t>
            </a:r>
          </a:p>
        </p:txBody>
      </p:sp>
      <p:sp>
        <p:nvSpPr>
          <p:cNvPr id="35" name="TextBox 34"/>
          <p:cNvSpPr txBox="1"/>
          <p:nvPr/>
        </p:nvSpPr>
        <p:spPr>
          <a:xfrm>
            <a:off x="7466246" y="1736769"/>
            <a:ext cx="1132041" cy="615553"/>
          </a:xfrm>
          <a:prstGeom prst="rect">
            <a:avLst/>
          </a:prstGeom>
          <a:noFill/>
        </p:spPr>
        <p:txBody>
          <a:bodyPr wrap="none" rtlCol="0">
            <a:spAutoFit/>
          </a:bodyPr>
          <a:lstStyle/>
          <a:p>
            <a:pPr algn="ctr"/>
            <a:r>
              <a:rPr lang="en-US" sz="1700" b="1" dirty="0" smtClean="0">
                <a:solidFill>
                  <a:schemeClr val="bg2">
                    <a:lumMod val="25000"/>
                  </a:schemeClr>
                </a:solidFill>
                <a:latin typeface="Helvetica Light" charset="0"/>
                <a:ea typeface="Helvetica Light" charset="0"/>
                <a:cs typeface="Helvetica Light" charset="0"/>
              </a:rPr>
              <a:t>User</a:t>
            </a:r>
            <a:br>
              <a:rPr lang="en-US" sz="1700" b="1" dirty="0" smtClean="0">
                <a:solidFill>
                  <a:schemeClr val="bg2">
                    <a:lumMod val="25000"/>
                  </a:schemeClr>
                </a:solidFill>
                <a:latin typeface="Helvetica Light" charset="0"/>
                <a:ea typeface="Helvetica Light" charset="0"/>
                <a:cs typeface="Helvetica Light" charset="0"/>
              </a:rPr>
            </a:br>
            <a:r>
              <a:rPr lang="en-US" sz="1700" b="1" dirty="0" smtClean="0">
                <a:solidFill>
                  <a:schemeClr val="bg2">
                    <a:lumMod val="25000"/>
                  </a:schemeClr>
                </a:solidFill>
                <a:latin typeface="Helvetica Light" charset="0"/>
                <a:ea typeface="Helvetica Light" charset="0"/>
                <a:cs typeface="Helvetica Light" charset="0"/>
              </a:rPr>
              <a:t>feedback</a:t>
            </a:r>
          </a:p>
        </p:txBody>
      </p:sp>
      <p:sp>
        <p:nvSpPr>
          <p:cNvPr id="2" name="Slide Number Placeholder 1"/>
          <p:cNvSpPr>
            <a:spLocks noGrp="1"/>
          </p:cNvSpPr>
          <p:nvPr>
            <p:ph type="sldNum" sz="quarter" idx="12"/>
          </p:nvPr>
        </p:nvSpPr>
        <p:spPr/>
        <p:txBody>
          <a:bodyPr/>
          <a:lstStyle/>
          <a:p>
            <a:fld id="{1F7DF5D7-FF41-4BF6-8958-28DFF1DB182D}" type="slidenum">
              <a:rPr lang="en-US" smtClean="0"/>
              <a:pPr/>
              <a:t>27</a:t>
            </a:fld>
            <a:endParaRPr lang="en-US" dirty="0"/>
          </a:p>
        </p:txBody>
      </p:sp>
    </p:spTree>
    <p:extLst>
      <p:ext uri="{BB962C8B-B14F-4D97-AF65-F5344CB8AC3E}">
        <p14:creationId xmlns:p14="http://schemas.microsoft.com/office/powerpoint/2010/main" val="174935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down)">
                                      <p:cBhvr>
                                        <p:cTn id="53" dur="500"/>
                                        <p:tgtEl>
                                          <p:spTgt spid="32"/>
                                        </p:tgtEl>
                                      </p:cBhvr>
                                    </p:animEffect>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up)">
                                      <p:cBhvr>
                                        <p:cTn id="61" dur="500"/>
                                        <p:tgtEl>
                                          <p:spTgt spid="33"/>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8" grpId="0" animBg="1"/>
      <p:bldP spid="19" grpId="0"/>
      <p:bldP spid="20" grpId="0" animBg="1"/>
      <p:bldP spid="21" grpId="0" animBg="1"/>
      <p:bldP spid="22" grpId="0" animBg="1"/>
      <p:bldP spid="24" grpId="0"/>
      <p:bldP spid="27" grpId="0" animBg="1"/>
      <p:bldP spid="28" grpId="0" animBg="1"/>
      <p:bldP spid="29" grpId="0" animBg="1"/>
      <p:bldP spid="30" grpId="0" animBg="1"/>
      <p:bldP spid="31" grpId="0" animBg="1"/>
      <p:bldP spid="32" grpId="0" animBg="1"/>
      <p:bldP spid="33" grpId="0" animBg="1"/>
      <p:bldP spid="34"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endParaRPr lang="en-US" dirty="0"/>
          </a:p>
          <a:p>
            <a:endParaRPr lang="en-US" dirty="0" smtClean="0"/>
          </a:p>
          <a:p>
            <a:pPr marL="0" indent="0" algn="ctr">
              <a:buNone/>
            </a:pPr>
            <a:r>
              <a:rPr lang="en-US" sz="6000" dirty="0" smtClean="0"/>
              <a:t>Alarm Classification</a:t>
            </a:r>
            <a:endParaRPr lang="en-US" sz="6000" dirty="0"/>
          </a:p>
        </p:txBody>
      </p:sp>
      <p:sp>
        <p:nvSpPr>
          <p:cNvPr id="3" name="Date Placeholder 2"/>
          <p:cNvSpPr>
            <a:spLocks noGrp="1"/>
          </p:cNvSpPr>
          <p:nvPr>
            <p:ph type="dt" sz="half" idx="10"/>
          </p:nvPr>
        </p:nvSpPr>
        <p:spPr/>
        <p:txBody>
          <a:bodyPr/>
          <a:lstStyle/>
          <a:p>
            <a:r>
              <a:rPr lang="en-US" smtClean="0"/>
              <a:t>10/13/17</a:t>
            </a:r>
            <a:endParaRPr lang="en-US" dirty="0"/>
          </a:p>
        </p:txBody>
      </p:sp>
      <p:sp>
        <p:nvSpPr>
          <p:cNvPr id="5" name="Rectangle 4"/>
          <p:cNvSpPr/>
          <p:nvPr/>
        </p:nvSpPr>
        <p:spPr>
          <a:xfrm>
            <a:off x="1127050" y="3743509"/>
            <a:ext cx="6858001" cy="1323439"/>
          </a:xfrm>
          <a:prstGeom prst="rect">
            <a:avLst/>
          </a:prstGeom>
        </p:spPr>
        <p:txBody>
          <a:bodyPr wrap="square">
            <a:spAutoFit/>
          </a:bodyPr>
          <a:lstStyle/>
          <a:p>
            <a:pPr algn="ctr"/>
            <a:r>
              <a:rPr lang="en-US" sz="2000" dirty="0" smtClean="0"/>
              <a:t>A </a:t>
            </a:r>
            <a:r>
              <a:rPr lang="en-US" sz="2000" dirty="0"/>
              <a:t>User-Guided Approach to Program </a:t>
            </a:r>
            <a:r>
              <a:rPr lang="en-US" sz="2000" dirty="0" smtClean="0"/>
              <a:t>Analysis.</a:t>
            </a:r>
            <a:br>
              <a:rPr lang="en-US" sz="2000" dirty="0" smtClean="0"/>
            </a:br>
            <a:r>
              <a:rPr lang="en-US" sz="2000" dirty="0" smtClean="0"/>
              <a:t>R. </a:t>
            </a:r>
            <a:r>
              <a:rPr lang="en-US" sz="2000" dirty="0" err="1"/>
              <a:t>Mangal</a:t>
            </a:r>
            <a:r>
              <a:rPr lang="en-US" sz="2000" dirty="0"/>
              <a:t>, </a:t>
            </a:r>
            <a:r>
              <a:rPr lang="en-US" sz="2000" dirty="0" smtClean="0"/>
              <a:t>X. </a:t>
            </a:r>
            <a:r>
              <a:rPr lang="en-US" sz="2000" dirty="0"/>
              <a:t>Zhang, </a:t>
            </a:r>
            <a:r>
              <a:rPr lang="en-US" sz="2000" dirty="0" smtClean="0"/>
              <a:t>A. </a:t>
            </a:r>
            <a:r>
              <a:rPr lang="en-US" sz="2000" dirty="0"/>
              <a:t>Nori, </a:t>
            </a:r>
            <a:r>
              <a:rPr lang="en-US" sz="2000" dirty="0" smtClean="0"/>
              <a:t>M. </a:t>
            </a:r>
            <a:r>
              <a:rPr lang="en-US" sz="2000" dirty="0" err="1" smtClean="0"/>
              <a:t>Naik</a:t>
            </a:r>
            <a:r>
              <a:rPr lang="en-US" sz="2000" dirty="0" smtClean="0"/>
              <a:t>.</a:t>
            </a:r>
            <a:br>
              <a:rPr lang="en-US" sz="2000" dirty="0" smtClean="0"/>
            </a:br>
            <a:r>
              <a:rPr lang="en-US" sz="2000" dirty="0" smtClean="0"/>
              <a:t>In </a:t>
            </a:r>
            <a:r>
              <a:rPr lang="en-US" sz="2000" i="1" dirty="0" smtClean="0"/>
              <a:t>Symposium </a:t>
            </a:r>
            <a:r>
              <a:rPr lang="en-US" sz="2000" i="1" dirty="0"/>
              <a:t>on Foundations of Software </a:t>
            </a:r>
            <a:r>
              <a:rPr lang="en-US" sz="2000" i="1" dirty="0" smtClean="0"/>
              <a:t>Engineering</a:t>
            </a:r>
            <a:r>
              <a:rPr lang="en-US" sz="2000" dirty="0" smtClean="0"/>
              <a:t/>
            </a:r>
            <a:br>
              <a:rPr lang="en-US" sz="2000" dirty="0" smtClean="0"/>
            </a:br>
            <a:r>
              <a:rPr lang="en-US" sz="2000" dirty="0" smtClean="0"/>
              <a:t>(</a:t>
            </a:r>
            <a:r>
              <a:rPr lang="en-US" sz="2000" dirty="0"/>
              <a:t>FSE), 2015.</a:t>
            </a:r>
          </a:p>
        </p:txBody>
      </p:sp>
      <p:sp>
        <p:nvSpPr>
          <p:cNvPr id="7" name="Slide Number Placeholder 6"/>
          <p:cNvSpPr>
            <a:spLocks noGrp="1"/>
          </p:cNvSpPr>
          <p:nvPr>
            <p:ph type="sldNum" sz="quarter" idx="12"/>
          </p:nvPr>
        </p:nvSpPr>
        <p:spPr/>
        <p:txBody>
          <a:bodyPr/>
          <a:lstStyle/>
          <a:p>
            <a:fld id="{1F7DF5D7-FF41-4BF6-8958-28DFF1DB182D}" type="slidenum">
              <a:rPr lang="en-US" smtClean="0"/>
              <a:pPr/>
              <a:t>28</a:t>
            </a:fld>
            <a:endParaRPr lang="en-US" dirty="0"/>
          </a:p>
        </p:txBody>
      </p:sp>
    </p:spTree>
    <p:extLst>
      <p:ext uri="{BB962C8B-B14F-4D97-AF65-F5344CB8AC3E}">
        <p14:creationId xmlns:p14="http://schemas.microsoft.com/office/powerpoint/2010/main" val="6135935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1572768" y="1152144"/>
            <a:ext cx="6129684" cy="5047488"/>
          </a:xfrm>
          <a:prstGeom prst="rect">
            <a:avLst/>
          </a:prstGeom>
        </p:spPr>
      </p:pic>
      <p:sp>
        <p:nvSpPr>
          <p:cNvPr id="3" name="Title 2"/>
          <p:cNvSpPr>
            <a:spLocks noGrp="1"/>
          </p:cNvSpPr>
          <p:nvPr>
            <p:ph type="title"/>
          </p:nvPr>
        </p:nvSpPr>
        <p:spPr>
          <a:xfrm>
            <a:off x="193513" y="155447"/>
            <a:ext cx="8747760" cy="850392"/>
          </a:xfrm>
        </p:spPr>
        <p:txBody>
          <a:bodyPr>
            <a:normAutofit/>
          </a:bodyPr>
          <a:lstStyle/>
          <a:p>
            <a:pPr algn="ctr"/>
            <a:r>
              <a:rPr lang="en-US" dirty="0" smtClean="0"/>
              <a:t>Analysis Result, Before User Feedback</a:t>
            </a:r>
            <a:endParaRPr lang="en-US" dirty="0"/>
          </a:p>
        </p:txBody>
      </p:sp>
      <p:pic>
        <p:nvPicPr>
          <p:cNvPr id="14" name="Picture 13" descr="reports3.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51208" y="2811233"/>
            <a:ext cx="457200" cy="571500"/>
          </a:xfrm>
          <a:prstGeom prst="rect">
            <a:avLst/>
          </a:prstGeom>
        </p:spPr>
      </p:pic>
      <p:sp>
        <p:nvSpPr>
          <p:cNvPr id="4" name="Date Placeholder 3"/>
          <p:cNvSpPr>
            <a:spLocks noGrp="1"/>
          </p:cNvSpPr>
          <p:nvPr>
            <p:ph type="dt" sz="half" idx="10"/>
          </p:nvPr>
        </p:nvSpPr>
        <p:spPr/>
        <p:txBody>
          <a:bodyPr/>
          <a:lstStyle/>
          <a:p>
            <a:r>
              <a:rPr lang="en-US" smtClean="0"/>
              <a:t>10/13/17</a:t>
            </a:r>
            <a:endParaRPr lang="en-US" dirty="0"/>
          </a:p>
        </p:txBody>
      </p:sp>
      <p:sp>
        <p:nvSpPr>
          <p:cNvPr id="7" name="Slide Number Placeholder 6"/>
          <p:cNvSpPr>
            <a:spLocks noGrp="1"/>
          </p:cNvSpPr>
          <p:nvPr>
            <p:ph type="sldNum" sz="quarter" idx="12"/>
          </p:nvPr>
        </p:nvSpPr>
        <p:spPr/>
        <p:txBody>
          <a:bodyPr/>
          <a:lstStyle/>
          <a:p>
            <a:fld id="{1F7DF5D7-FF41-4BF6-8958-28DFF1DB182D}" type="slidenum">
              <a:rPr lang="en-US" smtClean="0"/>
              <a:t>29</a:t>
            </a:fld>
            <a:endParaRPr lang="en-US" dirty="0"/>
          </a:p>
        </p:txBody>
      </p:sp>
    </p:spTree>
    <p:custDataLst>
      <p:tags r:id="rId1"/>
    </p:custDataLst>
    <p:extLst>
      <p:ext uri="{BB962C8B-B14F-4D97-AF65-F5344CB8AC3E}">
        <p14:creationId xmlns:p14="http://schemas.microsoft.com/office/powerpoint/2010/main" val="1041914717"/>
      </p:ext>
    </p:extLst>
  </p:cSld>
  <p:clrMapOvr>
    <a:masterClrMapping/>
  </p:clrMapOvr>
  <mc:AlternateContent xmlns:mc="http://schemas.openxmlformats.org/markup-compatibility/2006" xmlns:p14="http://schemas.microsoft.com/office/powerpoint/2010/main">
    <mc:Choice Requires="p14">
      <p:transition spd="slow" p14:dur="2000" advTm="42123"/>
    </mc:Choice>
    <mc:Fallback xmlns="">
      <p:transition spd="slow" advTm="421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3.84402E-6 -1.38362E-6 L -0.10231 -0.07288 " pathEditMode="relative" rAng="0" ptsTypes="AA">
                                      <p:cBhvr>
                                        <p:cTn id="8" dur="1000" fill="hold"/>
                                        <p:tgtEl>
                                          <p:spTgt spid="14"/>
                                        </p:tgtEl>
                                        <p:attrNameLst>
                                          <p:attrName>ppt_x</p:attrName>
                                          <p:attrName>ppt_y</p:attrName>
                                        </p:attrNameLst>
                                      </p:cBhvr>
                                      <p:rCtr x="-5124" y="-36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The Challenge of Scaling Current QA Methods</a:t>
            </a:r>
            <a:endParaRPr lang="en-US" dirty="0"/>
          </a:p>
        </p:txBody>
      </p:sp>
      <p:sp>
        <p:nvSpPr>
          <p:cNvPr id="3" name="Date Placeholder 2"/>
          <p:cNvSpPr>
            <a:spLocks noGrp="1"/>
          </p:cNvSpPr>
          <p:nvPr>
            <p:ph type="dt" sz="half" idx="10"/>
          </p:nvPr>
        </p:nvSpPr>
        <p:spPr/>
        <p:txBody>
          <a:bodyPr/>
          <a:lstStyle/>
          <a:p>
            <a:r>
              <a:rPr lang="en-US" smtClean="0"/>
              <a:t>10/13/17</a:t>
            </a:r>
            <a:endParaRPr lang="en-US" dirty="0"/>
          </a:p>
        </p:txBody>
      </p:sp>
      <p:cxnSp>
        <p:nvCxnSpPr>
          <p:cNvPr id="8" name="Straight Arrow Connector 7"/>
          <p:cNvCxnSpPr/>
          <p:nvPr/>
        </p:nvCxnSpPr>
        <p:spPr>
          <a:xfrm flipV="1">
            <a:off x="1530847" y="1390545"/>
            <a:ext cx="0" cy="44898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530847" y="5880352"/>
            <a:ext cx="606175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265405" y="3177154"/>
            <a:ext cx="3005834" cy="400110"/>
          </a:xfrm>
          <a:prstGeom prst="rect">
            <a:avLst/>
          </a:prstGeom>
          <a:noFill/>
        </p:spPr>
        <p:txBody>
          <a:bodyPr wrap="square" rtlCol="0">
            <a:spAutoFit/>
          </a:bodyPr>
          <a:lstStyle/>
          <a:p>
            <a:r>
              <a:rPr lang="en-US" sz="2000" b="1" i="1" dirty="0" smtClean="0">
                <a:solidFill>
                  <a:srgbClr val="7030A0"/>
                </a:solidFill>
                <a:latin typeface="Helvetica Light" charset="0"/>
                <a:ea typeface="Helvetica Light" charset="0"/>
                <a:cs typeface="Helvetica Light" charset="0"/>
              </a:rPr>
              <a:t>Software </a:t>
            </a:r>
            <a:r>
              <a:rPr lang="en-US" sz="2000" b="1" i="1" smtClean="0">
                <a:solidFill>
                  <a:srgbClr val="7030A0"/>
                </a:solidFill>
                <a:latin typeface="Helvetica Light" charset="0"/>
                <a:ea typeface="Helvetica Light" charset="0"/>
                <a:cs typeface="Helvetica Light" charset="0"/>
              </a:rPr>
              <a:t>QA Budget</a:t>
            </a:r>
            <a:endParaRPr lang="en-US" sz="2000" b="1" i="1" dirty="0" smtClean="0">
              <a:solidFill>
                <a:srgbClr val="7030A0"/>
              </a:solidFill>
              <a:latin typeface="Helvetica Light" charset="0"/>
              <a:ea typeface="Helvetica Light" charset="0"/>
              <a:cs typeface="Helvetica Light" charset="0"/>
            </a:endParaRPr>
          </a:p>
        </p:txBody>
      </p:sp>
      <p:sp>
        <p:nvSpPr>
          <p:cNvPr id="11" name="TextBox 10"/>
          <p:cNvSpPr txBox="1"/>
          <p:nvPr/>
        </p:nvSpPr>
        <p:spPr>
          <a:xfrm>
            <a:off x="4068165" y="5880352"/>
            <a:ext cx="968661" cy="400110"/>
          </a:xfrm>
          <a:prstGeom prst="rect">
            <a:avLst/>
          </a:prstGeom>
          <a:noFill/>
        </p:spPr>
        <p:txBody>
          <a:bodyPr wrap="square" rtlCol="0">
            <a:spAutoFit/>
          </a:bodyPr>
          <a:lstStyle/>
          <a:p>
            <a:pPr algn="ctr"/>
            <a:r>
              <a:rPr lang="en-US" sz="2000" b="1" i="1" smtClean="0">
                <a:solidFill>
                  <a:srgbClr val="7030A0"/>
                </a:solidFill>
                <a:latin typeface="Helvetica Light" charset="0"/>
                <a:ea typeface="Helvetica Light" charset="0"/>
                <a:cs typeface="Helvetica Light" charset="0"/>
              </a:rPr>
              <a:t>Year</a:t>
            </a:r>
            <a:endParaRPr lang="en-US" sz="2000" b="1" i="1" dirty="0" smtClean="0">
              <a:solidFill>
                <a:srgbClr val="7030A0"/>
              </a:solidFill>
              <a:latin typeface="Helvetica Light" charset="0"/>
              <a:ea typeface="Helvetica Light" charset="0"/>
              <a:cs typeface="Helvetica Light" charset="0"/>
            </a:endParaRPr>
          </a:p>
        </p:txBody>
      </p:sp>
      <p:grpSp>
        <p:nvGrpSpPr>
          <p:cNvPr id="55" name="Group 54"/>
          <p:cNvGrpSpPr/>
          <p:nvPr/>
        </p:nvGrpSpPr>
        <p:grpSpPr>
          <a:xfrm>
            <a:off x="1811582" y="2356208"/>
            <a:ext cx="6251694" cy="3176227"/>
            <a:chOff x="1811582" y="2270481"/>
            <a:chExt cx="6251694" cy="3176227"/>
          </a:xfrm>
        </p:grpSpPr>
        <p:grpSp>
          <p:nvGrpSpPr>
            <p:cNvPr id="19" name="Group 18"/>
            <p:cNvGrpSpPr/>
            <p:nvPr/>
          </p:nvGrpSpPr>
          <p:grpSpPr>
            <a:xfrm>
              <a:off x="1811582" y="4041914"/>
              <a:ext cx="1338037" cy="1404794"/>
              <a:chOff x="2004252" y="3994587"/>
              <a:chExt cx="1338037" cy="1404794"/>
            </a:xfrm>
          </p:grpSpPr>
          <p:sp>
            <p:nvSpPr>
              <p:cNvPr id="12" name="Oval 11"/>
              <p:cNvSpPr/>
              <p:nvPr/>
            </p:nvSpPr>
            <p:spPr>
              <a:xfrm>
                <a:off x="2490951" y="4548989"/>
                <a:ext cx="851338" cy="850392"/>
              </a:xfrm>
              <a:prstGeom prst="ellips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smtClean="0">
                    <a:solidFill>
                      <a:sysClr val="windowText" lastClr="000000"/>
                    </a:solidFill>
                    <a:latin typeface="Helvetica Light" charset="0"/>
                    <a:ea typeface="Helvetica Light" charset="0"/>
                    <a:cs typeface="Helvetica Light" charset="0"/>
                  </a:rPr>
                  <a:t>2012</a:t>
                </a:r>
                <a:endParaRPr lang="en-US" b="1" dirty="0">
                  <a:solidFill>
                    <a:sysClr val="windowText" lastClr="000000"/>
                  </a:solidFill>
                  <a:latin typeface="Helvetica Light" charset="0"/>
                  <a:ea typeface="Helvetica Light" charset="0"/>
                  <a:cs typeface="Helvetica Light" charset="0"/>
                </a:endParaRPr>
              </a:p>
            </p:txBody>
          </p:sp>
          <p:sp>
            <p:nvSpPr>
              <p:cNvPr id="14" name="TextBox 13"/>
              <p:cNvSpPr txBox="1"/>
              <p:nvPr/>
            </p:nvSpPr>
            <p:spPr>
              <a:xfrm>
                <a:off x="2004252" y="3994587"/>
                <a:ext cx="819807" cy="400110"/>
              </a:xfrm>
              <a:prstGeom prst="rect">
                <a:avLst/>
              </a:prstGeom>
              <a:noFill/>
            </p:spPr>
            <p:txBody>
              <a:bodyPr wrap="square" rtlCol="0">
                <a:spAutoFit/>
              </a:bodyPr>
              <a:lstStyle/>
              <a:p>
                <a:r>
                  <a:rPr lang="en-US" sz="2000" dirty="0" smtClean="0">
                    <a:latin typeface="Helvetica Light" charset="0"/>
                    <a:ea typeface="Helvetica Light" charset="0"/>
                    <a:cs typeface="Helvetica Light" charset="0"/>
                  </a:rPr>
                  <a:t>18%</a:t>
                </a:r>
              </a:p>
            </p:txBody>
          </p:sp>
          <p:cxnSp>
            <p:nvCxnSpPr>
              <p:cNvPr id="16" name="Straight Connector 15"/>
              <p:cNvCxnSpPr/>
              <p:nvPr/>
            </p:nvCxnSpPr>
            <p:spPr>
              <a:xfrm>
                <a:off x="2570463" y="4383632"/>
                <a:ext cx="124676" cy="218463"/>
              </a:xfrm>
              <a:prstGeom prst="line">
                <a:avLst/>
              </a:prstGeom>
              <a:ln w="50800"/>
            </p:spPr>
            <p:style>
              <a:lnRef idx="1">
                <a:schemeClr val="dk1"/>
              </a:lnRef>
              <a:fillRef idx="0">
                <a:schemeClr val="dk1"/>
              </a:fillRef>
              <a:effectRef idx="0">
                <a:schemeClr val="dk1"/>
              </a:effectRef>
              <a:fontRef idx="minor">
                <a:schemeClr val="tx1"/>
              </a:fontRef>
            </p:style>
          </p:cxnSp>
        </p:grpSp>
        <p:grpSp>
          <p:nvGrpSpPr>
            <p:cNvPr id="20" name="Group 19"/>
            <p:cNvGrpSpPr/>
            <p:nvPr/>
          </p:nvGrpSpPr>
          <p:grpSpPr>
            <a:xfrm>
              <a:off x="3198822" y="3507685"/>
              <a:ext cx="1337091" cy="1404794"/>
              <a:chOff x="2004252" y="3994587"/>
              <a:chExt cx="1337091" cy="1404794"/>
            </a:xfrm>
          </p:grpSpPr>
          <p:sp>
            <p:nvSpPr>
              <p:cNvPr id="21" name="Oval 20"/>
              <p:cNvSpPr/>
              <p:nvPr/>
            </p:nvSpPr>
            <p:spPr>
              <a:xfrm>
                <a:off x="2490951" y="4548989"/>
                <a:ext cx="850392" cy="850392"/>
              </a:xfrm>
              <a:prstGeom prst="ellips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smtClean="0">
                    <a:solidFill>
                      <a:sysClr val="windowText" lastClr="000000"/>
                    </a:solidFill>
                    <a:latin typeface="Helvetica Light" charset="0"/>
                    <a:ea typeface="Helvetica Light" charset="0"/>
                    <a:cs typeface="Helvetica Light" charset="0"/>
                  </a:rPr>
                  <a:t>2013</a:t>
                </a:r>
                <a:endParaRPr lang="en-US" b="1" dirty="0">
                  <a:solidFill>
                    <a:sysClr val="windowText" lastClr="000000"/>
                  </a:solidFill>
                  <a:latin typeface="Helvetica Light" charset="0"/>
                  <a:ea typeface="Helvetica Light" charset="0"/>
                  <a:cs typeface="Helvetica Light" charset="0"/>
                </a:endParaRPr>
              </a:p>
            </p:txBody>
          </p:sp>
          <p:sp>
            <p:nvSpPr>
              <p:cNvPr id="22" name="TextBox 21"/>
              <p:cNvSpPr txBox="1"/>
              <p:nvPr/>
            </p:nvSpPr>
            <p:spPr>
              <a:xfrm>
                <a:off x="2004252" y="3994587"/>
                <a:ext cx="819807" cy="400110"/>
              </a:xfrm>
              <a:prstGeom prst="rect">
                <a:avLst/>
              </a:prstGeom>
              <a:noFill/>
            </p:spPr>
            <p:txBody>
              <a:bodyPr wrap="square" rtlCol="0">
                <a:spAutoFit/>
              </a:bodyPr>
              <a:lstStyle/>
              <a:p>
                <a:r>
                  <a:rPr lang="en-US" sz="2000" dirty="0" smtClean="0">
                    <a:latin typeface="Helvetica Light" charset="0"/>
                    <a:ea typeface="Helvetica Light" charset="0"/>
                    <a:cs typeface="Helvetica Light" charset="0"/>
                  </a:rPr>
                  <a:t>23%</a:t>
                </a:r>
              </a:p>
            </p:txBody>
          </p:sp>
          <p:cxnSp>
            <p:nvCxnSpPr>
              <p:cNvPr id="23" name="Straight Connector 22"/>
              <p:cNvCxnSpPr/>
              <p:nvPr/>
            </p:nvCxnSpPr>
            <p:spPr>
              <a:xfrm>
                <a:off x="2596967" y="4396884"/>
                <a:ext cx="124676" cy="218463"/>
              </a:xfrm>
              <a:prstGeom prst="line">
                <a:avLst/>
              </a:prstGeom>
              <a:ln w="50800"/>
            </p:spPr>
            <p:style>
              <a:lnRef idx="1">
                <a:schemeClr val="dk1"/>
              </a:lnRef>
              <a:fillRef idx="0">
                <a:schemeClr val="dk1"/>
              </a:fillRef>
              <a:effectRef idx="0">
                <a:schemeClr val="dk1"/>
              </a:effectRef>
              <a:fontRef idx="minor">
                <a:schemeClr val="tx1"/>
              </a:fontRef>
            </p:style>
          </p:cxnSp>
        </p:grpSp>
        <p:grpSp>
          <p:nvGrpSpPr>
            <p:cNvPr id="24" name="Group 23"/>
            <p:cNvGrpSpPr/>
            <p:nvPr/>
          </p:nvGrpSpPr>
          <p:grpSpPr>
            <a:xfrm>
              <a:off x="4535432" y="2973103"/>
              <a:ext cx="1338037" cy="1404794"/>
              <a:chOff x="2004252" y="3994587"/>
              <a:chExt cx="1338037" cy="1404794"/>
            </a:xfrm>
          </p:grpSpPr>
          <p:sp>
            <p:nvSpPr>
              <p:cNvPr id="25" name="Oval 24"/>
              <p:cNvSpPr/>
              <p:nvPr/>
            </p:nvSpPr>
            <p:spPr>
              <a:xfrm>
                <a:off x="2490951" y="4548989"/>
                <a:ext cx="851338" cy="850392"/>
              </a:xfrm>
              <a:prstGeom prst="ellips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smtClean="0">
                    <a:solidFill>
                      <a:sysClr val="windowText" lastClr="000000"/>
                    </a:solidFill>
                    <a:latin typeface="Helvetica Light" charset="0"/>
                    <a:ea typeface="Helvetica Light" charset="0"/>
                    <a:cs typeface="Helvetica Light" charset="0"/>
                  </a:rPr>
                  <a:t>2014</a:t>
                </a:r>
                <a:endParaRPr lang="en-US" b="1" dirty="0">
                  <a:solidFill>
                    <a:sysClr val="windowText" lastClr="000000"/>
                  </a:solidFill>
                  <a:latin typeface="Helvetica Light" charset="0"/>
                  <a:ea typeface="Helvetica Light" charset="0"/>
                  <a:cs typeface="Helvetica Light" charset="0"/>
                </a:endParaRPr>
              </a:p>
            </p:txBody>
          </p:sp>
          <p:sp>
            <p:nvSpPr>
              <p:cNvPr id="26" name="TextBox 25"/>
              <p:cNvSpPr txBox="1"/>
              <p:nvPr/>
            </p:nvSpPr>
            <p:spPr>
              <a:xfrm>
                <a:off x="2004252" y="3994587"/>
                <a:ext cx="819807" cy="400110"/>
              </a:xfrm>
              <a:prstGeom prst="rect">
                <a:avLst/>
              </a:prstGeom>
              <a:noFill/>
            </p:spPr>
            <p:txBody>
              <a:bodyPr wrap="square" rtlCol="0">
                <a:spAutoFit/>
              </a:bodyPr>
              <a:lstStyle/>
              <a:p>
                <a:r>
                  <a:rPr lang="en-US" sz="2000" dirty="0" smtClean="0">
                    <a:latin typeface="Helvetica Light" charset="0"/>
                    <a:ea typeface="Helvetica Light" charset="0"/>
                    <a:cs typeface="Helvetica Light" charset="0"/>
                  </a:rPr>
                  <a:t>35%</a:t>
                </a:r>
              </a:p>
            </p:txBody>
          </p:sp>
          <p:cxnSp>
            <p:nvCxnSpPr>
              <p:cNvPr id="27" name="Straight Connector 26"/>
              <p:cNvCxnSpPr/>
              <p:nvPr/>
            </p:nvCxnSpPr>
            <p:spPr>
              <a:xfrm>
                <a:off x="2623471" y="4370380"/>
                <a:ext cx="124676" cy="218463"/>
              </a:xfrm>
              <a:prstGeom prst="line">
                <a:avLst/>
              </a:prstGeom>
              <a:ln w="50800"/>
            </p:spPr>
            <p:style>
              <a:lnRef idx="1">
                <a:schemeClr val="dk1"/>
              </a:lnRef>
              <a:fillRef idx="0">
                <a:schemeClr val="dk1"/>
              </a:fillRef>
              <a:effectRef idx="0">
                <a:schemeClr val="dk1"/>
              </a:effectRef>
              <a:fontRef idx="minor">
                <a:schemeClr val="tx1"/>
              </a:fontRef>
            </p:style>
          </p:cxnSp>
        </p:grpSp>
        <p:grpSp>
          <p:nvGrpSpPr>
            <p:cNvPr id="28" name="Group 27"/>
            <p:cNvGrpSpPr/>
            <p:nvPr/>
          </p:nvGrpSpPr>
          <p:grpSpPr>
            <a:xfrm>
              <a:off x="6175292" y="2270481"/>
              <a:ext cx="1338037" cy="1404794"/>
              <a:chOff x="2004252" y="3994587"/>
              <a:chExt cx="1338037" cy="1404794"/>
            </a:xfrm>
          </p:grpSpPr>
          <p:sp>
            <p:nvSpPr>
              <p:cNvPr id="29" name="Oval 28"/>
              <p:cNvSpPr/>
              <p:nvPr/>
            </p:nvSpPr>
            <p:spPr>
              <a:xfrm>
                <a:off x="2490951" y="4548989"/>
                <a:ext cx="851338" cy="850392"/>
              </a:xfrm>
              <a:prstGeom prst="ellips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smtClean="0">
                    <a:solidFill>
                      <a:sysClr val="windowText" lastClr="000000"/>
                    </a:solidFill>
                    <a:latin typeface="Helvetica Light" charset="0"/>
                    <a:ea typeface="Helvetica Light" charset="0"/>
                    <a:cs typeface="Helvetica Light" charset="0"/>
                  </a:rPr>
                  <a:t>2018</a:t>
                </a:r>
                <a:endParaRPr lang="en-US" b="1" dirty="0">
                  <a:solidFill>
                    <a:sysClr val="windowText" lastClr="000000"/>
                  </a:solidFill>
                  <a:latin typeface="Helvetica Light" charset="0"/>
                  <a:ea typeface="Helvetica Light" charset="0"/>
                  <a:cs typeface="Helvetica Light" charset="0"/>
                </a:endParaRPr>
              </a:p>
            </p:txBody>
          </p:sp>
          <p:sp>
            <p:nvSpPr>
              <p:cNvPr id="30" name="TextBox 29"/>
              <p:cNvSpPr txBox="1"/>
              <p:nvPr/>
            </p:nvSpPr>
            <p:spPr>
              <a:xfrm>
                <a:off x="2004252" y="3994587"/>
                <a:ext cx="819807" cy="400110"/>
              </a:xfrm>
              <a:prstGeom prst="rect">
                <a:avLst/>
              </a:prstGeom>
              <a:noFill/>
            </p:spPr>
            <p:txBody>
              <a:bodyPr wrap="square" rtlCol="0">
                <a:spAutoFit/>
              </a:bodyPr>
              <a:lstStyle/>
              <a:p>
                <a:r>
                  <a:rPr lang="en-US" sz="2000" dirty="0" smtClean="0">
                    <a:latin typeface="Helvetica Light" charset="0"/>
                    <a:ea typeface="Helvetica Light" charset="0"/>
                    <a:cs typeface="Helvetica Light" charset="0"/>
                  </a:rPr>
                  <a:t>40%</a:t>
                </a:r>
              </a:p>
            </p:txBody>
          </p:sp>
          <p:cxnSp>
            <p:nvCxnSpPr>
              <p:cNvPr id="31" name="Straight Connector 30"/>
              <p:cNvCxnSpPr/>
              <p:nvPr/>
            </p:nvCxnSpPr>
            <p:spPr>
              <a:xfrm>
                <a:off x="2623471" y="4370380"/>
                <a:ext cx="124676" cy="218463"/>
              </a:xfrm>
              <a:prstGeom prst="line">
                <a:avLst/>
              </a:prstGeom>
              <a:ln w="50800"/>
            </p:spPr>
            <p:style>
              <a:lnRef idx="1">
                <a:schemeClr val="dk1"/>
              </a:lnRef>
              <a:fillRef idx="0">
                <a:schemeClr val="dk1"/>
              </a:fillRef>
              <a:effectRef idx="0">
                <a:schemeClr val="dk1"/>
              </a:effectRef>
              <a:fontRef idx="minor">
                <a:schemeClr val="tx1"/>
              </a:fontRef>
            </p:style>
          </p:cxnSp>
        </p:grpSp>
        <p:cxnSp>
          <p:nvCxnSpPr>
            <p:cNvPr id="32" name="Straight Connector 31"/>
            <p:cNvCxnSpPr/>
            <p:nvPr/>
          </p:nvCxnSpPr>
          <p:spPr>
            <a:xfrm flipH="1">
              <a:off x="3149619" y="4675926"/>
              <a:ext cx="535902" cy="227870"/>
            </a:xfrm>
            <a:prstGeom prst="line">
              <a:avLst/>
            </a:prstGeom>
            <a:ln w="50800"/>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flipV="1">
              <a:off x="4483851" y="4115192"/>
              <a:ext cx="552975" cy="228600"/>
            </a:xfrm>
            <a:prstGeom prst="line">
              <a:avLst/>
            </a:prstGeom>
            <a:ln w="50800"/>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flipV="1">
              <a:off x="5820461" y="3425560"/>
              <a:ext cx="913198" cy="382455"/>
            </a:xfrm>
            <a:prstGeom prst="line">
              <a:avLst/>
            </a:prstGeom>
            <a:ln w="50800">
              <a:prstDash val="dash"/>
            </a:ln>
          </p:spPr>
          <p:style>
            <a:lnRef idx="1">
              <a:schemeClr val="dk1"/>
            </a:lnRef>
            <a:fillRef idx="0">
              <a:schemeClr val="dk1"/>
            </a:fillRef>
            <a:effectRef idx="0">
              <a:schemeClr val="dk1"/>
            </a:effectRef>
            <a:fontRef idx="minor">
              <a:schemeClr val="tx1"/>
            </a:fontRef>
          </p:style>
        </p:cxnSp>
        <p:sp>
          <p:nvSpPr>
            <p:cNvPr id="44" name="TextBox 43"/>
            <p:cNvSpPr txBox="1"/>
            <p:nvPr/>
          </p:nvSpPr>
          <p:spPr>
            <a:xfrm>
              <a:off x="6380857" y="3840260"/>
              <a:ext cx="1682419" cy="400110"/>
            </a:xfrm>
            <a:prstGeom prst="rect">
              <a:avLst/>
            </a:prstGeom>
            <a:noFill/>
          </p:spPr>
          <p:txBody>
            <a:bodyPr wrap="square" rtlCol="0">
              <a:spAutoFit/>
            </a:bodyPr>
            <a:lstStyle/>
            <a:p>
              <a:r>
                <a:rPr lang="en-US" sz="2000" smtClean="0">
                  <a:latin typeface="Helvetica Light" charset="0"/>
                  <a:ea typeface="Helvetica Light" charset="0"/>
                  <a:cs typeface="Helvetica Light" charset="0"/>
                </a:rPr>
                <a:t>(projected)</a:t>
              </a:r>
              <a:endParaRPr lang="en-US" sz="2000" dirty="0" err="1" smtClean="0">
                <a:latin typeface="Helvetica Light" charset="0"/>
                <a:ea typeface="Helvetica Light" charset="0"/>
                <a:cs typeface="Helvetica Light" charset="0"/>
              </a:endParaRPr>
            </a:p>
          </p:txBody>
        </p:sp>
      </p:grpSp>
      <p:sp>
        <p:nvSpPr>
          <p:cNvPr id="47" name="TextBox 46"/>
          <p:cNvSpPr txBox="1"/>
          <p:nvPr/>
        </p:nvSpPr>
        <p:spPr>
          <a:xfrm>
            <a:off x="2654946" y="1338181"/>
            <a:ext cx="4703797" cy="400110"/>
          </a:xfrm>
          <a:prstGeom prst="rect">
            <a:avLst/>
          </a:prstGeom>
          <a:noFill/>
        </p:spPr>
        <p:txBody>
          <a:bodyPr wrap="square" rtlCol="0">
            <a:spAutoFit/>
          </a:bodyPr>
          <a:lstStyle/>
          <a:p>
            <a:r>
              <a:rPr lang="en-US" sz="2000" i="1" dirty="0" smtClean="0">
                <a:solidFill>
                  <a:srgbClr val="0070C0"/>
                </a:solidFill>
                <a:latin typeface="Helvetica Light" charset="0"/>
                <a:ea typeface="Helvetica Light" charset="0"/>
                <a:cs typeface="Helvetica Light" charset="0"/>
              </a:rPr>
              <a:t>World Quality Report 2015</a:t>
            </a:r>
            <a:r>
              <a:rPr lang="en-US" sz="2000" dirty="0" smtClean="0">
                <a:latin typeface="Helvetica Light" charset="0"/>
                <a:ea typeface="Helvetica Light" charset="0"/>
                <a:cs typeface="Helvetica Light" charset="0"/>
              </a:rPr>
              <a:t>, </a:t>
            </a:r>
            <a:r>
              <a:rPr lang="en-US" sz="2000" dirty="0" smtClean="0">
                <a:latin typeface="Abadi MT Condensed Extra Bold" charset="0"/>
                <a:ea typeface="Abadi MT Condensed Extra Bold" charset="0"/>
                <a:cs typeface="Abadi MT Condensed Extra Bold" charset="0"/>
              </a:rPr>
              <a:t>Capgemini</a:t>
            </a:r>
          </a:p>
        </p:txBody>
      </p:sp>
      <p:sp>
        <p:nvSpPr>
          <p:cNvPr id="6" name="Slide Number Placeholder 5"/>
          <p:cNvSpPr>
            <a:spLocks noGrp="1"/>
          </p:cNvSpPr>
          <p:nvPr>
            <p:ph type="sldNum" sz="quarter" idx="12"/>
          </p:nvPr>
        </p:nvSpPr>
        <p:spPr/>
        <p:txBody>
          <a:bodyPr/>
          <a:lstStyle/>
          <a:p>
            <a:fld id="{1F7DF5D7-FF41-4BF6-8958-28DFF1DB182D}" type="slidenum">
              <a:rPr lang="en-US" smtClean="0"/>
              <a:t>3</a:t>
            </a:fld>
            <a:endParaRPr lang="en-US" dirty="0"/>
          </a:p>
        </p:txBody>
      </p:sp>
    </p:spTree>
    <p:custDataLst>
      <p:tags r:id="rId1"/>
    </p:custDataLst>
    <p:extLst>
      <p:ext uri="{BB962C8B-B14F-4D97-AF65-F5344CB8AC3E}">
        <p14:creationId xmlns:p14="http://schemas.microsoft.com/office/powerpoint/2010/main" val="2103670045"/>
      </p:ext>
    </p:extLst>
  </p:cSld>
  <p:clrMapOvr>
    <a:masterClrMapping/>
  </p:clrMapOvr>
  <mc:AlternateContent xmlns:mc="http://schemas.openxmlformats.org/markup-compatibility/2006" xmlns:p14="http://schemas.microsoft.com/office/powerpoint/2010/main">
    <mc:Choice Requires="p14">
      <p:transition spd="slow" p14:dur="2000" advTm="31522"/>
    </mc:Choice>
    <mc:Fallback xmlns="">
      <p:transition spd="slow" advTm="315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Analysis Result, After User Feedback</a:t>
            </a:r>
            <a:endParaRPr lang="en-US" dirty="0"/>
          </a:p>
        </p:txBody>
      </p:sp>
      <p:sp>
        <p:nvSpPr>
          <p:cNvPr id="4" name="Date Placeholder 3"/>
          <p:cNvSpPr>
            <a:spLocks noGrp="1"/>
          </p:cNvSpPr>
          <p:nvPr>
            <p:ph type="dt" sz="half" idx="10"/>
          </p:nvPr>
        </p:nvSpPr>
        <p:spPr/>
        <p:txBody>
          <a:bodyPr/>
          <a:lstStyle/>
          <a:p>
            <a:r>
              <a:rPr lang="en-US" smtClean="0"/>
              <a:t>10/13/17</a:t>
            </a:r>
            <a:endParaRPr lang="en-US" dirty="0"/>
          </a:p>
        </p:txBody>
      </p:sp>
      <p:pic>
        <p:nvPicPr>
          <p:cNvPr id="6" name="Picture 5"/>
          <p:cNvPicPr>
            <a:picLocks noChangeAspect="1"/>
          </p:cNvPicPr>
          <p:nvPr/>
        </p:nvPicPr>
        <p:blipFill>
          <a:blip r:embed="rId3"/>
          <a:stretch>
            <a:fillRect/>
          </a:stretch>
        </p:blipFill>
        <p:spPr>
          <a:xfrm>
            <a:off x="1572768" y="1152144"/>
            <a:ext cx="6129683" cy="5047488"/>
          </a:xfrm>
          <a:prstGeom prst="rect">
            <a:avLst/>
          </a:prstGeom>
        </p:spPr>
      </p:pic>
      <p:sp>
        <p:nvSpPr>
          <p:cNvPr id="3" name="Slide Number Placeholder 2"/>
          <p:cNvSpPr>
            <a:spLocks noGrp="1"/>
          </p:cNvSpPr>
          <p:nvPr>
            <p:ph type="sldNum" sz="quarter" idx="12"/>
          </p:nvPr>
        </p:nvSpPr>
        <p:spPr/>
        <p:txBody>
          <a:bodyPr/>
          <a:lstStyle/>
          <a:p>
            <a:fld id="{1F7DF5D7-FF41-4BF6-8958-28DFF1DB182D}" type="slidenum">
              <a:rPr lang="en-US" smtClean="0"/>
              <a:t>30</a:t>
            </a:fld>
            <a:endParaRPr lang="en-US" dirty="0"/>
          </a:p>
        </p:txBody>
      </p:sp>
    </p:spTree>
    <p:extLst>
      <p:ext uri="{BB962C8B-B14F-4D97-AF65-F5344CB8AC3E}">
        <p14:creationId xmlns:p14="http://schemas.microsoft.com/office/powerpoint/2010/main" val="661409954"/>
      </p:ext>
    </p:extLst>
  </p:cSld>
  <p:clrMapOvr>
    <a:masterClrMapping/>
  </p:clrMapOvr>
  <mc:AlternateContent xmlns:mc="http://schemas.openxmlformats.org/markup-compatibility/2006" xmlns:p14="http://schemas.microsoft.com/office/powerpoint/2010/main">
    <mc:Choice Requires="p14">
      <p:transition spd="slow" p14:dur="2000" advTm="4413"/>
    </mc:Choice>
    <mc:Fallback xmlns="">
      <p:transition spd="slow" advTm="4413"/>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err="1" smtClean="0"/>
              <a:t>Datarace</a:t>
            </a:r>
            <a:r>
              <a:rPr lang="en-US" dirty="0" smtClean="0"/>
              <a:t> Analysis: Logical     Probabilistic</a:t>
            </a:r>
            <a:endParaRPr lang="en-US" dirty="0"/>
          </a:p>
        </p:txBody>
      </p:sp>
      <p:sp>
        <p:nvSpPr>
          <p:cNvPr id="2" name="TextBox 1"/>
          <p:cNvSpPr txBox="1"/>
          <p:nvPr/>
        </p:nvSpPr>
        <p:spPr>
          <a:xfrm>
            <a:off x="396826" y="1219939"/>
            <a:ext cx="8306015" cy="4816703"/>
          </a:xfrm>
          <a:prstGeom prst="rect">
            <a:avLst/>
          </a:prstGeom>
          <a:noFill/>
          <a:ln>
            <a:solidFill>
              <a:schemeClr val="tx1"/>
            </a:solidFill>
          </a:ln>
        </p:spPr>
        <p:txBody>
          <a:bodyPr wrap="square" rtlCol="0">
            <a:spAutoFit/>
          </a:bodyPr>
          <a:lstStyle/>
          <a:p>
            <a:r>
              <a:rPr lang="en-US" sz="2000" b="1" dirty="0" smtClean="0"/>
              <a:t>Input relations:</a:t>
            </a:r>
          </a:p>
          <a:p>
            <a:r>
              <a:rPr lang="en-US" sz="2000" dirty="0" smtClean="0"/>
              <a:t>    next(p1, p2),  mayAlias(p1, p2),  guarded(p1, p2)</a:t>
            </a:r>
            <a:br>
              <a:rPr lang="en-US" sz="2000" dirty="0" smtClean="0"/>
            </a:br>
            <a:endParaRPr lang="en-US" sz="2000" dirty="0" smtClean="0"/>
          </a:p>
          <a:p>
            <a:r>
              <a:rPr lang="en-US" sz="2000" b="1" dirty="0" smtClean="0"/>
              <a:t>Output relations:</a:t>
            </a:r>
          </a:p>
          <a:p>
            <a:r>
              <a:rPr lang="en-US" sz="2000" dirty="0" smtClean="0"/>
              <a:t>    parallel(p1, p2),  race(p1, p2)</a:t>
            </a:r>
          </a:p>
          <a:p>
            <a:r>
              <a:rPr lang="en-US" sz="2200" dirty="0" smtClean="0"/>
              <a:t> </a:t>
            </a:r>
          </a:p>
          <a:p>
            <a:r>
              <a:rPr lang="en-US" sz="2200" b="1" dirty="0" smtClean="0"/>
              <a:t>Rules:</a:t>
            </a:r>
          </a:p>
          <a:p>
            <a:r>
              <a:rPr lang="en-US" sz="2200" dirty="0"/>
              <a:t> </a:t>
            </a:r>
            <a:r>
              <a:rPr lang="en-US" sz="2200" dirty="0" smtClean="0"/>
              <a:t>     parallel</a:t>
            </a:r>
            <a:r>
              <a:rPr lang="en-US" sz="2200" dirty="0"/>
              <a:t>(p3, p2) :- parallel(p1, p2), next (p3, p1)</a:t>
            </a:r>
            <a:r>
              <a:rPr lang="en-US" sz="2200" dirty="0" smtClean="0"/>
              <a:t>. </a:t>
            </a:r>
            <a:br>
              <a:rPr lang="en-US" sz="2200" dirty="0" smtClean="0"/>
            </a:br>
            <a:endParaRPr lang="en-US" sz="1000" dirty="0">
              <a:solidFill>
                <a:schemeClr val="bg1"/>
              </a:solidFill>
            </a:endParaRPr>
          </a:p>
          <a:p>
            <a:r>
              <a:rPr lang="en-US" sz="2200" dirty="0" smtClean="0">
                <a:solidFill>
                  <a:schemeClr val="bg1"/>
                </a:solidFill>
              </a:rPr>
              <a:t> (</a:t>
            </a:r>
            <a:r>
              <a:rPr lang="en-US" sz="2200" dirty="0">
                <a:solidFill>
                  <a:schemeClr val="bg1"/>
                </a:solidFill>
              </a:rPr>
              <a:t>2) </a:t>
            </a:r>
            <a:r>
              <a:rPr lang="en-US" sz="2200" dirty="0"/>
              <a:t>parallel(p1, p2) :- parallel(p2, p1)</a:t>
            </a:r>
            <a:r>
              <a:rPr lang="en-US" sz="2200" dirty="0" smtClean="0"/>
              <a:t>.</a:t>
            </a:r>
            <a:r>
              <a:rPr lang="en-US" sz="1000" dirty="0" smtClean="0"/>
              <a:t> </a:t>
            </a:r>
            <a:r>
              <a:rPr lang="en-US" sz="2200" dirty="0" smtClean="0"/>
              <a:t>  </a:t>
            </a:r>
            <a:endParaRPr lang="en-US" sz="2200" dirty="0"/>
          </a:p>
          <a:p>
            <a:pPr algn="r"/>
            <a:endParaRPr lang="en-US" sz="1000" dirty="0" smtClean="0"/>
          </a:p>
          <a:p>
            <a:r>
              <a:rPr lang="en-US" sz="2200" dirty="0" smtClean="0"/>
              <a:t>           race(p1, p2) :- parallel(p1, p2), mayAlias(p1, p2), </a:t>
            </a:r>
            <a:r>
              <a:rPr lang="es-ES_tradnl" sz="2200" dirty="0" smtClean="0"/>
              <a:t>¬</a:t>
            </a:r>
            <a:r>
              <a:rPr lang="en-US" sz="2200" dirty="0" smtClean="0"/>
              <a:t>guarded(p1, p2).</a:t>
            </a:r>
          </a:p>
          <a:p>
            <a:r>
              <a:rPr lang="en-US" sz="2200" dirty="0" smtClean="0"/>
              <a:t>      </a:t>
            </a:r>
            <a:r>
              <a:rPr lang="mr-IN" sz="2200" dirty="0" smtClean="0"/>
              <a:t>…</a:t>
            </a:r>
            <a:endParaRPr lang="en-US" sz="2200" dirty="0" smtClean="0"/>
          </a:p>
          <a:p>
            <a:pPr>
              <a:lnSpc>
                <a:spcPct val="150000"/>
              </a:lnSpc>
            </a:pPr>
            <a:r>
              <a:rPr lang="en-US" sz="2200" dirty="0" smtClean="0"/>
              <a:t>      </a:t>
            </a:r>
            <a:r>
              <a:rPr lang="es-ES_tradnl" sz="2200" dirty="0" smtClean="0"/>
              <a:t>¬</a:t>
            </a:r>
            <a:r>
              <a:rPr lang="es-ES_tradnl" sz="2200" dirty="0" err="1" smtClean="0"/>
              <a:t>race</a:t>
            </a:r>
            <a:r>
              <a:rPr lang="es-ES_tradnl" sz="2200" dirty="0" smtClean="0"/>
              <a:t>(x2, x1).</a:t>
            </a:r>
            <a:endParaRPr lang="en-US" sz="2200" dirty="0" smtClean="0"/>
          </a:p>
          <a:p>
            <a:endParaRPr lang="en-US" sz="2200" dirty="0" smtClean="0"/>
          </a:p>
        </p:txBody>
      </p:sp>
      <p:sp>
        <p:nvSpPr>
          <p:cNvPr id="3" name="Rectangle 2"/>
          <p:cNvSpPr/>
          <p:nvPr/>
        </p:nvSpPr>
        <p:spPr>
          <a:xfrm>
            <a:off x="6130168" y="3458630"/>
            <a:ext cx="1164407" cy="37002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b="1" dirty="0">
                <a:solidFill>
                  <a:srgbClr val="000000"/>
                </a:solidFill>
              </a:rPr>
              <a:t>w</a:t>
            </a:r>
            <a:r>
              <a:rPr lang="en-US" sz="2200" b="1" dirty="0" smtClean="0">
                <a:solidFill>
                  <a:srgbClr val="000000"/>
                </a:solidFill>
              </a:rPr>
              <a:t>eight 5</a:t>
            </a:r>
            <a:endParaRPr lang="en-US" sz="2200" b="1" dirty="0">
              <a:solidFill>
                <a:srgbClr val="000000"/>
              </a:solidFill>
            </a:endParaRPr>
          </a:p>
        </p:txBody>
      </p:sp>
      <p:sp>
        <p:nvSpPr>
          <p:cNvPr id="11" name="Rectangle 10"/>
          <p:cNvSpPr/>
          <p:nvPr/>
        </p:nvSpPr>
        <p:spPr>
          <a:xfrm>
            <a:off x="2616616" y="5206683"/>
            <a:ext cx="1239963" cy="37002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b="1" dirty="0">
                <a:solidFill>
                  <a:schemeClr val="tx1"/>
                </a:solidFill>
              </a:rPr>
              <a:t>w</a:t>
            </a:r>
            <a:r>
              <a:rPr lang="en-US" sz="2200" b="1" dirty="0" smtClean="0">
                <a:solidFill>
                  <a:schemeClr val="tx1"/>
                </a:solidFill>
              </a:rPr>
              <a:t>eight 25</a:t>
            </a:r>
            <a:endParaRPr lang="en-US" sz="2200" b="1" dirty="0">
              <a:solidFill>
                <a:schemeClr val="tx1"/>
              </a:solidFill>
            </a:endParaRPr>
          </a:p>
        </p:txBody>
      </p:sp>
      <p:sp>
        <p:nvSpPr>
          <p:cNvPr id="7" name="Date Placeholder 6"/>
          <p:cNvSpPr>
            <a:spLocks noGrp="1"/>
          </p:cNvSpPr>
          <p:nvPr>
            <p:ph type="dt" sz="half" idx="10"/>
          </p:nvPr>
        </p:nvSpPr>
        <p:spPr/>
        <p:txBody>
          <a:bodyPr/>
          <a:lstStyle/>
          <a:p>
            <a:r>
              <a:rPr lang="en-US" smtClean="0"/>
              <a:t>10/13/17</a:t>
            </a:r>
            <a:endParaRPr lang="en-US" dirty="0"/>
          </a:p>
        </p:txBody>
      </p:sp>
      <p:sp>
        <p:nvSpPr>
          <p:cNvPr id="8" name="Right Arrow 7"/>
          <p:cNvSpPr/>
          <p:nvPr/>
        </p:nvSpPr>
        <p:spPr>
          <a:xfrm>
            <a:off x="5700715" y="485775"/>
            <a:ext cx="371475" cy="214312"/>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1F7DF5D7-FF41-4BF6-8958-28DFF1DB182D}" type="slidenum">
              <a:rPr lang="en-US" smtClean="0"/>
              <a:pPr/>
              <a:t>31</a:t>
            </a:fld>
            <a:endParaRPr lang="en-US" dirty="0"/>
          </a:p>
        </p:txBody>
      </p:sp>
    </p:spTree>
    <p:custDataLst>
      <p:tags r:id="rId1"/>
    </p:custDataLst>
    <p:extLst>
      <p:ext uri="{BB962C8B-B14F-4D97-AF65-F5344CB8AC3E}">
        <p14:creationId xmlns:p14="http://schemas.microsoft.com/office/powerpoint/2010/main" val="1606063666"/>
      </p:ext>
    </p:extLst>
  </p:cSld>
  <p:clrMapOvr>
    <a:masterClrMapping/>
  </p:clrMapOvr>
  <mc:AlternateContent xmlns:mc="http://schemas.openxmlformats.org/markup-compatibility/2006" xmlns:p14="http://schemas.microsoft.com/office/powerpoint/2010/main">
    <mc:Choice Requires="p14">
      <p:transition spd="slow" p14:dur="2000" advTm="51102"/>
    </mc:Choice>
    <mc:Fallback xmlns="">
      <p:transition spd="slow" advTm="511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1" end="1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 name="TextBox 214"/>
          <p:cNvSpPr txBox="1"/>
          <p:nvPr/>
        </p:nvSpPr>
        <p:spPr>
          <a:xfrm>
            <a:off x="128664" y="3341727"/>
            <a:ext cx="4693977" cy="2015936"/>
          </a:xfrm>
          <a:prstGeom prst="rect">
            <a:avLst/>
          </a:prstGeom>
          <a:noFill/>
          <a:ln w="19050">
            <a:solidFill>
              <a:schemeClr val="tx1"/>
            </a:solidFill>
          </a:ln>
        </p:spPr>
        <p:txBody>
          <a:bodyPr wrap="square" rIns="0" rtlCol="0">
            <a:spAutoFit/>
          </a:bodyPr>
          <a:lstStyle/>
          <a:p>
            <a:r>
              <a:rPr lang="en-US" dirty="0" smtClean="0"/>
              <a:t>parallel(p3</a:t>
            </a:r>
            <a:r>
              <a:rPr lang="en-US" dirty="0"/>
              <a:t>, p2) :- parallel(p1, p2), </a:t>
            </a:r>
            <a:endParaRPr lang="en-US" dirty="0" smtClean="0"/>
          </a:p>
          <a:p>
            <a:r>
              <a:rPr lang="en-US" dirty="0"/>
              <a:t> </a:t>
            </a:r>
            <a:r>
              <a:rPr lang="en-US" dirty="0" smtClean="0"/>
              <a:t>                          next </a:t>
            </a:r>
            <a:r>
              <a:rPr lang="en-US" dirty="0"/>
              <a:t>(p3, p1). </a:t>
            </a:r>
            <a:r>
              <a:rPr lang="en-US" b="1" dirty="0" smtClean="0"/>
              <a:t>weight 5</a:t>
            </a:r>
            <a:r>
              <a:rPr lang="en-US" sz="2000" dirty="0">
                <a:solidFill>
                  <a:srgbClr val="00B050"/>
                </a:solidFill>
              </a:rPr>
              <a:t/>
            </a:r>
            <a:br>
              <a:rPr lang="en-US" sz="2000" dirty="0">
                <a:solidFill>
                  <a:srgbClr val="00B050"/>
                </a:solidFill>
              </a:rPr>
            </a:br>
            <a:endParaRPr lang="en-US" sz="900" dirty="0">
              <a:solidFill>
                <a:srgbClr val="00B050"/>
              </a:solidFill>
            </a:endParaRPr>
          </a:p>
          <a:p>
            <a:r>
              <a:rPr lang="en-US" dirty="0" smtClean="0"/>
              <a:t>parallel(p1</a:t>
            </a:r>
            <a:r>
              <a:rPr lang="en-US" dirty="0"/>
              <a:t>, p2) :- parallel(p2, p1).</a:t>
            </a:r>
            <a:r>
              <a:rPr lang="en-US" sz="800" dirty="0"/>
              <a:t> </a:t>
            </a:r>
            <a:r>
              <a:rPr lang="en-US" dirty="0"/>
              <a:t>  </a:t>
            </a:r>
          </a:p>
          <a:p>
            <a:endParaRPr lang="en-US" sz="800" dirty="0" smtClean="0"/>
          </a:p>
          <a:p>
            <a:r>
              <a:rPr lang="en-US" dirty="0"/>
              <a:t> </a:t>
            </a:r>
            <a:r>
              <a:rPr lang="en-US" dirty="0" smtClean="0"/>
              <a:t>    race(p1</a:t>
            </a:r>
            <a:r>
              <a:rPr lang="en-US" dirty="0"/>
              <a:t>, p2) :- parallel(p1, p2), </a:t>
            </a:r>
            <a:r>
              <a:rPr lang="en-US" dirty="0" err="1" smtClean="0"/>
              <a:t>mayAlias</a:t>
            </a:r>
            <a:r>
              <a:rPr lang="en-US" dirty="0" smtClean="0"/>
              <a:t>(p1</a:t>
            </a:r>
            <a:r>
              <a:rPr lang="en-US" dirty="0"/>
              <a:t>, p2), </a:t>
            </a:r>
            <a:r>
              <a:rPr lang="en-US" dirty="0" smtClean="0"/>
              <a:t>             </a:t>
            </a:r>
          </a:p>
          <a:p>
            <a:r>
              <a:rPr lang="en-US" dirty="0"/>
              <a:t> </a:t>
            </a:r>
            <a:r>
              <a:rPr lang="en-US" dirty="0" smtClean="0"/>
              <a:t>                          </a:t>
            </a:r>
            <a:r>
              <a:rPr lang="es-ES_tradnl" dirty="0" smtClean="0"/>
              <a:t>¬</a:t>
            </a:r>
            <a:r>
              <a:rPr lang="en-US" dirty="0"/>
              <a:t>guarded(p1, p2</a:t>
            </a:r>
            <a:r>
              <a:rPr lang="en-US" dirty="0" smtClean="0"/>
              <a:t>).</a:t>
            </a:r>
          </a:p>
          <a:p>
            <a:r>
              <a:rPr lang="mr-IN" dirty="0" smtClean="0">
                <a:latin typeface="Helvetica Light" charset="0"/>
                <a:ea typeface="Helvetica Light" charset="0"/>
                <a:cs typeface="Helvetica Light" charset="0"/>
              </a:rPr>
              <a:t>…</a:t>
            </a:r>
            <a:endParaRPr lang="en-US" dirty="0" smtClean="0">
              <a:latin typeface="Helvetica Light" charset="0"/>
              <a:ea typeface="Helvetica Light" charset="0"/>
              <a:cs typeface="Helvetica Light" charset="0"/>
            </a:endParaRPr>
          </a:p>
        </p:txBody>
      </p:sp>
      <p:sp>
        <p:nvSpPr>
          <p:cNvPr id="5" name="Title 4"/>
          <p:cNvSpPr>
            <a:spLocks noGrp="1"/>
          </p:cNvSpPr>
          <p:nvPr>
            <p:ph type="title"/>
          </p:nvPr>
        </p:nvSpPr>
        <p:spPr/>
        <p:txBody>
          <a:bodyPr/>
          <a:lstStyle/>
          <a:p>
            <a:r>
              <a:rPr lang="en-US" dirty="0" smtClean="0"/>
              <a:t>How </a:t>
            </a:r>
            <a:r>
              <a:rPr lang="en-US" dirty="0"/>
              <a:t>D</a:t>
            </a:r>
            <a:r>
              <a:rPr lang="en-US" dirty="0" smtClean="0"/>
              <a:t>oes Generalization Work?</a:t>
            </a:r>
            <a:endParaRPr lang="en-US" dirty="0"/>
          </a:p>
        </p:txBody>
      </p:sp>
      <p:sp>
        <p:nvSpPr>
          <p:cNvPr id="6" name="Date Placeholder 5"/>
          <p:cNvSpPr>
            <a:spLocks noGrp="1"/>
          </p:cNvSpPr>
          <p:nvPr>
            <p:ph type="dt" sz="half" idx="10"/>
          </p:nvPr>
        </p:nvSpPr>
        <p:spPr/>
        <p:txBody>
          <a:bodyPr/>
          <a:lstStyle/>
          <a:p>
            <a:r>
              <a:rPr lang="en-US" smtClean="0"/>
              <a:t>10/13/17</a:t>
            </a:r>
            <a:endParaRPr lang="en-US" dirty="0"/>
          </a:p>
        </p:txBody>
      </p:sp>
      <p:grpSp>
        <p:nvGrpSpPr>
          <p:cNvPr id="56" name="Group 55"/>
          <p:cNvGrpSpPr/>
          <p:nvPr/>
        </p:nvGrpSpPr>
        <p:grpSpPr>
          <a:xfrm>
            <a:off x="3405075" y="1036805"/>
            <a:ext cx="5596483" cy="5270791"/>
            <a:chOff x="3405075" y="1036805"/>
            <a:chExt cx="5596483" cy="5270791"/>
          </a:xfrm>
        </p:grpSpPr>
        <p:sp>
          <p:nvSpPr>
            <p:cNvPr id="193" name="TextBox 192"/>
            <p:cNvSpPr txBox="1"/>
            <p:nvPr/>
          </p:nvSpPr>
          <p:spPr>
            <a:xfrm>
              <a:off x="7611294" y="5390108"/>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smtClean="0">
                  <a:solidFill>
                    <a:prstClr val="black"/>
                  </a:solidFill>
                  <a:latin typeface="Garamond" panose="02020404030301010803" pitchFamily="18" charset="0"/>
                </a:rPr>
                <a:t>guarded</a:t>
              </a:r>
              <a:r>
                <a:rPr lang="es-ES_tradnl" sz="1600" dirty="0" smtClean="0">
                  <a:solidFill>
                    <a:prstClr val="black"/>
                  </a:solidFill>
                  <a:latin typeface="Garamond" panose="02020404030301010803" pitchFamily="18" charset="0"/>
                </a:rPr>
                <a:t>(</a:t>
              </a:r>
              <a:r>
                <a:rPr lang="es-ES_tradnl" sz="1600" dirty="0" smtClean="0">
                  <a:solidFill>
                    <a:srgbClr val="7030A0"/>
                  </a:solidFill>
                  <a:latin typeface="Garamond" panose="02020404030301010803" pitchFamily="18" charset="0"/>
                </a:rPr>
                <a:t>y2</a:t>
              </a:r>
              <a:r>
                <a:rPr lang="es-ES_tradnl" sz="1600" dirty="0">
                  <a:solidFill>
                    <a:prstClr val="black"/>
                  </a:solidFill>
                  <a:latin typeface="Garamond" panose="02020404030301010803" pitchFamily="18" charset="0"/>
                </a:rPr>
                <a:t>, </a:t>
              </a:r>
              <a:r>
                <a:rPr lang="es-ES_tradnl" sz="1600" dirty="0" smtClean="0">
                  <a:solidFill>
                    <a:srgbClr val="00B0F0"/>
                  </a:solidFill>
                  <a:latin typeface="Garamond" panose="02020404030301010803" pitchFamily="18" charset="0"/>
                </a:rPr>
                <a:t>y1</a:t>
              </a:r>
              <a:r>
                <a:rPr lang="es-ES_tradnl" sz="1600" dirty="0">
                  <a:solidFill>
                    <a:prstClr val="black"/>
                  </a:solidFill>
                  <a:latin typeface="Garamond" panose="02020404030301010803" pitchFamily="18" charset="0"/>
                </a:rPr>
                <a:t>)</a:t>
              </a:r>
              <a:endParaRPr lang="en-US" sz="1600" dirty="0" smtClean="0">
                <a:ea typeface="Helvetica Light" charset="0"/>
                <a:cs typeface="Helvetica Light" charset="0"/>
              </a:endParaRPr>
            </a:p>
          </p:txBody>
        </p:sp>
        <p:sp>
          <p:nvSpPr>
            <p:cNvPr id="194" name="TextBox 193"/>
            <p:cNvSpPr txBox="1"/>
            <p:nvPr/>
          </p:nvSpPr>
          <p:spPr>
            <a:xfrm>
              <a:off x="6271950" y="5969042"/>
              <a:ext cx="1081392" cy="338554"/>
            </a:xfrm>
            <a:prstGeom prst="rect">
              <a:avLst/>
            </a:prstGeom>
            <a:noFill/>
            <a:ln w="28575">
              <a:solidFill>
                <a:schemeClr val="tx1"/>
              </a:solidFill>
            </a:ln>
          </p:spPr>
          <p:txBody>
            <a:bodyPr wrap="square" rtlCol="0">
              <a:spAutoFit/>
            </a:bodyPr>
            <a:lstStyle/>
            <a:p>
              <a:pPr algn="ctr"/>
              <a:r>
                <a:rPr lang="en-US" sz="1600" dirty="0" smtClean="0">
                  <a:ea typeface="Helvetica Light" charset="0"/>
                  <a:cs typeface="Helvetica Light" charset="0"/>
                </a:rPr>
                <a:t>race(</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grpSp>
          <p:nvGrpSpPr>
            <p:cNvPr id="55" name="Group 54"/>
            <p:cNvGrpSpPr/>
            <p:nvPr/>
          </p:nvGrpSpPr>
          <p:grpSpPr>
            <a:xfrm>
              <a:off x="3405075" y="1036805"/>
              <a:ext cx="5474528" cy="4932237"/>
              <a:chOff x="3405075" y="1036805"/>
              <a:chExt cx="5474528" cy="4932237"/>
            </a:xfrm>
          </p:grpSpPr>
          <p:sp>
            <p:nvSpPr>
              <p:cNvPr id="3" name="TextBox 2"/>
              <p:cNvSpPr txBox="1"/>
              <p:nvPr/>
            </p:nvSpPr>
            <p:spPr>
              <a:xfrm>
                <a:off x="7136845" y="1273530"/>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44" name="TextBox 43"/>
              <p:cNvSpPr txBox="1"/>
              <p:nvPr/>
            </p:nvSpPr>
            <p:spPr>
              <a:xfrm>
                <a:off x="6277870" y="1862306"/>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45" name="TextBox 44"/>
              <p:cNvSpPr txBox="1"/>
              <p:nvPr/>
            </p:nvSpPr>
            <p:spPr>
              <a:xfrm>
                <a:off x="5452347" y="1276484"/>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cxnSp>
            <p:nvCxnSpPr>
              <p:cNvPr id="9" name="Straight Connector 8"/>
              <p:cNvCxnSpPr>
                <a:stCxn id="45" idx="2"/>
              </p:cNvCxnSpPr>
              <p:nvPr/>
            </p:nvCxnSpPr>
            <p:spPr>
              <a:xfrm>
                <a:off x="5993043" y="1615038"/>
                <a:ext cx="936474" cy="7811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3" idx="2"/>
              </p:cNvCxnSpPr>
              <p:nvPr/>
            </p:nvCxnSpPr>
            <p:spPr>
              <a:xfrm flipV="1">
                <a:off x="6929517" y="1612084"/>
                <a:ext cx="861570" cy="8107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44" idx="0"/>
              </p:cNvCxnSpPr>
              <p:nvPr/>
            </p:nvCxnSpPr>
            <p:spPr>
              <a:xfrm>
                <a:off x="6929517" y="1693156"/>
                <a:ext cx="2595" cy="16915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275275" y="2466247"/>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25" name="Straight Arrow Connector 24"/>
              <p:cNvCxnSpPr>
                <a:stCxn id="44" idx="2"/>
                <a:endCxn id="62" idx="0"/>
              </p:cNvCxnSpPr>
              <p:nvPr/>
            </p:nvCxnSpPr>
            <p:spPr>
              <a:xfrm flipH="1">
                <a:off x="6929517" y="2200860"/>
                <a:ext cx="2595" cy="2653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798211" y="2463607"/>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69" name="TextBox 68"/>
              <p:cNvSpPr txBox="1"/>
              <p:nvPr/>
            </p:nvSpPr>
            <p:spPr>
              <a:xfrm>
                <a:off x="7044277" y="3074676"/>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70" name="Straight Connector 69"/>
              <p:cNvCxnSpPr>
                <a:stCxn id="68" idx="2"/>
              </p:cNvCxnSpPr>
              <p:nvPr/>
            </p:nvCxnSpPr>
            <p:spPr>
              <a:xfrm flipH="1">
                <a:off x="7707039" y="2802161"/>
                <a:ext cx="631868" cy="12483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62" idx="2"/>
              </p:cNvCxnSpPr>
              <p:nvPr/>
            </p:nvCxnSpPr>
            <p:spPr>
              <a:xfrm flipH="1" flipV="1">
                <a:off x="6929517" y="2804801"/>
                <a:ext cx="769002" cy="11514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endCxn id="69" idx="0"/>
              </p:cNvCxnSpPr>
              <p:nvPr/>
            </p:nvCxnSpPr>
            <p:spPr>
              <a:xfrm>
                <a:off x="7698519" y="2919948"/>
                <a:ext cx="0" cy="154728"/>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5527560" y="3074676"/>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97" name="Straight Connector 96"/>
              <p:cNvCxnSpPr>
                <a:stCxn id="69" idx="2"/>
              </p:cNvCxnSpPr>
              <p:nvPr/>
            </p:nvCxnSpPr>
            <p:spPr>
              <a:xfrm flipH="1">
                <a:off x="6837130" y="3413230"/>
                <a:ext cx="861389" cy="8151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endCxn id="96" idx="2"/>
              </p:cNvCxnSpPr>
              <p:nvPr/>
            </p:nvCxnSpPr>
            <p:spPr>
              <a:xfrm flipH="1" flipV="1">
                <a:off x="6068256" y="3413230"/>
                <a:ext cx="768874" cy="8151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endCxn id="117" idx="0"/>
              </p:cNvCxnSpPr>
              <p:nvPr/>
            </p:nvCxnSpPr>
            <p:spPr>
              <a:xfrm>
                <a:off x="6843181" y="3494741"/>
                <a:ext cx="221" cy="157028"/>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4879046" y="1862306"/>
                <a:ext cx="1308484" cy="338554"/>
              </a:xfrm>
              <a:prstGeom prst="rect">
                <a:avLst/>
              </a:prstGeom>
              <a:noFill/>
              <a:ln w="12700">
                <a:solidFill>
                  <a:schemeClr val="tx1"/>
                </a:solidFill>
              </a:ln>
            </p:spPr>
            <p:txBody>
              <a:bodyPr wrap="square" lIns="0" rIns="0" rtlCol="0">
                <a:spAutoFit/>
              </a:bodyPr>
              <a:lstStyle/>
              <a:p>
                <a:pPr algn="ctr"/>
                <a:r>
                  <a:rPr lang="en-US" sz="1600" dirty="0" err="1" smtClean="0">
                    <a:ea typeface="Helvetica Light" charset="0"/>
                    <a:cs typeface="Helvetica Light" charset="0"/>
                  </a:rPr>
                  <a:t>mayAlias</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103" name="TextBox 102"/>
              <p:cNvSpPr txBox="1"/>
              <p:nvPr/>
            </p:nvSpPr>
            <p:spPr>
              <a:xfrm>
                <a:off x="3405075" y="1862306"/>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a:solidFill>
                      <a:prstClr val="black"/>
                    </a:solidFill>
                    <a:latin typeface="Garamond" panose="02020404030301010803" pitchFamily="18" charset="0"/>
                  </a:rPr>
                  <a:t>guarded</a:t>
                </a:r>
                <a:r>
                  <a:rPr lang="es-ES_tradnl" sz="1600" dirty="0">
                    <a:solidFill>
                      <a:prstClr val="black"/>
                    </a:solidFill>
                    <a:latin typeface="Garamond" panose="02020404030301010803" pitchFamily="18" charset="0"/>
                  </a:rPr>
                  <a:t>(</a:t>
                </a:r>
                <a:r>
                  <a:rPr lang="es-ES_tradnl" sz="1600" dirty="0">
                    <a:solidFill>
                      <a:srgbClr val="00B050"/>
                    </a:solidFill>
                    <a:latin typeface="Garamond" panose="02020404030301010803" pitchFamily="18" charset="0"/>
                  </a:rPr>
                  <a:t>x2</a:t>
                </a:r>
                <a:r>
                  <a:rPr lang="es-ES_tradnl" sz="1600" dirty="0">
                    <a:solidFill>
                      <a:prstClr val="black"/>
                    </a:solidFill>
                    <a:latin typeface="Garamond" panose="02020404030301010803" pitchFamily="18" charset="0"/>
                  </a:rPr>
                  <a:t>, </a:t>
                </a:r>
                <a:r>
                  <a:rPr lang="es-ES_tradnl" sz="1600" dirty="0">
                    <a:solidFill>
                      <a:srgbClr val="FF0000"/>
                    </a:solidFill>
                    <a:latin typeface="Garamond" panose="02020404030301010803" pitchFamily="18" charset="0"/>
                  </a:rPr>
                  <a:t>x1</a:t>
                </a:r>
                <a:r>
                  <a:rPr lang="es-ES_tradnl" sz="1600" dirty="0">
                    <a:solidFill>
                      <a:prstClr val="black"/>
                    </a:solidFill>
                    <a:latin typeface="Garamond" panose="02020404030301010803" pitchFamily="18" charset="0"/>
                  </a:rPr>
                  <a:t>)</a:t>
                </a:r>
                <a:endParaRPr lang="en-US" sz="1600" dirty="0" smtClean="0">
                  <a:ea typeface="Helvetica Light" charset="0"/>
                  <a:cs typeface="Helvetica Light" charset="0"/>
                </a:endParaRPr>
              </a:p>
            </p:txBody>
          </p:sp>
          <p:sp>
            <p:nvSpPr>
              <p:cNvPr id="105" name="TextBox 104"/>
              <p:cNvSpPr txBox="1"/>
              <p:nvPr/>
            </p:nvSpPr>
            <p:spPr>
              <a:xfrm>
                <a:off x="4992585" y="2456556"/>
                <a:ext cx="1081392" cy="338554"/>
              </a:xfrm>
              <a:prstGeom prst="rect">
                <a:avLst/>
              </a:prstGeom>
              <a:noFill/>
              <a:ln w="28575">
                <a:solidFill>
                  <a:schemeClr val="tx1"/>
                </a:solidFill>
              </a:ln>
            </p:spPr>
            <p:txBody>
              <a:bodyPr wrap="square" rtlCol="0">
                <a:spAutoFit/>
              </a:bodyPr>
              <a:lstStyle/>
              <a:p>
                <a:pPr algn="ctr"/>
                <a:r>
                  <a:rPr lang="en-US" sz="1600" dirty="0" smtClean="0">
                    <a:ea typeface="Helvetica Light" charset="0"/>
                    <a:cs typeface="Helvetica Light" charset="0"/>
                  </a:rPr>
                  <a:t>race(</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cxnSp>
            <p:nvCxnSpPr>
              <p:cNvPr id="106" name="Straight Connector 105"/>
              <p:cNvCxnSpPr>
                <a:endCxn id="44" idx="2"/>
              </p:cNvCxnSpPr>
              <p:nvPr/>
            </p:nvCxnSpPr>
            <p:spPr>
              <a:xfrm flipV="1">
                <a:off x="5527560" y="2200860"/>
                <a:ext cx="1404552" cy="125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flipV="1">
                <a:off x="3946368" y="2200861"/>
                <a:ext cx="1581192" cy="125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05" idx="0"/>
                <a:endCxn id="102" idx="2"/>
              </p:cNvCxnSpPr>
              <p:nvPr/>
            </p:nvCxnSpPr>
            <p:spPr>
              <a:xfrm flipV="1">
                <a:off x="5533281" y="2200860"/>
                <a:ext cx="7" cy="255696"/>
              </a:xfrm>
              <a:prstGeom prst="line">
                <a:avLst/>
              </a:prstGeom>
              <a:ln w="12700">
                <a:solidFill>
                  <a:schemeClr val="tx1"/>
                </a:solidFill>
                <a:headEnd type="triangle"/>
                <a:tailEnd w="sm" len="sm"/>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6189160" y="3651769"/>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sp>
            <p:nvSpPr>
              <p:cNvPr id="120" name="TextBox 119"/>
              <p:cNvSpPr txBox="1"/>
              <p:nvPr/>
            </p:nvSpPr>
            <p:spPr>
              <a:xfrm>
                <a:off x="6189160" y="4174219"/>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22" name="Straight Arrow Connector 121"/>
              <p:cNvCxnSpPr>
                <a:stCxn id="117" idx="2"/>
                <a:endCxn id="120" idx="0"/>
              </p:cNvCxnSpPr>
              <p:nvPr/>
            </p:nvCxnSpPr>
            <p:spPr>
              <a:xfrm>
                <a:off x="6843402" y="3990323"/>
                <a:ext cx="0" cy="1838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4915935" y="4180327"/>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sp>
            <p:nvSpPr>
              <p:cNvPr id="126" name="TextBox 125"/>
              <p:cNvSpPr txBox="1"/>
              <p:nvPr/>
            </p:nvSpPr>
            <p:spPr>
              <a:xfrm>
                <a:off x="5400870" y="4791501"/>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28" name="Straight Connector 127"/>
              <p:cNvCxnSpPr>
                <a:stCxn id="124" idx="2"/>
              </p:cNvCxnSpPr>
              <p:nvPr/>
            </p:nvCxnSpPr>
            <p:spPr>
              <a:xfrm>
                <a:off x="5456631" y="4518881"/>
                <a:ext cx="598481" cy="13465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20" idx="2"/>
              </p:cNvCxnSpPr>
              <p:nvPr/>
            </p:nvCxnSpPr>
            <p:spPr>
              <a:xfrm flipV="1">
                <a:off x="6055112" y="4512773"/>
                <a:ext cx="788290" cy="14076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endCxn id="126" idx="0"/>
              </p:cNvCxnSpPr>
              <p:nvPr/>
            </p:nvCxnSpPr>
            <p:spPr>
              <a:xfrm>
                <a:off x="6055112" y="4653538"/>
                <a:ext cx="0" cy="137963"/>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7045143" y="4796132"/>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sp>
            <p:nvSpPr>
              <p:cNvPr id="146" name="TextBox 145"/>
              <p:cNvSpPr txBox="1"/>
              <p:nvPr/>
            </p:nvSpPr>
            <p:spPr>
              <a:xfrm>
                <a:off x="6156087" y="5390070"/>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59" name="Straight Connector 158"/>
              <p:cNvCxnSpPr>
                <a:stCxn id="145" idx="2"/>
              </p:cNvCxnSpPr>
              <p:nvPr/>
            </p:nvCxnSpPr>
            <p:spPr>
              <a:xfrm flipH="1">
                <a:off x="6824749" y="5134686"/>
                <a:ext cx="761090" cy="741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endCxn id="126" idx="2"/>
              </p:cNvCxnSpPr>
              <p:nvPr/>
            </p:nvCxnSpPr>
            <p:spPr>
              <a:xfrm flipH="1" flipV="1">
                <a:off x="6055112" y="5130055"/>
                <a:ext cx="769636" cy="7876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endCxn id="146" idx="0"/>
              </p:cNvCxnSpPr>
              <p:nvPr/>
            </p:nvCxnSpPr>
            <p:spPr>
              <a:xfrm>
                <a:off x="6810329" y="5208823"/>
                <a:ext cx="0" cy="181247"/>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2" name="TextBox 191"/>
              <p:cNvSpPr txBox="1"/>
              <p:nvPr/>
            </p:nvSpPr>
            <p:spPr>
              <a:xfrm>
                <a:off x="4677453" y="5392978"/>
                <a:ext cx="1308484" cy="338554"/>
              </a:xfrm>
              <a:prstGeom prst="rect">
                <a:avLst/>
              </a:prstGeom>
              <a:noFill/>
              <a:ln w="12700">
                <a:solidFill>
                  <a:schemeClr val="tx1"/>
                </a:solidFill>
              </a:ln>
            </p:spPr>
            <p:txBody>
              <a:bodyPr wrap="square" lIns="0" rIns="0" rtlCol="0">
                <a:spAutoFit/>
              </a:bodyPr>
              <a:lstStyle/>
              <a:p>
                <a:pPr algn="ctr"/>
                <a:r>
                  <a:rPr lang="en-US" sz="1600" dirty="0" err="1" smtClean="0">
                    <a:ea typeface="Helvetica Light" charset="0"/>
                    <a:cs typeface="Helvetica Light" charset="0"/>
                  </a:rPr>
                  <a:t>mayAlias</a:t>
                </a:r>
                <a:r>
                  <a:rPr lang="en-US" sz="1600" dirty="0" smtClean="0">
                    <a:ea typeface="Helvetica Light" charset="0"/>
                    <a:cs typeface="Helvetica Light" charset="0"/>
                  </a:rPr>
                  <a:t>(</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98" name="Straight Arrow Connector 197"/>
              <p:cNvCxnSpPr>
                <a:stCxn id="146" idx="2"/>
                <a:endCxn id="194" idx="0"/>
              </p:cNvCxnSpPr>
              <p:nvPr/>
            </p:nvCxnSpPr>
            <p:spPr>
              <a:xfrm>
                <a:off x="6810329" y="5728624"/>
                <a:ext cx="2317" cy="2404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a:endCxn id="192" idx="2"/>
              </p:cNvCxnSpPr>
              <p:nvPr/>
            </p:nvCxnSpPr>
            <p:spPr>
              <a:xfrm flipH="1" flipV="1">
                <a:off x="5331695" y="5731532"/>
                <a:ext cx="1478634" cy="1066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a:stCxn id="193" idx="2"/>
              </p:cNvCxnSpPr>
              <p:nvPr/>
            </p:nvCxnSpPr>
            <p:spPr>
              <a:xfrm flipH="1">
                <a:off x="6802933" y="5728662"/>
                <a:ext cx="1503493" cy="109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endCxn id="3" idx="0"/>
              </p:cNvCxnSpPr>
              <p:nvPr/>
            </p:nvCxnSpPr>
            <p:spPr>
              <a:xfrm>
                <a:off x="7791087" y="1036805"/>
                <a:ext cx="0" cy="2367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31" name="Group 230"/>
          <p:cNvGrpSpPr/>
          <p:nvPr/>
        </p:nvGrpSpPr>
        <p:grpSpPr>
          <a:xfrm>
            <a:off x="2898851" y="2723834"/>
            <a:ext cx="2360276" cy="582589"/>
            <a:chOff x="6726519" y="2661631"/>
            <a:chExt cx="2360276" cy="582589"/>
          </a:xfrm>
        </p:grpSpPr>
        <p:sp>
          <p:nvSpPr>
            <p:cNvPr id="221" name="Rectangle 220"/>
            <p:cNvSpPr/>
            <p:nvPr/>
          </p:nvSpPr>
          <p:spPr>
            <a:xfrm>
              <a:off x="6726519" y="2915420"/>
              <a:ext cx="2360276" cy="328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spcBef>
                  <a:spcPts val="600"/>
                </a:spcBef>
                <a:buClr>
                  <a:srgbClr val="727CA3"/>
                </a:buClr>
                <a:buSzPct val="76000"/>
              </a:pPr>
              <a:r>
                <a:rPr lang="es-ES_tradnl" dirty="0">
                  <a:solidFill>
                    <a:prstClr val="black"/>
                  </a:solidFill>
                  <a:latin typeface="Garamond" panose="02020404030301010803" pitchFamily="18" charset="0"/>
                </a:rPr>
                <a:t>¬</a:t>
              </a:r>
              <a:r>
                <a:rPr lang="es-ES_tradnl" dirty="0" err="1">
                  <a:solidFill>
                    <a:prstClr val="black"/>
                  </a:solidFill>
                  <a:latin typeface="Garamond" panose="02020404030301010803" pitchFamily="18" charset="0"/>
                </a:rPr>
                <a:t>race</a:t>
              </a:r>
              <a:r>
                <a:rPr lang="es-ES_tradnl" dirty="0">
                  <a:solidFill>
                    <a:prstClr val="black"/>
                  </a:solidFill>
                  <a:latin typeface="Garamond" panose="02020404030301010803" pitchFamily="18" charset="0"/>
                </a:rPr>
                <a:t>(</a:t>
              </a:r>
              <a:r>
                <a:rPr lang="es-ES_tradnl" dirty="0">
                  <a:solidFill>
                    <a:srgbClr val="0070C0"/>
                  </a:solidFill>
                  <a:latin typeface="Garamond" panose="02020404030301010803" pitchFamily="18" charset="0"/>
                </a:rPr>
                <a:t>x2</a:t>
              </a:r>
              <a:r>
                <a:rPr lang="es-ES_tradnl" dirty="0">
                  <a:solidFill>
                    <a:prstClr val="black"/>
                  </a:solidFill>
                  <a:latin typeface="Garamond" panose="02020404030301010803" pitchFamily="18" charset="0"/>
                </a:rPr>
                <a:t>, </a:t>
              </a:r>
              <a:r>
                <a:rPr lang="es-ES_tradnl" dirty="0">
                  <a:solidFill>
                    <a:srgbClr val="0070C0"/>
                  </a:solidFill>
                  <a:latin typeface="Garamond" panose="02020404030301010803" pitchFamily="18" charset="0"/>
                </a:rPr>
                <a:t>x1</a:t>
              </a:r>
              <a:r>
                <a:rPr lang="es-ES_tradnl" dirty="0">
                  <a:solidFill>
                    <a:prstClr val="black"/>
                  </a:solidFill>
                  <a:latin typeface="Garamond" panose="02020404030301010803" pitchFamily="18" charset="0"/>
                </a:rPr>
                <a:t>) </a:t>
              </a:r>
              <a:r>
                <a:rPr lang="es-ES_tradnl" b="1" dirty="0" err="1">
                  <a:solidFill>
                    <a:prstClr val="black"/>
                  </a:solidFill>
                  <a:latin typeface="Garamond" panose="02020404030301010803" pitchFamily="18" charset="0"/>
                </a:rPr>
                <a:t>weight</a:t>
              </a:r>
              <a:r>
                <a:rPr lang="es-ES_tradnl" b="1" dirty="0">
                  <a:solidFill>
                    <a:prstClr val="black"/>
                  </a:solidFill>
                  <a:latin typeface="Garamond" panose="02020404030301010803" pitchFamily="18" charset="0"/>
                </a:rPr>
                <a:t> 25</a:t>
              </a:r>
            </a:p>
          </p:txBody>
        </p:sp>
        <p:sp>
          <p:nvSpPr>
            <p:cNvPr id="230" name="Left Arrow 229"/>
            <p:cNvSpPr/>
            <p:nvPr/>
          </p:nvSpPr>
          <p:spPr>
            <a:xfrm rot="8311635">
              <a:off x="8338601" y="2661631"/>
              <a:ext cx="314699" cy="245924"/>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319743" y="1005839"/>
            <a:ext cx="2886438" cy="1919253"/>
            <a:chOff x="604128" y="1243381"/>
            <a:chExt cx="3206828" cy="1919253"/>
          </a:xfrm>
        </p:grpSpPr>
        <p:sp>
          <p:nvSpPr>
            <p:cNvPr id="64" name="TextBox 63"/>
            <p:cNvSpPr txBox="1"/>
            <p:nvPr/>
          </p:nvSpPr>
          <p:spPr>
            <a:xfrm>
              <a:off x="622727" y="1565933"/>
              <a:ext cx="3188228" cy="307777"/>
            </a:xfrm>
            <a:prstGeom prst="rect">
              <a:avLst/>
            </a:prstGeom>
            <a:noFill/>
          </p:spPr>
          <p:txBody>
            <a:bodyPr wrap="none" rtlCol="0">
              <a:spAutoFit/>
            </a:bodyPr>
            <a:lstStyle/>
            <a:p>
              <a:r>
                <a:rPr lang="en-US" sz="1400" dirty="0" smtClean="0">
                  <a:solidFill>
                    <a:srgbClr val="FF0000"/>
                  </a:solidFill>
                  <a:latin typeface="Monaco" charset="0"/>
                  <a:ea typeface="Monaco" charset="0"/>
                  <a:cs typeface="Monaco" charset="0"/>
                </a:rPr>
                <a:t> </a:t>
              </a:r>
              <a:r>
                <a:rPr lang="en-US" sz="1400" dirty="0" err="1" smtClean="0">
                  <a:solidFill>
                    <a:srgbClr val="FF0000"/>
                  </a:solidFill>
                  <a:latin typeface="Monaco" charset="0"/>
                  <a:ea typeface="Monaco" charset="0"/>
                  <a:cs typeface="Monaco" charset="0"/>
                </a:rPr>
                <a:t>request.clear</a:t>
              </a:r>
              <a:r>
                <a:rPr lang="en-US" sz="1400" dirty="0" smtClean="0">
                  <a:solidFill>
                    <a:srgbClr val="FF0000"/>
                  </a:solidFill>
                  <a:latin typeface="Monaco" charset="0"/>
                  <a:ea typeface="Monaco" charset="0"/>
                  <a:cs typeface="Monaco" charset="0"/>
                </a:rPr>
                <a:t>();  // </a:t>
              </a:r>
              <a:r>
                <a:rPr lang="en-US" sz="1400" b="1" dirty="0">
                  <a:solidFill>
                    <a:srgbClr val="FF0000"/>
                  </a:solidFill>
                  <a:latin typeface="Monaco" charset="0"/>
                  <a:ea typeface="Monaco" charset="0"/>
                  <a:cs typeface="Monaco" charset="0"/>
                </a:rPr>
                <a:t>x1</a:t>
              </a:r>
              <a:endParaRPr lang="en-US" sz="1400" dirty="0">
                <a:solidFill>
                  <a:srgbClr val="FF0000"/>
                </a:solidFill>
                <a:latin typeface="Monaco" charset="0"/>
                <a:ea typeface="Monaco" charset="0"/>
                <a:cs typeface="Monaco" charset="0"/>
              </a:endParaRPr>
            </a:p>
          </p:txBody>
        </p:sp>
        <p:sp>
          <p:nvSpPr>
            <p:cNvPr id="65" name="TextBox 64"/>
            <p:cNvSpPr txBox="1"/>
            <p:nvPr/>
          </p:nvSpPr>
          <p:spPr>
            <a:xfrm>
              <a:off x="622728" y="1888485"/>
              <a:ext cx="3188228" cy="307777"/>
            </a:xfrm>
            <a:prstGeom prst="rect">
              <a:avLst/>
            </a:prstGeom>
            <a:noFill/>
          </p:spPr>
          <p:txBody>
            <a:bodyPr wrap="none" rtlCol="0">
              <a:spAutoFit/>
            </a:bodyPr>
            <a:lstStyle/>
            <a:p>
              <a:r>
                <a:rPr lang="en-US" sz="1400" dirty="0" smtClean="0">
                  <a:solidFill>
                    <a:srgbClr val="00B050"/>
                  </a:solidFill>
                  <a:latin typeface="Monaco" charset="0"/>
                  <a:ea typeface="Monaco" charset="0"/>
                  <a:cs typeface="Monaco" charset="0"/>
                </a:rPr>
                <a:t> request </a:t>
              </a:r>
              <a:r>
                <a:rPr lang="en-US" sz="1400" dirty="0">
                  <a:solidFill>
                    <a:srgbClr val="00B050"/>
                  </a:solidFill>
                  <a:latin typeface="Monaco" charset="0"/>
                  <a:ea typeface="Monaco" charset="0"/>
                  <a:cs typeface="Monaco" charset="0"/>
                </a:rPr>
                <a:t>= null</a:t>
              </a:r>
              <a:r>
                <a:rPr lang="en-US" sz="1400" dirty="0" smtClean="0">
                  <a:solidFill>
                    <a:srgbClr val="00B050"/>
                  </a:solidFill>
                  <a:latin typeface="Monaco" charset="0"/>
                  <a:ea typeface="Monaco" charset="0"/>
                  <a:cs typeface="Monaco" charset="0"/>
                </a:rPr>
                <a:t>;   // </a:t>
              </a:r>
              <a:r>
                <a:rPr lang="en-US" sz="1400" b="1" dirty="0" smtClean="0">
                  <a:solidFill>
                    <a:srgbClr val="00B050"/>
                  </a:solidFill>
                  <a:latin typeface="Monaco" charset="0"/>
                  <a:ea typeface="Monaco" charset="0"/>
                  <a:cs typeface="Monaco" charset="0"/>
                </a:rPr>
                <a:t>x2</a:t>
              </a:r>
              <a:endParaRPr lang="en-US" sz="1400" dirty="0">
                <a:solidFill>
                  <a:srgbClr val="00B050"/>
                </a:solidFill>
                <a:latin typeface="Monaco" charset="0"/>
                <a:ea typeface="Monaco" charset="0"/>
                <a:cs typeface="Monaco" charset="0"/>
              </a:endParaRPr>
            </a:p>
          </p:txBody>
        </p:sp>
        <p:sp>
          <p:nvSpPr>
            <p:cNvPr id="66" name="TextBox 65"/>
            <p:cNvSpPr txBox="1"/>
            <p:nvPr/>
          </p:nvSpPr>
          <p:spPr>
            <a:xfrm>
              <a:off x="612648" y="2180797"/>
              <a:ext cx="3188228" cy="307777"/>
            </a:xfrm>
            <a:prstGeom prst="rect">
              <a:avLst/>
            </a:prstGeom>
            <a:noFill/>
          </p:spPr>
          <p:txBody>
            <a:bodyPr wrap="none" rtlCol="0">
              <a:spAutoFit/>
            </a:bodyPr>
            <a:lstStyle/>
            <a:p>
              <a:r>
                <a:rPr lang="en-US" sz="1400" dirty="0" smtClean="0">
                  <a:solidFill>
                    <a:srgbClr val="00B0F0"/>
                  </a:solidFill>
                  <a:latin typeface="Monaco" charset="0"/>
                  <a:ea typeface="Monaco" charset="0"/>
                  <a:cs typeface="Monaco" charset="0"/>
                </a:rPr>
                <a:t> </a:t>
              </a:r>
              <a:r>
                <a:rPr lang="en-US" sz="1400" dirty="0" err="1" smtClean="0">
                  <a:solidFill>
                    <a:srgbClr val="00B0F0"/>
                  </a:solidFill>
                  <a:latin typeface="Monaco" charset="0"/>
                  <a:ea typeface="Monaco" charset="0"/>
                  <a:cs typeface="Monaco" charset="0"/>
                </a:rPr>
                <a:t>writer.close</a:t>
              </a:r>
              <a:r>
                <a:rPr lang="en-US" sz="1400" dirty="0">
                  <a:solidFill>
                    <a:srgbClr val="00B0F0"/>
                  </a:solidFill>
                  <a:latin typeface="Monaco" charset="0"/>
                  <a:ea typeface="Monaco" charset="0"/>
                  <a:cs typeface="Monaco" charset="0"/>
                </a:rPr>
                <a:t>(); </a:t>
              </a:r>
              <a:r>
                <a:rPr lang="en-US" sz="1400" dirty="0" smtClean="0">
                  <a:solidFill>
                    <a:srgbClr val="00B0F0"/>
                  </a:solidFill>
                  <a:latin typeface="Monaco" charset="0"/>
                  <a:ea typeface="Monaco" charset="0"/>
                  <a:cs typeface="Monaco" charset="0"/>
                </a:rPr>
                <a:t>  // </a:t>
              </a:r>
              <a:r>
                <a:rPr lang="en-US" sz="1400" b="1" dirty="0" smtClean="0">
                  <a:solidFill>
                    <a:srgbClr val="00B0F0"/>
                  </a:solidFill>
                  <a:latin typeface="Monaco" charset="0"/>
                  <a:ea typeface="Monaco" charset="0"/>
                  <a:cs typeface="Monaco" charset="0"/>
                </a:rPr>
                <a:t>y1</a:t>
              </a:r>
              <a:endParaRPr lang="en-US" sz="1400" dirty="0">
                <a:solidFill>
                  <a:srgbClr val="00B0F0"/>
                </a:solidFill>
                <a:latin typeface="Monaco" charset="0"/>
                <a:ea typeface="Monaco" charset="0"/>
                <a:cs typeface="Monaco" charset="0"/>
              </a:endParaRPr>
            </a:p>
          </p:txBody>
        </p:sp>
        <p:sp>
          <p:nvSpPr>
            <p:cNvPr id="67" name="TextBox 66"/>
            <p:cNvSpPr txBox="1"/>
            <p:nvPr/>
          </p:nvSpPr>
          <p:spPr>
            <a:xfrm>
              <a:off x="622726" y="2518668"/>
              <a:ext cx="3188228" cy="307777"/>
            </a:xfrm>
            <a:prstGeom prst="rect">
              <a:avLst/>
            </a:prstGeom>
            <a:noFill/>
          </p:spPr>
          <p:txBody>
            <a:bodyPr wrap="none" rtlCol="0">
              <a:spAutoFit/>
            </a:bodyPr>
            <a:lstStyle/>
            <a:p>
              <a:r>
                <a:rPr lang="en-US" sz="1400" dirty="0" smtClean="0">
                  <a:solidFill>
                    <a:srgbClr val="7030A0"/>
                  </a:solidFill>
                  <a:latin typeface="Monaco" charset="0"/>
                  <a:ea typeface="Monaco" charset="0"/>
                  <a:cs typeface="Monaco" charset="0"/>
                </a:rPr>
                <a:t> writer </a:t>
              </a:r>
              <a:r>
                <a:rPr lang="en-US" sz="1400" dirty="0">
                  <a:solidFill>
                    <a:srgbClr val="7030A0"/>
                  </a:solidFill>
                  <a:latin typeface="Monaco" charset="0"/>
                  <a:ea typeface="Monaco" charset="0"/>
                  <a:cs typeface="Monaco" charset="0"/>
                </a:rPr>
                <a:t>= null; </a:t>
              </a:r>
              <a:r>
                <a:rPr lang="en-US" sz="1400" dirty="0" smtClean="0">
                  <a:solidFill>
                    <a:srgbClr val="7030A0"/>
                  </a:solidFill>
                  <a:latin typeface="Monaco" charset="0"/>
                  <a:ea typeface="Monaco" charset="0"/>
                  <a:cs typeface="Monaco" charset="0"/>
                </a:rPr>
                <a:t>   // </a:t>
              </a:r>
              <a:r>
                <a:rPr lang="en-US" sz="1400" b="1" dirty="0" smtClean="0">
                  <a:solidFill>
                    <a:srgbClr val="7030A0"/>
                  </a:solidFill>
                  <a:latin typeface="Monaco" charset="0"/>
                  <a:ea typeface="Monaco" charset="0"/>
                  <a:cs typeface="Monaco" charset="0"/>
                </a:rPr>
                <a:t>y2</a:t>
              </a:r>
              <a:endParaRPr lang="en-US" sz="1400" dirty="0">
                <a:solidFill>
                  <a:srgbClr val="7030A0"/>
                </a:solidFill>
                <a:latin typeface="Monaco" charset="0"/>
                <a:ea typeface="Monaco" charset="0"/>
                <a:cs typeface="Monaco" charset="0"/>
              </a:endParaRPr>
            </a:p>
          </p:txBody>
        </p:sp>
        <p:sp>
          <p:nvSpPr>
            <p:cNvPr id="73" name="TextBox 72"/>
            <p:cNvSpPr txBox="1"/>
            <p:nvPr/>
          </p:nvSpPr>
          <p:spPr>
            <a:xfrm>
              <a:off x="612648" y="2793302"/>
              <a:ext cx="3094304" cy="369332"/>
            </a:xfrm>
            <a:prstGeom prst="rect">
              <a:avLst/>
            </a:prstGeom>
            <a:noFill/>
          </p:spPr>
          <p:txBody>
            <a:bodyPr wrap="square" rtlCol="0">
              <a:spAutoFit/>
            </a:bodyPr>
            <a:lstStyle/>
            <a:p>
              <a:pPr algn="ctr"/>
              <a:r>
                <a:rPr lang="mr-IN" dirty="0" smtClean="0"/>
                <a:t>…</a:t>
              </a:r>
              <a:endParaRPr lang="en-US" dirty="0"/>
            </a:p>
          </p:txBody>
        </p:sp>
        <p:sp>
          <p:nvSpPr>
            <p:cNvPr id="74" name="TextBox 73"/>
            <p:cNvSpPr txBox="1"/>
            <p:nvPr/>
          </p:nvSpPr>
          <p:spPr>
            <a:xfrm>
              <a:off x="604128" y="1243381"/>
              <a:ext cx="3094304" cy="369332"/>
            </a:xfrm>
            <a:prstGeom prst="rect">
              <a:avLst/>
            </a:prstGeom>
            <a:noFill/>
          </p:spPr>
          <p:txBody>
            <a:bodyPr wrap="square" rtlCol="0">
              <a:spAutoFit/>
            </a:bodyPr>
            <a:lstStyle/>
            <a:p>
              <a:pPr algn="ctr"/>
              <a:r>
                <a:rPr lang="mr-IN" smtClean="0"/>
                <a:t>…</a:t>
              </a:r>
              <a:endParaRPr lang="en-US" dirty="0"/>
            </a:p>
          </p:txBody>
        </p:sp>
      </p:grpSp>
      <p:sp>
        <p:nvSpPr>
          <p:cNvPr id="75" name="Rectangle 74"/>
          <p:cNvSpPr/>
          <p:nvPr/>
        </p:nvSpPr>
        <p:spPr>
          <a:xfrm>
            <a:off x="325464" y="1068427"/>
            <a:ext cx="2854346" cy="19016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1F7DF5D7-FF41-4BF6-8958-28DFF1DB182D}" type="slidenum">
              <a:rPr lang="en-US" smtClean="0"/>
              <a:pPr/>
              <a:t>32</a:t>
            </a:fld>
            <a:endParaRPr lang="en-US" dirty="0"/>
          </a:p>
        </p:txBody>
      </p:sp>
    </p:spTree>
    <p:custDataLst>
      <p:tags r:id="rId1"/>
    </p:custDataLst>
    <p:extLst>
      <p:ext uri="{BB962C8B-B14F-4D97-AF65-F5344CB8AC3E}">
        <p14:creationId xmlns:p14="http://schemas.microsoft.com/office/powerpoint/2010/main" val="870395731"/>
      </p:ext>
    </p:extLst>
  </p:cSld>
  <p:clrMapOvr>
    <a:masterClrMapping/>
  </p:clrMapOvr>
  <mc:AlternateContent xmlns:mc="http://schemas.openxmlformats.org/markup-compatibility/2006" xmlns:p14="http://schemas.microsoft.com/office/powerpoint/2010/main">
    <mc:Choice Requires="p14">
      <p:transition spd="slow" p14:dur="2000" advTm="67552"/>
    </mc:Choice>
    <mc:Fallback xmlns="">
      <p:transition spd="slow" advTm="675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p:bldP spid="7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a:t>
            </a:r>
            <a:r>
              <a:rPr lang="en-US" dirty="0"/>
              <a:t>D</a:t>
            </a:r>
            <a:r>
              <a:rPr lang="en-US" dirty="0" smtClean="0"/>
              <a:t>oes Generalization Work?</a:t>
            </a:r>
            <a:endParaRPr lang="en-US" dirty="0"/>
          </a:p>
        </p:txBody>
      </p:sp>
      <p:sp>
        <p:nvSpPr>
          <p:cNvPr id="6" name="Date Placeholder 5"/>
          <p:cNvSpPr>
            <a:spLocks noGrp="1"/>
          </p:cNvSpPr>
          <p:nvPr>
            <p:ph type="dt" sz="half" idx="10"/>
          </p:nvPr>
        </p:nvSpPr>
        <p:spPr/>
        <p:txBody>
          <a:bodyPr/>
          <a:lstStyle/>
          <a:p>
            <a:r>
              <a:rPr lang="en-US" smtClean="0"/>
              <a:t>10/13/17</a:t>
            </a:r>
            <a:endParaRPr lang="en-US" dirty="0"/>
          </a:p>
        </p:txBody>
      </p:sp>
      <p:grpSp>
        <p:nvGrpSpPr>
          <p:cNvPr id="56" name="Group 55"/>
          <p:cNvGrpSpPr/>
          <p:nvPr/>
        </p:nvGrpSpPr>
        <p:grpSpPr>
          <a:xfrm>
            <a:off x="3405075" y="1036805"/>
            <a:ext cx="5596483" cy="5270791"/>
            <a:chOff x="3405075" y="1036805"/>
            <a:chExt cx="5596483" cy="5270791"/>
          </a:xfrm>
        </p:grpSpPr>
        <p:sp>
          <p:nvSpPr>
            <p:cNvPr id="193" name="TextBox 192"/>
            <p:cNvSpPr txBox="1"/>
            <p:nvPr/>
          </p:nvSpPr>
          <p:spPr>
            <a:xfrm>
              <a:off x="7611294" y="5390108"/>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smtClean="0">
                  <a:solidFill>
                    <a:prstClr val="black"/>
                  </a:solidFill>
                  <a:latin typeface="Garamond" panose="02020404030301010803" pitchFamily="18" charset="0"/>
                </a:rPr>
                <a:t>guarded</a:t>
              </a:r>
              <a:r>
                <a:rPr lang="es-ES_tradnl" sz="1600" dirty="0" smtClean="0">
                  <a:solidFill>
                    <a:prstClr val="black"/>
                  </a:solidFill>
                  <a:latin typeface="Garamond" panose="02020404030301010803" pitchFamily="18" charset="0"/>
                </a:rPr>
                <a:t>(</a:t>
              </a:r>
              <a:r>
                <a:rPr lang="es-ES_tradnl" sz="1600" dirty="0" smtClean="0">
                  <a:solidFill>
                    <a:srgbClr val="7030A0"/>
                  </a:solidFill>
                  <a:latin typeface="Garamond" panose="02020404030301010803" pitchFamily="18" charset="0"/>
                </a:rPr>
                <a:t>y2</a:t>
              </a:r>
              <a:r>
                <a:rPr lang="es-ES_tradnl" sz="1600" dirty="0">
                  <a:solidFill>
                    <a:prstClr val="black"/>
                  </a:solidFill>
                  <a:latin typeface="Garamond" panose="02020404030301010803" pitchFamily="18" charset="0"/>
                </a:rPr>
                <a:t>, </a:t>
              </a:r>
              <a:r>
                <a:rPr lang="es-ES_tradnl" sz="1600" dirty="0" smtClean="0">
                  <a:solidFill>
                    <a:srgbClr val="00B0F0"/>
                  </a:solidFill>
                  <a:latin typeface="Garamond" panose="02020404030301010803" pitchFamily="18" charset="0"/>
                </a:rPr>
                <a:t>y1</a:t>
              </a:r>
              <a:r>
                <a:rPr lang="es-ES_tradnl" sz="1600" dirty="0">
                  <a:solidFill>
                    <a:prstClr val="black"/>
                  </a:solidFill>
                  <a:latin typeface="Garamond" panose="02020404030301010803" pitchFamily="18" charset="0"/>
                </a:rPr>
                <a:t>)</a:t>
              </a:r>
              <a:endParaRPr lang="en-US" sz="1600" dirty="0" smtClean="0">
                <a:ea typeface="Helvetica Light" charset="0"/>
                <a:cs typeface="Helvetica Light" charset="0"/>
              </a:endParaRPr>
            </a:p>
          </p:txBody>
        </p:sp>
        <p:sp>
          <p:nvSpPr>
            <p:cNvPr id="194" name="TextBox 193"/>
            <p:cNvSpPr txBox="1"/>
            <p:nvPr/>
          </p:nvSpPr>
          <p:spPr>
            <a:xfrm>
              <a:off x="6271950" y="5969042"/>
              <a:ext cx="1081392" cy="338554"/>
            </a:xfrm>
            <a:prstGeom prst="rect">
              <a:avLst/>
            </a:prstGeom>
            <a:noFill/>
            <a:ln w="28575">
              <a:solidFill>
                <a:schemeClr val="tx1"/>
              </a:solidFill>
            </a:ln>
          </p:spPr>
          <p:txBody>
            <a:bodyPr wrap="square" rtlCol="0">
              <a:spAutoFit/>
            </a:bodyPr>
            <a:lstStyle/>
            <a:p>
              <a:pPr algn="ctr"/>
              <a:r>
                <a:rPr lang="en-US" sz="1600" dirty="0" smtClean="0">
                  <a:ea typeface="Helvetica Light" charset="0"/>
                  <a:cs typeface="Helvetica Light" charset="0"/>
                </a:rPr>
                <a:t>race(</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grpSp>
          <p:nvGrpSpPr>
            <p:cNvPr id="55" name="Group 54"/>
            <p:cNvGrpSpPr/>
            <p:nvPr/>
          </p:nvGrpSpPr>
          <p:grpSpPr>
            <a:xfrm>
              <a:off x="3405075" y="1036805"/>
              <a:ext cx="5474528" cy="4932237"/>
              <a:chOff x="3405075" y="1036805"/>
              <a:chExt cx="5474528" cy="4932237"/>
            </a:xfrm>
          </p:grpSpPr>
          <p:sp>
            <p:nvSpPr>
              <p:cNvPr id="3" name="TextBox 2"/>
              <p:cNvSpPr txBox="1"/>
              <p:nvPr/>
            </p:nvSpPr>
            <p:spPr>
              <a:xfrm>
                <a:off x="7136845" y="1273530"/>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44" name="TextBox 43"/>
              <p:cNvSpPr txBox="1"/>
              <p:nvPr/>
            </p:nvSpPr>
            <p:spPr>
              <a:xfrm>
                <a:off x="6277870" y="1862306"/>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45" name="TextBox 44"/>
              <p:cNvSpPr txBox="1"/>
              <p:nvPr/>
            </p:nvSpPr>
            <p:spPr>
              <a:xfrm>
                <a:off x="5452347" y="1276484"/>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cxnSp>
            <p:nvCxnSpPr>
              <p:cNvPr id="9" name="Straight Connector 8"/>
              <p:cNvCxnSpPr>
                <a:stCxn id="45" idx="2"/>
              </p:cNvCxnSpPr>
              <p:nvPr/>
            </p:nvCxnSpPr>
            <p:spPr>
              <a:xfrm>
                <a:off x="5993043" y="1615038"/>
                <a:ext cx="936474" cy="7811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3" idx="2"/>
              </p:cNvCxnSpPr>
              <p:nvPr/>
            </p:nvCxnSpPr>
            <p:spPr>
              <a:xfrm flipV="1">
                <a:off x="6929517" y="1612084"/>
                <a:ext cx="861570" cy="8107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44" idx="0"/>
              </p:cNvCxnSpPr>
              <p:nvPr/>
            </p:nvCxnSpPr>
            <p:spPr>
              <a:xfrm>
                <a:off x="6929517" y="1693156"/>
                <a:ext cx="2595" cy="16915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275275" y="2466247"/>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25" name="Straight Arrow Connector 24"/>
              <p:cNvCxnSpPr>
                <a:stCxn id="44" idx="2"/>
                <a:endCxn id="62" idx="0"/>
              </p:cNvCxnSpPr>
              <p:nvPr/>
            </p:nvCxnSpPr>
            <p:spPr>
              <a:xfrm flipH="1">
                <a:off x="6929517" y="2200860"/>
                <a:ext cx="2595" cy="2653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798211" y="2463607"/>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69" name="TextBox 68"/>
              <p:cNvSpPr txBox="1"/>
              <p:nvPr/>
            </p:nvSpPr>
            <p:spPr>
              <a:xfrm>
                <a:off x="7044277" y="3074676"/>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70" name="Straight Connector 69"/>
              <p:cNvCxnSpPr>
                <a:stCxn id="68" idx="2"/>
              </p:cNvCxnSpPr>
              <p:nvPr/>
            </p:nvCxnSpPr>
            <p:spPr>
              <a:xfrm flipH="1">
                <a:off x="7707039" y="2802161"/>
                <a:ext cx="631868" cy="12483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62" idx="2"/>
              </p:cNvCxnSpPr>
              <p:nvPr/>
            </p:nvCxnSpPr>
            <p:spPr>
              <a:xfrm flipH="1" flipV="1">
                <a:off x="6929517" y="2804801"/>
                <a:ext cx="769002" cy="11514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endCxn id="69" idx="0"/>
              </p:cNvCxnSpPr>
              <p:nvPr/>
            </p:nvCxnSpPr>
            <p:spPr>
              <a:xfrm>
                <a:off x="7698519" y="2919948"/>
                <a:ext cx="0" cy="154728"/>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5527560" y="3074676"/>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97" name="Straight Connector 96"/>
              <p:cNvCxnSpPr>
                <a:stCxn id="69" idx="2"/>
              </p:cNvCxnSpPr>
              <p:nvPr/>
            </p:nvCxnSpPr>
            <p:spPr>
              <a:xfrm flipH="1">
                <a:off x="6837130" y="3413230"/>
                <a:ext cx="861389" cy="8151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endCxn id="96" idx="2"/>
              </p:cNvCxnSpPr>
              <p:nvPr/>
            </p:nvCxnSpPr>
            <p:spPr>
              <a:xfrm flipH="1" flipV="1">
                <a:off x="6068256" y="3413230"/>
                <a:ext cx="768874" cy="8151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endCxn id="117" idx="0"/>
              </p:cNvCxnSpPr>
              <p:nvPr/>
            </p:nvCxnSpPr>
            <p:spPr>
              <a:xfrm>
                <a:off x="6843181" y="3494741"/>
                <a:ext cx="221" cy="157028"/>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4879046" y="1862306"/>
                <a:ext cx="1308484" cy="338554"/>
              </a:xfrm>
              <a:prstGeom prst="rect">
                <a:avLst/>
              </a:prstGeom>
              <a:noFill/>
              <a:ln w="12700">
                <a:solidFill>
                  <a:schemeClr val="tx1"/>
                </a:solidFill>
              </a:ln>
            </p:spPr>
            <p:txBody>
              <a:bodyPr wrap="square" lIns="0" rIns="0" rtlCol="0">
                <a:spAutoFit/>
              </a:bodyPr>
              <a:lstStyle/>
              <a:p>
                <a:pPr algn="ctr"/>
                <a:r>
                  <a:rPr lang="en-US" sz="1600" dirty="0" err="1" smtClean="0">
                    <a:ea typeface="Helvetica Light" charset="0"/>
                    <a:cs typeface="Helvetica Light" charset="0"/>
                  </a:rPr>
                  <a:t>mayAlias</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103" name="TextBox 102"/>
              <p:cNvSpPr txBox="1"/>
              <p:nvPr/>
            </p:nvSpPr>
            <p:spPr>
              <a:xfrm>
                <a:off x="3405075" y="1862306"/>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a:solidFill>
                      <a:prstClr val="black"/>
                    </a:solidFill>
                    <a:latin typeface="Garamond" panose="02020404030301010803" pitchFamily="18" charset="0"/>
                  </a:rPr>
                  <a:t>guarded</a:t>
                </a:r>
                <a:r>
                  <a:rPr lang="es-ES_tradnl" sz="1600" dirty="0">
                    <a:solidFill>
                      <a:prstClr val="black"/>
                    </a:solidFill>
                    <a:latin typeface="Garamond" panose="02020404030301010803" pitchFamily="18" charset="0"/>
                  </a:rPr>
                  <a:t>(</a:t>
                </a:r>
                <a:r>
                  <a:rPr lang="es-ES_tradnl" sz="1600" dirty="0">
                    <a:solidFill>
                      <a:srgbClr val="00B050"/>
                    </a:solidFill>
                    <a:latin typeface="Garamond" panose="02020404030301010803" pitchFamily="18" charset="0"/>
                  </a:rPr>
                  <a:t>x2</a:t>
                </a:r>
                <a:r>
                  <a:rPr lang="es-ES_tradnl" sz="1600" dirty="0">
                    <a:solidFill>
                      <a:prstClr val="black"/>
                    </a:solidFill>
                    <a:latin typeface="Garamond" panose="02020404030301010803" pitchFamily="18" charset="0"/>
                  </a:rPr>
                  <a:t>, </a:t>
                </a:r>
                <a:r>
                  <a:rPr lang="es-ES_tradnl" sz="1600" dirty="0">
                    <a:solidFill>
                      <a:srgbClr val="FF0000"/>
                    </a:solidFill>
                    <a:latin typeface="Garamond" panose="02020404030301010803" pitchFamily="18" charset="0"/>
                  </a:rPr>
                  <a:t>x1</a:t>
                </a:r>
                <a:r>
                  <a:rPr lang="es-ES_tradnl" sz="1600" dirty="0">
                    <a:solidFill>
                      <a:prstClr val="black"/>
                    </a:solidFill>
                    <a:latin typeface="Garamond" panose="02020404030301010803" pitchFamily="18" charset="0"/>
                  </a:rPr>
                  <a:t>)</a:t>
                </a:r>
                <a:endParaRPr lang="en-US" sz="1600" dirty="0" smtClean="0">
                  <a:ea typeface="Helvetica Light" charset="0"/>
                  <a:cs typeface="Helvetica Light" charset="0"/>
                </a:endParaRPr>
              </a:p>
            </p:txBody>
          </p:sp>
          <p:sp>
            <p:nvSpPr>
              <p:cNvPr id="105" name="TextBox 104"/>
              <p:cNvSpPr txBox="1"/>
              <p:nvPr/>
            </p:nvSpPr>
            <p:spPr>
              <a:xfrm>
                <a:off x="4992585" y="2456556"/>
                <a:ext cx="1081392" cy="338554"/>
              </a:xfrm>
              <a:prstGeom prst="rect">
                <a:avLst/>
              </a:prstGeom>
              <a:noFill/>
              <a:ln w="28575">
                <a:solidFill>
                  <a:schemeClr val="tx1"/>
                </a:solidFill>
              </a:ln>
            </p:spPr>
            <p:txBody>
              <a:bodyPr wrap="square" rtlCol="0">
                <a:spAutoFit/>
              </a:bodyPr>
              <a:lstStyle/>
              <a:p>
                <a:pPr algn="ctr"/>
                <a:r>
                  <a:rPr lang="en-US" sz="1600" dirty="0" smtClean="0">
                    <a:ea typeface="Helvetica Light" charset="0"/>
                    <a:cs typeface="Helvetica Light" charset="0"/>
                  </a:rPr>
                  <a:t>race(</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cxnSp>
            <p:nvCxnSpPr>
              <p:cNvPr id="106" name="Straight Connector 105"/>
              <p:cNvCxnSpPr>
                <a:endCxn id="44" idx="2"/>
              </p:cNvCxnSpPr>
              <p:nvPr/>
            </p:nvCxnSpPr>
            <p:spPr>
              <a:xfrm flipV="1">
                <a:off x="5527560" y="2200860"/>
                <a:ext cx="1404552" cy="125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flipV="1">
                <a:off x="3946368" y="2200861"/>
                <a:ext cx="1581192" cy="125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05" idx="0"/>
                <a:endCxn id="102" idx="2"/>
              </p:cNvCxnSpPr>
              <p:nvPr/>
            </p:nvCxnSpPr>
            <p:spPr>
              <a:xfrm flipV="1">
                <a:off x="5533281" y="2200860"/>
                <a:ext cx="7" cy="255696"/>
              </a:xfrm>
              <a:prstGeom prst="line">
                <a:avLst/>
              </a:prstGeom>
              <a:ln w="12700">
                <a:solidFill>
                  <a:schemeClr val="tx1"/>
                </a:solidFill>
                <a:headEnd type="triangle"/>
                <a:tailEnd w="sm" len="sm"/>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6189160" y="3651769"/>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sp>
            <p:nvSpPr>
              <p:cNvPr id="120" name="TextBox 119"/>
              <p:cNvSpPr txBox="1"/>
              <p:nvPr/>
            </p:nvSpPr>
            <p:spPr>
              <a:xfrm>
                <a:off x="6189160" y="4174219"/>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22" name="Straight Arrow Connector 121"/>
              <p:cNvCxnSpPr>
                <a:stCxn id="117" idx="2"/>
                <a:endCxn id="120" idx="0"/>
              </p:cNvCxnSpPr>
              <p:nvPr/>
            </p:nvCxnSpPr>
            <p:spPr>
              <a:xfrm>
                <a:off x="6843402" y="3990323"/>
                <a:ext cx="0" cy="1838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4915935" y="4180327"/>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sp>
            <p:nvSpPr>
              <p:cNvPr id="126" name="TextBox 125"/>
              <p:cNvSpPr txBox="1"/>
              <p:nvPr/>
            </p:nvSpPr>
            <p:spPr>
              <a:xfrm>
                <a:off x="5400870" y="4791501"/>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28" name="Straight Connector 127"/>
              <p:cNvCxnSpPr>
                <a:stCxn id="124" idx="2"/>
              </p:cNvCxnSpPr>
              <p:nvPr/>
            </p:nvCxnSpPr>
            <p:spPr>
              <a:xfrm>
                <a:off x="5456631" y="4518881"/>
                <a:ext cx="598481" cy="13465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20" idx="2"/>
              </p:cNvCxnSpPr>
              <p:nvPr/>
            </p:nvCxnSpPr>
            <p:spPr>
              <a:xfrm flipV="1">
                <a:off x="6055112" y="4512773"/>
                <a:ext cx="788290" cy="14076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endCxn id="126" idx="0"/>
              </p:cNvCxnSpPr>
              <p:nvPr/>
            </p:nvCxnSpPr>
            <p:spPr>
              <a:xfrm>
                <a:off x="6055112" y="4653538"/>
                <a:ext cx="0" cy="137963"/>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7045143" y="4796132"/>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sp>
            <p:nvSpPr>
              <p:cNvPr id="146" name="TextBox 145"/>
              <p:cNvSpPr txBox="1"/>
              <p:nvPr/>
            </p:nvSpPr>
            <p:spPr>
              <a:xfrm>
                <a:off x="6156087" y="5390070"/>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59" name="Straight Connector 158"/>
              <p:cNvCxnSpPr>
                <a:stCxn id="145" idx="2"/>
              </p:cNvCxnSpPr>
              <p:nvPr/>
            </p:nvCxnSpPr>
            <p:spPr>
              <a:xfrm flipH="1">
                <a:off x="6824749" y="5134686"/>
                <a:ext cx="761090" cy="741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endCxn id="126" idx="2"/>
              </p:cNvCxnSpPr>
              <p:nvPr/>
            </p:nvCxnSpPr>
            <p:spPr>
              <a:xfrm flipH="1" flipV="1">
                <a:off x="6055112" y="5130055"/>
                <a:ext cx="769636" cy="7876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endCxn id="146" idx="0"/>
              </p:cNvCxnSpPr>
              <p:nvPr/>
            </p:nvCxnSpPr>
            <p:spPr>
              <a:xfrm>
                <a:off x="6810329" y="5208823"/>
                <a:ext cx="0" cy="181247"/>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2" name="TextBox 191"/>
              <p:cNvSpPr txBox="1"/>
              <p:nvPr/>
            </p:nvSpPr>
            <p:spPr>
              <a:xfrm>
                <a:off x="4677453" y="5392978"/>
                <a:ext cx="1308484" cy="338554"/>
              </a:xfrm>
              <a:prstGeom prst="rect">
                <a:avLst/>
              </a:prstGeom>
              <a:noFill/>
              <a:ln w="12700">
                <a:solidFill>
                  <a:schemeClr val="tx1"/>
                </a:solidFill>
              </a:ln>
            </p:spPr>
            <p:txBody>
              <a:bodyPr wrap="square" lIns="0" rIns="0" rtlCol="0">
                <a:spAutoFit/>
              </a:bodyPr>
              <a:lstStyle/>
              <a:p>
                <a:pPr algn="ctr"/>
                <a:r>
                  <a:rPr lang="en-US" sz="1600" dirty="0" err="1" smtClean="0">
                    <a:ea typeface="Helvetica Light" charset="0"/>
                    <a:cs typeface="Helvetica Light" charset="0"/>
                  </a:rPr>
                  <a:t>mayAlias</a:t>
                </a:r>
                <a:r>
                  <a:rPr lang="en-US" sz="1600" dirty="0" smtClean="0">
                    <a:ea typeface="Helvetica Light" charset="0"/>
                    <a:cs typeface="Helvetica Light" charset="0"/>
                  </a:rPr>
                  <a:t>(</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98" name="Straight Arrow Connector 197"/>
              <p:cNvCxnSpPr>
                <a:stCxn id="146" idx="2"/>
                <a:endCxn id="194" idx="0"/>
              </p:cNvCxnSpPr>
              <p:nvPr/>
            </p:nvCxnSpPr>
            <p:spPr>
              <a:xfrm>
                <a:off x="6810329" y="5728624"/>
                <a:ext cx="2317" cy="2404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a:endCxn id="192" idx="2"/>
              </p:cNvCxnSpPr>
              <p:nvPr/>
            </p:nvCxnSpPr>
            <p:spPr>
              <a:xfrm flipH="1" flipV="1">
                <a:off x="5331695" y="5731532"/>
                <a:ext cx="1478634" cy="1066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a:stCxn id="193" idx="2"/>
              </p:cNvCxnSpPr>
              <p:nvPr/>
            </p:nvCxnSpPr>
            <p:spPr>
              <a:xfrm flipH="1">
                <a:off x="6802933" y="5728662"/>
                <a:ext cx="1503493" cy="109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endCxn id="3" idx="0"/>
              </p:cNvCxnSpPr>
              <p:nvPr/>
            </p:nvCxnSpPr>
            <p:spPr>
              <a:xfrm>
                <a:off x="7791087" y="1036805"/>
                <a:ext cx="0" cy="2367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63" name="Picture 6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8715" y="1568315"/>
            <a:ext cx="261604" cy="261604"/>
          </a:xfrm>
          <a:prstGeom prst="rect">
            <a:avLst/>
          </a:prstGeom>
        </p:spPr>
      </p:pic>
      <p:sp>
        <p:nvSpPr>
          <p:cNvPr id="64" name="TextBox 63"/>
          <p:cNvSpPr txBox="1"/>
          <p:nvPr/>
        </p:nvSpPr>
        <p:spPr>
          <a:xfrm>
            <a:off x="128664" y="3341727"/>
            <a:ext cx="4693977" cy="2015936"/>
          </a:xfrm>
          <a:prstGeom prst="rect">
            <a:avLst/>
          </a:prstGeom>
          <a:noFill/>
          <a:ln w="19050">
            <a:solidFill>
              <a:schemeClr val="tx1"/>
            </a:solidFill>
          </a:ln>
        </p:spPr>
        <p:txBody>
          <a:bodyPr wrap="square" rIns="0" rtlCol="0">
            <a:spAutoFit/>
          </a:bodyPr>
          <a:lstStyle/>
          <a:p>
            <a:r>
              <a:rPr lang="en-US" dirty="0" smtClean="0"/>
              <a:t>parallel(p3</a:t>
            </a:r>
            <a:r>
              <a:rPr lang="en-US" dirty="0"/>
              <a:t>, p2) :- parallel(p1, p2), </a:t>
            </a:r>
            <a:endParaRPr lang="en-US" dirty="0" smtClean="0"/>
          </a:p>
          <a:p>
            <a:r>
              <a:rPr lang="en-US" dirty="0"/>
              <a:t> </a:t>
            </a:r>
            <a:r>
              <a:rPr lang="en-US" dirty="0" smtClean="0"/>
              <a:t>                          next </a:t>
            </a:r>
            <a:r>
              <a:rPr lang="en-US" dirty="0"/>
              <a:t>(p3, p1). </a:t>
            </a:r>
            <a:r>
              <a:rPr lang="en-US" b="1" dirty="0" smtClean="0"/>
              <a:t>weight 5</a:t>
            </a:r>
            <a:r>
              <a:rPr lang="en-US" sz="2000" dirty="0">
                <a:solidFill>
                  <a:srgbClr val="00B050"/>
                </a:solidFill>
              </a:rPr>
              <a:t/>
            </a:r>
            <a:br>
              <a:rPr lang="en-US" sz="2000" dirty="0">
                <a:solidFill>
                  <a:srgbClr val="00B050"/>
                </a:solidFill>
              </a:rPr>
            </a:br>
            <a:endParaRPr lang="en-US" sz="900" dirty="0">
              <a:solidFill>
                <a:srgbClr val="00B050"/>
              </a:solidFill>
            </a:endParaRPr>
          </a:p>
          <a:p>
            <a:r>
              <a:rPr lang="en-US" dirty="0" smtClean="0"/>
              <a:t>parallel(p1</a:t>
            </a:r>
            <a:r>
              <a:rPr lang="en-US" dirty="0"/>
              <a:t>, p2) :- parallel(p2, p1).</a:t>
            </a:r>
            <a:r>
              <a:rPr lang="en-US" sz="800" dirty="0"/>
              <a:t> </a:t>
            </a:r>
            <a:r>
              <a:rPr lang="en-US" dirty="0"/>
              <a:t>  </a:t>
            </a:r>
          </a:p>
          <a:p>
            <a:endParaRPr lang="en-US" sz="800" dirty="0" smtClean="0"/>
          </a:p>
          <a:p>
            <a:r>
              <a:rPr lang="en-US" dirty="0"/>
              <a:t> </a:t>
            </a:r>
            <a:r>
              <a:rPr lang="en-US" dirty="0" smtClean="0"/>
              <a:t>    race(p1</a:t>
            </a:r>
            <a:r>
              <a:rPr lang="en-US" dirty="0"/>
              <a:t>, p2) :- parallel(p1, p2), </a:t>
            </a:r>
            <a:r>
              <a:rPr lang="en-US" dirty="0" err="1" smtClean="0"/>
              <a:t>mayAlias</a:t>
            </a:r>
            <a:r>
              <a:rPr lang="en-US" dirty="0" smtClean="0"/>
              <a:t>(p1</a:t>
            </a:r>
            <a:r>
              <a:rPr lang="en-US" dirty="0"/>
              <a:t>, p2), </a:t>
            </a:r>
            <a:r>
              <a:rPr lang="en-US" dirty="0" smtClean="0"/>
              <a:t>             </a:t>
            </a:r>
          </a:p>
          <a:p>
            <a:r>
              <a:rPr lang="en-US" dirty="0"/>
              <a:t> </a:t>
            </a:r>
            <a:r>
              <a:rPr lang="en-US" dirty="0" smtClean="0"/>
              <a:t>                          </a:t>
            </a:r>
            <a:r>
              <a:rPr lang="es-ES_tradnl" dirty="0" smtClean="0"/>
              <a:t>¬</a:t>
            </a:r>
            <a:r>
              <a:rPr lang="en-US" dirty="0"/>
              <a:t>guarded(p1, p2</a:t>
            </a:r>
            <a:r>
              <a:rPr lang="en-US" dirty="0" smtClean="0"/>
              <a:t>).</a:t>
            </a:r>
          </a:p>
          <a:p>
            <a:r>
              <a:rPr lang="mr-IN" dirty="0" smtClean="0">
                <a:latin typeface="Helvetica Light" charset="0"/>
                <a:ea typeface="Helvetica Light" charset="0"/>
                <a:cs typeface="Helvetica Light" charset="0"/>
              </a:rPr>
              <a:t>…</a:t>
            </a:r>
            <a:endParaRPr lang="en-US" dirty="0" smtClean="0">
              <a:latin typeface="Helvetica Light" charset="0"/>
              <a:ea typeface="Helvetica Light" charset="0"/>
              <a:cs typeface="Helvetica Light" charset="0"/>
            </a:endParaRPr>
          </a:p>
        </p:txBody>
      </p:sp>
      <p:grpSp>
        <p:nvGrpSpPr>
          <p:cNvPr id="65" name="Group 64"/>
          <p:cNvGrpSpPr/>
          <p:nvPr/>
        </p:nvGrpSpPr>
        <p:grpSpPr>
          <a:xfrm>
            <a:off x="2898851" y="2723834"/>
            <a:ext cx="2360276" cy="582589"/>
            <a:chOff x="6726519" y="2661631"/>
            <a:chExt cx="2360276" cy="582589"/>
          </a:xfrm>
        </p:grpSpPr>
        <p:sp>
          <p:nvSpPr>
            <p:cNvPr id="66" name="Rectangle 65"/>
            <p:cNvSpPr/>
            <p:nvPr/>
          </p:nvSpPr>
          <p:spPr>
            <a:xfrm>
              <a:off x="6726519" y="2915420"/>
              <a:ext cx="2360276" cy="328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spcBef>
                  <a:spcPts val="600"/>
                </a:spcBef>
                <a:buClr>
                  <a:srgbClr val="727CA3"/>
                </a:buClr>
                <a:buSzPct val="76000"/>
              </a:pPr>
              <a:r>
                <a:rPr lang="es-ES_tradnl" dirty="0">
                  <a:solidFill>
                    <a:prstClr val="black"/>
                  </a:solidFill>
                  <a:latin typeface="Garamond" panose="02020404030301010803" pitchFamily="18" charset="0"/>
                </a:rPr>
                <a:t>¬</a:t>
              </a:r>
              <a:r>
                <a:rPr lang="es-ES_tradnl" dirty="0" err="1">
                  <a:solidFill>
                    <a:prstClr val="black"/>
                  </a:solidFill>
                  <a:latin typeface="Garamond" panose="02020404030301010803" pitchFamily="18" charset="0"/>
                </a:rPr>
                <a:t>race</a:t>
              </a:r>
              <a:r>
                <a:rPr lang="es-ES_tradnl" dirty="0">
                  <a:solidFill>
                    <a:prstClr val="black"/>
                  </a:solidFill>
                  <a:latin typeface="Garamond" panose="02020404030301010803" pitchFamily="18" charset="0"/>
                </a:rPr>
                <a:t>(</a:t>
              </a:r>
              <a:r>
                <a:rPr lang="es-ES_tradnl" dirty="0">
                  <a:solidFill>
                    <a:srgbClr val="0070C0"/>
                  </a:solidFill>
                  <a:latin typeface="Garamond" panose="02020404030301010803" pitchFamily="18" charset="0"/>
                </a:rPr>
                <a:t>x2</a:t>
              </a:r>
              <a:r>
                <a:rPr lang="es-ES_tradnl" dirty="0">
                  <a:solidFill>
                    <a:prstClr val="black"/>
                  </a:solidFill>
                  <a:latin typeface="Garamond" panose="02020404030301010803" pitchFamily="18" charset="0"/>
                </a:rPr>
                <a:t>, </a:t>
              </a:r>
              <a:r>
                <a:rPr lang="es-ES_tradnl" dirty="0">
                  <a:solidFill>
                    <a:srgbClr val="0070C0"/>
                  </a:solidFill>
                  <a:latin typeface="Garamond" panose="02020404030301010803" pitchFamily="18" charset="0"/>
                </a:rPr>
                <a:t>x1</a:t>
              </a:r>
              <a:r>
                <a:rPr lang="es-ES_tradnl" dirty="0">
                  <a:solidFill>
                    <a:prstClr val="black"/>
                  </a:solidFill>
                  <a:latin typeface="Garamond" panose="02020404030301010803" pitchFamily="18" charset="0"/>
                </a:rPr>
                <a:t>) </a:t>
              </a:r>
              <a:r>
                <a:rPr lang="es-ES_tradnl" b="1" dirty="0" err="1">
                  <a:solidFill>
                    <a:prstClr val="black"/>
                  </a:solidFill>
                  <a:latin typeface="Garamond" panose="02020404030301010803" pitchFamily="18" charset="0"/>
                </a:rPr>
                <a:t>weight</a:t>
              </a:r>
              <a:r>
                <a:rPr lang="es-ES_tradnl" b="1" dirty="0">
                  <a:solidFill>
                    <a:prstClr val="black"/>
                  </a:solidFill>
                  <a:latin typeface="Garamond" panose="02020404030301010803" pitchFamily="18" charset="0"/>
                </a:rPr>
                <a:t> 25</a:t>
              </a:r>
            </a:p>
          </p:txBody>
        </p:sp>
        <p:sp>
          <p:nvSpPr>
            <p:cNvPr id="67" name="Left Arrow 66"/>
            <p:cNvSpPr/>
            <p:nvPr/>
          </p:nvSpPr>
          <p:spPr>
            <a:xfrm rot="8311635">
              <a:off x="8338601" y="2661631"/>
              <a:ext cx="314699" cy="245924"/>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319743" y="1005839"/>
            <a:ext cx="2886438" cy="1919253"/>
            <a:chOff x="604128" y="1243381"/>
            <a:chExt cx="3206828" cy="1919253"/>
          </a:xfrm>
        </p:grpSpPr>
        <p:sp>
          <p:nvSpPr>
            <p:cNvPr id="74" name="TextBox 73"/>
            <p:cNvSpPr txBox="1"/>
            <p:nvPr/>
          </p:nvSpPr>
          <p:spPr>
            <a:xfrm>
              <a:off x="622727" y="1565933"/>
              <a:ext cx="3188228" cy="307777"/>
            </a:xfrm>
            <a:prstGeom prst="rect">
              <a:avLst/>
            </a:prstGeom>
            <a:noFill/>
          </p:spPr>
          <p:txBody>
            <a:bodyPr wrap="none" rtlCol="0">
              <a:spAutoFit/>
            </a:bodyPr>
            <a:lstStyle/>
            <a:p>
              <a:r>
                <a:rPr lang="en-US" sz="1400" dirty="0" smtClean="0">
                  <a:solidFill>
                    <a:srgbClr val="FF0000"/>
                  </a:solidFill>
                  <a:latin typeface="Monaco" charset="0"/>
                  <a:ea typeface="Monaco" charset="0"/>
                  <a:cs typeface="Monaco" charset="0"/>
                </a:rPr>
                <a:t> </a:t>
              </a:r>
              <a:r>
                <a:rPr lang="en-US" sz="1400" dirty="0" err="1" smtClean="0">
                  <a:solidFill>
                    <a:srgbClr val="FF0000"/>
                  </a:solidFill>
                  <a:latin typeface="Monaco" charset="0"/>
                  <a:ea typeface="Monaco" charset="0"/>
                  <a:cs typeface="Monaco" charset="0"/>
                </a:rPr>
                <a:t>request.clear</a:t>
              </a:r>
              <a:r>
                <a:rPr lang="en-US" sz="1400" dirty="0" smtClean="0">
                  <a:solidFill>
                    <a:srgbClr val="FF0000"/>
                  </a:solidFill>
                  <a:latin typeface="Monaco" charset="0"/>
                  <a:ea typeface="Monaco" charset="0"/>
                  <a:cs typeface="Monaco" charset="0"/>
                </a:rPr>
                <a:t>();  // </a:t>
              </a:r>
              <a:r>
                <a:rPr lang="en-US" sz="1400" b="1" dirty="0">
                  <a:solidFill>
                    <a:srgbClr val="FF0000"/>
                  </a:solidFill>
                  <a:latin typeface="Monaco" charset="0"/>
                  <a:ea typeface="Monaco" charset="0"/>
                  <a:cs typeface="Monaco" charset="0"/>
                </a:rPr>
                <a:t>x1</a:t>
              </a:r>
              <a:endParaRPr lang="en-US" sz="1400" dirty="0">
                <a:solidFill>
                  <a:srgbClr val="FF0000"/>
                </a:solidFill>
                <a:latin typeface="Monaco" charset="0"/>
                <a:ea typeface="Monaco" charset="0"/>
                <a:cs typeface="Monaco" charset="0"/>
              </a:endParaRPr>
            </a:p>
          </p:txBody>
        </p:sp>
        <p:sp>
          <p:nvSpPr>
            <p:cNvPr id="75" name="TextBox 74"/>
            <p:cNvSpPr txBox="1"/>
            <p:nvPr/>
          </p:nvSpPr>
          <p:spPr>
            <a:xfrm>
              <a:off x="622728" y="1888485"/>
              <a:ext cx="3188228" cy="307777"/>
            </a:xfrm>
            <a:prstGeom prst="rect">
              <a:avLst/>
            </a:prstGeom>
            <a:noFill/>
          </p:spPr>
          <p:txBody>
            <a:bodyPr wrap="none" rtlCol="0">
              <a:spAutoFit/>
            </a:bodyPr>
            <a:lstStyle/>
            <a:p>
              <a:r>
                <a:rPr lang="en-US" sz="1400" dirty="0" smtClean="0">
                  <a:solidFill>
                    <a:srgbClr val="00B050"/>
                  </a:solidFill>
                  <a:latin typeface="Monaco" charset="0"/>
                  <a:ea typeface="Monaco" charset="0"/>
                  <a:cs typeface="Monaco" charset="0"/>
                </a:rPr>
                <a:t> request </a:t>
              </a:r>
              <a:r>
                <a:rPr lang="en-US" sz="1400" dirty="0">
                  <a:solidFill>
                    <a:srgbClr val="00B050"/>
                  </a:solidFill>
                  <a:latin typeface="Monaco" charset="0"/>
                  <a:ea typeface="Monaco" charset="0"/>
                  <a:cs typeface="Monaco" charset="0"/>
                </a:rPr>
                <a:t>= null</a:t>
              </a:r>
              <a:r>
                <a:rPr lang="en-US" sz="1400" dirty="0" smtClean="0">
                  <a:solidFill>
                    <a:srgbClr val="00B050"/>
                  </a:solidFill>
                  <a:latin typeface="Monaco" charset="0"/>
                  <a:ea typeface="Monaco" charset="0"/>
                  <a:cs typeface="Monaco" charset="0"/>
                </a:rPr>
                <a:t>;   // </a:t>
              </a:r>
              <a:r>
                <a:rPr lang="en-US" sz="1400" b="1" dirty="0" smtClean="0">
                  <a:solidFill>
                    <a:srgbClr val="00B050"/>
                  </a:solidFill>
                  <a:latin typeface="Monaco" charset="0"/>
                  <a:ea typeface="Monaco" charset="0"/>
                  <a:cs typeface="Monaco" charset="0"/>
                </a:rPr>
                <a:t>x2</a:t>
              </a:r>
              <a:endParaRPr lang="en-US" sz="1400" dirty="0">
                <a:solidFill>
                  <a:srgbClr val="00B050"/>
                </a:solidFill>
                <a:latin typeface="Monaco" charset="0"/>
                <a:ea typeface="Monaco" charset="0"/>
                <a:cs typeface="Monaco" charset="0"/>
              </a:endParaRPr>
            </a:p>
          </p:txBody>
        </p:sp>
        <p:sp>
          <p:nvSpPr>
            <p:cNvPr id="76" name="TextBox 75"/>
            <p:cNvSpPr txBox="1"/>
            <p:nvPr/>
          </p:nvSpPr>
          <p:spPr>
            <a:xfrm>
              <a:off x="612648" y="2180797"/>
              <a:ext cx="3188228" cy="307777"/>
            </a:xfrm>
            <a:prstGeom prst="rect">
              <a:avLst/>
            </a:prstGeom>
            <a:noFill/>
          </p:spPr>
          <p:txBody>
            <a:bodyPr wrap="none" rtlCol="0">
              <a:spAutoFit/>
            </a:bodyPr>
            <a:lstStyle/>
            <a:p>
              <a:r>
                <a:rPr lang="en-US" sz="1400" dirty="0" smtClean="0">
                  <a:solidFill>
                    <a:srgbClr val="00B0F0"/>
                  </a:solidFill>
                  <a:latin typeface="Monaco" charset="0"/>
                  <a:ea typeface="Monaco" charset="0"/>
                  <a:cs typeface="Monaco" charset="0"/>
                </a:rPr>
                <a:t> </a:t>
              </a:r>
              <a:r>
                <a:rPr lang="en-US" sz="1400" dirty="0" err="1" smtClean="0">
                  <a:solidFill>
                    <a:srgbClr val="00B0F0"/>
                  </a:solidFill>
                  <a:latin typeface="Monaco" charset="0"/>
                  <a:ea typeface="Monaco" charset="0"/>
                  <a:cs typeface="Monaco" charset="0"/>
                </a:rPr>
                <a:t>writer.close</a:t>
              </a:r>
              <a:r>
                <a:rPr lang="en-US" sz="1400" dirty="0">
                  <a:solidFill>
                    <a:srgbClr val="00B0F0"/>
                  </a:solidFill>
                  <a:latin typeface="Monaco" charset="0"/>
                  <a:ea typeface="Monaco" charset="0"/>
                  <a:cs typeface="Monaco" charset="0"/>
                </a:rPr>
                <a:t>(); </a:t>
              </a:r>
              <a:r>
                <a:rPr lang="en-US" sz="1400" dirty="0" smtClean="0">
                  <a:solidFill>
                    <a:srgbClr val="00B0F0"/>
                  </a:solidFill>
                  <a:latin typeface="Monaco" charset="0"/>
                  <a:ea typeface="Monaco" charset="0"/>
                  <a:cs typeface="Monaco" charset="0"/>
                </a:rPr>
                <a:t>  // </a:t>
              </a:r>
              <a:r>
                <a:rPr lang="en-US" sz="1400" b="1" dirty="0" smtClean="0">
                  <a:solidFill>
                    <a:srgbClr val="00B0F0"/>
                  </a:solidFill>
                  <a:latin typeface="Monaco" charset="0"/>
                  <a:ea typeface="Monaco" charset="0"/>
                  <a:cs typeface="Monaco" charset="0"/>
                </a:rPr>
                <a:t>y1</a:t>
              </a:r>
              <a:endParaRPr lang="en-US" sz="1400" dirty="0">
                <a:solidFill>
                  <a:srgbClr val="00B0F0"/>
                </a:solidFill>
                <a:latin typeface="Monaco" charset="0"/>
                <a:ea typeface="Monaco" charset="0"/>
                <a:cs typeface="Monaco" charset="0"/>
              </a:endParaRPr>
            </a:p>
          </p:txBody>
        </p:sp>
        <p:sp>
          <p:nvSpPr>
            <p:cNvPr id="85" name="TextBox 84"/>
            <p:cNvSpPr txBox="1"/>
            <p:nvPr/>
          </p:nvSpPr>
          <p:spPr>
            <a:xfrm>
              <a:off x="622726" y="2518668"/>
              <a:ext cx="3188228" cy="307777"/>
            </a:xfrm>
            <a:prstGeom prst="rect">
              <a:avLst/>
            </a:prstGeom>
            <a:noFill/>
          </p:spPr>
          <p:txBody>
            <a:bodyPr wrap="none" rtlCol="0">
              <a:spAutoFit/>
            </a:bodyPr>
            <a:lstStyle/>
            <a:p>
              <a:r>
                <a:rPr lang="en-US" sz="1400" dirty="0" smtClean="0">
                  <a:solidFill>
                    <a:srgbClr val="7030A0"/>
                  </a:solidFill>
                  <a:latin typeface="Monaco" charset="0"/>
                  <a:ea typeface="Monaco" charset="0"/>
                  <a:cs typeface="Monaco" charset="0"/>
                </a:rPr>
                <a:t> writer </a:t>
              </a:r>
              <a:r>
                <a:rPr lang="en-US" sz="1400" dirty="0">
                  <a:solidFill>
                    <a:srgbClr val="7030A0"/>
                  </a:solidFill>
                  <a:latin typeface="Monaco" charset="0"/>
                  <a:ea typeface="Monaco" charset="0"/>
                  <a:cs typeface="Monaco" charset="0"/>
                </a:rPr>
                <a:t>= null; </a:t>
              </a:r>
              <a:r>
                <a:rPr lang="en-US" sz="1400" dirty="0" smtClean="0">
                  <a:solidFill>
                    <a:srgbClr val="7030A0"/>
                  </a:solidFill>
                  <a:latin typeface="Monaco" charset="0"/>
                  <a:ea typeface="Monaco" charset="0"/>
                  <a:cs typeface="Monaco" charset="0"/>
                </a:rPr>
                <a:t>   // </a:t>
              </a:r>
              <a:r>
                <a:rPr lang="en-US" sz="1400" b="1" dirty="0" smtClean="0">
                  <a:solidFill>
                    <a:srgbClr val="7030A0"/>
                  </a:solidFill>
                  <a:latin typeface="Monaco" charset="0"/>
                  <a:ea typeface="Monaco" charset="0"/>
                  <a:cs typeface="Monaco" charset="0"/>
                </a:rPr>
                <a:t>y2</a:t>
              </a:r>
              <a:endParaRPr lang="en-US" sz="1400" dirty="0">
                <a:solidFill>
                  <a:srgbClr val="7030A0"/>
                </a:solidFill>
                <a:latin typeface="Monaco" charset="0"/>
                <a:ea typeface="Monaco" charset="0"/>
                <a:cs typeface="Monaco" charset="0"/>
              </a:endParaRPr>
            </a:p>
          </p:txBody>
        </p:sp>
        <p:sp>
          <p:nvSpPr>
            <p:cNvPr id="86" name="TextBox 85"/>
            <p:cNvSpPr txBox="1"/>
            <p:nvPr/>
          </p:nvSpPr>
          <p:spPr>
            <a:xfrm>
              <a:off x="612648" y="2793302"/>
              <a:ext cx="3094304" cy="369332"/>
            </a:xfrm>
            <a:prstGeom prst="rect">
              <a:avLst/>
            </a:prstGeom>
            <a:noFill/>
          </p:spPr>
          <p:txBody>
            <a:bodyPr wrap="square" rtlCol="0">
              <a:spAutoFit/>
            </a:bodyPr>
            <a:lstStyle/>
            <a:p>
              <a:pPr algn="ctr"/>
              <a:r>
                <a:rPr lang="mr-IN" dirty="0" smtClean="0"/>
                <a:t>…</a:t>
              </a:r>
              <a:endParaRPr lang="en-US" dirty="0"/>
            </a:p>
          </p:txBody>
        </p:sp>
        <p:sp>
          <p:nvSpPr>
            <p:cNvPr id="87" name="TextBox 86"/>
            <p:cNvSpPr txBox="1"/>
            <p:nvPr/>
          </p:nvSpPr>
          <p:spPr>
            <a:xfrm>
              <a:off x="604128" y="1243381"/>
              <a:ext cx="3094304" cy="369332"/>
            </a:xfrm>
            <a:prstGeom prst="rect">
              <a:avLst/>
            </a:prstGeom>
            <a:noFill/>
          </p:spPr>
          <p:txBody>
            <a:bodyPr wrap="square" rtlCol="0">
              <a:spAutoFit/>
            </a:bodyPr>
            <a:lstStyle/>
            <a:p>
              <a:pPr algn="ctr"/>
              <a:r>
                <a:rPr lang="mr-IN" smtClean="0"/>
                <a:t>…</a:t>
              </a:r>
              <a:endParaRPr lang="en-US" dirty="0"/>
            </a:p>
          </p:txBody>
        </p:sp>
      </p:grpSp>
      <p:sp>
        <p:nvSpPr>
          <p:cNvPr id="88" name="Rectangle 87"/>
          <p:cNvSpPr/>
          <p:nvPr/>
        </p:nvSpPr>
        <p:spPr>
          <a:xfrm>
            <a:off x="325464" y="1068427"/>
            <a:ext cx="2854346" cy="19016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1F7DF5D7-FF41-4BF6-8958-28DFF1DB182D}" type="slidenum">
              <a:rPr lang="en-US" smtClean="0"/>
              <a:pPr/>
              <a:t>33</a:t>
            </a:fld>
            <a:endParaRPr lang="en-US" dirty="0"/>
          </a:p>
        </p:txBody>
      </p:sp>
    </p:spTree>
    <p:custDataLst>
      <p:tags r:id="rId1"/>
    </p:custDataLst>
    <p:extLst>
      <p:ext uri="{BB962C8B-B14F-4D97-AF65-F5344CB8AC3E}">
        <p14:creationId xmlns:p14="http://schemas.microsoft.com/office/powerpoint/2010/main" val="759527244"/>
      </p:ext>
    </p:extLst>
  </p:cSld>
  <p:clrMapOvr>
    <a:masterClrMapping/>
  </p:clrMapOvr>
  <mc:AlternateContent xmlns:mc="http://schemas.openxmlformats.org/markup-compatibility/2006" xmlns:p14="http://schemas.microsoft.com/office/powerpoint/2010/main">
    <mc:Choice Requires="p14">
      <p:transition spd="slow" p14:dur="2000" advTm="8320"/>
    </mc:Choice>
    <mc:Fallback xmlns="">
      <p:transition spd="slow" advTm="832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a:t>
            </a:r>
            <a:r>
              <a:rPr lang="en-US" dirty="0"/>
              <a:t>D</a:t>
            </a:r>
            <a:r>
              <a:rPr lang="en-US" dirty="0" smtClean="0"/>
              <a:t>oes Generalization Work?</a:t>
            </a:r>
            <a:endParaRPr lang="en-US" dirty="0"/>
          </a:p>
        </p:txBody>
      </p:sp>
      <p:sp>
        <p:nvSpPr>
          <p:cNvPr id="6" name="Date Placeholder 5"/>
          <p:cNvSpPr>
            <a:spLocks noGrp="1"/>
          </p:cNvSpPr>
          <p:nvPr>
            <p:ph type="dt" sz="half" idx="10"/>
          </p:nvPr>
        </p:nvSpPr>
        <p:spPr/>
        <p:txBody>
          <a:bodyPr/>
          <a:lstStyle/>
          <a:p>
            <a:r>
              <a:rPr lang="en-US" smtClean="0"/>
              <a:t>10/13/17</a:t>
            </a:r>
            <a:endParaRPr lang="en-US" dirty="0"/>
          </a:p>
        </p:txBody>
      </p:sp>
      <p:grpSp>
        <p:nvGrpSpPr>
          <p:cNvPr id="56" name="Group 55"/>
          <p:cNvGrpSpPr/>
          <p:nvPr/>
        </p:nvGrpSpPr>
        <p:grpSpPr>
          <a:xfrm>
            <a:off x="3405075" y="1036805"/>
            <a:ext cx="5596483" cy="5270791"/>
            <a:chOff x="3405075" y="1036805"/>
            <a:chExt cx="5596483" cy="5270791"/>
          </a:xfrm>
        </p:grpSpPr>
        <p:sp>
          <p:nvSpPr>
            <p:cNvPr id="193" name="TextBox 192"/>
            <p:cNvSpPr txBox="1"/>
            <p:nvPr/>
          </p:nvSpPr>
          <p:spPr>
            <a:xfrm>
              <a:off x="7611294" y="5390108"/>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smtClean="0">
                  <a:solidFill>
                    <a:prstClr val="black"/>
                  </a:solidFill>
                  <a:latin typeface="Garamond" panose="02020404030301010803" pitchFamily="18" charset="0"/>
                </a:rPr>
                <a:t>guarded</a:t>
              </a:r>
              <a:r>
                <a:rPr lang="es-ES_tradnl" sz="1600" dirty="0" smtClean="0">
                  <a:solidFill>
                    <a:prstClr val="black"/>
                  </a:solidFill>
                  <a:latin typeface="Garamond" panose="02020404030301010803" pitchFamily="18" charset="0"/>
                </a:rPr>
                <a:t>(</a:t>
              </a:r>
              <a:r>
                <a:rPr lang="es-ES_tradnl" sz="1600" dirty="0" smtClean="0">
                  <a:solidFill>
                    <a:srgbClr val="7030A0"/>
                  </a:solidFill>
                  <a:latin typeface="Garamond" panose="02020404030301010803" pitchFamily="18" charset="0"/>
                </a:rPr>
                <a:t>y2</a:t>
              </a:r>
              <a:r>
                <a:rPr lang="es-ES_tradnl" sz="1600" dirty="0">
                  <a:solidFill>
                    <a:prstClr val="black"/>
                  </a:solidFill>
                  <a:latin typeface="Garamond" panose="02020404030301010803" pitchFamily="18" charset="0"/>
                </a:rPr>
                <a:t>, </a:t>
              </a:r>
              <a:r>
                <a:rPr lang="es-ES_tradnl" sz="1600" dirty="0" smtClean="0">
                  <a:solidFill>
                    <a:srgbClr val="00B0F0"/>
                  </a:solidFill>
                  <a:latin typeface="Garamond" panose="02020404030301010803" pitchFamily="18" charset="0"/>
                </a:rPr>
                <a:t>y1</a:t>
              </a:r>
              <a:r>
                <a:rPr lang="es-ES_tradnl" sz="1600" dirty="0">
                  <a:solidFill>
                    <a:prstClr val="black"/>
                  </a:solidFill>
                  <a:latin typeface="Garamond" panose="02020404030301010803" pitchFamily="18" charset="0"/>
                </a:rPr>
                <a:t>)</a:t>
              </a:r>
              <a:endParaRPr lang="en-US" sz="1600" dirty="0" smtClean="0">
                <a:ea typeface="Helvetica Light" charset="0"/>
                <a:cs typeface="Helvetica Light" charset="0"/>
              </a:endParaRPr>
            </a:p>
          </p:txBody>
        </p:sp>
        <p:sp>
          <p:nvSpPr>
            <p:cNvPr id="194" name="TextBox 193"/>
            <p:cNvSpPr txBox="1"/>
            <p:nvPr/>
          </p:nvSpPr>
          <p:spPr>
            <a:xfrm>
              <a:off x="6271950" y="5969042"/>
              <a:ext cx="1081392" cy="338554"/>
            </a:xfrm>
            <a:prstGeom prst="rect">
              <a:avLst/>
            </a:prstGeom>
            <a:noFill/>
            <a:ln w="28575">
              <a:solidFill>
                <a:schemeClr val="tx1"/>
              </a:solidFill>
            </a:ln>
          </p:spPr>
          <p:txBody>
            <a:bodyPr wrap="square" rtlCol="0">
              <a:spAutoFit/>
            </a:bodyPr>
            <a:lstStyle/>
            <a:p>
              <a:pPr algn="ctr"/>
              <a:r>
                <a:rPr lang="en-US" sz="1600" dirty="0" smtClean="0">
                  <a:ea typeface="Helvetica Light" charset="0"/>
                  <a:cs typeface="Helvetica Light" charset="0"/>
                </a:rPr>
                <a:t>race(</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grpSp>
          <p:nvGrpSpPr>
            <p:cNvPr id="55" name="Group 54"/>
            <p:cNvGrpSpPr/>
            <p:nvPr/>
          </p:nvGrpSpPr>
          <p:grpSpPr>
            <a:xfrm>
              <a:off x="3405075" y="1036805"/>
              <a:ext cx="5474528" cy="4932237"/>
              <a:chOff x="3405075" y="1036805"/>
              <a:chExt cx="5474528" cy="4932237"/>
            </a:xfrm>
          </p:grpSpPr>
          <p:sp>
            <p:nvSpPr>
              <p:cNvPr id="3" name="TextBox 2"/>
              <p:cNvSpPr txBox="1"/>
              <p:nvPr/>
            </p:nvSpPr>
            <p:spPr>
              <a:xfrm>
                <a:off x="7136845" y="1273530"/>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44" name="TextBox 43"/>
              <p:cNvSpPr txBox="1"/>
              <p:nvPr/>
            </p:nvSpPr>
            <p:spPr>
              <a:xfrm>
                <a:off x="6277870" y="1862306"/>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45" name="TextBox 44"/>
              <p:cNvSpPr txBox="1"/>
              <p:nvPr/>
            </p:nvSpPr>
            <p:spPr>
              <a:xfrm>
                <a:off x="5452347" y="1276484"/>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cxnSp>
            <p:nvCxnSpPr>
              <p:cNvPr id="9" name="Straight Connector 8"/>
              <p:cNvCxnSpPr>
                <a:stCxn id="45" idx="2"/>
              </p:cNvCxnSpPr>
              <p:nvPr/>
            </p:nvCxnSpPr>
            <p:spPr>
              <a:xfrm>
                <a:off x="5993043" y="1615038"/>
                <a:ext cx="936474" cy="7811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3" idx="2"/>
              </p:cNvCxnSpPr>
              <p:nvPr/>
            </p:nvCxnSpPr>
            <p:spPr>
              <a:xfrm flipV="1">
                <a:off x="6929517" y="1612084"/>
                <a:ext cx="861570" cy="8107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44" idx="0"/>
              </p:cNvCxnSpPr>
              <p:nvPr/>
            </p:nvCxnSpPr>
            <p:spPr>
              <a:xfrm>
                <a:off x="6929517" y="1693156"/>
                <a:ext cx="2595" cy="16915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275275" y="2466247"/>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25" name="Straight Arrow Connector 24"/>
              <p:cNvCxnSpPr>
                <a:stCxn id="44" idx="2"/>
                <a:endCxn id="62" idx="0"/>
              </p:cNvCxnSpPr>
              <p:nvPr/>
            </p:nvCxnSpPr>
            <p:spPr>
              <a:xfrm flipH="1">
                <a:off x="6929517" y="2200860"/>
                <a:ext cx="2595" cy="2653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798211" y="2463607"/>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69" name="TextBox 68"/>
              <p:cNvSpPr txBox="1"/>
              <p:nvPr/>
            </p:nvSpPr>
            <p:spPr>
              <a:xfrm>
                <a:off x="7044277" y="3074676"/>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70" name="Straight Connector 69"/>
              <p:cNvCxnSpPr>
                <a:stCxn id="68" idx="2"/>
              </p:cNvCxnSpPr>
              <p:nvPr/>
            </p:nvCxnSpPr>
            <p:spPr>
              <a:xfrm flipH="1">
                <a:off x="7707039" y="2802161"/>
                <a:ext cx="631868" cy="12483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62" idx="2"/>
              </p:cNvCxnSpPr>
              <p:nvPr/>
            </p:nvCxnSpPr>
            <p:spPr>
              <a:xfrm flipH="1" flipV="1">
                <a:off x="6929517" y="2804801"/>
                <a:ext cx="769002" cy="11514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endCxn id="69" idx="0"/>
              </p:cNvCxnSpPr>
              <p:nvPr/>
            </p:nvCxnSpPr>
            <p:spPr>
              <a:xfrm>
                <a:off x="7698519" y="2919948"/>
                <a:ext cx="0" cy="154728"/>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5527560" y="3074676"/>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97" name="Straight Connector 96"/>
              <p:cNvCxnSpPr>
                <a:stCxn id="69" idx="2"/>
              </p:cNvCxnSpPr>
              <p:nvPr/>
            </p:nvCxnSpPr>
            <p:spPr>
              <a:xfrm flipH="1">
                <a:off x="6837130" y="3413230"/>
                <a:ext cx="861389" cy="8151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endCxn id="96" idx="2"/>
              </p:cNvCxnSpPr>
              <p:nvPr/>
            </p:nvCxnSpPr>
            <p:spPr>
              <a:xfrm flipH="1" flipV="1">
                <a:off x="6068256" y="3413230"/>
                <a:ext cx="768874" cy="8151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endCxn id="117" idx="0"/>
              </p:cNvCxnSpPr>
              <p:nvPr/>
            </p:nvCxnSpPr>
            <p:spPr>
              <a:xfrm>
                <a:off x="6843181" y="3494741"/>
                <a:ext cx="221" cy="157028"/>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4879046" y="1862306"/>
                <a:ext cx="1308484" cy="338554"/>
              </a:xfrm>
              <a:prstGeom prst="rect">
                <a:avLst/>
              </a:prstGeom>
              <a:noFill/>
              <a:ln w="12700">
                <a:solidFill>
                  <a:schemeClr val="tx1"/>
                </a:solidFill>
              </a:ln>
            </p:spPr>
            <p:txBody>
              <a:bodyPr wrap="square" lIns="0" rIns="0" rtlCol="0">
                <a:spAutoFit/>
              </a:bodyPr>
              <a:lstStyle/>
              <a:p>
                <a:pPr algn="ctr"/>
                <a:r>
                  <a:rPr lang="en-US" sz="1600" dirty="0" err="1" smtClean="0">
                    <a:ea typeface="Helvetica Light" charset="0"/>
                    <a:cs typeface="Helvetica Light" charset="0"/>
                  </a:rPr>
                  <a:t>mayAias</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103" name="TextBox 102"/>
              <p:cNvSpPr txBox="1"/>
              <p:nvPr/>
            </p:nvSpPr>
            <p:spPr>
              <a:xfrm>
                <a:off x="3405075" y="1862306"/>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a:solidFill>
                      <a:prstClr val="black"/>
                    </a:solidFill>
                    <a:latin typeface="Garamond" panose="02020404030301010803" pitchFamily="18" charset="0"/>
                  </a:rPr>
                  <a:t>guarded</a:t>
                </a:r>
                <a:r>
                  <a:rPr lang="es-ES_tradnl" sz="1600" dirty="0">
                    <a:solidFill>
                      <a:prstClr val="black"/>
                    </a:solidFill>
                    <a:latin typeface="Garamond" panose="02020404030301010803" pitchFamily="18" charset="0"/>
                  </a:rPr>
                  <a:t>(</a:t>
                </a:r>
                <a:r>
                  <a:rPr lang="es-ES_tradnl" sz="1600" dirty="0">
                    <a:solidFill>
                      <a:srgbClr val="00B050"/>
                    </a:solidFill>
                    <a:latin typeface="Garamond" panose="02020404030301010803" pitchFamily="18" charset="0"/>
                  </a:rPr>
                  <a:t>x2</a:t>
                </a:r>
                <a:r>
                  <a:rPr lang="es-ES_tradnl" sz="1600" dirty="0">
                    <a:solidFill>
                      <a:prstClr val="black"/>
                    </a:solidFill>
                    <a:latin typeface="Garamond" panose="02020404030301010803" pitchFamily="18" charset="0"/>
                  </a:rPr>
                  <a:t>, </a:t>
                </a:r>
                <a:r>
                  <a:rPr lang="es-ES_tradnl" sz="1600" dirty="0">
                    <a:solidFill>
                      <a:srgbClr val="FF0000"/>
                    </a:solidFill>
                    <a:latin typeface="Garamond" panose="02020404030301010803" pitchFamily="18" charset="0"/>
                  </a:rPr>
                  <a:t>x1</a:t>
                </a:r>
                <a:r>
                  <a:rPr lang="es-ES_tradnl" sz="1600" dirty="0">
                    <a:solidFill>
                      <a:prstClr val="black"/>
                    </a:solidFill>
                    <a:latin typeface="Garamond" panose="02020404030301010803" pitchFamily="18" charset="0"/>
                  </a:rPr>
                  <a:t>)</a:t>
                </a:r>
                <a:endParaRPr lang="en-US" sz="1600" dirty="0" smtClean="0">
                  <a:ea typeface="Helvetica Light" charset="0"/>
                  <a:cs typeface="Helvetica Light" charset="0"/>
                </a:endParaRPr>
              </a:p>
            </p:txBody>
          </p:sp>
          <p:sp>
            <p:nvSpPr>
              <p:cNvPr id="105" name="TextBox 104"/>
              <p:cNvSpPr txBox="1"/>
              <p:nvPr/>
            </p:nvSpPr>
            <p:spPr>
              <a:xfrm>
                <a:off x="4992585" y="2456556"/>
                <a:ext cx="1081392" cy="338554"/>
              </a:xfrm>
              <a:prstGeom prst="rect">
                <a:avLst/>
              </a:prstGeom>
              <a:noFill/>
              <a:ln w="28575">
                <a:solidFill>
                  <a:schemeClr val="tx1"/>
                </a:solidFill>
              </a:ln>
            </p:spPr>
            <p:txBody>
              <a:bodyPr wrap="square" rtlCol="0">
                <a:spAutoFit/>
              </a:bodyPr>
              <a:lstStyle/>
              <a:p>
                <a:pPr algn="ctr"/>
                <a:r>
                  <a:rPr lang="en-US" sz="1600" dirty="0" smtClean="0">
                    <a:ea typeface="Helvetica Light" charset="0"/>
                    <a:cs typeface="Helvetica Light" charset="0"/>
                  </a:rPr>
                  <a:t>race(</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cxnSp>
            <p:nvCxnSpPr>
              <p:cNvPr id="106" name="Straight Connector 105"/>
              <p:cNvCxnSpPr>
                <a:endCxn id="44" idx="2"/>
              </p:cNvCxnSpPr>
              <p:nvPr/>
            </p:nvCxnSpPr>
            <p:spPr>
              <a:xfrm flipV="1">
                <a:off x="5527560" y="2200860"/>
                <a:ext cx="1404552" cy="12507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flipV="1">
                <a:off x="3946368" y="2200861"/>
                <a:ext cx="1581192" cy="12507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05" idx="0"/>
                <a:endCxn id="102" idx="2"/>
              </p:cNvCxnSpPr>
              <p:nvPr/>
            </p:nvCxnSpPr>
            <p:spPr>
              <a:xfrm flipV="1">
                <a:off x="5533281" y="2200860"/>
                <a:ext cx="7" cy="255696"/>
              </a:xfrm>
              <a:prstGeom prst="line">
                <a:avLst/>
              </a:prstGeom>
              <a:ln w="12700">
                <a:solidFill>
                  <a:schemeClr val="bg1">
                    <a:lumMod val="65000"/>
                  </a:schemeClr>
                </a:solidFill>
                <a:headEnd type="triangle"/>
                <a:tailEnd w="sm" len="sm"/>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6189160" y="3651769"/>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sp>
            <p:nvSpPr>
              <p:cNvPr id="120" name="TextBox 119"/>
              <p:cNvSpPr txBox="1"/>
              <p:nvPr/>
            </p:nvSpPr>
            <p:spPr>
              <a:xfrm>
                <a:off x="6189160" y="4174219"/>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22" name="Straight Arrow Connector 121"/>
              <p:cNvCxnSpPr>
                <a:stCxn id="117" idx="2"/>
                <a:endCxn id="120" idx="0"/>
              </p:cNvCxnSpPr>
              <p:nvPr/>
            </p:nvCxnSpPr>
            <p:spPr>
              <a:xfrm>
                <a:off x="6843402" y="3990323"/>
                <a:ext cx="0" cy="1838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4915935" y="4180327"/>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sp>
            <p:nvSpPr>
              <p:cNvPr id="126" name="TextBox 125"/>
              <p:cNvSpPr txBox="1"/>
              <p:nvPr/>
            </p:nvSpPr>
            <p:spPr>
              <a:xfrm>
                <a:off x="5400870" y="4791501"/>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28" name="Straight Connector 127"/>
              <p:cNvCxnSpPr>
                <a:stCxn id="124" idx="2"/>
              </p:cNvCxnSpPr>
              <p:nvPr/>
            </p:nvCxnSpPr>
            <p:spPr>
              <a:xfrm>
                <a:off x="5456631" y="4518881"/>
                <a:ext cx="598481" cy="13465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20" idx="2"/>
              </p:cNvCxnSpPr>
              <p:nvPr/>
            </p:nvCxnSpPr>
            <p:spPr>
              <a:xfrm flipV="1">
                <a:off x="6055112" y="4512773"/>
                <a:ext cx="788290" cy="14076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endCxn id="126" idx="0"/>
              </p:cNvCxnSpPr>
              <p:nvPr/>
            </p:nvCxnSpPr>
            <p:spPr>
              <a:xfrm>
                <a:off x="6055112" y="4653538"/>
                <a:ext cx="0" cy="137963"/>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7045143" y="4796132"/>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sp>
            <p:nvSpPr>
              <p:cNvPr id="146" name="TextBox 145"/>
              <p:cNvSpPr txBox="1"/>
              <p:nvPr/>
            </p:nvSpPr>
            <p:spPr>
              <a:xfrm>
                <a:off x="6156087" y="5390070"/>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59" name="Straight Connector 158"/>
              <p:cNvCxnSpPr>
                <a:stCxn id="145" idx="2"/>
              </p:cNvCxnSpPr>
              <p:nvPr/>
            </p:nvCxnSpPr>
            <p:spPr>
              <a:xfrm flipH="1">
                <a:off x="6824749" y="5134686"/>
                <a:ext cx="761090" cy="741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endCxn id="126" idx="2"/>
              </p:cNvCxnSpPr>
              <p:nvPr/>
            </p:nvCxnSpPr>
            <p:spPr>
              <a:xfrm flipH="1" flipV="1">
                <a:off x="6055112" y="5130055"/>
                <a:ext cx="769636" cy="7876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endCxn id="146" idx="0"/>
              </p:cNvCxnSpPr>
              <p:nvPr/>
            </p:nvCxnSpPr>
            <p:spPr>
              <a:xfrm>
                <a:off x="6810329" y="5208823"/>
                <a:ext cx="0" cy="181247"/>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2" name="TextBox 191"/>
              <p:cNvSpPr txBox="1"/>
              <p:nvPr/>
            </p:nvSpPr>
            <p:spPr>
              <a:xfrm>
                <a:off x="4677453" y="5392978"/>
                <a:ext cx="1308484" cy="338554"/>
              </a:xfrm>
              <a:prstGeom prst="rect">
                <a:avLst/>
              </a:prstGeom>
              <a:noFill/>
              <a:ln w="12700">
                <a:solidFill>
                  <a:schemeClr val="tx1"/>
                </a:solidFill>
              </a:ln>
            </p:spPr>
            <p:txBody>
              <a:bodyPr wrap="square" lIns="0" rIns="0" rtlCol="0">
                <a:spAutoFit/>
              </a:bodyPr>
              <a:lstStyle/>
              <a:p>
                <a:pPr algn="ctr"/>
                <a:r>
                  <a:rPr lang="en-US" sz="1600" dirty="0" err="1" smtClean="0">
                    <a:ea typeface="Helvetica Light" charset="0"/>
                    <a:cs typeface="Helvetica Light" charset="0"/>
                  </a:rPr>
                  <a:t>mayAias</a:t>
                </a:r>
                <a:r>
                  <a:rPr lang="en-US" sz="1600" dirty="0" smtClean="0">
                    <a:ea typeface="Helvetica Light" charset="0"/>
                    <a:cs typeface="Helvetica Light" charset="0"/>
                  </a:rPr>
                  <a:t>(</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98" name="Straight Arrow Connector 197"/>
              <p:cNvCxnSpPr>
                <a:stCxn id="146" idx="2"/>
                <a:endCxn id="194" idx="0"/>
              </p:cNvCxnSpPr>
              <p:nvPr/>
            </p:nvCxnSpPr>
            <p:spPr>
              <a:xfrm>
                <a:off x="6810329" y="5728624"/>
                <a:ext cx="2317" cy="2404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a:endCxn id="192" idx="2"/>
              </p:cNvCxnSpPr>
              <p:nvPr/>
            </p:nvCxnSpPr>
            <p:spPr>
              <a:xfrm flipH="1" flipV="1">
                <a:off x="5331695" y="5731532"/>
                <a:ext cx="1478634" cy="1066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a:stCxn id="193" idx="2"/>
              </p:cNvCxnSpPr>
              <p:nvPr/>
            </p:nvCxnSpPr>
            <p:spPr>
              <a:xfrm flipH="1">
                <a:off x="6802933" y="5728662"/>
                <a:ext cx="1503493" cy="109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endCxn id="3" idx="0"/>
              </p:cNvCxnSpPr>
              <p:nvPr/>
            </p:nvCxnSpPr>
            <p:spPr>
              <a:xfrm>
                <a:off x="7791087" y="1036805"/>
                <a:ext cx="0" cy="2367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63" name="Picture 6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8715" y="1568315"/>
            <a:ext cx="261604" cy="261604"/>
          </a:xfrm>
          <a:prstGeom prst="rect">
            <a:avLst/>
          </a:prstGeom>
        </p:spPr>
      </p:pic>
      <p:sp>
        <p:nvSpPr>
          <p:cNvPr id="64" name="Rectangle 63"/>
          <p:cNvSpPr/>
          <p:nvPr/>
        </p:nvSpPr>
        <p:spPr>
          <a:xfrm>
            <a:off x="6254792" y="1852476"/>
            <a:ext cx="1344021" cy="36760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4966618" y="2391150"/>
            <a:ext cx="1129345" cy="45524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128664" y="3341727"/>
            <a:ext cx="4693977" cy="2015936"/>
          </a:xfrm>
          <a:prstGeom prst="rect">
            <a:avLst/>
          </a:prstGeom>
          <a:noFill/>
          <a:ln w="19050">
            <a:solidFill>
              <a:schemeClr val="tx1"/>
            </a:solidFill>
          </a:ln>
        </p:spPr>
        <p:txBody>
          <a:bodyPr wrap="square" rIns="0" rtlCol="0">
            <a:spAutoFit/>
          </a:bodyPr>
          <a:lstStyle/>
          <a:p>
            <a:r>
              <a:rPr lang="en-US" dirty="0" smtClean="0"/>
              <a:t>parallel(p3</a:t>
            </a:r>
            <a:r>
              <a:rPr lang="en-US" dirty="0"/>
              <a:t>, p2) :- parallel(p1, p2), </a:t>
            </a:r>
            <a:endParaRPr lang="en-US" dirty="0" smtClean="0"/>
          </a:p>
          <a:p>
            <a:r>
              <a:rPr lang="en-US" dirty="0"/>
              <a:t> </a:t>
            </a:r>
            <a:r>
              <a:rPr lang="en-US" dirty="0" smtClean="0"/>
              <a:t>                          next </a:t>
            </a:r>
            <a:r>
              <a:rPr lang="en-US" dirty="0"/>
              <a:t>(p3, p1). </a:t>
            </a:r>
            <a:r>
              <a:rPr lang="en-US" b="1" dirty="0" smtClean="0"/>
              <a:t>weight 5</a:t>
            </a:r>
            <a:r>
              <a:rPr lang="en-US" sz="2000" dirty="0">
                <a:solidFill>
                  <a:srgbClr val="00B050"/>
                </a:solidFill>
              </a:rPr>
              <a:t/>
            </a:r>
            <a:br>
              <a:rPr lang="en-US" sz="2000" dirty="0">
                <a:solidFill>
                  <a:srgbClr val="00B050"/>
                </a:solidFill>
              </a:rPr>
            </a:br>
            <a:endParaRPr lang="en-US" sz="900" dirty="0">
              <a:solidFill>
                <a:srgbClr val="00B050"/>
              </a:solidFill>
            </a:endParaRPr>
          </a:p>
          <a:p>
            <a:r>
              <a:rPr lang="en-US" dirty="0" smtClean="0"/>
              <a:t>parallel(p1</a:t>
            </a:r>
            <a:r>
              <a:rPr lang="en-US" dirty="0"/>
              <a:t>, p2) :- parallel(p2, p1).</a:t>
            </a:r>
            <a:r>
              <a:rPr lang="en-US" sz="800" dirty="0"/>
              <a:t> </a:t>
            </a:r>
            <a:r>
              <a:rPr lang="en-US" dirty="0"/>
              <a:t>  </a:t>
            </a:r>
          </a:p>
          <a:p>
            <a:endParaRPr lang="en-US" sz="800" dirty="0" smtClean="0"/>
          </a:p>
          <a:p>
            <a:r>
              <a:rPr lang="en-US" dirty="0"/>
              <a:t> </a:t>
            </a:r>
            <a:r>
              <a:rPr lang="en-US" dirty="0" smtClean="0"/>
              <a:t>    race(p1</a:t>
            </a:r>
            <a:r>
              <a:rPr lang="en-US" dirty="0"/>
              <a:t>, p2) :- parallel(p1, p2), </a:t>
            </a:r>
            <a:r>
              <a:rPr lang="en-US" dirty="0" err="1" smtClean="0"/>
              <a:t>mayAlias</a:t>
            </a:r>
            <a:r>
              <a:rPr lang="en-US" dirty="0" smtClean="0"/>
              <a:t>(p1</a:t>
            </a:r>
            <a:r>
              <a:rPr lang="en-US" dirty="0"/>
              <a:t>, p2), </a:t>
            </a:r>
            <a:r>
              <a:rPr lang="en-US" dirty="0" smtClean="0"/>
              <a:t>             </a:t>
            </a:r>
          </a:p>
          <a:p>
            <a:r>
              <a:rPr lang="en-US" dirty="0"/>
              <a:t> </a:t>
            </a:r>
            <a:r>
              <a:rPr lang="en-US" dirty="0" smtClean="0"/>
              <a:t>                          </a:t>
            </a:r>
            <a:r>
              <a:rPr lang="es-ES_tradnl" dirty="0" smtClean="0"/>
              <a:t>¬</a:t>
            </a:r>
            <a:r>
              <a:rPr lang="en-US" dirty="0"/>
              <a:t>guarded(p1, p2</a:t>
            </a:r>
            <a:r>
              <a:rPr lang="en-US" dirty="0" smtClean="0"/>
              <a:t>).</a:t>
            </a:r>
          </a:p>
          <a:p>
            <a:r>
              <a:rPr lang="mr-IN" dirty="0" smtClean="0">
                <a:latin typeface="Helvetica Light" charset="0"/>
                <a:ea typeface="Helvetica Light" charset="0"/>
                <a:cs typeface="Helvetica Light" charset="0"/>
              </a:rPr>
              <a:t>…</a:t>
            </a:r>
            <a:endParaRPr lang="en-US" dirty="0" smtClean="0">
              <a:latin typeface="Helvetica Light" charset="0"/>
              <a:ea typeface="Helvetica Light" charset="0"/>
              <a:cs typeface="Helvetica Light" charset="0"/>
            </a:endParaRPr>
          </a:p>
        </p:txBody>
      </p:sp>
      <p:grpSp>
        <p:nvGrpSpPr>
          <p:cNvPr id="81" name="Group 80"/>
          <p:cNvGrpSpPr/>
          <p:nvPr/>
        </p:nvGrpSpPr>
        <p:grpSpPr>
          <a:xfrm>
            <a:off x="2898851" y="2723834"/>
            <a:ext cx="2360276" cy="582589"/>
            <a:chOff x="6726519" y="2661631"/>
            <a:chExt cx="2360276" cy="582589"/>
          </a:xfrm>
        </p:grpSpPr>
        <p:sp>
          <p:nvSpPr>
            <p:cNvPr id="82" name="Rectangle 81"/>
            <p:cNvSpPr/>
            <p:nvPr/>
          </p:nvSpPr>
          <p:spPr>
            <a:xfrm>
              <a:off x="6726519" y="2915420"/>
              <a:ext cx="2360276" cy="328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spcBef>
                  <a:spcPts val="600"/>
                </a:spcBef>
                <a:buClr>
                  <a:srgbClr val="727CA3"/>
                </a:buClr>
                <a:buSzPct val="76000"/>
              </a:pPr>
              <a:r>
                <a:rPr lang="es-ES_tradnl" dirty="0">
                  <a:solidFill>
                    <a:prstClr val="black"/>
                  </a:solidFill>
                  <a:latin typeface="Garamond" panose="02020404030301010803" pitchFamily="18" charset="0"/>
                </a:rPr>
                <a:t>¬</a:t>
              </a:r>
              <a:r>
                <a:rPr lang="es-ES_tradnl" dirty="0" err="1">
                  <a:solidFill>
                    <a:prstClr val="black"/>
                  </a:solidFill>
                  <a:latin typeface="Garamond" panose="02020404030301010803" pitchFamily="18" charset="0"/>
                </a:rPr>
                <a:t>race</a:t>
              </a:r>
              <a:r>
                <a:rPr lang="es-ES_tradnl" dirty="0">
                  <a:solidFill>
                    <a:prstClr val="black"/>
                  </a:solidFill>
                  <a:latin typeface="Garamond" panose="02020404030301010803" pitchFamily="18" charset="0"/>
                </a:rPr>
                <a:t>(</a:t>
              </a:r>
              <a:r>
                <a:rPr lang="es-ES_tradnl" dirty="0">
                  <a:solidFill>
                    <a:srgbClr val="0070C0"/>
                  </a:solidFill>
                  <a:latin typeface="Garamond" panose="02020404030301010803" pitchFamily="18" charset="0"/>
                </a:rPr>
                <a:t>x2</a:t>
              </a:r>
              <a:r>
                <a:rPr lang="es-ES_tradnl" dirty="0">
                  <a:solidFill>
                    <a:prstClr val="black"/>
                  </a:solidFill>
                  <a:latin typeface="Garamond" panose="02020404030301010803" pitchFamily="18" charset="0"/>
                </a:rPr>
                <a:t>, </a:t>
              </a:r>
              <a:r>
                <a:rPr lang="es-ES_tradnl" dirty="0">
                  <a:solidFill>
                    <a:srgbClr val="0070C0"/>
                  </a:solidFill>
                  <a:latin typeface="Garamond" panose="02020404030301010803" pitchFamily="18" charset="0"/>
                </a:rPr>
                <a:t>x1</a:t>
              </a:r>
              <a:r>
                <a:rPr lang="es-ES_tradnl" dirty="0">
                  <a:solidFill>
                    <a:prstClr val="black"/>
                  </a:solidFill>
                  <a:latin typeface="Garamond" panose="02020404030301010803" pitchFamily="18" charset="0"/>
                </a:rPr>
                <a:t>) </a:t>
              </a:r>
              <a:r>
                <a:rPr lang="es-ES_tradnl" b="1" dirty="0" err="1">
                  <a:solidFill>
                    <a:prstClr val="black"/>
                  </a:solidFill>
                  <a:latin typeface="Garamond" panose="02020404030301010803" pitchFamily="18" charset="0"/>
                </a:rPr>
                <a:t>weight</a:t>
              </a:r>
              <a:r>
                <a:rPr lang="es-ES_tradnl" b="1" dirty="0">
                  <a:solidFill>
                    <a:prstClr val="black"/>
                  </a:solidFill>
                  <a:latin typeface="Garamond" panose="02020404030301010803" pitchFamily="18" charset="0"/>
                </a:rPr>
                <a:t> 25</a:t>
              </a:r>
            </a:p>
          </p:txBody>
        </p:sp>
        <p:sp>
          <p:nvSpPr>
            <p:cNvPr id="83" name="Left Arrow 82"/>
            <p:cNvSpPr/>
            <p:nvPr/>
          </p:nvSpPr>
          <p:spPr>
            <a:xfrm rot="8311635">
              <a:off x="8338601" y="2661631"/>
              <a:ext cx="314699" cy="245924"/>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319743" y="1005839"/>
            <a:ext cx="2886438" cy="1919253"/>
            <a:chOff x="604128" y="1243381"/>
            <a:chExt cx="3206828" cy="1919253"/>
          </a:xfrm>
        </p:grpSpPr>
        <p:sp>
          <p:nvSpPr>
            <p:cNvPr id="85" name="TextBox 84"/>
            <p:cNvSpPr txBox="1"/>
            <p:nvPr/>
          </p:nvSpPr>
          <p:spPr>
            <a:xfrm>
              <a:off x="622727" y="1565933"/>
              <a:ext cx="3188228" cy="307777"/>
            </a:xfrm>
            <a:prstGeom prst="rect">
              <a:avLst/>
            </a:prstGeom>
            <a:noFill/>
          </p:spPr>
          <p:txBody>
            <a:bodyPr wrap="none" rtlCol="0">
              <a:spAutoFit/>
            </a:bodyPr>
            <a:lstStyle/>
            <a:p>
              <a:r>
                <a:rPr lang="en-US" sz="1400" dirty="0" smtClean="0">
                  <a:solidFill>
                    <a:srgbClr val="FF0000"/>
                  </a:solidFill>
                  <a:latin typeface="Monaco" charset="0"/>
                  <a:ea typeface="Monaco" charset="0"/>
                  <a:cs typeface="Monaco" charset="0"/>
                </a:rPr>
                <a:t> </a:t>
              </a:r>
              <a:r>
                <a:rPr lang="en-US" sz="1400" dirty="0" err="1" smtClean="0">
                  <a:solidFill>
                    <a:srgbClr val="FF0000"/>
                  </a:solidFill>
                  <a:latin typeface="Monaco" charset="0"/>
                  <a:ea typeface="Monaco" charset="0"/>
                  <a:cs typeface="Monaco" charset="0"/>
                </a:rPr>
                <a:t>request.clear</a:t>
              </a:r>
              <a:r>
                <a:rPr lang="en-US" sz="1400" dirty="0" smtClean="0">
                  <a:solidFill>
                    <a:srgbClr val="FF0000"/>
                  </a:solidFill>
                  <a:latin typeface="Monaco" charset="0"/>
                  <a:ea typeface="Monaco" charset="0"/>
                  <a:cs typeface="Monaco" charset="0"/>
                </a:rPr>
                <a:t>();  // </a:t>
              </a:r>
              <a:r>
                <a:rPr lang="en-US" sz="1400" b="1" dirty="0">
                  <a:solidFill>
                    <a:srgbClr val="FF0000"/>
                  </a:solidFill>
                  <a:latin typeface="Monaco" charset="0"/>
                  <a:ea typeface="Monaco" charset="0"/>
                  <a:cs typeface="Monaco" charset="0"/>
                </a:rPr>
                <a:t>x1</a:t>
              </a:r>
              <a:endParaRPr lang="en-US" sz="1400" dirty="0">
                <a:solidFill>
                  <a:srgbClr val="FF0000"/>
                </a:solidFill>
                <a:latin typeface="Monaco" charset="0"/>
                <a:ea typeface="Monaco" charset="0"/>
                <a:cs typeface="Monaco" charset="0"/>
              </a:endParaRPr>
            </a:p>
          </p:txBody>
        </p:sp>
        <p:sp>
          <p:nvSpPr>
            <p:cNvPr id="86" name="TextBox 85"/>
            <p:cNvSpPr txBox="1"/>
            <p:nvPr/>
          </p:nvSpPr>
          <p:spPr>
            <a:xfrm>
              <a:off x="622728" y="1888485"/>
              <a:ext cx="3188228" cy="307777"/>
            </a:xfrm>
            <a:prstGeom prst="rect">
              <a:avLst/>
            </a:prstGeom>
            <a:noFill/>
          </p:spPr>
          <p:txBody>
            <a:bodyPr wrap="none" rtlCol="0">
              <a:spAutoFit/>
            </a:bodyPr>
            <a:lstStyle/>
            <a:p>
              <a:r>
                <a:rPr lang="en-US" sz="1400" dirty="0" smtClean="0">
                  <a:solidFill>
                    <a:srgbClr val="00B050"/>
                  </a:solidFill>
                  <a:latin typeface="Monaco" charset="0"/>
                  <a:ea typeface="Monaco" charset="0"/>
                  <a:cs typeface="Monaco" charset="0"/>
                </a:rPr>
                <a:t> request </a:t>
              </a:r>
              <a:r>
                <a:rPr lang="en-US" sz="1400" dirty="0">
                  <a:solidFill>
                    <a:srgbClr val="00B050"/>
                  </a:solidFill>
                  <a:latin typeface="Monaco" charset="0"/>
                  <a:ea typeface="Monaco" charset="0"/>
                  <a:cs typeface="Monaco" charset="0"/>
                </a:rPr>
                <a:t>= null</a:t>
              </a:r>
              <a:r>
                <a:rPr lang="en-US" sz="1400" dirty="0" smtClean="0">
                  <a:solidFill>
                    <a:srgbClr val="00B050"/>
                  </a:solidFill>
                  <a:latin typeface="Monaco" charset="0"/>
                  <a:ea typeface="Monaco" charset="0"/>
                  <a:cs typeface="Monaco" charset="0"/>
                </a:rPr>
                <a:t>;   // </a:t>
              </a:r>
              <a:r>
                <a:rPr lang="en-US" sz="1400" b="1" dirty="0" smtClean="0">
                  <a:solidFill>
                    <a:srgbClr val="00B050"/>
                  </a:solidFill>
                  <a:latin typeface="Monaco" charset="0"/>
                  <a:ea typeface="Monaco" charset="0"/>
                  <a:cs typeface="Monaco" charset="0"/>
                </a:rPr>
                <a:t>x2</a:t>
              </a:r>
              <a:endParaRPr lang="en-US" sz="1400" dirty="0">
                <a:solidFill>
                  <a:srgbClr val="00B050"/>
                </a:solidFill>
                <a:latin typeface="Monaco" charset="0"/>
                <a:ea typeface="Monaco" charset="0"/>
                <a:cs typeface="Monaco" charset="0"/>
              </a:endParaRPr>
            </a:p>
          </p:txBody>
        </p:sp>
        <p:sp>
          <p:nvSpPr>
            <p:cNvPr id="87" name="TextBox 86"/>
            <p:cNvSpPr txBox="1"/>
            <p:nvPr/>
          </p:nvSpPr>
          <p:spPr>
            <a:xfrm>
              <a:off x="612648" y="2180797"/>
              <a:ext cx="3188228" cy="307777"/>
            </a:xfrm>
            <a:prstGeom prst="rect">
              <a:avLst/>
            </a:prstGeom>
            <a:noFill/>
          </p:spPr>
          <p:txBody>
            <a:bodyPr wrap="none" rtlCol="0">
              <a:spAutoFit/>
            </a:bodyPr>
            <a:lstStyle/>
            <a:p>
              <a:r>
                <a:rPr lang="en-US" sz="1400" dirty="0" smtClean="0">
                  <a:solidFill>
                    <a:srgbClr val="00B0F0"/>
                  </a:solidFill>
                  <a:latin typeface="Monaco" charset="0"/>
                  <a:ea typeface="Monaco" charset="0"/>
                  <a:cs typeface="Monaco" charset="0"/>
                </a:rPr>
                <a:t> </a:t>
              </a:r>
              <a:r>
                <a:rPr lang="en-US" sz="1400" dirty="0" err="1" smtClean="0">
                  <a:solidFill>
                    <a:srgbClr val="00B0F0"/>
                  </a:solidFill>
                  <a:latin typeface="Monaco" charset="0"/>
                  <a:ea typeface="Monaco" charset="0"/>
                  <a:cs typeface="Monaco" charset="0"/>
                </a:rPr>
                <a:t>writer.close</a:t>
              </a:r>
              <a:r>
                <a:rPr lang="en-US" sz="1400" dirty="0">
                  <a:solidFill>
                    <a:srgbClr val="00B0F0"/>
                  </a:solidFill>
                  <a:latin typeface="Monaco" charset="0"/>
                  <a:ea typeface="Monaco" charset="0"/>
                  <a:cs typeface="Monaco" charset="0"/>
                </a:rPr>
                <a:t>(); </a:t>
              </a:r>
              <a:r>
                <a:rPr lang="en-US" sz="1400" dirty="0" smtClean="0">
                  <a:solidFill>
                    <a:srgbClr val="00B0F0"/>
                  </a:solidFill>
                  <a:latin typeface="Monaco" charset="0"/>
                  <a:ea typeface="Monaco" charset="0"/>
                  <a:cs typeface="Monaco" charset="0"/>
                </a:rPr>
                <a:t>  // </a:t>
              </a:r>
              <a:r>
                <a:rPr lang="en-US" sz="1400" b="1" dirty="0" smtClean="0">
                  <a:solidFill>
                    <a:srgbClr val="00B0F0"/>
                  </a:solidFill>
                  <a:latin typeface="Monaco" charset="0"/>
                  <a:ea typeface="Monaco" charset="0"/>
                  <a:cs typeface="Monaco" charset="0"/>
                </a:rPr>
                <a:t>y1</a:t>
              </a:r>
              <a:endParaRPr lang="en-US" sz="1400" dirty="0">
                <a:solidFill>
                  <a:srgbClr val="00B0F0"/>
                </a:solidFill>
                <a:latin typeface="Monaco" charset="0"/>
                <a:ea typeface="Monaco" charset="0"/>
                <a:cs typeface="Monaco" charset="0"/>
              </a:endParaRPr>
            </a:p>
          </p:txBody>
        </p:sp>
        <p:sp>
          <p:nvSpPr>
            <p:cNvPr id="88" name="TextBox 87"/>
            <p:cNvSpPr txBox="1"/>
            <p:nvPr/>
          </p:nvSpPr>
          <p:spPr>
            <a:xfrm>
              <a:off x="622726" y="2518668"/>
              <a:ext cx="3188228" cy="307777"/>
            </a:xfrm>
            <a:prstGeom prst="rect">
              <a:avLst/>
            </a:prstGeom>
            <a:noFill/>
          </p:spPr>
          <p:txBody>
            <a:bodyPr wrap="none" rtlCol="0">
              <a:spAutoFit/>
            </a:bodyPr>
            <a:lstStyle/>
            <a:p>
              <a:r>
                <a:rPr lang="en-US" sz="1400" dirty="0" smtClean="0">
                  <a:solidFill>
                    <a:srgbClr val="7030A0"/>
                  </a:solidFill>
                  <a:latin typeface="Monaco" charset="0"/>
                  <a:ea typeface="Monaco" charset="0"/>
                  <a:cs typeface="Monaco" charset="0"/>
                </a:rPr>
                <a:t> writer </a:t>
              </a:r>
              <a:r>
                <a:rPr lang="en-US" sz="1400" dirty="0">
                  <a:solidFill>
                    <a:srgbClr val="7030A0"/>
                  </a:solidFill>
                  <a:latin typeface="Monaco" charset="0"/>
                  <a:ea typeface="Monaco" charset="0"/>
                  <a:cs typeface="Monaco" charset="0"/>
                </a:rPr>
                <a:t>= null; </a:t>
              </a:r>
              <a:r>
                <a:rPr lang="en-US" sz="1400" dirty="0" smtClean="0">
                  <a:solidFill>
                    <a:srgbClr val="7030A0"/>
                  </a:solidFill>
                  <a:latin typeface="Monaco" charset="0"/>
                  <a:ea typeface="Monaco" charset="0"/>
                  <a:cs typeface="Monaco" charset="0"/>
                </a:rPr>
                <a:t>   // </a:t>
              </a:r>
              <a:r>
                <a:rPr lang="en-US" sz="1400" b="1" dirty="0" smtClean="0">
                  <a:solidFill>
                    <a:srgbClr val="7030A0"/>
                  </a:solidFill>
                  <a:latin typeface="Monaco" charset="0"/>
                  <a:ea typeface="Monaco" charset="0"/>
                  <a:cs typeface="Monaco" charset="0"/>
                </a:rPr>
                <a:t>y2</a:t>
              </a:r>
              <a:endParaRPr lang="en-US" sz="1400" dirty="0">
                <a:solidFill>
                  <a:srgbClr val="7030A0"/>
                </a:solidFill>
                <a:latin typeface="Monaco" charset="0"/>
                <a:ea typeface="Monaco" charset="0"/>
                <a:cs typeface="Monaco" charset="0"/>
              </a:endParaRPr>
            </a:p>
          </p:txBody>
        </p:sp>
        <p:sp>
          <p:nvSpPr>
            <p:cNvPr id="89" name="TextBox 88"/>
            <p:cNvSpPr txBox="1"/>
            <p:nvPr/>
          </p:nvSpPr>
          <p:spPr>
            <a:xfrm>
              <a:off x="612648" y="2793302"/>
              <a:ext cx="3094304" cy="369332"/>
            </a:xfrm>
            <a:prstGeom prst="rect">
              <a:avLst/>
            </a:prstGeom>
            <a:noFill/>
          </p:spPr>
          <p:txBody>
            <a:bodyPr wrap="square" rtlCol="0">
              <a:spAutoFit/>
            </a:bodyPr>
            <a:lstStyle/>
            <a:p>
              <a:pPr algn="ctr"/>
              <a:r>
                <a:rPr lang="mr-IN" dirty="0" smtClean="0"/>
                <a:t>…</a:t>
              </a:r>
              <a:endParaRPr lang="en-US" dirty="0"/>
            </a:p>
          </p:txBody>
        </p:sp>
        <p:sp>
          <p:nvSpPr>
            <p:cNvPr id="90" name="TextBox 89"/>
            <p:cNvSpPr txBox="1"/>
            <p:nvPr/>
          </p:nvSpPr>
          <p:spPr>
            <a:xfrm>
              <a:off x="604128" y="1243381"/>
              <a:ext cx="3094304" cy="369332"/>
            </a:xfrm>
            <a:prstGeom prst="rect">
              <a:avLst/>
            </a:prstGeom>
            <a:noFill/>
          </p:spPr>
          <p:txBody>
            <a:bodyPr wrap="square" rtlCol="0">
              <a:spAutoFit/>
            </a:bodyPr>
            <a:lstStyle/>
            <a:p>
              <a:pPr algn="ctr"/>
              <a:r>
                <a:rPr lang="mr-IN" smtClean="0"/>
                <a:t>…</a:t>
              </a:r>
              <a:endParaRPr lang="en-US" dirty="0"/>
            </a:p>
          </p:txBody>
        </p:sp>
      </p:grpSp>
      <p:sp>
        <p:nvSpPr>
          <p:cNvPr id="91" name="Rectangle 90"/>
          <p:cNvSpPr/>
          <p:nvPr/>
        </p:nvSpPr>
        <p:spPr>
          <a:xfrm>
            <a:off x="325464" y="1068427"/>
            <a:ext cx="2854346" cy="19016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1F7DF5D7-FF41-4BF6-8958-28DFF1DB182D}" type="slidenum">
              <a:rPr lang="en-US" smtClean="0"/>
              <a:pPr/>
              <a:t>34</a:t>
            </a:fld>
            <a:endParaRPr lang="en-US" dirty="0"/>
          </a:p>
        </p:txBody>
      </p:sp>
    </p:spTree>
    <p:custDataLst>
      <p:tags r:id="rId1"/>
    </p:custDataLst>
    <p:extLst>
      <p:ext uri="{BB962C8B-B14F-4D97-AF65-F5344CB8AC3E}">
        <p14:creationId xmlns:p14="http://schemas.microsoft.com/office/powerpoint/2010/main" val="730696219"/>
      </p:ext>
    </p:extLst>
  </p:cSld>
  <p:clrMapOvr>
    <a:masterClrMapping/>
  </p:clrMapOvr>
  <mc:AlternateContent xmlns:mc="http://schemas.openxmlformats.org/markup-compatibility/2006" xmlns:p14="http://schemas.microsoft.com/office/powerpoint/2010/main">
    <mc:Choice Requires="p14">
      <p:transition spd="slow" p14:dur="2000" advTm="21480"/>
    </mc:Choice>
    <mc:Fallback xmlns="">
      <p:transition spd="slow" advTm="2148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a:t>
            </a:r>
            <a:r>
              <a:rPr lang="en-US" dirty="0"/>
              <a:t>D</a:t>
            </a:r>
            <a:r>
              <a:rPr lang="en-US" dirty="0" smtClean="0"/>
              <a:t>oes Generalization Work?</a:t>
            </a:r>
            <a:endParaRPr lang="en-US" dirty="0"/>
          </a:p>
        </p:txBody>
      </p:sp>
      <p:sp>
        <p:nvSpPr>
          <p:cNvPr id="6" name="Date Placeholder 5"/>
          <p:cNvSpPr>
            <a:spLocks noGrp="1"/>
          </p:cNvSpPr>
          <p:nvPr>
            <p:ph type="dt" sz="half" idx="10"/>
          </p:nvPr>
        </p:nvSpPr>
        <p:spPr/>
        <p:txBody>
          <a:bodyPr/>
          <a:lstStyle/>
          <a:p>
            <a:r>
              <a:rPr lang="en-US" smtClean="0"/>
              <a:t>10/13/17</a:t>
            </a:r>
            <a:endParaRPr lang="en-US" dirty="0"/>
          </a:p>
        </p:txBody>
      </p:sp>
      <p:grpSp>
        <p:nvGrpSpPr>
          <p:cNvPr id="56" name="Group 55"/>
          <p:cNvGrpSpPr/>
          <p:nvPr/>
        </p:nvGrpSpPr>
        <p:grpSpPr>
          <a:xfrm>
            <a:off x="3405075" y="1036805"/>
            <a:ext cx="5596483" cy="5270791"/>
            <a:chOff x="3405075" y="1036805"/>
            <a:chExt cx="5596483" cy="5270791"/>
          </a:xfrm>
        </p:grpSpPr>
        <p:sp>
          <p:nvSpPr>
            <p:cNvPr id="193" name="TextBox 192"/>
            <p:cNvSpPr txBox="1"/>
            <p:nvPr/>
          </p:nvSpPr>
          <p:spPr>
            <a:xfrm>
              <a:off x="7611294" y="5390108"/>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smtClean="0">
                  <a:solidFill>
                    <a:prstClr val="black"/>
                  </a:solidFill>
                  <a:latin typeface="Garamond" panose="02020404030301010803" pitchFamily="18" charset="0"/>
                </a:rPr>
                <a:t>guarded</a:t>
              </a:r>
              <a:r>
                <a:rPr lang="es-ES_tradnl" sz="1600" dirty="0" smtClean="0">
                  <a:solidFill>
                    <a:prstClr val="black"/>
                  </a:solidFill>
                  <a:latin typeface="Garamond" panose="02020404030301010803" pitchFamily="18" charset="0"/>
                </a:rPr>
                <a:t>(</a:t>
              </a:r>
              <a:r>
                <a:rPr lang="es-ES_tradnl" sz="1600" dirty="0" smtClean="0">
                  <a:solidFill>
                    <a:srgbClr val="7030A0"/>
                  </a:solidFill>
                  <a:latin typeface="Garamond" panose="02020404030301010803" pitchFamily="18" charset="0"/>
                </a:rPr>
                <a:t>y2</a:t>
              </a:r>
              <a:r>
                <a:rPr lang="es-ES_tradnl" sz="1600" dirty="0">
                  <a:solidFill>
                    <a:prstClr val="black"/>
                  </a:solidFill>
                  <a:latin typeface="Garamond" panose="02020404030301010803" pitchFamily="18" charset="0"/>
                </a:rPr>
                <a:t>, </a:t>
              </a:r>
              <a:r>
                <a:rPr lang="es-ES_tradnl" sz="1600" dirty="0" smtClean="0">
                  <a:solidFill>
                    <a:srgbClr val="00B0F0"/>
                  </a:solidFill>
                  <a:latin typeface="Garamond" panose="02020404030301010803" pitchFamily="18" charset="0"/>
                </a:rPr>
                <a:t>y1</a:t>
              </a:r>
              <a:r>
                <a:rPr lang="es-ES_tradnl" sz="1600" dirty="0">
                  <a:solidFill>
                    <a:prstClr val="black"/>
                  </a:solidFill>
                  <a:latin typeface="Garamond" panose="02020404030301010803" pitchFamily="18" charset="0"/>
                </a:rPr>
                <a:t>)</a:t>
              </a:r>
              <a:endParaRPr lang="en-US" sz="1600" dirty="0" smtClean="0">
                <a:ea typeface="Helvetica Light" charset="0"/>
                <a:cs typeface="Helvetica Light" charset="0"/>
              </a:endParaRPr>
            </a:p>
          </p:txBody>
        </p:sp>
        <p:sp>
          <p:nvSpPr>
            <p:cNvPr id="194" name="TextBox 193"/>
            <p:cNvSpPr txBox="1"/>
            <p:nvPr/>
          </p:nvSpPr>
          <p:spPr>
            <a:xfrm>
              <a:off x="6271950" y="5969042"/>
              <a:ext cx="1081392" cy="338554"/>
            </a:xfrm>
            <a:prstGeom prst="rect">
              <a:avLst/>
            </a:prstGeom>
            <a:noFill/>
            <a:ln w="28575">
              <a:solidFill>
                <a:schemeClr val="tx1"/>
              </a:solidFill>
            </a:ln>
          </p:spPr>
          <p:txBody>
            <a:bodyPr wrap="square" rtlCol="0">
              <a:spAutoFit/>
            </a:bodyPr>
            <a:lstStyle/>
            <a:p>
              <a:pPr algn="ctr"/>
              <a:r>
                <a:rPr lang="en-US" sz="1600" dirty="0" smtClean="0">
                  <a:ea typeface="Helvetica Light" charset="0"/>
                  <a:cs typeface="Helvetica Light" charset="0"/>
                </a:rPr>
                <a:t>race(</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grpSp>
          <p:nvGrpSpPr>
            <p:cNvPr id="55" name="Group 54"/>
            <p:cNvGrpSpPr/>
            <p:nvPr/>
          </p:nvGrpSpPr>
          <p:grpSpPr>
            <a:xfrm>
              <a:off x="3405075" y="1036805"/>
              <a:ext cx="5474528" cy="4932237"/>
              <a:chOff x="3405075" y="1036805"/>
              <a:chExt cx="5474528" cy="4932237"/>
            </a:xfrm>
          </p:grpSpPr>
          <p:sp>
            <p:nvSpPr>
              <p:cNvPr id="3" name="TextBox 2"/>
              <p:cNvSpPr txBox="1"/>
              <p:nvPr/>
            </p:nvSpPr>
            <p:spPr>
              <a:xfrm>
                <a:off x="7136845" y="1273530"/>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44" name="TextBox 43"/>
              <p:cNvSpPr txBox="1"/>
              <p:nvPr/>
            </p:nvSpPr>
            <p:spPr>
              <a:xfrm>
                <a:off x="6277870" y="1862306"/>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45" name="TextBox 44"/>
              <p:cNvSpPr txBox="1"/>
              <p:nvPr/>
            </p:nvSpPr>
            <p:spPr>
              <a:xfrm>
                <a:off x="5452347" y="1276484"/>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cxnSp>
            <p:nvCxnSpPr>
              <p:cNvPr id="9" name="Straight Connector 8"/>
              <p:cNvCxnSpPr>
                <a:stCxn id="45" idx="2"/>
              </p:cNvCxnSpPr>
              <p:nvPr/>
            </p:nvCxnSpPr>
            <p:spPr>
              <a:xfrm>
                <a:off x="5993043" y="1615038"/>
                <a:ext cx="936474" cy="7811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3" idx="2"/>
              </p:cNvCxnSpPr>
              <p:nvPr/>
            </p:nvCxnSpPr>
            <p:spPr>
              <a:xfrm flipV="1">
                <a:off x="6929517" y="1612084"/>
                <a:ext cx="861570" cy="8107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44" idx="0"/>
              </p:cNvCxnSpPr>
              <p:nvPr/>
            </p:nvCxnSpPr>
            <p:spPr>
              <a:xfrm>
                <a:off x="6929517" y="1693156"/>
                <a:ext cx="2595" cy="16915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275275" y="2466247"/>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25" name="Straight Arrow Connector 24"/>
              <p:cNvCxnSpPr>
                <a:stCxn id="44" idx="2"/>
                <a:endCxn id="62" idx="0"/>
              </p:cNvCxnSpPr>
              <p:nvPr/>
            </p:nvCxnSpPr>
            <p:spPr>
              <a:xfrm flipH="1">
                <a:off x="6929517" y="2200860"/>
                <a:ext cx="2595" cy="265387"/>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798211" y="2463607"/>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69" name="TextBox 68"/>
              <p:cNvSpPr txBox="1"/>
              <p:nvPr/>
            </p:nvSpPr>
            <p:spPr>
              <a:xfrm>
                <a:off x="7044277" y="3074676"/>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70" name="Straight Connector 69"/>
              <p:cNvCxnSpPr>
                <a:stCxn id="68" idx="2"/>
              </p:cNvCxnSpPr>
              <p:nvPr/>
            </p:nvCxnSpPr>
            <p:spPr>
              <a:xfrm flipH="1">
                <a:off x="7707039" y="2802161"/>
                <a:ext cx="631868" cy="124838"/>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62" idx="2"/>
              </p:cNvCxnSpPr>
              <p:nvPr/>
            </p:nvCxnSpPr>
            <p:spPr>
              <a:xfrm flipH="1" flipV="1">
                <a:off x="6929517" y="2804801"/>
                <a:ext cx="769002" cy="115147"/>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endCxn id="69" idx="0"/>
              </p:cNvCxnSpPr>
              <p:nvPr/>
            </p:nvCxnSpPr>
            <p:spPr>
              <a:xfrm>
                <a:off x="7698519" y="2919948"/>
                <a:ext cx="0" cy="154728"/>
              </a:xfrm>
              <a:prstGeom prst="straightConnector1">
                <a:avLst/>
              </a:prstGeom>
              <a:ln w="127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5527560" y="3074676"/>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97" name="Straight Connector 96"/>
              <p:cNvCxnSpPr>
                <a:stCxn id="69" idx="2"/>
              </p:cNvCxnSpPr>
              <p:nvPr/>
            </p:nvCxnSpPr>
            <p:spPr>
              <a:xfrm flipH="1">
                <a:off x="6837130" y="3413230"/>
                <a:ext cx="861389" cy="81511"/>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endCxn id="96" idx="2"/>
              </p:cNvCxnSpPr>
              <p:nvPr/>
            </p:nvCxnSpPr>
            <p:spPr>
              <a:xfrm flipH="1" flipV="1">
                <a:off x="6068256" y="3413230"/>
                <a:ext cx="768874" cy="81511"/>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endCxn id="117" idx="0"/>
              </p:cNvCxnSpPr>
              <p:nvPr/>
            </p:nvCxnSpPr>
            <p:spPr>
              <a:xfrm>
                <a:off x="6843181" y="3494741"/>
                <a:ext cx="221" cy="157028"/>
              </a:xfrm>
              <a:prstGeom prst="straightConnector1">
                <a:avLst/>
              </a:prstGeom>
              <a:ln w="127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4879046" y="1862306"/>
                <a:ext cx="1308484" cy="338554"/>
              </a:xfrm>
              <a:prstGeom prst="rect">
                <a:avLst/>
              </a:prstGeom>
              <a:noFill/>
              <a:ln w="12700">
                <a:solidFill>
                  <a:schemeClr val="tx1"/>
                </a:solidFill>
              </a:ln>
            </p:spPr>
            <p:txBody>
              <a:bodyPr wrap="square" lIns="0" rIns="0" rtlCol="0">
                <a:spAutoFit/>
              </a:bodyPr>
              <a:lstStyle/>
              <a:p>
                <a:pPr algn="ctr"/>
                <a:r>
                  <a:rPr lang="en-US" sz="1600" dirty="0" err="1" smtClean="0">
                    <a:ea typeface="Helvetica Light" charset="0"/>
                    <a:cs typeface="Helvetica Light" charset="0"/>
                  </a:rPr>
                  <a:t>mayAias</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103" name="TextBox 102"/>
              <p:cNvSpPr txBox="1"/>
              <p:nvPr/>
            </p:nvSpPr>
            <p:spPr>
              <a:xfrm>
                <a:off x="3405075" y="1862306"/>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a:solidFill>
                      <a:prstClr val="black"/>
                    </a:solidFill>
                    <a:latin typeface="Garamond" panose="02020404030301010803" pitchFamily="18" charset="0"/>
                  </a:rPr>
                  <a:t>guarded</a:t>
                </a:r>
                <a:r>
                  <a:rPr lang="es-ES_tradnl" sz="1600" dirty="0">
                    <a:solidFill>
                      <a:prstClr val="black"/>
                    </a:solidFill>
                    <a:latin typeface="Garamond" panose="02020404030301010803" pitchFamily="18" charset="0"/>
                  </a:rPr>
                  <a:t>(</a:t>
                </a:r>
                <a:r>
                  <a:rPr lang="es-ES_tradnl" sz="1600" dirty="0">
                    <a:solidFill>
                      <a:srgbClr val="00B050"/>
                    </a:solidFill>
                    <a:latin typeface="Garamond" panose="02020404030301010803" pitchFamily="18" charset="0"/>
                  </a:rPr>
                  <a:t>x2</a:t>
                </a:r>
                <a:r>
                  <a:rPr lang="es-ES_tradnl" sz="1600" dirty="0">
                    <a:solidFill>
                      <a:prstClr val="black"/>
                    </a:solidFill>
                    <a:latin typeface="Garamond" panose="02020404030301010803" pitchFamily="18" charset="0"/>
                  </a:rPr>
                  <a:t>, </a:t>
                </a:r>
                <a:r>
                  <a:rPr lang="es-ES_tradnl" sz="1600" dirty="0">
                    <a:solidFill>
                      <a:srgbClr val="FF0000"/>
                    </a:solidFill>
                    <a:latin typeface="Garamond" panose="02020404030301010803" pitchFamily="18" charset="0"/>
                  </a:rPr>
                  <a:t>x1</a:t>
                </a:r>
                <a:r>
                  <a:rPr lang="es-ES_tradnl" sz="1600" dirty="0">
                    <a:solidFill>
                      <a:prstClr val="black"/>
                    </a:solidFill>
                    <a:latin typeface="Garamond" panose="02020404030301010803" pitchFamily="18" charset="0"/>
                  </a:rPr>
                  <a:t>)</a:t>
                </a:r>
                <a:endParaRPr lang="en-US" sz="1600" dirty="0" smtClean="0">
                  <a:ea typeface="Helvetica Light" charset="0"/>
                  <a:cs typeface="Helvetica Light" charset="0"/>
                </a:endParaRPr>
              </a:p>
            </p:txBody>
          </p:sp>
          <p:sp>
            <p:nvSpPr>
              <p:cNvPr id="105" name="TextBox 104"/>
              <p:cNvSpPr txBox="1"/>
              <p:nvPr/>
            </p:nvSpPr>
            <p:spPr>
              <a:xfrm>
                <a:off x="4992585" y="2456556"/>
                <a:ext cx="1081392" cy="338554"/>
              </a:xfrm>
              <a:prstGeom prst="rect">
                <a:avLst/>
              </a:prstGeom>
              <a:noFill/>
              <a:ln w="28575">
                <a:solidFill>
                  <a:schemeClr val="tx1"/>
                </a:solidFill>
              </a:ln>
            </p:spPr>
            <p:txBody>
              <a:bodyPr wrap="square" rtlCol="0">
                <a:spAutoFit/>
              </a:bodyPr>
              <a:lstStyle/>
              <a:p>
                <a:pPr algn="ctr"/>
                <a:r>
                  <a:rPr lang="en-US" sz="1600" dirty="0" smtClean="0">
                    <a:ea typeface="Helvetica Light" charset="0"/>
                    <a:cs typeface="Helvetica Light" charset="0"/>
                  </a:rPr>
                  <a:t>race(</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cxnSp>
            <p:nvCxnSpPr>
              <p:cNvPr id="106" name="Straight Connector 105"/>
              <p:cNvCxnSpPr>
                <a:endCxn id="44" idx="2"/>
              </p:cNvCxnSpPr>
              <p:nvPr/>
            </p:nvCxnSpPr>
            <p:spPr>
              <a:xfrm flipV="1">
                <a:off x="5527560" y="2200860"/>
                <a:ext cx="1404552" cy="12507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flipV="1">
                <a:off x="3946368" y="2200861"/>
                <a:ext cx="1581192" cy="12507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05" idx="0"/>
                <a:endCxn id="102" idx="2"/>
              </p:cNvCxnSpPr>
              <p:nvPr/>
            </p:nvCxnSpPr>
            <p:spPr>
              <a:xfrm flipV="1">
                <a:off x="5533281" y="2200860"/>
                <a:ext cx="7" cy="255696"/>
              </a:xfrm>
              <a:prstGeom prst="line">
                <a:avLst/>
              </a:prstGeom>
              <a:ln w="12700">
                <a:solidFill>
                  <a:schemeClr val="bg1">
                    <a:lumMod val="65000"/>
                  </a:schemeClr>
                </a:solidFill>
                <a:headEnd type="triangle"/>
                <a:tailEnd w="sm" len="sm"/>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6189160" y="3651769"/>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sp>
            <p:nvSpPr>
              <p:cNvPr id="120" name="TextBox 119"/>
              <p:cNvSpPr txBox="1"/>
              <p:nvPr/>
            </p:nvSpPr>
            <p:spPr>
              <a:xfrm>
                <a:off x="6189160" y="4174219"/>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22" name="Straight Arrow Connector 121"/>
              <p:cNvCxnSpPr>
                <a:stCxn id="117" idx="2"/>
                <a:endCxn id="120" idx="0"/>
              </p:cNvCxnSpPr>
              <p:nvPr/>
            </p:nvCxnSpPr>
            <p:spPr>
              <a:xfrm>
                <a:off x="6843402" y="3990323"/>
                <a:ext cx="0" cy="183896"/>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4915935" y="4180327"/>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sp>
            <p:nvSpPr>
              <p:cNvPr id="126" name="TextBox 125"/>
              <p:cNvSpPr txBox="1"/>
              <p:nvPr/>
            </p:nvSpPr>
            <p:spPr>
              <a:xfrm>
                <a:off x="5400870" y="4791501"/>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28" name="Straight Connector 127"/>
              <p:cNvCxnSpPr>
                <a:stCxn id="124" idx="2"/>
              </p:cNvCxnSpPr>
              <p:nvPr/>
            </p:nvCxnSpPr>
            <p:spPr>
              <a:xfrm>
                <a:off x="5456631" y="4518881"/>
                <a:ext cx="598481" cy="134657"/>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20" idx="2"/>
              </p:cNvCxnSpPr>
              <p:nvPr/>
            </p:nvCxnSpPr>
            <p:spPr>
              <a:xfrm flipV="1">
                <a:off x="6055112" y="4512773"/>
                <a:ext cx="788290" cy="140766"/>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endCxn id="126" idx="0"/>
              </p:cNvCxnSpPr>
              <p:nvPr/>
            </p:nvCxnSpPr>
            <p:spPr>
              <a:xfrm>
                <a:off x="6055112" y="4653538"/>
                <a:ext cx="0" cy="137963"/>
              </a:xfrm>
              <a:prstGeom prst="straightConnector1">
                <a:avLst/>
              </a:prstGeom>
              <a:ln w="127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7045143" y="4796132"/>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sp>
            <p:nvSpPr>
              <p:cNvPr id="146" name="TextBox 145"/>
              <p:cNvSpPr txBox="1"/>
              <p:nvPr/>
            </p:nvSpPr>
            <p:spPr>
              <a:xfrm>
                <a:off x="6156087" y="5390070"/>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59" name="Straight Connector 158"/>
              <p:cNvCxnSpPr>
                <a:stCxn id="145" idx="2"/>
              </p:cNvCxnSpPr>
              <p:nvPr/>
            </p:nvCxnSpPr>
            <p:spPr>
              <a:xfrm flipH="1">
                <a:off x="6824749" y="5134686"/>
                <a:ext cx="761090" cy="74137"/>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endCxn id="126" idx="2"/>
              </p:cNvCxnSpPr>
              <p:nvPr/>
            </p:nvCxnSpPr>
            <p:spPr>
              <a:xfrm flipH="1" flipV="1">
                <a:off x="6055112" y="5130055"/>
                <a:ext cx="769636" cy="78768"/>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endCxn id="146" idx="0"/>
              </p:cNvCxnSpPr>
              <p:nvPr/>
            </p:nvCxnSpPr>
            <p:spPr>
              <a:xfrm>
                <a:off x="6810329" y="5208823"/>
                <a:ext cx="0" cy="181247"/>
              </a:xfrm>
              <a:prstGeom prst="straightConnector1">
                <a:avLst/>
              </a:prstGeom>
              <a:ln w="127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2" name="TextBox 191"/>
              <p:cNvSpPr txBox="1"/>
              <p:nvPr/>
            </p:nvSpPr>
            <p:spPr>
              <a:xfrm>
                <a:off x="4677453" y="5392978"/>
                <a:ext cx="1308484" cy="338554"/>
              </a:xfrm>
              <a:prstGeom prst="rect">
                <a:avLst/>
              </a:prstGeom>
              <a:noFill/>
              <a:ln w="12700">
                <a:solidFill>
                  <a:schemeClr val="tx1"/>
                </a:solidFill>
              </a:ln>
            </p:spPr>
            <p:txBody>
              <a:bodyPr wrap="square" lIns="0" rIns="0" rtlCol="0">
                <a:spAutoFit/>
              </a:bodyPr>
              <a:lstStyle/>
              <a:p>
                <a:pPr algn="ctr"/>
                <a:r>
                  <a:rPr lang="en-US" sz="1600" dirty="0" err="1" smtClean="0">
                    <a:ea typeface="Helvetica Light" charset="0"/>
                    <a:cs typeface="Helvetica Light" charset="0"/>
                  </a:rPr>
                  <a:t>mayAias</a:t>
                </a:r>
                <a:r>
                  <a:rPr lang="en-US" sz="1600" dirty="0" smtClean="0">
                    <a:ea typeface="Helvetica Light" charset="0"/>
                    <a:cs typeface="Helvetica Light" charset="0"/>
                  </a:rPr>
                  <a:t>(</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98" name="Straight Arrow Connector 197"/>
              <p:cNvCxnSpPr>
                <a:stCxn id="146" idx="2"/>
                <a:endCxn id="194" idx="0"/>
              </p:cNvCxnSpPr>
              <p:nvPr/>
            </p:nvCxnSpPr>
            <p:spPr>
              <a:xfrm>
                <a:off x="6810329" y="5728624"/>
                <a:ext cx="2317" cy="240418"/>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a:endCxn id="192" idx="2"/>
              </p:cNvCxnSpPr>
              <p:nvPr/>
            </p:nvCxnSpPr>
            <p:spPr>
              <a:xfrm flipH="1" flipV="1">
                <a:off x="5331695" y="5731532"/>
                <a:ext cx="1478634" cy="10663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a:stCxn id="193" idx="2"/>
              </p:cNvCxnSpPr>
              <p:nvPr/>
            </p:nvCxnSpPr>
            <p:spPr>
              <a:xfrm flipH="1">
                <a:off x="6802933" y="5728662"/>
                <a:ext cx="1503493" cy="10950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endCxn id="3" idx="0"/>
              </p:cNvCxnSpPr>
              <p:nvPr/>
            </p:nvCxnSpPr>
            <p:spPr>
              <a:xfrm>
                <a:off x="7791087" y="1036805"/>
                <a:ext cx="0" cy="2367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63" name="Picture 6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8715" y="1568315"/>
            <a:ext cx="261604" cy="261604"/>
          </a:xfrm>
          <a:prstGeom prst="rect">
            <a:avLst/>
          </a:prstGeom>
        </p:spPr>
      </p:pic>
      <p:sp>
        <p:nvSpPr>
          <p:cNvPr id="64" name="Rectangle 63"/>
          <p:cNvSpPr/>
          <p:nvPr/>
        </p:nvSpPr>
        <p:spPr>
          <a:xfrm>
            <a:off x="6254792" y="1852476"/>
            <a:ext cx="1344021" cy="36760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966618" y="2391150"/>
            <a:ext cx="1129345" cy="45524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245656" y="2415533"/>
            <a:ext cx="1365638" cy="42646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7015700" y="3029230"/>
            <a:ext cx="1365638" cy="42646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6155992" y="3608171"/>
            <a:ext cx="1365638" cy="42646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6155992" y="4148064"/>
            <a:ext cx="1365638" cy="42646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5372293" y="4765621"/>
            <a:ext cx="1365638" cy="38769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6127510" y="5317646"/>
            <a:ext cx="1365638" cy="42646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6229836" y="5917385"/>
            <a:ext cx="1365638" cy="42646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128664" y="3341727"/>
            <a:ext cx="4693977" cy="2015936"/>
          </a:xfrm>
          <a:prstGeom prst="rect">
            <a:avLst/>
          </a:prstGeom>
          <a:noFill/>
          <a:ln w="19050">
            <a:solidFill>
              <a:schemeClr val="tx1"/>
            </a:solidFill>
          </a:ln>
        </p:spPr>
        <p:txBody>
          <a:bodyPr wrap="square" rIns="0" rtlCol="0">
            <a:spAutoFit/>
          </a:bodyPr>
          <a:lstStyle/>
          <a:p>
            <a:r>
              <a:rPr lang="en-US" dirty="0" smtClean="0"/>
              <a:t>parallel(p3</a:t>
            </a:r>
            <a:r>
              <a:rPr lang="en-US" dirty="0"/>
              <a:t>, p2) :- parallel(p1, p2), </a:t>
            </a:r>
            <a:endParaRPr lang="en-US" dirty="0" smtClean="0"/>
          </a:p>
          <a:p>
            <a:r>
              <a:rPr lang="en-US" dirty="0"/>
              <a:t> </a:t>
            </a:r>
            <a:r>
              <a:rPr lang="en-US" dirty="0" smtClean="0"/>
              <a:t>                          next </a:t>
            </a:r>
            <a:r>
              <a:rPr lang="en-US" dirty="0"/>
              <a:t>(p3, p1). </a:t>
            </a:r>
            <a:r>
              <a:rPr lang="en-US" b="1" dirty="0" smtClean="0"/>
              <a:t>weight 5</a:t>
            </a:r>
            <a:r>
              <a:rPr lang="en-US" sz="2000" dirty="0">
                <a:solidFill>
                  <a:srgbClr val="00B050"/>
                </a:solidFill>
              </a:rPr>
              <a:t/>
            </a:r>
            <a:br>
              <a:rPr lang="en-US" sz="2000" dirty="0">
                <a:solidFill>
                  <a:srgbClr val="00B050"/>
                </a:solidFill>
              </a:rPr>
            </a:br>
            <a:endParaRPr lang="en-US" sz="900" dirty="0">
              <a:solidFill>
                <a:srgbClr val="00B050"/>
              </a:solidFill>
            </a:endParaRPr>
          </a:p>
          <a:p>
            <a:r>
              <a:rPr lang="en-US" dirty="0" smtClean="0"/>
              <a:t>parallel(p1</a:t>
            </a:r>
            <a:r>
              <a:rPr lang="en-US" dirty="0"/>
              <a:t>, p2) :- parallel(p2, p1).</a:t>
            </a:r>
            <a:r>
              <a:rPr lang="en-US" sz="800" dirty="0"/>
              <a:t> </a:t>
            </a:r>
            <a:r>
              <a:rPr lang="en-US" dirty="0"/>
              <a:t>  </a:t>
            </a:r>
          </a:p>
          <a:p>
            <a:endParaRPr lang="en-US" sz="800" dirty="0" smtClean="0"/>
          </a:p>
          <a:p>
            <a:r>
              <a:rPr lang="en-US" dirty="0"/>
              <a:t> </a:t>
            </a:r>
            <a:r>
              <a:rPr lang="en-US" dirty="0" smtClean="0"/>
              <a:t>    race(p1</a:t>
            </a:r>
            <a:r>
              <a:rPr lang="en-US" dirty="0"/>
              <a:t>, p2) :- parallel(p1, p2), </a:t>
            </a:r>
            <a:r>
              <a:rPr lang="en-US" dirty="0" err="1" smtClean="0"/>
              <a:t>mayAlias</a:t>
            </a:r>
            <a:r>
              <a:rPr lang="en-US" dirty="0" smtClean="0"/>
              <a:t>(p1</a:t>
            </a:r>
            <a:r>
              <a:rPr lang="en-US" dirty="0"/>
              <a:t>, p2), </a:t>
            </a:r>
            <a:r>
              <a:rPr lang="en-US" dirty="0" smtClean="0"/>
              <a:t>             </a:t>
            </a:r>
          </a:p>
          <a:p>
            <a:r>
              <a:rPr lang="en-US" dirty="0"/>
              <a:t> </a:t>
            </a:r>
            <a:r>
              <a:rPr lang="en-US" dirty="0" smtClean="0"/>
              <a:t>                          </a:t>
            </a:r>
            <a:r>
              <a:rPr lang="es-ES_tradnl" dirty="0" smtClean="0"/>
              <a:t>¬</a:t>
            </a:r>
            <a:r>
              <a:rPr lang="en-US" dirty="0"/>
              <a:t>guarded(p1, p2</a:t>
            </a:r>
            <a:r>
              <a:rPr lang="en-US" dirty="0" smtClean="0"/>
              <a:t>).</a:t>
            </a:r>
          </a:p>
          <a:p>
            <a:r>
              <a:rPr lang="mr-IN" dirty="0" smtClean="0">
                <a:latin typeface="Helvetica Light" charset="0"/>
                <a:ea typeface="Helvetica Light" charset="0"/>
                <a:cs typeface="Helvetica Light" charset="0"/>
              </a:rPr>
              <a:t>…</a:t>
            </a:r>
            <a:endParaRPr lang="en-US" dirty="0" smtClean="0">
              <a:latin typeface="Helvetica Light" charset="0"/>
              <a:ea typeface="Helvetica Light" charset="0"/>
              <a:cs typeface="Helvetica Light" charset="0"/>
            </a:endParaRPr>
          </a:p>
        </p:txBody>
      </p:sp>
      <p:grpSp>
        <p:nvGrpSpPr>
          <p:cNvPr id="87" name="Group 86"/>
          <p:cNvGrpSpPr/>
          <p:nvPr/>
        </p:nvGrpSpPr>
        <p:grpSpPr>
          <a:xfrm>
            <a:off x="2898851" y="2723834"/>
            <a:ext cx="2360276" cy="582589"/>
            <a:chOff x="6726519" y="2661631"/>
            <a:chExt cx="2360276" cy="582589"/>
          </a:xfrm>
        </p:grpSpPr>
        <p:sp>
          <p:nvSpPr>
            <p:cNvPr id="88" name="Rectangle 87"/>
            <p:cNvSpPr/>
            <p:nvPr/>
          </p:nvSpPr>
          <p:spPr>
            <a:xfrm>
              <a:off x="6726519" y="2915420"/>
              <a:ext cx="2360276" cy="328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spcBef>
                  <a:spcPts val="600"/>
                </a:spcBef>
                <a:buClr>
                  <a:srgbClr val="727CA3"/>
                </a:buClr>
                <a:buSzPct val="76000"/>
              </a:pPr>
              <a:r>
                <a:rPr lang="es-ES_tradnl" dirty="0">
                  <a:solidFill>
                    <a:prstClr val="black"/>
                  </a:solidFill>
                  <a:latin typeface="Garamond" panose="02020404030301010803" pitchFamily="18" charset="0"/>
                </a:rPr>
                <a:t>¬</a:t>
              </a:r>
              <a:r>
                <a:rPr lang="es-ES_tradnl" dirty="0" err="1">
                  <a:solidFill>
                    <a:prstClr val="black"/>
                  </a:solidFill>
                  <a:latin typeface="Garamond" panose="02020404030301010803" pitchFamily="18" charset="0"/>
                </a:rPr>
                <a:t>race</a:t>
              </a:r>
              <a:r>
                <a:rPr lang="es-ES_tradnl" dirty="0">
                  <a:solidFill>
                    <a:prstClr val="black"/>
                  </a:solidFill>
                  <a:latin typeface="Garamond" panose="02020404030301010803" pitchFamily="18" charset="0"/>
                </a:rPr>
                <a:t>(</a:t>
              </a:r>
              <a:r>
                <a:rPr lang="es-ES_tradnl" dirty="0">
                  <a:solidFill>
                    <a:srgbClr val="0070C0"/>
                  </a:solidFill>
                  <a:latin typeface="Garamond" panose="02020404030301010803" pitchFamily="18" charset="0"/>
                </a:rPr>
                <a:t>x2</a:t>
              </a:r>
              <a:r>
                <a:rPr lang="es-ES_tradnl" dirty="0">
                  <a:solidFill>
                    <a:prstClr val="black"/>
                  </a:solidFill>
                  <a:latin typeface="Garamond" panose="02020404030301010803" pitchFamily="18" charset="0"/>
                </a:rPr>
                <a:t>, </a:t>
              </a:r>
              <a:r>
                <a:rPr lang="es-ES_tradnl" dirty="0">
                  <a:solidFill>
                    <a:srgbClr val="0070C0"/>
                  </a:solidFill>
                  <a:latin typeface="Garamond" panose="02020404030301010803" pitchFamily="18" charset="0"/>
                </a:rPr>
                <a:t>x1</a:t>
              </a:r>
              <a:r>
                <a:rPr lang="es-ES_tradnl" dirty="0">
                  <a:solidFill>
                    <a:prstClr val="black"/>
                  </a:solidFill>
                  <a:latin typeface="Garamond" panose="02020404030301010803" pitchFamily="18" charset="0"/>
                </a:rPr>
                <a:t>) </a:t>
              </a:r>
              <a:r>
                <a:rPr lang="es-ES_tradnl" b="1" dirty="0" err="1">
                  <a:solidFill>
                    <a:prstClr val="black"/>
                  </a:solidFill>
                  <a:latin typeface="Garamond" panose="02020404030301010803" pitchFamily="18" charset="0"/>
                </a:rPr>
                <a:t>weight</a:t>
              </a:r>
              <a:r>
                <a:rPr lang="es-ES_tradnl" b="1" dirty="0">
                  <a:solidFill>
                    <a:prstClr val="black"/>
                  </a:solidFill>
                  <a:latin typeface="Garamond" panose="02020404030301010803" pitchFamily="18" charset="0"/>
                </a:rPr>
                <a:t> 25</a:t>
              </a:r>
            </a:p>
          </p:txBody>
        </p:sp>
        <p:sp>
          <p:nvSpPr>
            <p:cNvPr id="89" name="Left Arrow 88"/>
            <p:cNvSpPr/>
            <p:nvPr/>
          </p:nvSpPr>
          <p:spPr>
            <a:xfrm rot="8311635">
              <a:off x="8338601" y="2661631"/>
              <a:ext cx="314699" cy="245924"/>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319743" y="1005839"/>
            <a:ext cx="2886438" cy="1919253"/>
            <a:chOff x="604128" y="1243381"/>
            <a:chExt cx="3206828" cy="1919253"/>
          </a:xfrm>
        </p:grpSpPr>
        <p:sp>
          <p:nvSpPr>
            <p:cNvPr id="91" name="TextBox 90"/>
            <p:cNvSpPr txBox="1"/>
            <p:nvPr/>
          </p:nvSpPr>
          <p:spPr>
            <a:xfrm>
              <a:off x="622727" y="1565933"/>
              <a:ext cx="3188228" cy="307777"/>
            </a:xfrm>
            <a:prstGeom prst="rect">
              <a:avLst/>
            </a:prstGeom>
            <a:noFill/>
          </p:spPr>
          <p:txBody>
            <a:bodyPr wrap="none" rtlCol="0">
              <a:spAutoFit/>
            </a:bodyPr>
            <a:lstStyle/>
            <a:p>
              <a:r>
                <a:rPr lang="en-US" sz="1400" dirty="0" smtClean="0">
                  <a:solidFill>
                    <a:srgbClr val="FF0000"/>
                  </a:solidFill>
                  <a:latin typeface="Monaco" charset="0"/>
                  <a:ea typeface="Monaco" charset="0"/>
                  <a:cs typeface="Monaco" charset="0"/>
                </a:rPr>
                <a:t> </a:t>
              </a:r>
              <a:r>
                <a:rPr lang="en-US" sz="1400" dirty="0" err="1" smtClean="0">
                  <a:solidFill>
                    <a:srgbClr val="FF0000"/>
                  </a:solidFill>
                  <a:latin typeface="Monaco" charset="0"/>
                  <a:ea typeface="Monaco" charset="0"/>
                  <a:cs typeface="Monaco" charset="0"/>
                </a:rPr>
                <a:t>request.clear</a:t>
              </a:r>
              <a:r>
                <a:rPr lang="en-US" sz="1400" dirty="0" smtClean="0">
                  <a:solidFill>
                    <a:srgbClr val="FF0000"/>
                  </a:solidFill>
                  <a:latin typeface="Monaco" charset="0"/>
                  <a:ea typeface="Monaco" charset="0"/>
                  <a:cs typeface="Monaco" charset="0"/>
                </a:rPr>
                <a:t>();  // </a:t>
              </a:r>
              <a:r>
                <a:rPr lang="en-US" sz="1400" b="1" dirty="0">
                  <a:solidFill>
                    <a:srgbClr val="FF0000"/>
                  </a:solidFill>
                  <a:latin typeface="Monaco" charset="0"/>
                  <a:ea typeface="Monaco" charset="0"/>
                  <a:cs typeface="Monaco" charset="0"/>
                </a:rPr>
                <a:t>x1</a:t>
              </a:r>
              <a:endParaRPr lang="en-US" sz="1400" dirty="0">
                <a:solidFill>
                  <a:srgbClr val="FF0000"/>
                </a:solidFill>
                <a:latin typeface="Monaco" charset="0"/>
                <a:ea typeface="Monaco" charset="0"/>
                <a:cs typeface="Monaco" charset="0"/>
              </a:endParaRPr>
            </a:p>
          </p:txBody>
        </p:sp>
        <p:sp>
          <p:nvSpPr>
            <p:cNvPr id="92" name="TextBox 91"/>
            <p:cNvSpPr txBox="1"/>
            <p:nvPr/>
          </p:nvSpPr>
          <p:spPr>
            <a:xfrm>
              <a:off x="622728" y="1888485"/>
              <a:ext cx="3188228" cy="307777"/>
            </a:xfrm>
            <a:prstGeom prst="rect">
              <a:avLst/>
            </a:prstGeom>
            <a:noFill/>
          </p:spPr>
          <p:txBody>
            <a:bodyPr wrap="none" rtlCol="0">
              <a:spAutoFit/>
            </a:bodyPr>
            <a:lstStyle/>
            <a:p>
              <a:r>
                <a:rPr lang="en-US" sz="1400" dirty="0" smtClean="0">
                  <a:solidFill>
                    <a:srgbClr val="00B050"/>
                  </a:solidFill>
                  <a:latin typeface="Monaco" charset="0"/>
                  <a:ea typeface="Monaco" charset="0"/>
                  <a:cs typeface="Monaco" charset="0"/>
                </a:rPr>
                <a:t> request </a:t>
              </a:r>
              <a:r>
                <a:rPr lang="en-US" sz="1400" dirty="0">
                  <a:solidFill>
                    <a:srgbClr val="00B050"/>
                  </a:solidFill>
                  <a:latin typeface="Monaco" charset="0"/>
                  <a:ea typeface="Monaco" charset="0"/>
                  <a:cs typeface="Monaco" charset="0"/>
                </a:rPr>
                <a:t>= null</a:t>
              </a:r>
              <a:r>
                <a:rPr lang="en-US" sz="1400" dirty="0" smtClean="0">
                  <a:solidFill>
                    <a:srgbClr val="00B050"/>
                  </a:solidFill>
                  <a:latin typeface="Monaco" charset="0"/>
                  <a:ea typeface="Monaco" charset="0"/>
                  <a:cs typeface="Monaco" charset="0"/>
                </a:rPr>
                <a:t>;   // </a:t>
              </a:r>
              <a:r>
                <a:rPr lang="en-US" sz="1400" b="1" dirty="0" smtClean="0">
                  <a:solidFill>
                    <a:srgbClr val="00B050"/>
                  </a:solidFill>
                  <a:latin typeface="Monaco" charset="0"/>
                  <a:ea typeface="Monaco" charset="0"/>
                  <a:cs typeface="Monaco" charset="0"/>
                </a:rPr>
                <a:t>x2</a:t>
              </a:r>
              <a:endParaRPr lang="en-US" sz="1400" dirty="0">
                <a:solidFill>
                  <a:srgbClr val="00B050"/>
                </a:solidFill>
                <a:latin typeface="Monaco" charset="0"/>
                <a:ea typeface="Monaco" charset="0"/>
                <a:cs typeface="Monaco" charset="0"/>
              </a:endParaRPr>
            </a:p>
          </p:txBody>
        </p:sp>
        <p:sp>
          <p:nvSpPr>
            <p:cNvPr id="93" name="TextBox 92"/>
            <p:cNvSpPr txBox="1"/>
            <p:nvPr/>
          </p:nvSpPr>
          <p:spPr>
            <a:xfrm>
              <a:off x="612648" y="2180797"/>
              <a:ext cx="3188228" cy="307777"/>
            </a:xfrm>
            <a:prstGeom prst="rect">
              <a:avLst/>
            </a:prstGeom>
            <a:noFill/>
          </p:spPr>
          <p:txBody>
            <a:bodyPr wrap="none" rtlCol="0">
              <a:spAutoFit/>
            </a:bodyPr>
            <a:lstStyle/>
            <a:p>
              <a:r>
                <a:rPr lang="en-US" sz="1400" dirty="0" smtClean="0">
                  <a:solidFill>
                    <a:srgbClr val="00B0F0"/>
                  </a:solidFill>
                  <a:latin typeface="Monaco" charset="0"/>
                  <a:ea typeface="Monaco" charset="0"/>
                  <a:cs typeface="Monaco" charset="0"/>
                </a:rPr>
                <a:t> </a:t>
              </a:r>
              <a:r>
                <a:rPr lang="en-US" sz="1400" dirty="0" err="1" smtClean="0">
                  <a:solidFill>
                    <a:srgbClr val="00B0F0"/>
                  </a:solidFill>
                  <a:latin typeface="Monaco" charset="0"/>
                  <a:ea typeface="Monaco" charset="0"/>
                  <a:cs typeface="Monaco" charset="0"/>
                </a:rPr>
                <a:t>writer.close</a:t>
              </a:r>
              <a:r>
                <a:rPr lang="en-US" sz="1400" dirty="0">
                  <a:solidFill>
                    <a:srgbClr val="00B0F0"/>
                  </a:solidFill>
                  <a:latin typeface="Monaco" charset="0"/>
                  <a:ea typeface="Monaco" charset="0"/>
                  <a:cs typeface="Monaco" charset="0"/>
                </a:rPr>
                <a:t>(); </a:t>
              </a:r>
              <a:r>
                <a:rPr lang="en-US" sz="1400" dirty="0" smtClean="0">
                  <a:solidFill>
                    <a:srgbClr val="00B0F0"/>
                  </a:solidFill>
                  <a:latin typeface="Monaco" charset="0"/>
                  <a:ea typeface="Monaco" charset="0"/>
                  <a:cs typeface="Monaco" charset="0"/>
                </a:rPr>
                <a:t>  // </a:t>
              </a:r>
              <a:r>
                <a:rPr lang="en-US" sz="1400" b="1" dirty="0" smtClean="0">
                  <a:solidFill>
                    <a:srgbClr val="00B0F0"/>
                  </a:solidFill>
                  <a:latin typeface="Monaco" charset="0"/>
                  <a:ea typeface="Monaco" charset="0"/>
                  <a:cs typeface="Monaco" charset="0"/>
                </a:rPr>
                <a:t>y1</a:t>
              </a:r>
              <a:endParaRPr lang="en-US" sz="1400" dirty="0">
                <a:solidFill>
                  <a:srgbClr val="00B0F0"/>
                </a:solidFill>
                <a:latin typeface="Monaco" charset="0"/>
                <a:ea typeface="Monaco" charset="0"/>
                <a:cs typeface="Monaco" charset="0"/>
              </a:endParaRPr>
            </a:p>
          </p:txBody>
        </p:sp>
        <p:sp>
          <p:nvSpPr>
            <p:cNvPr id="94" name="TextBox 93"/>
            <p:cNvSpPr txBox="1"/>
            <p:nvPr/>
          </p:nvSpPr>
          <p:spPr>
            <a:xfrm>
              <a:off x="622726" y="2518668"/>
              <a:ext cx="3188228" cy="307777"/>
            </a:xfrm>
            <a:prstGeom prst="rect">
              <a:avLst/>
            </a:prstGeom>
            <a:noFill/>
          </p:spPr>
          <p:txBody>
            <a:bodyPr wrap="none" rtlCol="0">
              <a:spAutoFit/>
            </a:bodyPr>
            <a:lstStyle/>
            <a:p>
              <a:r>
                <a:rPr lang="en-US" sz="1400" dirty="0" smtClean="0">
                  <a:solidFill>
                    <a:srgbClr val="7030A0"/>
                  </a:solidFill>
                  <a:latin typeface="Monaco" charset="0"/>
                  <a:ea typeface="Monaco" charset="0"/>
                  <a:cs typeface="Monaco" charset="0"/>
                </a:rPr>
                <a:t> writer </a:t>
              </a:r>
              <a:r>
                <a:rPr lang="en-US" sz="1400" dirty="0">
                  <a:solidFill>
                    <a:srgbClr val="7030A0"/>
                  </a:solidFill>
                  <a:latin typeface="Monaco" charset="0"/>
                  <a:ea typeface="Monaco" charset="0"/>
                  <a:cs typeface="Monaco" charset="0"/>
                </a:rPr>
                <a:t>= null; </a:t>
              </a:r>
              <a:r>
                <a:rPr lang="en-US" sz="1400" dirty="0" smtClean="0">
                  <a:solidFill>
                    <a:srgbClr val="7030A0"/>
                  </a:solidFill>
                  <a:latin typeface="Monaco" charset="0"/>
                  <a:ea typeface="Monaco" charset="0"/>
                  <a:cs typeface="Monaco" charset="0"/>
                </a:rPr>
                <a:t>   // </a:t>
              </a:r>
              <a:r>
                <a:rPr lang="en-US" sz="1400" b="1" dirty="0" smtClean="0">
                  <a:solidFill>
                    <a:srgbClr val="7030A0"/>
                  </a:solidFill>
                  <a:latin typeface="Monaco" charset="0"/>
                  <a:ea typeface="Monaco" charset="0"/>
                  <a:cs typeface="Monaco" charset="0"/>
                </a:rPr>
                <a:t>y2</a:t>
              </a:r>
              <a:endParaRPr lang="en-US" sz="1400" dirty="0">
                <a:solidFill>
                  <a:srgbClr val="7030A0"/>
                </a:solidFill>
                <a:latin typeface="Monaco" charset="0"/>
                <a:ea typeface="Monaco" charset="0"/>
                <a:cs typeface="Monaco" charset="0"/>
              </a:endParaRPr>
            </a:p>
          </p:txBody>
        </p:sp>
        <p:sp>
          <p:nvSpPr>
            <p:cNvPr id="95" name="TextBox 94"/>
            <p:cNvSpPr txBox="1"/>
            <p:nvPr/>
          </p:nvSpPr>
          <p:spPr>
            <a:xfrm>
              <a:off x="612648" y="2793302"/>
              <a:ext cx="3094304" cy="369332"/>
            </a:xfrm>
            <a:prstGeom prst="rect">
              <a:avLst/>
            </a:prstGeom>
            <a:noFill/>
          </p:spPr>
          <p:txBody>
            <a:bodyPr wrap="square" rtlCol="0">
              <a:spAutoFit/>
            </a:bodyPr>
            <a:lstStyle/>
            <a:p>
              <a:pPr algn="ctr"/>
              <a:r>
                <a:rPr lang="mr-IN" dirty="0" smtClean="0"/>
                <a:t>…</a:t>
              </a:r>
              <a:endParaRPr lang="en-US" dirty="0"/>
            </a:p>
          </p:txBody>
        </p:sp>
        <p:sp>
          <p:nvSpPr>
            <p:cNvPr id="100" name="TextBox 99"/>
            <p:cNvSpPr txBox="1"/>
            <p:nvPr/>
          </p:nvSpPr>
          <p:spPr>
            <a:xfrm>
              <a:off x="604128" y="1243381"/>
              <a:ext cx="3094304" cy="369332"/>
            </a:xfrm>
            <a:prstGeom prst="rect">
              <a:avLst/>
            </a:prstGeom>
            <a:noFill/>
          </p:spPr>
          <p:txBody>
            <a:bodyPr wrap="square" rtlCol="0">
              <a:spAutoFit/>
            </a:bodyPr>
            <a:lstStyle/>
            <a:p>
              <a:pPr algn="ctr"/>
              <a:r>
                <a:rPr lang="mr-IN" smtClean="0"/>
                <a:t>…</a:t>
              </a:r>
              <a:endParaRPr lang="en-US" dirty="0"/>
            </a:p>
          </p:txBody>
        </p:sp>
      </p:grpSp>
      <p:sp>
        <p:nvSpPr>
          <p:cNvPr id="101" name="Rectangle 100"/>
          <p:cNvSpPr/>
          <p:nvPr/>
        </p:nvSpPr>
        <p:spPr>
          <a:xfrm>
            <a:off x="325464" y="1068427"/>
            <a:ext cx="2854346" cy="19016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1F7DF5D7-FF41-4BF6-8958-28DFF1DB182D}" type="slidenum">
              <a:rPr lang="en-US" smtClean="0"/>
              <a:pPr/>
              <a:t>35</a:t>
            </a:fld>
            <a:endParaRPr lang="en-US" dirty="0"/>
          </a:p>
        </p:txBody>
      </p:sp>
    </p:spTree>
    <p:custDataLst>
      <p:tags r:id="rId1"/>
    </p:custDataLst>
    <p:extLst>
      <p:ext uri="{BB962C8B-B14F-4D97-AF65-F5344CB8AC3E}">
        <p14:creationId xmlns:p14="http://schemas.microsoft.com/office/powerpoint/2010/main" val="341526913"/>
      </p:ext>
    </p:extLst>
  </p:cSld>
  <p:clrMapOvr>
    <a:masterClrMapping/>
  </p:clrMapOvr>
  <mc:AlternateContent xmlns:mc="http://schemas.openxmlformats.org/markup-compatibility/2006" xmlns:p14="http://schemas.microsoft.com/office/powerpoint/2010/main">
    <mc:Choice Requires="p14">
      <p:transition spd="slow" p14:dur="2000" advTm="23261"/>
    </mc:Choice>
    <mc:Fallback xmlns="">
      <p:transition spd="slow" advTm="23261"/>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Experimental Setup</a:t>
            </a:r>
            <a:endParaRPr lang="en-US" dirty="0"/>
          </a:p>
        </p:txBody>
      </p:sp>
      <p:sp>
        <p:nvSpPr>
          <p:cNvPr id="3" name="Content Placeholder 2"/>
          <p:cNvSpPr>
            <a:spLocks noGrp="1"/>
          </p:cNvSpPr>
          <p:nvPr>
            <p:ph idx="1"/>
          </p:nvPr>
        </p:nvSpPr>
        <p:spPr>
          <a:xfrm>
            <a:off x="457200" y="1282808"/>
            <a:ext cx="8229600" cy="4958354"/>
          </a:xfrm>
        </p:spPr>
        <p:txBody>
          <a:bodyPr>
            <a:normAutofit/>
          </a:bodyPr>
          <a:lstStyle/>
          <a:p>
            <a:pPr lvl="1"/>
            <a:endParaRPr lang="en-US" sz="2400" b="1" dirty="0" smtClean="0">
              <a:solidFill>
                <a:srgbClr val="800000"/>
              </a:solidFill>
            </a:endParaRPr>
          </a:p>
          <a:p>
            <a:pPr lvl="1"/>
            <a:endParaRPr lang="en-US" sz="2400" b="1" dirty="0" smtClean="0">
              <a:solidFill>
                <a:srgbClr val="800000"/>
              </a:solidFill>
            </a:endParaRPr>
          </a:p>
          <a:p>
            <a:pPr lvl="1"/>
            <a:r>
              <a:rPr lang="en-US" sz="2400" b="1" dirty="0" smtClean="0">
                <a:solidFill>
                  <a:srgbClr val="800000"/>
                </a:solidFill>
              </a:rPr>
              <a:t>Analyses:</a:t>
            </a:r>
            <a:r>
              <a:rPr lang="en-US" sz="2400" dirty="0" smtClean="0"/>
              <a:t/>
            </a:r>
            <a:br>
              <a:rPr lang="en-US" sz="2400" dirty="0" smtClean="0"/>
            </a:br>
            <a:r>
              <a:rPr lang="en-US" sz="2400" dirty="0" smtClean="0"/>
              <a:t/>
            </a:r>
            <a:br>
              <a:rPr lang="en-US" sz="2400" dirty="0" smtClean="0"/>
            </a:br>
            <a:endParaRPr lang="en-US" sz="2400" dirty="0" smtClean="0"/>
          </a:p>
          <a:p>
            <a:pPr lvl="2"/>
            <a:endParaRPr lang="en-US" sz="2400" b="1" dirty="0" smtClean="0">
              <a:solidFill>
                <a:srgbClr val="800000"/>
              </a:solidFill>
            </a:endParaRPr>
          </a:p>
          <a:p>
            <a:pPr lvl="1"/>
            <a:r>
              <a:rPr lang="en-US" sz="2400" b="1" dirty="0" smtClean="0">
                <a:solidFill>
                  <a:srgbClr val="800000"/>
                </a:solidFill>
              </a:rPr>
              <a:t>Programs:</a:t>
            </a:r>
            <a:br>
              <a:rPr lang="en-US" sz="2400" b="1" dirty="0" smtClean="0">
                <a:solidFill>
                  <a:srgbClr val="800000"/>
                </a:solidFill>
              </a:rPr>
            </a:br>
            <a:r>
              <a:rPr lang="en-US" sz="2400" b="1" dirty="0" smtClean="0">
                <a:solidFill>
                  <a:srgbClr val="800000"/>
                </a:solidFill>
              </a:rPr>
              <a:t/>
            </a:r>
            <a:br>
              <a:rPr lang="en-US" sz="2400" b="1" dirty="0" smtClean="0">
                <a:solidFill>
                  <a:srgbClr val="800000"/>
                </a:solidFill>
              </a:rPr>
            </a:br>
            <a:r>
              <a:rPr lang="en-US" sz="2400" dirty="0" smtClean="0"/>
              <a:t/>
            </a:r>
            <a:br>
              <a:rPr lang="en-US" sz="2400" dirty="0" smtClean="0"/>
            </a:br>
            <a:r>
              <a:rPr lang="en-US" sz="2400" dirty="0" smtClean="0"/>
              <a:t/>
            </a:r>
            <a:br>
              <a:rPr lang="en-US" sz="2400" dirty="0" smtClean="0"/>
            </a:br>
            <a:endParaRPr lang="en-US" sz="2400" dirty="0"/>
          </a:p>
        </p:txBody>
      </p:sp>
      <p:sp>
        <p:nvSpPr>
          <p:cNvPr id="5" name="Date Placeholder 4"/>
          <p:cNvSpPr>
            <a:spLocks noGrp="1"/>
          </p:cNvSpPr>
          <p:nvPr>
            <p:ph type="dt" sz="half" idx="10"/>
          </p:nvPr>
        </p:nvSpPr>
        <p:spPr/>
        <p:txBody>
          <a:bodyPr/>
          <a:lstStyle/>
          <a:p>
            <a:r>
              <a:rPr lang="en-US" smtClean="0"/>
              <a:t>10/13/17</a:t>
            </a:r>
            <a:endParaRPr lang="en-US" dirty="0"/>
          </a:p>
        </p:txBody>
      </p:sp>
      <p:grpSp>
        <p:nvGrpSpPr>
          <p:cNvPr id="10" name="Group 9"/>
          <p:cNvGrpSpPr/>
          <p:nvPr/>
        </p:nvGrpSpPr>
        <p:grpSpPr>
          <a:xfrm>
            <a:off x="2857506" y="1282809"/>
            <a:ext cx="5461227" cy="1164210"/>
            <a:chOff x="3071818" y="629919"/>
            <a:chExt cx="5461227" cy="1164210"/>
          </a:xfrm>
        </p:grpSpPr>
        <p:sp>
          <p:nvSpPr>
            <p:cNvPr id="7" name="Rounded Rectangular Callout 6"/>
            <p:cNvSpPr/>
            <p:nvPr/>
          </p:nvSpPr>
          <p:spPr>
            <a:xfrm>
              <a:off x="3071818" y="629919"/>
              <a:ext cx="2498923" cy="1164210"/>
            </a:xfrm>
            <a:prstGeom prst="wedgeRoundRectCallout">
              <a:avLst>
                <a:gd name="adj1" fmla="val -33599"/>
                <a:gd name="adj2" fmla="val 75463"/>
                <a:gd name="adj3" fmla="val 16667"/>
              </a:avLst>
            </a:prstGeom>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2000" dirty="0" smtClean="0">
                  <a:latin typeface="Helvetica Light" charset="0"/>
                  <a:ea typeface="Helvetica Light" charset="0"/>
                  <a:cs typeface="Helvetica Light" charset="0"/>
                </a:rPr>
                <a:t>58 input relations</a:t>
              </a:r>
            </a:p>
            <a:p>
              <a:pPr algn="ctr"/>
              <a:r>
                <a:rPr lang="en-US" sz="2000" dirty="0" smtClean="0">
                  <a:latin typeface="Helvetica Light" charset="0"/>
                  <a:ea typeface="Helvetica Light" charset="0"/>
                  <a:cs typeface="Helvetica Light" charset="0"/>
                </a:rPr>
                <a:t>44 output relations</a:t>
              </a:r>
            </a:p>
            <a:p>
              <a:pPr algn="ctr"/>
              <a:r>
                <a:rPr lang="en-US" sz="2000" dirty="0" smtClean="0">
                  <a:latin typeface="Helvetica Light" charset="0"/>
                  <a:ea typeface="Helvetica Light" charset="0"/>
                  <a:cs typeface="Helvetica Light" charset="0"/>
                </a:rPr>
                <a:t>102 rules</a:t>
              </a:r>
              <a:endParaRPr lang="en-US" sz="2000" dirty="0">
                <a:latin typeface="Helvetica Light" charset="0"/>
                <a:ea typeface="Helvetica Light" charset="0"/>
                <a:cs typeface="Helvetica Light" charset="0"/>
              </a:endParaRPr>
            </a:p>
          </p:txBody>
        </p:sp>
        <p:sp>
          <p:nvSpPr>
            <p:cNvPr id="8" name="Rounded Rectangular Callout 7"/>
            <p:cNvSpPr/>
            <p:nvPr/>
          </p:nvSpPr>
          <p:spPr>
            <a:xfrm>
              <a:off x="6034122" y="629919"/>
              <a:ext cx="2498923" cy="1164210"/>
            </a:xfrm>
            <a:prstGeom prst="wedgeRoundRectCallout">
              <a:avLst>
                <a:gd name="adj1" fmla="val -33599"/>
                <a:gd name="adj2" fmla="val 75463"/>
                <a:gd name="adj3" fmla="val 16667"/>
              </a:avLst>
            </a:prstGeom>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2000" dirty="0" smtClean="0">
                  <a:latin typeface="Helvetica Light" charset="0"/>
                  <a:ea typeface="Helvetica Light" charset="0"/>
                  <a:cs typeface="Helvetica Light" charset="0"/>
                </a:rPr>
                <a:t>52 input relations</a:t>
              </a:r>
            </a:p>
            <a:p>
              <a:pPr algn="ctr"/>
              <a:r>
                <a:rPr lang="en-US" sz="2000" dirty="0" smtClean="0">
                  <a:latin typeface="Helvetica Light" charset="0"/>
                  <a:ea typeface="Helvetica Light" charset="0"/>
                  <a:cs typeface="Helvetica Light" charset="0"/>
                </a:rPr>
                <a:t>25 output relations</a:t>
              </a:r>
            </a:p>
            <a:p>
              <a:pPr algn="ctr"/>
              <a:r>
                <a:rPr lang="en-US" sz="2000" dirty="0" smtClean="0">
                  <a:latin typeface="Helvetica Light" charset="0"/>
                  <a:ea typeface="Helvetica Light" charset="0"/>
                  <a:cs typeface="Helvetica Light" charset="0"/>
                </a:rPr>
                <a:t>62 rules</a:t>
              </a:r>
              <a:endParaRPr lang="en-US" sz="2000" dirty="0">
                <a:latin typeface="Helvetica Light" charset="0"/>
                <a:ea typeface="Helvetica Light" charset="0"/>
                <a:cs typeface="Helvetica Light" charset="0"/>
              </a:endParaRPr>
            </a:p>
          </p:txBody>
        </p:sp>
      </p:grpSp>
      <p:sp>
        <p:nvSpPr>
          <p:cNvPr id="11" name="Rectangle 10"/>
          <p:cNvSpPr/>
          <p:nvPr/>
        </p:nvSpPr>
        <p:spPr>
          <a:xfrm>
            <a:off x="1010093" y="2871913"/>
            <a:ext cx="7676707" cy="461665"/>
          </a:xfrm>
          <a:prstGeom prst="rect">
            <a:avLst/>
          </a:prstGeom>
        </p:spPr>
        <p:txBody>
          <a:bodyPr wrap="square">
            <a:spAutoFit/>
          </a:bodyPr>
          <a:lstStyle/>
          <a:p>
            <a:r>
              <a:rPr lang="en-US" sz="2400">
                <a:solidFill>
                  <a:schemeClr val="tx2"/>
                </a:solidFill>
                <a:latin typeface="Helvetica Light" charset="0"/>
                <a:ea typeface="Helvetica Light" charset="0"/>
                <a:cs typeface="Helvetica Light" charset="0"/>
              </a:rPr>
              <a:t>Race conditions checker         Information flow checker</a:t>
            </a:r>
            <a:endParaRPr lang="en-US">
              <a:solidFill>
                <a:schemeClr val="tx2"/>
              </a:solidFill>
            </a:endParaRPr>
          </a:p>
        </p:txBody>
      </p:sp>
      <p:sp>
        <p:nvSpPr>
          <p:cNvPr id="12" name="Rectangle 11"/>
          <p:cNvSpPr/>
          <p:nvPr/>
        </p:nvSpPr>
        <p:spPr>
          <a:xfrm>
            <a:off x="1011124" y="4471651"/>
            <a:ext cx="7676706" cy="461665"/>
          </a:xfrm>
          <a:prstGeom prst="rect">
            <a:avLst/>
          </a:prstGeom>
        </p:spPr>
        <p:txBody>
          <a:bodyPr wrap="square">
            <a:spAutoFit/>
          </a:bodyPr>
          <a:lstStyle/>
          <a:p>
            <a:r>
              <a:rPr lang="en-US" sz="2400" dirty="0">
                <a:solidFill>
                  <a:schemeClr val="tx2"/>
                </a:solidFill>
                <a:latin typeface="Helvetica Light" charset="0"/>
                <a:ea typeface="Helvetica Light" charset="0"/>
                <a:cs typeface="Helvetica Light" charset="0"/>
              </a:rPr>
              <a:t>concurrent Java programs      </a:t>
            </a:r>
            <a:r>
              <a:rPr lang="en-US" sz="2400" dirty="0" err="1">
                <a:solidFill>
                  <a:schemeClr val="tx2"/>
                </a:solidFill>
                <a:latin typeface="Helvetica Light" charset="0"/>
                <a:ea typeface="Helvetica Light" charset="0"/>
                <a:cs typeface="Helvetica Light" charset="0"/>
              </a:rPr>
              <a:t>Symentec</a:t>
            </a:r>
            <a:r>
              <a:rPr lang="en-US" sz="2400" dirty="0">
                <a:solidFill>
                  <a:schemeClr val="tx2"/>
                </a:solidFill>
                <a:latin typeface="Helvetica Light" charset="0"/>
                <a:ea typeface="Helvetica Light" charset="0"/>
                <a:cs typeface="Helvetica Light" charset="0"/>
              </a:rPr>
              <a:t> Android apps</a:t>
            </a:r>
            <a:endParaRPr lang="en-US" dirty="0">
              <a:solidFill>
                <a:schemeClr val="tx2"/>
              </a:solidFill>
            </a:endParaRPr>
          </a:p>
        </p:txBody>
      </p:sp>
      <p:sp>
        <p:nvSpPr>
          <p:cNvPr id="14" name="Rectangle 13"/>
          <p:cNvSpPr/>
          <p:nvPr/>
        </p:nvSpPr>
        <p:spPr>
          <a:xfrm>
            <a:off x="1339703" y="5195463"/>
            <a:ext cx="7453423" cy="461665"/>
          </a:xfrm>
          <a:prstGeom prst="rect">
            <a:avLst/>
          </a:prstGeom>
        </p:spPr>
        <p:txBody>
          <a:bodyPr wrap="square">
            <a:spAutoFit/>
          </a:bodyPr>
          <a:lstStyle/>
          <a:p>
            <a:r>
              <a:rPr lang="en-US" sz="2400" dirty="0">
                <a:solidFill>
                  <a:srgbClr val="005392"/>
                </a:solidFill>
                <a:latin typeface="Helvetica Light" charset="0"/>
                <a:ea typeface="Helvetica Light" charset="0"/>
                <a:cs typeface="Helvetica Light" charset="0"/>
              </a:rPr>
              <a:t> (~ </a:t>
            </a:r>
            <a:r>
              <a:rPr lang="en-US" sz="2400" dirty="0" smtClean="0">
                <a:solidFill>
                  <a:srgbClr val="005392"/>
                </a:solidFill>
                <a:latin typeface="Helvetica Light" charset="0"/>
                <a:ea typeface="Helvetica Light" charset="0"/>
                <a:cs typeface="Helvetica Light" charset="0"/>
              </a:rPr>
              <a:t>50-550 </a:t>
            </a:r>
            <a:r>
              <a:rPr lang="en-US" sz="2400" dirty="0">
                <a:solidFill>
                  <a:srgbClr val="005392"/>
                </a:solidFill>
                <a:latin typeface="Helvetica Light" charset="0"/>
                <a:ea typeface="Helvetica Light" charset="0"/>
                <a:cs typeface="Helvetica Light" charset="0"/>
              </a:rPr>
              <a:t>KB in size)              </a:t>
            </a:r>
            <a:r>
              <a:rPr lang="en-US" sz="2400" dirty="0" smtClean="0">
                <a:solidFill>
                  <a:srgbClr val="005392"/>
                </a:solidFill>
                <a:latin typeface="Helvetica Light" charset="0"/>
                <a:ea typeface="Helvetica Light" charset="0"/>
                <a:cs typeface="Helvetica Light" charset="0"/>
              </a:rPr>
              <a:t>(~ 68-81 </a:t>
            </a:r>
            <a:r>
              <a:rPr lang="en-US" sz="2400" dirty="0">
                <a:solidFill>
                  <a:srgbClr val="005392"/>
                </a:solidFill>
                <a:latin typeface="Helvetica Light" charset="0"/>
                <a:ea typeface="Helvetica Light" charset="0"/>
                <a:cs typeface="Helvetica Light" charset="0"/>
              </a:rPr>
              <a:t>KB in size)</a:t>
            </a:r>
            <a:endParaRPr lang="en-US" dirty="0"/>
          </a:p>
        </p:txBody>
      </p:sp>
      <p:sp>
        <p:nvSpPr>
          <p:cNvPr id="9" name="Slide Number Placeholder 8"/>
          <p:cNvSpPr>
            <a:spLocks noGrp="1"/>
          </p:cNvSpPr>
          <p:nvPr>
            <p:ph type="sldNum" sz="quarter" idx="12"/>
          </p:nvPr>
        </p:nvSpPr>
        <p:spPr/>
        <p:txBody>
          <a:bodyPr/>
          <a:lstStyle/>
          <a:p>
            <a:fld id="{1F7DF5D7-FF41-4BF6-8958-28DFF1DB182D}" type="slidenum">
              <a:rPr lang="en-US" smtClean="0"/>
              <a:pPr/>
              <a:t>36</a:t>
            </a:fld>
            <a:endParaRPr lang="en-US" dirty="0"/>
          </a:p>
        </p:txBody>
      </p:sp>
    </p:spTree>
    <p:custDataLst>
      <p:tags r:id="rId1"/>
    </p:custDataLst>
    <p:extLst>
      <p:ext uri="{BB962C8B-B14F-4D97-AF65-F5344CB8AC3E}">
        <p14:creationId xmlns:p14="http://schemas.microsoft.com/office/powerpoint/2010/main" val="1187321795"/>
      </p:ext>
    </p:extLst>
  </p:cSld>
  <p:clrMapOvr>
    <a:masterClrMapping/>
  </p:clrMapOvr>
  <mc:AlternateContent xmlns:mc="http://schemas.openxmlformats.org/markup-compatibility/2006" xmlns:p14="http://schemas.microsoft.com/office/powerpoint/2010/main">
    <mc:Choice Requires="p14">
      <p:transition spd="slow" p14:dur="2000" advTm="91970"/>
    </mc:Choice>
    <mc:Fallback xmlns="">
      <p:transition spd="slow" advTm="919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2"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Accuracy of Alarm Classification</a:t>
            </a:r>
            <a:endParaRPr lang="en-US" dirty="0"/>
          </a:p>
        </p:txBody>
      </p:sp>
      <p:sp>
        <p:nvSpPr>
          <p:cNvPr id="3" name="Date Placeholder 2"/>
          <p:cNvSpPr>
            <a:spLocks noGrp="1"/>
          </p:cNvSpPr>
          <p:nvPr>
            <p:ph type="dt" sz="half" idx="10"/>
          </p:nvPr>
        </p:nvSpPr>
        <p:spPr/>
        <p:txBody>
          <a:bodyPr/>
          <a:lstStyle/>
          <a:p>
            <a:r>
              <a:rPr lang="en-US" smtClean="0"/>
              <a:t>10/13/17</a:t>
            </a:r>
            <a:endParaRPr lang="en-US" dirty="0"/>
          </a:p>
        </p:txBody>
      </p:sp>
      <p:grpSp>
        <p:nvGrpSpPr>
          <p:cNvPr id="12" name="Group 11"/>
          <p:cNvGrpSpPr/>
          <p:nvPr/>
        </p:nvGrpSpPr>
        <p:grpSpPr>
          <a:xfrm>
            <a:off x="768096" y="1147832"/>
            <a:ext cx="7329917" cy="4627959"/>
            <a:chOff x="922171" y="1147832"/>
            <a:chExt cx="7329917" cy="4627959"/>
          </a:xfrm>
        </p:grpSpPr>
        <p:grpSp>
          <p:nvGrpSpPr>
            <p:cNvPr id="10" name="Group 9"/>
            <p:cNvGrpSpPr/>
            <p:nvPr/>
          </p:nvGrpSpPr>
          <p:grpSpPr>
            <a:xfrm>
              <a:off x="922171" y="1572768"/>
              <a:ext cx="7329917" cy="4203023"/>
              <a:chOff x="1229466" y="1392888"/>
              <a:chExt cx="7329917" cy="4203023"/>
            </a:xfrm>
          </p:grpSpPr>
          <p:graphicFrame>
            <p:nvGraphicFramePr>
              <p:cNvPr id="8" name="Chart 7"/>
              <p:cNvGraphicFramePr/>
              <p:nvPr>
                <p:extLst/>
              </p:nvPr>
            </p:nvGraphicFramePr>
            <p:xfrm>
              <a:off x="1229466" y="1531911"/>
              <a:ext cx="7329917"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3091894" y="1392888"/>
                <a:ext cx="1182125" cy="338554"/>
              </a:xfrm>
              <a:prstGeom prst="rect">
                <a:avLst/>
              </a:prstGeom>
              <a:noFill/>
            </p:spPr>
            <p:txBody>
              <a:bodyPr wrap="square" rtlCol="0">
                <a:spAutoFit/>
              </a:bodyPr>
              <a:lstStyle/>
              <a:p>
                <a:r>
                  <a:rPr lang="en-US" sz="1600" dirty="0" smtClean="0">
                    <a:solidFill>
                      <a:srgbClr val="FF9300"/>
                    </a:solidFill>
                    <a:latin typeface="Helvetica Light" charset="0"/>
                    <a:ea typeface="Helvetica Light" charset="0"/>
                    <a:cs typeface="Helvetica Light" charset="0"/>
                  </a:rPr>
                  <a:t>324</a:t>
                </a:r>
                <a:r>
                  <a:rPr lang="en-US" sz="1600" dirty="0" smtClean="0">
                    <a:latin typeface="Helvetica Light" charset="0"/>
                    <a:ea typeface="Helvetica Light" charset="0"/>
                    <a:cs typeface="Helvetica Light" charset="0"/>
                  </a:rPr>
                  <a:t> </a:t>
                </a:r>
                <a:r>
                  <a:rPr lang="en-US" sz="1600" dirty="0" smtClean="0">
                    <a:solidFill>
                      <a:schemeClr val="accent5">
                        <a:lumMod val="75000"/>
                      </a:schemeClr>
                    </a:solidFill>
                    <a:latin typeface="Helvetica Light" charset="0"/>
                    <a:ea typeface="Helvetica Light" charset="0"/>
                    <a:cs typeface="Helvetica Light" charset="0"/>
                  </a:rPr>
                  <a:t>119</a:t>
                </a:r>
              </a:p>
            </p:txBody>
          </p:sp>
          <p:sp>
            <p:nvSpPr>
              <p:cNvPr id="14" name="TextBox 13"/>
              <p:cNvSpPr txBox="1"/>
              <p:nvPr/>
            </p:nvSpPr>
            <p:spPr>
              <a:xfrm>
                <a:off x="4166340" y="1392888"/>
                <a:ext cx="1009608" cy="338554"/>
              </a:xfrm>
              <a:prstGeom prst="rect">
                <a:avLst/>
              </a:prstGeom>
              <a:noFill/>
            </p:spPr>
            <p:txBody>
              <a:bodyPr wrap="square" rtlCol="0">
                <a:spAutoFit/>
              </a:bodyPr>
              <a:lstStyle/>
              <a:p>
                <a:r>
                  <a:rPr lang="en-US" sz="1600" dirty="0" smtClean="0">
                    <a:solidFill>
                      <a:srgbClr val="FF9300"/>
                    </a:solidFill>
                    <a:latin typeface="Helvetica Light" charset="0"/>
                    <a:ea typeface="Helvetica Light" charset="0"/>
                    <a:cs typeface="Helvetica Light" charset="0"/>
                  </a:rPr>
                  <a:t>111</a:t>
                </a:r>
                <a:r>
                  <a:rPr lang="en-US" sz="1600" dirty="0" smtClean="0">
                    <a:latin typeface="Helvetica Light" charset="0"/>
                    <a:ea typeface="Helvetica Light" charset="0"/>
                    <a:cs typeface="Helvetica Light" charset="0"/>
                  </a:rPr>
                  <a:t> </a:t>
                </a:r>
                <a:r>
                  <a:rPr lang="en-US" sz="1600" dirty="0" smtClean="0">
                    <a:solidFill>
                      <a:schemeClr val="accent5">
                        <a:lumMod val="75000"/>
                      </a:schemeClr>
                    </a:solidFill>
                    <a:latin typeface="Helvetica Light" charset="0"/>
                    <a:ea typeface="Helvetica Light" charset="0"/>
                    <a:cs typeface="Helvetica Light" charset="0"/>
                  </a:rPr>
                  <a:t>153</a:t>
                </a:r>
              </a:p>
            </p:txBody>
          </p:sp>
          <p:sp>
            <p:nvSpPr>
              <p:cNvPr id="15" name="TextBox 14"/>
              <p:cNvSpPr txBox="1"/>
              <p:nvPr/>
            </p:nvSpPr>
            <p:spPr>
              <a:xfrm>
                <a:off x="7629154" y="1392888"/>
                <a:ext cx="786983" cy="338554"/>
              </a:xfrm>
              <a:prstGeom prst="rect">
                <a:avLst/>
              </a:prstGeom>
              <a:noFill/>
            </p:spPr>
            <p:txBody>
              <a:bodyPr wrap="square" rtlCol="0">
                <a:spAutoFit/>
              </a:bodyPr>
              <a:lstStyle/>
              <a:p>
                <a:r>
                  <a:rPr lang="en-US" sz="1600">
                    <a:solidFill>
                      <a:srgbClr val="FF9300"/>
                    </a:solidFill>
                    <a:latin typeface="Helvetica Light" charset="0"/>
                    <a:ea typeface="Helvetica Light" charset="0"/>
                    <a:cs typeface="Helvetica Light" charset="0"/>
                  </a:rPr>
                  <a:t>0</a:t>
                </a:r>
                <a:r>
                  <a:rPr lang="en-US" sz="1600" smtClean="0">
                    <a:latin typeface="Helvetica Light" charset="0"/>
                    <a:ea typeface="Helvetica Light" charset="0"/>
                    <a:cs typeface="Helvetica Light" charset="0"/>
                  </a:rPr>
                  <a:t> </a:t>
                </a:r>
                <a:r>
                  <a:rPr lang="en-US" sz="1600" smtClean="0">
                    <a:solidFill>
                      <a:schemeClr val="accent5">
                        <a:lumMod val="75000"/>
                      </a:schemeClr>
                    </a:solidFill>
                    <a:latin typeface="Helvetica Light" charset="0"/>
                    <a:ea typeface="Helvetica Light" charset="0"/>
                    <a:cs typeface="Helvetica Light" charset="0"/>
                  </a:rPr>
                  <a:t>10</a:t>
                </a:r>
                <a:endParaRPr lang="en-US" sz="1600" dirty="0" smtClean="0">
                  <a:solidFill>
                    <a:schemeClr val="accent5">
                      <a:lumMod val="75000"/>
                    </a:schemeClr>
                  </a:solidFill>
                  <a:latin typeface="Helvetica Light" charset="0"/>
                  <a:ea typeface="Helvetica Light" charset="0"/>
                  <a:cs typeface="Helvetica Light" charset="0"/>
                </a:endParaRPr>
              </a:p>
            </p:txBody>
          </p:sp>
          <p:sp>
            <p:nvSpPr>
              <p:cNvPr id="17" name="TextBox 16"/>
              <p:cNvSpPr txBox="1"/>
              <p:nvPr/>
            </p:nvSpPr>
            <p:spPr>
              <a:xfrm>
                <a:off x="2067730" y="1392888"/>
                <a:ext cx="1042029" cy="338554"/>
              </a:xfrm>
              <a:prstGeom prst="rect">
                <a:avLst/>
              </a:prstGeom>
              <a:noFill/>
            </p:spPr>
            <p:txBody>
              <a:bodyPr wrap="square" rtlCol="0">
                <a:spAutoFit/>
              </a:bodyPr>
              <a:lstStyle/>
              <a:p>
                <a:r>
                  <a:rPr lang="en-US" sz="1600" dirty="0" smtClean="0">
                    <a:solidFill>
                      <a:srgbClr val="FF9300"/>
                    </a:solidFill>
                    <a:latin typeface="Helvetica Light" charset="0"/>
                    <a:ea typeface="Helvetica Light" charset="0"/>
                    <a:cs typeface="Helvetica Light" charset="0"/>
                  </a:rPr>
                  <a:t>338 </a:t>
                </a:r>
                <a:r>
                  <a:rPr lang="en-US" sz="1600" dirty="0" smtClean="0">
                    <a:solidFill>
                      <a:schemeClr val="accent5">
                        <a:lumMod val="75000"/>
                      </a:schemeClr>
                    </a:solidFill>
                    <a:latin typeface="Helvetica Light" charset="0"/>
                    <a:ea typeface="Helvetica Light" charset="0"/>
                    <a:cs typeface="Helvetica Light" charset="0"/>
                  </a:rPr>
                  <a:t>700</a:t>
                </a:r>
              </a:p>
            </p:txBody>
          </p:sp>
          <p:sp>
            <p:nvSpPr>
              <p:cNvPr id="18" name="TextBox 17"/>
              <p:cNvSpPr txBox="1"/>
              <p:nvPr/>
            </p:nvSpPr>
            <p:spPr>
              <a:xfrm>
                <a:off x="5156890" y="1392888"/>
                <a:ext cx="1274160" cy="338554"/>
              </a:xfrm>
              <a:prstGeom prst="rect">
                <a:avLst/>
              </a:prstGeom>
              <a:noFill/>
            </p:spPr>
            <p:txBody>
              <a:bodyPr wrap="square" rtlCol="0">
                <a:spAutoFit/>
              </a:bodyPr>
              <a:lstStyle/>
              <a:p>
                <a:r>
                  <a:rPr lang="en-US" sz="1600" dirty="0" smtClean="0">
                    <a:solidFill>
                      <a:srgbClr val="FF9300"/>
                    </a:solidFill>
                    <a:latin typeface="Helvetica Light" charset="0"/>
                    <a:ea typeface="Helvetica Light" charset="0"/>
                    <a:cs typeface="Helvetica Light" charset="0"/>
                  </a:rPr>
                  <a:t>1824 </a:t>
                </a:r>
                <a:r>
                  <a:rPr lang="en-US" sz="1600" dirty="0" smtClean="0">
                    <a:solidFill>
                      <a:schemeClr val="accent5">
                        <a:lumMod val="75000"/>
                      </a:schemeClr>
                    </a:solidFill>
                    <a:latin typeface="Helvetica Light" charset="0"/>
                    <a:ea typeface="Helvetica Light" charset="0"/>
                    <a:cs typeface="Helvetica Light" charset="0"/>
                  </a:rPr>
                  <a:t>2597</a:t>
                </a:r>
              </a:p>
            </p:txBody>
          </p:sp>
          <p:sp>
            <p:nvSpPr>
              <p:cNvPr id="19" name="TextBox 18"/>
              <p:cNvSpPr txBox="1"/>
              <p:nvPr/>
            </p:nvSpPr>
            <p:spPr>
              <a:xfrm>
                <a:off x="6375059" y="1392888"/>
                <a:ext cx="997251" cy="338554"/>
              </a:xfrm>
              <a:prstGeom prst="rect">
                <a:avLst/>
              </a:prstGeom>
              <a:noFill/>
            </p:spPr>
            <p:txBody>
              <a:bodyPr wrap="square" rtlCol="0">
                <a:spAutoFit/>
              </a:bodyPr>
              <a:lstStyle/>
              <a:p>
                <a:r>
                  <a:rPr lang="en-US" sz="1600" smtClean="0">
                    <a:solidFill>
                      <a:srgbClr val="FF9300"/>
                    </a:solidFill>
                    <a:latin typeface="Helvetica Light" charset="0"/>
                    <a:ea typeface="Helvetica Light" charset="0"/>
                    <a:cs typeface="Helvetica Light" charset="0"/>
                  </a:rPr>
                  <a:t>79</a:t>
                </a:r>
                <a:r>
                  <a:rPr lang="en-US" sz="1600" smtClean="0">
                    <a:latin typeface="Helvetica Light" charset="0"/>
                    <a:ea typeface="Helvetica Light" charset="0"/>
                    <a:cs typeface="Helvetica Light" charset="0"/>
                  </a:rPr>
                  <a:t> </a:t>
                </a:r>
                <a:r>
                  <a:rPr lang="en-US" sz="1600" smtClean="0">
                    <a:solidFill>
                      <a:schemeClr val="accent5">
                        <a:lumMod val="75000"/>
                      </a:schemeClr>
                    </a:solidFill>
                    <a:latin typeface="Helvetica Light" charset="0"/>
                    <a:ea typeface="Helvetica Light" charset="0"/>
                    <a:cs typeface="Helvetica Light" charset="0"/>
                  </a:rPr>
                  <a:t>183</a:t>
                </a:r>
                <a:endParaRPr lang="en-US" sz="1600" dirty="0" smtClean="0">
                  <a:solidFill>
                    <a:schemeClr val="accent5">
                      <a:lumMod val="75000"/>
                    </a:schemeClr>
                  </a:solidFill>
                  <a:latin typeface="Helvetica Light" charset="0"/>
                  <a:ea typeface="Helvetica Light" charset="0"/>
                  <a:cs typeface="Helvetica Light" charset="0"/>
                </a:endParaRPr>
              </a:p>
            </p:txBody>
          </p:sp>
        </p:grpSp>
        <p:sp>
          <p:nvSpPr>
            <p:cNvPr id="11" name="TextBox 10"/>
            <p:cNvSpPr txBox="1"/>
            <p:nvPr/>
          </p:nvSpPr>
          <p:spPr>
            <a:xfrm>
              <a:off x="3207896" y="1147832"/>
              <a:ext cx="3117954" cy="400110"/>
            </a:xfrm>
            <a:prstGeom prst="rect">
              <a:avLst/>
            </a:prstGeom>
            <a:noFill/>
          </p:spPr>
          <p:txBody>
            <a:bodyPr wrap="square" rtlCol="0">
              <a:spAutoFit/>
            </a:bodyPr>
            <a:lstStyle/>
            <a:p>
              <a:r>
                <a:rPr lang="en-US" sz="2000" b="1" dirty="0">
                  <a:latin typeface="Helvetica Light" charset="0"/>
                  <a:ea typeface="Helvetica Light" charset="0"/>
                  <a:cs typeface="Helvetica Light" charset="0"/>
                </a:rPr>
                <a:t>f</a:t>
              </a:r>
              <a:r>
                <a:rPr lang="en-US" sz="2000" b="1" dirty="0" smtClean="0">
                  <a:latin typeface="Helvetica Light" charset="0"/>
                  <a:ea typeface="Helvetica Light" charset="0"/>
                  <a:cs typeface="Helvetica Light" charset="0"/>
                </a:rPr>
                <a:t>eedback on 5% reports</a:t>
              </a:r>
            </a:p>
          </p:txBody>
        </p:sp>
      </p:grpSp>
      <p:sp>
        <p:nvSpPr>
          <p:cNvPr id="6" name="Slide Number Placeholder 5"/>
          <p:cNvSpPr>
            <a:spLocks noGrp="1"/>
          </p:cNvSpPr>
          <p:nvPr>
            <p:ph type="sldNum" sz="quarter" idx="12"/>
          </p:nvPr>
        </p:nvSpPr>
        <p:spPr/>
        <p:txBody>
          <a:bodyPr/>
          <a:lstStyle/>
          <a:p>
            <a:fld id="{1F7DF5D7-FF41-4BF6-8958-28DFF1DB182D}" type="slidenum">
              <a:rPr lang="en-US" smtClean="0"/>
              <a:pPr/>
              <a:t>37</a:t>
            </a:fld>
            <a:endParaRPr lang="en-US" dirty="0"/>
          </a:p>
        </p:txBody>
      </p:sp>
    </p:spTree>
    <p:custDataLst>
      <p:tags r:id="rId1"/>
    </p:custDataLst>
    <p:extLst>
      <p:ext uri="{BB962C8B-B14F-4D97-AF65-F5344CB8AC3E}">
        <p14:creationId xmlns:p14="http://schemas.microsoft.com/office/powerpoint/2010/main" val="1160642167"/>
      </p:ext>
    </p:extLst>
  </p:cSld>
  <p:clrMapOvr>
    <a:masterClrMapping/>
  </p:clrMapOvr>
  <mc:AlternateContent xmlns:mc="http://schemas.openxmlformats.org/markup-compatibility/2006" xmlns:p14="http://schemas.microsoft.com/office/powerpoint/2010/main">
    <mc:Choice Requires="p14">
      <p:transition spd="slow" p14:dur="2000" advTm="58530"/>
    </mc:Choice>
    <mc:Fallback xmlns="">
      <p:transition spd="slow" advTm="5853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Accuracy of Alarm Classification</a:t>
            </a:r>
            <a:endParaRPr lang="en-US" dirty="0"/>
          </a:p>
        </p:txBody>
      </p:sp>
      <p:sp>
        <p:nvSpPr>
          <p:cNvPr id="3" name="Date Placeholder 2"/>
          <p:cNvSpPr>
            <a:spLocks noGrp="1"/>
          </p:cNvSpPr>
          <p:nvPr>
            <p:ph type="dt" sz="half" idx="10"/>
          </p:nvPr>
        </p:nvSpPr>
        <p:spPr/>
        <p:txBody>
          <a:bodyPr/>
          <a:lstStyle/>
          <a:p>
            <a:r>
              <a:rPr lang="en-US" smtClean="0"/>
              <a:t>10/13/17</a:t>
            </a:r>
            <a:endParaRPr lang="en-US" dirty="0"/>
          </a:p>
        </p:txBody>
      </p:sp>
      <p:grpSp>
        <p:nvGrpSpPr>
          <p:cNvPr id="12" name="Group 11"/>
          <p:cNvGrpSpPr/>
          <p:nvPr/>
        </p:nvGrpSpPr>
        <p:grpSpPr>
          <a:xfrm>
            <a:off x="768096" y="1147832"/>
            <a:ext cx="7329917" cy="4627959"/>
            <a:chOff x="922171" y="1147832"/>
            <a:chExt cx="7329917" cy="4627959"/>
          </a:xfrm>
        </p:grpSpPr>
        <p:grpSp>
          <p:nvGrpSpPr>
            <p:cNvPr id="10" name="Group 9"/>
            <p:cNvGrpSpPr/>
            <p:nvPr/>
          </p:nvGrpSpPr>
          <p:grpSpPr>
            <a:xfrm>
              <a:off x="922171" y="1572768"/>
              <a:ext cx="7329917" cy="4203023"/>
              <a:chOff x="1229466" y="1392888"/>
              <a:chExt cx="7329917" cy="4203023"/>
            </a:xfrm>
          </p:grpSpPr>
          <p:graphicFrame>
            <p:nvGraphicFramePr>
              <p:cNvPr id="8" name="Chart 7"/>
              <p:cNvGraphicFramePr/>
              <p:nvPr>
                <p:extLst/>
              </p:nvPr>
            </p:nvGraphicFramePr>
            <p:xfrm>
              <a:off x="1229466" y="1531911"/>
              <a:ext cx="7329917"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3091894" y="1392888"/>
                <a:ext cx="1182125" cy="338554"/>
              </a:xfrm>
              <a:prstGeom prst="rect">
                <a:avLst/>
              </a:prstGeom>
              <a:noFill/>
            </p:spPr>
            <p:txBody>
              <a:bodyPr wrap="square" rtlCol="0">
                <a:spAutoFit/>
              </a:bodyPr>
              <a:lstStyle/>
              <a:p>
                <a:r>
                  <a:rPr lang="en-US" sz="1600" dirty="0" smtClean="0">
                    <a:solidFill>
                      <a:srgbClr val="FF9300"/>
                    </a:solidFill>
                    <a:latin typeface="Helvetica Light" charset="0"/>
                    <a:ea typeface="Helvetica Light" charset="0"/>
                    <a:cs typeface="Helvetica Light" charset="0"/>
                  </a:rPr>
                  <a:t>324</a:t>
                </a:r>
                <a:r>
                  <a:rPr lang="en-US" sz="1600" dirty="0" smtClean="0">
                    <a:latin typeface="Helvetica Light" charset="0"/>
                    <a:ea typeface="Helvetica Light" charset="0"/>
                    <a:cs typeface="Helvetica Light" charset="0"/>
                  </a:rPr>
                  <a:t> </a:t>
                </a:r>
                <a:r>
                  <a:rPr lang="en-US" sz="1600" dirty="0" smtClean="0">
                    <a:solidFill>
                      <a:schemeClr val="accent5">
                        <a:lumMod val="75000"/>
                      </a:schemeClr>
                    </a:solidFill>
                    <a:latin typeface="Helvetica Light" charset="0"/>
                    <a:ea typeface="Helvetica Light" charset="0"/>
                    <a:cs typeface="Helvetica Light" charset="0"/>
                  </a:rPr>
                  <a:t>119</a:t>
                </a:r>
              </a:p>
            </p:txBody>
          </p:sp>
          <p:sp>
            <p:nvSpPr>
              <p:cNvPr id="14" name="TextBox 13"/>
              <p:cNvSpPr txBox="1"/>
              <p:nvPr/>
            </p:nvSpPr>
            <p:spPr>
              <a:xfrm>
                <a:off x="4166340" y="1392888"/>
                <a:ext cx="1009608" cy="338554"/>
              </a:xfrm>
              <a:prstGeom prst="rect">
                <a:avLst/>
              </a:prstGeom>
              <a:noFill/>
            </p:spPr>
            <p:txBody>
              <a:bodyPr wrap="square" rtlCol="0">
                <a:spAutoFit/>
              </a:bodyPr>
              <a:lstStyle/>
              <a:p>
                <a:r>
                  <a:rPr lang="en-US" sz="1600" dirty="0" smtClean="0">
                    <a:solidFill>
                      <a:srgbClr val="FF9300"/>
                    </a:solidFill>
                    <a:latin typeface="Helvetica Light" charset="0"/>
                    <a:ea typeface="Helvetica Light" charset="0"/>
                    <a:cs typeface="Helvetica Light" charset="0"/>
                  </a:rPr>
                  <a:t>111</a:t>
                </a:r>
                <a:r>
                  <a:rPr lang="en-US" sz="1600" dirty="0" smtClean="0">
                    <a:latin typeface="Helvetica Light" charset="0"/>
                    <a:ea typeface="Helvetica Light" charset="0"/>
                    <a:cs typeface="Helvetica Light" charset="0"/>
                  </a:rPr>
                  <a:t> </a:t>
                </a:r>
                <a:r>
                  <a:rPr lang="en-US" sz="1600" dirty="0" smtClean="0">
                    <a:solidFill>
                      <a:schemeClr val="accent5">
                        <a:lumMod val="75000"/>
                      </a:schemeClr>
                    </a:solidFill>
                    <a:latin typeface="Helvetica Light" charset="0"/>
                    <a:ea typeface="Helvetica Light" charset="0"/>
                    <a:cs typeface="Helvetica Light" charset="0"/>
                  </a:rPr>
                  <a:t>153</a:t>
                </a:r>
              </a:p>
            </p:txBody>
          </p:sp>
          <p:sp>
            <p:nvSpPr>
              <p:cNvPr id="15" name="TextBox 14"/>
              <p:cNvSpPr txBox="1"/>
              <p:nvPr/>
            </p:nvSpPr>
            <p:spPr>
              <a:xfrm>
                <a:off x="7629154" y="1392888"/>
                <a:ext cx="786983" cy="338554"/>
              </a:xfrm>
              <a:prstGeom prst="rect">
                <a:avLst/>
              </a:prstGeom>
              <a:noFill/>
            </p:spPr>
            <p:txBody>
              <a:bodyPr wrap="square" rtlCol="0">
                <a:spAutoFit/>
              </a:bodyPr>
              <a:lstStyle/>
              <a:p>
                <a:r>
                  <a:rPr lang="en-US" sz="1600">
                    <a:solidFill>
                      <a:srgbClr val="FF9300"/>
                    </a:solidFill>
                    <a:latin typeface="Helvetica Light" charset="0"/>
                    <a:ea typeface="Helvetica Light" charset="0"/>
                    <a:cs typeface="Helvetica Light" charset="0"/>
                  </a:rPr>
                  <a:t>0</a:t>
                </a:r>
                <a:r>
                  <a:rPr lang="en-US" sz="1600" smtClean="0">
                    <a:latin typeface="Helvetica Light" charset="0"/>
                    <a:ea typeface="Helvetica Light" charset="0"/>
                    <a:cs typeface="Helvetica Light" charset="0"/>
                  </a:rPr>
                  <a:t> </a:t>
                </a:r>
                <a:r>
                  <a:rPr lang="en-US" sz="1600" smtClean="0">
                    <a:solidFill>
                      <a:schemeClr val="accent5">
                        <a:lumMod val="75000"/>
                      </a:schemeClr>
                    </a:solidFill>
                    <a:latin typeface="Helvetica Light" charset="0"/>
                    <a:ea typeface="Helvetica Light" charset="0"/>
                    <a:cs typeface="Helvetica Light" charset="0"/>
                  </a:rPr>
                  <a:t>10</a:t>
                </a:r>
                <a:endParaRPr lang="en-US" sz="1600" dirty="0" smtClean="0">
                  <a:solidFill>
                    <a:schemeClr val="accent5">
                      <a:lumMod val="75000"/>
                    </a:schemeClr>
                  </a:solidFill>
                  <a:latin typeface="Helvetica Light" charset="0"/>
                  <a:ea typeface="Helvetica Light" charset="0"/>
                  <a:cs typeface="Helvetica Light" charset="0"/>
                </a:endParaRPr>
              </a:p>
            </p:txBody>
          </p:sp>
          <p:sp>
            <p:nvSpPr>
              <p:cNvPr id="17" name="TextBox 16"/>
              <p:cNvSpPr txBox="1"/>
              <p:nvPr/>
            </p:nvSpPr>
            <p:spPr>
              <a:xfrm>
                <a:off x="2067730" y="1392888"/>
                <a:ext cx="1042029" cy="338554"/>
              </a:xfrm>
              <a:prstGeom prst="rect">
                <a:avLst/>
              </a:prstGeom>
              <a:noFill/>
            </p:spPr>
            <p:txBody>
              <a:bodyPr wrap="square" rtlCol="0">
                <a:spAutoFit/>
              </a:bodyPr>
              <a:lstStyle/>
              <a:p>
                <a:r>
                  <a:rPr lang="en-US" sz="1600" dirty="0" smtClean="0">
                    <a:solidFill>
                      <a:srgbClr val="FF9300"/>
                    </a:solidFill>
                    <a:latin typeface="Helvetica Light" charset="0"/>
                    <a:ea typeface="Helvetica Light" charset="0"/>
                    <a:cs typeface="Helvetica Light" charset="0"/>
                  </a:rPr>
                  <a:t>338 </a:t>
                </a:r>
                <a:r>
                  <a:rPr lang="en-US" sz="1600" dirty="0" smtClean="0">
                    <a:solidFill>
                      <a:schemeClr val="accent5">
                        <a:lumMod val="75000"/>
                      </a:schemeClr>
                    </a:solidFill>
                    <a:latin typeface="Helvetica Light" charset="0"/>
                    <a:ea typeface="Helvetica Light" charset="0"/>
                    <a:cs typeface="Helvetica Light" charset="0"/>
                  </a:rPr>
                  <a:t>700</a:t>
                </a:r>
              </a:p>
            </p:txBody>
          </p:sp>
          <p:sp>
            <p:nvSpPr>
              <p:cNvPr id="18" name="TextBox 17"/>
              <p:cNvSpPr txBox="1"/>
              <p:nvPr/>
            </p:nvSpPr>
            <p:spPr>
              <a:xfrm>
                <a:off x="5156890" y="1392888"/>
                <a:ext cx="1274160" cy="338554"/>
              </a:xfrm>
              <a:prstGeom prst="rect">
                <a:avLst/>
              </a:prstGeom>
              <a:noFill/>
            </p:spPr>
            <p:txBody>
              <a:bodyPr wrap="square" rtlCol="0">
                <a:spAutoFit/>
              </a:bodyPr>
              <a:lstStyle/>
              <a:p>
                <a:r>
                  <a:rPr lang="en-US" sz="1600" dirty="0" smtClean="0">
                    <a:solidFill>
                      <a:srgbClr val="FF9300"/>
                    </a:solidFill>
                    <a:latin typeface="Helvetica Light" charset="0"/>
                    <a:ea typeface="Helvetica Light" charset="0"/>
                    <a:cs typeface="Helvetica Light" charset="0"/>
                  </a:rPr>
                  <a:t>1824 </a:t>
                </a:r>
                <a:r>
                  <a:rPr lang="en-US" sz="1600" dirty="0" smtClean="0">
                    <a:solidFill>
                      <a:schemeClr val="accent5">
                        <a:lumMod val="75000"/>
                      </a:schemeClr>
                    </a:solidFill>
                    <a:latin typeface="Helvetica Light" charset="0"/>
                    <a:ea typeface="Helvetica Light" charset="0"/>
                    <a:cs typeface="Helvetica Light" charset="0"/>
                  </a:rPr>
                  <a:t>2597</a:t>
                </a:r>
              </a:p>
            </p:txBody>
          </p:sp>
          <p:sp>
            <p:nvSpPr>
              <p:cNvPr id="19" name="TextBox 18"/>
              <p:cNvSpPr txBox="1"/>
              <p:nvPr/>
            </p:nvSpPr>
            <p:spPr>
              <a:xfrm>
                <a:off x="6375059" y="1392888"/>
                <a:ext cx="997251" cy="338554"/>
              </a:xfrm>
              <a:prstGeom prst="rect">
                <a:avLst/>
              </a:prstGeom>
              <a:noFill/>
            </p:spPr>
            <p:txBody>
              <a:bodyPr wrap="square" rtlCol="0">
                <a:spAutoFit/>
              </a:bodyPr>
              <a:lstStyle/>
              <a:p>
                <a:r>
                  <a:rPr lang="en-US" sz="1600" smtClean="0">
                    <a:solidFill>
                      <a:srgbClr val="FF9300"/>
                    </a:solidFill>
                    <a:latin typeface="Helvetica Light" charset="0"/>
                    <a:ea typeface="Helvetica Light" charset="0"/>
                    <a:cs typeface="Helvetica Light" charset="0"/>
                  </a:rPr>
                  <a:t>79</a:t>
                </a:r>
                <a:r>
                  <a:rPr lang="en-US" sz="1600" smtClean="0">
                    <a:latin typeface="Helvetica Light" charset="0"/>
                    <a:ea typeface="Helvetica Light" charset="0"/>
                    <a:cs typeface="Helvetica Light" charset="0"/>
                  </a:rPr>
                  <a:t> </a:t>
                </a:r>
                <a:r>
                  <a:rPr lang="en-US" sz="1600" smtClean="0">
                    <a:solidFill>
                      <a:schemeClr val="accent5">
                        <a:lumMod val="75000"/>
                      </a:schemeClr>
                    </a:solidFill>
                    <a:latin typeface="Helvetica Light" charset="0"/>
                    <a:ea typeface="Helvetica Light" charset="0"/>
                    <a:cs typeface="Helvetica Light" charset="0"/>
                  </a:rPr>
                  <a:t>183</a:t>
                </a:r>
                <a:endParaRPr lang="en-US" sz="1600" dirty="0" smtClean="0">
                  <a:solidFill>
                    <a:schemeClr val="accent5">
                      <a:lumMod val="75000"/>
                    </a:schemeClr>
                  </a:solidFill>
                  <a:latin typeface="Helvetica Light" charset="0"/>
                  <a:ea typeface="Helvetica Light" charset="0"/>
                  <a:cs typeface="Helvetica Light" charset="0"/>
                </a:endParaRPr>
              </a:p>
            </p:txBody>
          </p:sp>
        </p:grpSp>
        <p:sp>
          <p:nvSpPr>
            <p:cNvPr id="11" name="TextBox 10"/>
            <p:cNvSpPr txBox="1"/>
            <p:nvPr/>
          </p:nvSpPr>
          <p:spPr>
            <a:xfrm>
              <a:off x="3207896" y="1147832"/>
              <a:ext cx="3117954" cy="400110"/>
            </a:xfrm>
            <a:prstGeom prst="rect">
              <a:avLst/>
            </a:prstGeom>
            <a:noFill/>
          </p:spPr>
          <p:txBody>
            <a:bodyPr wrap="square" rtlCol="0">
              <a:spAutoFit/>
            </a:bodyPr>
            <a:lstStyle/>
            <a:p>
              <a:r>
                <a:rPr lang="en-US" sz="2000" b="1" dirty="0">
                  <a:latin typeface="Helvetica Light" charset="0"/>
                  <a:ea typeface="Helvetica Light" charset="0"/>
                  <a:cs typeface="Helvetica Light" charset="0"/>
                </a:rPr>
                <a:t>f</a:t>
              </a:r>
              <a:r>
                <a:rPr lang="en-US" sz="2000" b="1" dirty="0" smtClean="0">
                  <a:latin typeface="Helvetica Light" charset="0"/>
                  <a:ea typeface="Helvetica Light" charset="0"/>
                  <a:cs typeface="Helvetica Light" charset="0"/>
                </a:rPr>
                <a:t>eedback on 5% reports</a:t>
              </a:r>
            </a:p>
          </p:txBody>
        </p:sp>
      </p:grpSp>
      <p:sp>
        <p:nvSpPr>
          <p:cNvPr id="20" name="Rounded Rectangle 19"/>
          <p:cNvSpPr/>
          <p:nvPr/>
        </p:nvSpPr>
        <p:spPr>
          <a:xfrm>
            <a:off x="490511" y="2640798"/>
            <a:ext cx="8162977" cy="1244024"/>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Helvetica" charset="0"/>
                <a:ea typeface="Helvetica" charset="0"/>
                <a:cs typeface="Helvetica" charset="0"/>
              </a:rPr>
              <a:t>With only up to </a:t>
            </a:r>
            <a:r>
              <a:rPr lang="en-US" sz="2400" dirty="0">
                <a:latin typeface="Helvetica" charset="0"/>
                <a:ea typeface="Helvetica" charset="0"/>
                <a:cs typeface="Helvetica" charset="0"/>
              </a:rPr>
              <a:t>5</a:t>
            </a:r>
            <a:r>
              <a:rPr lang="en-US" sz="2400" dirty="0" smtClean="0">
                <a:latin typeface="Helvetica" charset="0"/>
                <a:ea typeface="Helvetica" charset="0"/>
                <a:cs typeface="Helvetica" charset="0"/>
              </a:rPr>
              <a:t>% feedback, 70% of the false positives are eliminated and 96% of true positives retained.</a:t>
            </a:r>
            <a:endParaRPr lang="en-US" sz="2400" dirty="0">
              <a:latin typeface="Helvetica" charset="0"/>
              <a:ea typeface="Helvetica" charset="0"/>
              <a:cs typeface="Helvetica" charset="0"/>
            </a:endParaRPr>
          </a:p>
        </p:txBody>
      </p:sp>
      <p:sp>
        <p:nvSpPr>
          <p:cNvPr id="6" name="Slide Number Placeholder 5"/>
          <p:cNvSpPr>
            <a:spLocks noGrp="1"/>
          </p:cNvSpPr>
          <p:nvPr>
            <p:ph type="sldNum" sz="quarter" idx="12"/>
          </p:nvPr>
        </p:nvSpPr>
        <p:spPr/>
        <p:txBody>
          <a:bodyPr/>
          <a:lstStyle/>
          <a:p>
            <a:fld id="{1F7DF5D7-FF41-4BF6-8958-28DFF1DB182D}" type="slidenum">
              <a:rPr lang="en-US" smtClean="0"/>
              <a:pPr/>
              <a:t>38</a:t>
            </a:fld>
            <a:endParaRPr lang="en-US" dirty="0"/>
          </a:p>
        </p:txBody>
      </p:sp>
    </p:spTree>
    <p:custDataLst>
      <p:tags r:id="rId1"/>
    </p:custDataLst>
    <p:extLst>
      <p:ext uri="{BB962C8B-B14F-4D97-AF65-F5344CB8AC3E}">
        <p14:creationId xmlns:p14="http://schemas.microsoft.com/office/powerpoint/2010/main" val="1015483542"/>
      </p:ext>
    </p:extLst>
  </p:cSld>
  <p:clrMapOvr>
    <a:masterClrMapping/>
  </p:clrMapOvr>
  <mc:AlternateContent xmlns:mc="http://schemas.openxmlformats.org/markup-compatibility/2006" xmlns:p14="http://schemas.microsoft.com/office/powerpoint/2010/main">
    <mc:Choice Requires="p14">
      <p:transition spd="slow" p14:dur="2000" advTm="58530"/>
    </mc:Choice>
    <mc:Fallback xmlns="">
      <p:transition spd="slow" advTm="5853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endParaRPr lang="en-US" dirty="0"/>
          </a:p>
          <a:p>
            <a:endParaRPr lang="en-US" dirty="0" smtClean="0"/>
          </a:p>
          <a:p>
            <a:pPr marL="0" indent="0" algn="ctr">
              <a:buNone/>
            </a:pPr>
            <a:r>
              <a:rPr lang="en-US" sz="6000" dirty="0" smtClean="0"/>
              <a:t>Alarm Ranking</a:t>
            </a:r>
            <a:endParaRPr lang="en-US" sz="6000" dirty="0"/>
          </a:p>
        </p:txBody>
      </p:sp>
      <p:sp>
        <p:nvSpPr>
          <p:cNvPr id="3" name="Date Placeholder 2"/>
          <p:cNvSpPr>
            <a:spLocks noGrp="1"/>
          </p:cNvSpPr>
          <p:nvPr>
            <p:ph type="dt" sz="half" idx="10"/>
          </p:nvPr>
        </p:nvSpPr>
        <p:spPr/>
        <p:txBody>
          <a:bodyPr/>
          <a:lstStyle/>
          <a:p>
            <a:r>
              <a:rPr lang="en-US" smtClean="0"/>
              <a:t>10/13/17</a:t>
            </a:r>
            <a:endParaRPr lang="en-US" dirty="0"/>
          </a:p>
        </p:txBody>
      </p:sp>
      <p:sp>
        <p:nvSpPr>
          <p:cNvPr id="7" name="Rectangle 6"/>
          <p:cNvSpPr/>
          <p:nvPr/>
        </p:nvSpPr>
        <p:spPr>
          <a:xfrm>
            <a:off x="1127050" y="3743509"/>
            <a:ext cx="6858001" cy="707886"/>
          </a:xfrm>
          <a:prstGeom prst="rect">
            <a:avLst/>
          </a:prstGeom>
        </p:spPr>
        <p:txBody>
          <a:bodyPr wrap="square">
            <a:spAutoFit/>
          </a:bodyPr>
          <a:lstStyle/>
          <a:p>
            <a:pPr algn="ctr"/>
            <a:r>
              <a:rPr lang="en-US" sz="2000" dirty="0"/>
              <a:t>Interactive Program Reasoning </a:t>
            </a:r>
            <a:r>
              <a:rPr lang="en-US" sz="2000" dirty="0" smtClean="0"/>
              <a:t>using Bayesian Inference.</a:t>
            </a:r>
            <a:br>
              <a:rPr lang="en-US" sz="2000" dirty="0" smtClean="0"/>
            </a:br>
            <a:r>
              <a:rPr lang="en-US" sz="2000" dirty="0" smtClean="0"/>
              <a:t>M. </a:t>
            </a:r>
            <a:r>
              <a:rPr lang="en-US" sz="2000" dirty="0" err="1" smtClean="0"/>
              <a:t>Raghothaman</a:t>
            </a:r>
            <a:r>
              <a:rPr lang="en-US" sz="2000" dirty="0" smtClean="0"/>
              <a:t>, S. Kulkarni, K. </a:t>
            </a:r>
            <a:r>
              <a:rPr lang="en-US" sz="2000" dirty="0" err="1" smtClean="0"/>
              <a:t>Heo</a:t>
            </a:r>
            <a:r>
              <a:rPr lang="en-US" sz="2000" dirty="0" smtClean="0"/>
              <a:t>, M. </a:t>
            </a:r>
            <a:r>
              <a:rPr lang="en-US" sz="2000" dirty="0" err="1"/>
              <a:t>Naik</a:t>
            </a:r>
            <a:r>
              <a:rPr lang="en-US" sz="2000" dirty="0" smtClean="0"/>
              <a:t>.</a:t>
            </a:r>
            <a:endParaRPr lang="en-US" sz="2000" dirty="0"/>
          </a:p>
        </p:txBody>
      </p:sp>
      <p:sp>
        <p:nvSpPr>
          <p:cNvPr id="5" name="Slide Number Placeholder 4"/>
          <p:cNvSpPr>
            <a:spLocks noGrp="1"/>
          </p:cNvSpPr>
          <p:nvPr>
            <p:ph type="sldNum" sz="quarter" idx="12"/>
          </p:nvPr>
        </p:nvSpPr>
        <p:spPr/>
        <p:txBody>
          <a:bodyPr/>
          <a:lstStyle/>
          <a:p>
            <a:fld id="{1F7DF5D7-FF41-4BF6-8958-28DFF1DB182D}" type="slidenum">
              <a:rPr lang="en-US" smtClean="0"/>
              <a:pPr/>
              <a:t>39</a:t>
            </a:fld>
            <a:endParaRPr lang="en-US" dirty="0"/>
          </a:p>
        </p:txBody>
      </p:sp>
    </p:spTree>
    <p:extLst>
      <p:ext uri="{BB962C8B-B14F-4D97-AF65-F5344CB8AC3E}">
        <p14:creationId xmlns:p14="http://schemas.microsoft.com/office/powerpoint/2010/main" val="15840036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10/13/17</a:t>
            </a:r>
            <a:endParaRPr lang="en-US" dirty="0"/>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287" y="1118322"/>
            <a:ext cx="3426689" cy="2510085"/>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2572" y="3726027"/>
            <a:ext cx="3426689" cy="2556453"/>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19885" y="3726027"/>
            <a:ext cx="4217382" cy="2556453"/>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61949" y="1118321"/>
            <a:ext cx="3687712" cy="2510085"/>
          </a:xfrm>
          <a:prstGeom prst="rect">
            <a:avLst/>
          </a:prstGeom>
        </p:spPr>
      </p:pic>
      <p:sp>
        <p:nvSpPr>
          <p:cNvPr id="7" name="Title 6"/>
          <p:cNvSpPr>
            <a:spLocks noGrp="1"/>
          </p:cNvSpPr>
          <p:nvPr>
            <p:ph type="title"/>
          </p:nvPr>
        </p:nvSpPr>
        <p:spPr/>
        <p:txBody>
          <a:bodyPr/>
          <a:lstStyle/>
          <a:p>
            <a:pPr algn="ctr"/>
            <a:r>
              <a:rPr lang="en-US" dirty="0" smtClean="0">
                <a:solidFill>
                  <a:schemeClr val="tx1"/>
                </a:solidFill>
              </a:rPr>
              <a:t>When Software Fails</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1F7DF5D7-FF41-4BF6-8958-28DFF1DB182D}" type="slidenum">
              <a:rPr lang="en-US" smtClean="0"/>
              <a:pPr/>
              <a:t>4</a:t>
            </a:fld>
            <a:endParaRPr lang="en-US" dirty="0"/>
          </a:p>
        </p:txBody>
      </p:sp>
    </p:spTree>
    <p:custDataLst>
      <p:tags r:id="rId1"/>
    </p:custDataLst>
    <p:extLst>
      <p:ext uri="{BB962C8B-B14F-4D97-AF65-F5344CB8AC3E}">
        <p14:creationId xmlns:p14="http://schemas.microsoft.com/office/powerpoint/2010/main" val="309806831"/>
      </p:ext>
    </p:extLst>
  </p:cSld>
  <p:clrMapOvr>
    <a:masterClrMapping/>
  </p:clrMapOvr>
  <mc:AlternateContent xmlns:mc="http://schemas.openxmlformats.org/markup-compatibility/2006" xmlns:p14="http://schemas.microsoft.com/office/powerpoint/2010/main">
    <mc:Choice Requires="p14">
      <p:transition spd="slow" p14:dur="2000" advTm="7569"/>
    </mc:Choice>
    <mc:Fallback xmlns="">
      <p:transition spd="slow" advTm="75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par>
                          <p:cTn id="12" fill="hold">
                            <p:stCondLst>
                              <p:cond delay="1500"/>
                            </p:stCondLst>
                            <p:childTnLst>
                              <p:par>
                                <p:cTn id="13" presetID="9" presetClass="entr" presetSubtype="0"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p:stCondLst>
                              <p:cond delay="2500"/>
                            </p:stCondLst>
                            <p:childTnLst>
                              <p:par>
                                <p:cTn id="17" presetID="9"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
            <p:extLst>
              <p:ext uri="{D42A27DB-BD31-4B8C-83A1-F6EECF244321}">
                <p14:modId xmlns:p14="http://schemas.microsoft.com/office/powerpoint/2010/main" val="76608123"/>
              </p:ext>
            </p:extLst>
          </p:nvPr>
        </p:nvGraphicFramePr>
        <p:xfrm>
          <a:off x="499729" y="1097261"/>
          <a:ext cx="7611986" cy="4067646"/>
        </p:xfrm>
        <a:graphic>
          <a:graphicData uri="http://schemas.openxmlformats.org/drawingml/2006/table">
            <a:tbl>
              <a:tblPr firstRow="1" bandRow="1">
                <a:tableStyleId>{7E9639D4-E3E2-4D34-9284-5A2195B3D0D7}</a:tableStyleId>
              </a:tblPr>
              <a:tblGrid>
                <a:gridCol w="1244011">
                  <a:extLst>
                    <a:ext uri="{9D8B030D-6E8A-4147-A177-3AD203B41FA5}">
                      <a16:colId xmlns:a16="http://schemas.microsoft.com/office/drawing/2014/main" xmlns="" val="20001"/>
                    </a:ext>
                  </a:extLst>
                </a:gridCol>
                <a:gridCol w="3162511">
                  <a:extLst>
                    <a:ext uri="{9D8B030D-6E8A-4147-A177-3AD203B41FA5}">
                      <a16:colId xmlns:a16="http://schemas.microsoft.com/office/drawing/2014/main" xmlns="" val="20002"/>
                    </a:ext>
                  </a:extLst>
                </a:gridCol>
                <a:gridCol w="3205464">
                  <a:extLst>
                    <a:ext uri="{9D8B030D-6E8A-4147-A177-3AD203B41FA5}">
                      <a16:colId xmlns:a16="http://schemas.microsoft.com/office/drawing/2014/main" xmlns="" val="20003"/>
                    </a:ext>
                  </a:extLst>
                </a:gridCol>
              </a:tblGrid>
              <a:tr h="369786">
                <a:tc>
                  <a:txBody>
                    <a:bodyPr/>
                    <a:lstStyle/>
                    <a:p>
                      <a:r>
                        <a:rPr lang="en-US" sz="1700" dirty="0"/>
                        <a:t>Confidence</a:t>
                      </a:r>
                    </a:p>
                  </a:txBody>
                  <a:tcPr>
                    <a:solidFill>
                      <a:schemeClr val="accent2">
                        <a:lumMod val="75000"/>
                      </a:schemeClr>
                    </a:solidFill>
                  </a:tcPr>
                </a:tc>
                <a:tc gridSpan="2">
                  <a:txBody>
                    <a:bodyPr/>
                    <a:lstStyle/>
                    <a:p>
                      <a:r>
                        <a:rPr lang="en-US" sz="1700" dirty="0" smtClean="0"/>
                        <a:t>                                           Detected </a:t>
                      </a:r>
                      <a:r>
                        <a:rPr lang="en-US" sz="1700" dirty="0"/>
                        <a:t>Races</a:t>
                      </a:r>
                    </a:p>
                  </a:txBody>
                  <a:tcPr>
                    <a:solidFill>
                      <a:schemeClr val="accent2">
                        <a:lumMod val="75000"/>
                      </a:schemeClr>
                    </a:solidFill>
                  </a:tcPr>
                </a:tc>
                <a:tc hMerge="1">
                  <a:txBody>
                    <a:bodyPr/>
                    <a:lstStyle/>
                    <a:p>
                      <a:endParaRPr lang="en-US"/>
                    </a:p>
                  </a:txBody>
                  <a:tcPr/>
                </a:tc>
                <a:extLst>
                  <a:ext uri="{0D108BD9-81ED-4DB2-BD59-A6C34878D82A}">
                    <a16:rowId xmlns:a16="http://schemas.microsoft.com/office/drawing/2014/main" xmlns="" val="10000"/>
                  </a:ext>
                </a:extLst>
              </a:tr>
              <a:tr h="36978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rgbClr val="0432FF"/>
                          </a:solidFill>
                        </a:rPr>
                        <a:t>0.81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t>R2</a:t>
                      </a:r>
                      <a:r>
                        <a:rPr lang="en-US" sz="1500" dirty="0"/>
                        <a:t>: Race on field</a:t>
                      </a:r>
                      <a:r>
                        <a:rPr lang="en-US" sz="1500" baseline="0" dirty="0"/>
                        <a:t> </a:t>
                      </a:r>
                      <a:r>
                        <a:rPr lang="en-US" sz="1500" baseline="0" dirty="0" err="1">
                          <a:solidFill>
                            <a:srgbClr val="0432FF"/>
                          </a:solidFill>
                        </a:rPr>
                        <a:t>org.apache.ftpserver.RequestHandler.request</a:t>
                      </a:r>
                      <a:endParaRPr lang="en-US" sz="1500" dirty="0">
                        <a:solidFill>
                          <a:srgbClr val="0432FF"/>
                        </a:solidFill>
                      </a:endParaRPr>
                    </a:p>
                  </a:txBody>
                  <a:tcPr>
                    <a:lnL w="12700" cap="flat" cmpd="sng" algn="ctr">
                      <a:solidFill>
                        <a:schemeClr val="tx1"/>
                      </a:solidFill>
                      <a:prstDash val="solid"/>
                      <a:round/>
                      <a:headEnd type="none" w="med" len="med"/>
                      <a:tailEnd type="none" w="med" len="med"/>
                    </a:lnL>
                    <a:solidFill>
                      <a:srgbClr val="FCFF06">
                        <a:alpha val="25098"/>
                      </a:srgbClr>
                    </a:solidFill>
                  </a:tcPr>
                </a:tc>
                <a:tc hMerge="1">
                  <a:txBody>
                    <a:bodyPr/>
                    <a:lstStyle/>
                    <a:p>
                      <a:endParaRPr lang="en-US"/>
                    </a:p>
                  </a:txBody>
                  <a:tcPr/>
                </a:tc>
                <a:extLst>
                  <a:ext uri="{0D108BD9-81ED-4DB2-BD59-A6C34878D82A}">
                    <a16:rowId xmlns:a16="http://schemas.microsoft.com/office/drawing/2014/main" xmlns="" val="10001"/>
                  </a:ext>
                </a:extLst>
              </a:tr>
              <a:tr h="369786">
                <a:tc vMerge="1">
                  <a:txBody>
                    <a:bodyPr/>
                    <a:lstStyle/>
                    <a:p>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500" baseline="0" dirty="0">
                          <a:solidFill>
                            <a:srgbClr val="0432FF"/>
                          </a:solidFill>
                        </a:rPr>
                        <a:t>org.apache.ftpserver.RequestHandler:17</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500" baseline="0" dirty="0">
                          <a:solidFill>
                            <a:srgbClr val="0432FF"/>
                          </a:solidFill>
                        </a:rPr>
                        <a:t>org.apache.ftpserver.RequestHandler:18</a:t>
                      </a:r>
                      <a:endParaRPr lang="en-US" sz="15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2"/>
                  </a:ext>
                </a:extLst>
              </a:tr>
              <a:tr h="36978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rgbClr val="0432FF"/>
                          </a:solidFill>
                        </a:rPr>
                        <a:t>0.53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t>R3</a:t>
                      </a:r>
                      <a:r>
                        <a:rPr lang="en-US" sz="1500" dirty="0"/>
                        <a:t>: Race on field</a:t>
                      </a:r>
                      <a:r>
                        <a:rPr lang="en-US" sz="1500" baseline="0" dirty="0"/>
                        <a:t> </a:t>
                      </a:r>
                      <a:r>
                        <a:rPr lang="en-US" sz="1500" baseline="0" dirty="0" err="1">
                          <a:solidFill>
                            <a:srgbClr val="0432FF"/>
                          </a:solidFill>
                        </a:rPr>
                        <a:t>org.apache.ftpserver.RequestHandler.writer</a:t>
                      </a:r>
                      <a:endParaRPr lang="en-US" sz="1500" dirty="0">
                        <a:solidFill>
                          <a:srgbClr val="0432FF"/>
                        </a:solidFill>
                      </a:endParaRPr>
                    </a:p>
                  </a:txBody>
                  <a:tcPr>
                    <a:lnL w="12700" cap="flat" cmpd="sng" algn="ctr">
                      <a:solidFill>
                        <a:schemeClr val="tx1"/>
                      </a:solidFill>
                      <a:prstDash val="solid"/>
                      <a:round/>
                      <a:headEnd type="none" w="med" len="med"/>
                      <a:tailEnd type="none" w="med" len="med"/>
                    </a:lnL>
                    <a:solidFill>
                      <a:srgbClr val="FCFF06">
                        <a:alpha val="25098"/>
                      </a:srgbClr>
                    </a:solidFill>
                  </a:tcPr>
                </a:tc>
                <a:tc hMerge="1">
                  <a:txBody>
                    <a:bodyPr/>
                    <a:lstStyle/>
                    <a:p>
                      <a:endParaRPr lang="en-US"/>
                    </a:p>
                  </a:txBody>
                  <a:tcPr/>
                </a:tc>
                <a:extLst>
                  <a:ext uri="{0D108BD9-81ED-4DB2-BD59-A6C34878D82A}">
                    <a16:rowId xmlns:a16="http://schemas.microsoft.com/office/drawing/2014/main" xmlns="" val="10003"/>
                  </a:ext>
                </a:extLst>
              </a:tr>
              <a:tr h="369786">
                <a:tc vMerge="1">
                  <a:txBody>
                    <a:bodyPr/>
                    <a:lstStyle/>
                    <a:p>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500" baseline="0" dirty="0">
                          <a:solidFill>
                            <a:srgbClr val="0432FF"/>
                          </a:solidFill>
                        </a:rPr>
                        <a:t>org.apache.ftpserver.RequestHandler:19</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500" baseline="0" dirty="0">
                          <a:solidFill>
                            <a:srgbClr val="0432FF"/>
                          </a:solidFill>
                        </a:rPr>
                        <a:t>org.apache.ftpserver.RequestHandler:20</a:t>
                      </a:r>
                      <a:endParaRPr lang="en-US" sz="15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4"/>
                  </a:ext>
                </a:extLst>
              </a:tr>
              <a:tr h="36978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rgbClr val="0432FF"/>
                          </a:solidFill>
                        </a:rPr>
                        <a:t>0.35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t>R4</a:t>
                      </a:r>
                      <a:r>
                        <a:rPr lang="en-US" sz="1500" dirty="0"/>
                        <a:t>: Race on field</a:t>
                      </a:r>
                      <a:r>
                        <a:rPr lang="en-US" sz="1500" baseline="0" dirty="0"/>
                        <a:t> </a:t>
                      </a:r>
                      <a:r>
                        <a:rPr lang="en-US" sz="1500" baseline="0" dirty="0" err="1">
                          <a:solidFill>
                            <a:srgbClr val="0432FF"/>
                          </a:solidFill>
                        </a:rPr>
                        <a:t>org.apache.ftpserver.RequestHandler.reader</a:t>
                      </a:r>
                      <a:endParaRPr lang="en-US" sz="1500" dirty="0">
                        <a:solidFill>
                          <a:srgbClr val="0432FF"/>
                        </a:solidFill>
                      </a:endParaRPr>
                    </a:p>
                  </a:txBody>
                  <a:tcPr>
                    <a:lnL w="12700" cap="flat" cmpd="sng" algn="ctr">
                      <a:solidFill>
                        <a:schemeClr val="tx1"/>
                      </a:solidFill>
                      <a:prstDash val="solid"/>
                      <a:round/>
                      <a:headEnd type="none" w="med" len="med"/>
                      <a:tailEnd type="none" w="med" len="med"/>
                    </a:lnL>
                    <a:solidFill>
                      <a:srgbClr val="FCFF06">
                        <a:alpha val="25098"/>
                      </a:srgbClr>
                    </a:solidFill>
                  </a:tcPr>
                </a:tc>
                <a:tc hMerge="1">
                  <a:txBody>
                    <a:bodyPr/>
                    <a:lstStyle/>
                    <a:p>
                      <a:endParaRPr lang="en-US"/>
                    </a:p>
                  </a:txBody>
                  <a:tcPr/>
                </a:tc>
                <a:extLst>
                  <a:ext uri="{0D108BD9-81ED-4DB2-BD59-A6C34878D82A}">
                    <a16:rowId xmlns:a16="http://schemas.microsoft.com/office/drawing/2014/main" xmlns="" val="10005"/>
                  </a:ext>
                </a:extLst>
              </a:tr>
              <a:tr h="369786">
                <a:tc vMerge="1">
                  <a:txBody>
                    <a:bodyPr/>
                    <a:lstStyle/>
                    <a:p>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500" baseline="0" dirty="0">
                          <a:solidFill>
                            <a:srgbClr val="0432FF"/>
                          </a:solidFill>
                        </a:rPr>
                        <a:t>org.apache.ftpserver.RequestHandler:21</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500" baseline="0" dirty="0">
                          <a:solidFill>
                            <a:srgbClr val="0432FF"/>
                          </a:solidFill>
                        </a:rPr>
                        <a:t>org.apache.ftpserver.RequestHandler:22</a:t>
                      </a:r>
                      <a:endParaRPr lang="en-US" sz="15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6"/>
                  </a:ext>
                </a:extLst>
              </a:tr>
              <a:tr h="36978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rgbClr val="0432FF"/>
                          </a:solidFill>
                        </a:rPr>
                        <a:t>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t>R1</a:t>
                      </a:r>
                      <a:r>
                        <a:rPr lang="en-US" sz="1500" dirty="0"/>
                        <a:t>: Race on field</a:t>
                      </a:r>
                      <a:r>
                        <a:rPr lang="en-US" sz="1500" baseline="0" dirty="0"/>
                        <a:t> </a:t>
                      </a:r>
                      <a:r>
                        <a:rPr lang="en-US" sz="1500" baseline="0" dirty="0" err="1">
                          <a:solidFill>
                            <a:srgbClr val="0432FF"/>
                          </a:solidFill>
                        </a:rPr>
                        <a:t>org.apache.ftpserver.RequestHandler.request</a:t>
                      </a:r>
                      <a:endParaRPr lang="en-US" sz="1500" dirty="0">
                        <a:solidFill>
                          <a:srgbClr val="0432FF"/>
                        </a:solidFill>
                      </a:endParaRPr>
                    </a:p>
                  </a:txBody>
                  <a:tcPr>
                    <a:lnL w="12700" cap="flat" cmpd="sng" algn="ctr">
                      <a:solidFill>
                        <a:schemeClr val="tx1"/>
                      </a:solidFill>
                      <a:prstDash val="solid"/>
                      <a:round/>
                      <a:headEnd type="none" w="med" len="med"/>
                      <a:tailEnd type="none" w="med" len="med"/>
                    </a:lnL>
                    <a:solidFill>
                      <a:srgbClr val="FCFF06">
                        <a:alpha val="25098"/>
                      </a:srgbClr>
                    </a:solidFill>
                  </a:tcPr>
                </a:tc>
                <a:tc hMerge="1">
                  <a:txBody>
                    <a:bodyPr/>
                    <a:lstStyle/>
                    <a:p>
                      <a:endParaRPr lang="en-US" sz="15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7"/>
                  </a:ext>
                </a:extLst>
              </a:tr>
              <a:tr h="36978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dirty="0">
                        <a:solidFill>
                          <a:srgbClr val="0432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baseline="0" dirty="0">
                          <a:solidFill>
                            <a:srgbClr val="0432FF"/>
                          </a:solidFill>
                        </a:rPr>
                        <a:t>org.apache.ftpserver.RequestHandler:9</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500" baseline="0" dirty="0">
                          <a:solidFill>
                            <a:srgbClr val="0432FF"/>
                          </a:solidFill>
                        </a:rPr>
                        <a:t>org.apache.ftpserver.RequestHandler:18</a:t>
                      </a:r>
                      <a:endParaRPr lang="en-US" sz="15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8"/>
                  </a:ext>
                </a:extLst>
              </a:tr>
              <a:tr h="36978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rgbClr val="0432FF"/>
                          </a:solidFill>
                        </a:rPr>
                        <a:t>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t>R5</a:t>
                      </a:r>
                      <a:r>
                        <a:rPr lang="en-US" sz="1500" dirty="0"/>
                        <a:t>: Race on field</a:t>
                      </a:r>
                      <a:r>
                        <a:rPr lang="en-US" sz="1500" baseline="0" dirty="0"/>
                        <a:t> </a:t>
                      </a:r>
                      <a:r>
                        <a:rPr lang="en-US" sz="1500" baseline="0" dirty="0" err="1">
                          <a:solidFill>
                            <a:srgbClr val="0432FF"/>
                          </a:solidFill>
                        </a:rPr>
                        <a:t>org.apache.ftpserver.RequestHandler.controlSocket</a:t>
                      </a:r>
                      <a:endParaRPr lang="en-US" sz="1500" dirty="0">
                        <a:solidFill>
                          <a:srgbClr val="0432FF"/>
                        </a:solidFill>
                      </a:endParaRPr>
                    </a:p>
                  </a:txBody>
                  <a:tcPr>
                    <a:lnL w="12700" cap="flat" cmpd="sng" algn="ctr">
                      <a:solidFill>
                        <a:schemeClr val="tx1"/>
                      </a:solidFill>
                      <a:prstDash val="solid"/>
                      <a:round/>
                      <a:headEnd type="none" w="med" len="med"/>
                      <a:tailEnd type="none" w="med" len="med"/>
                    </a:lnL>
                    <a:solidFill>
                      <a:srgbClr val="FCFF06">
                        <a:alpha val="25098"/>
                      </a:srgbClr>
                    </a:solidFill>
                  </a:tcPr>
                </a:tc>
                <a:tc hMerge="1">
                  <a:txBody>
                    <a:bodyPr/>
                    <a:lstStyle/>
                    <a:p>
                      <a:endParaRPr lang="en-US"/>
                    </a:p>
                  </a:txBody>
                  <a:tcPr/>
                </a:tc>
                <a:extLst>
                  <a:ext uri="{0D108BD9-81ED-4DB2-BD59-A6C34878D82A}">
                    <a16:rowId xmlns:a16="http://schemas.microsoft.com/office/drawing/2014/main" xmlns="" val="10009"/>
                  </a:ext>
                </a:extLst>
              </a:tr>
              <a:tr h="369786">
                <a:tc vMerge="1">
                  <a:txBody>
                    <a:bodyPr/>
                    <a:lstStyle/>
                    <a:p>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500" baseline="0" dirty="0">
                          <a:solidFill>
                            <a:srgbClr val="0432FF"/>
                          </a:solidFill>
                        </a:rPr>
                        <a:t>org.apache.ftpserver.RequestHandler:23</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500" baseline="0" dirty="0">
                          <a:solidFill>
                            <a:srgbClr val="0432FF"/>
                          </a:solidFill>
                        </a:rPr>
                        <a:t>org.apache.ftpserver.RequestHandler:24</a:t>
                      </a:r>
                      <a:endParaRPr lang="en-US" sz="15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10"/>
                  </a:ext>
                </a:extLst>
              </a:tr>
            </a:tbl>
          </a:graphicData>
        </a:graphic>
      </p:graphicFrame>
      <p:sp>
        <p:nvSpPr>
          <p:cNvPr id="3" name="Date Placeholder 2"/>
          <p:cNvSpPr>
            <a:spLocks noGrp="1"/>
          </p:cNvSpPr>
          <p:nvPr>
            <p:ph type="dt" sz="half" idx="10"/>
          </p:nvPr>
        </p:nvSpPr>
        <p:spPr/>
        <p:txBody>
          <a:bodyPr/>
          <a:lstStyle/>
          <a:p>
            <a:r>
              <a:rPr lang="en-US" smtClean="0"/>
              <a:t>10/13/17</a:t>
            </a:r>
            <a:endParaRPr lang="en-US" dirty="0"/>
          </a:p>
        </p:txBody>
      </p:sp>
      <p:grpSp>
        <p:nvGrpSpPr>
          <p:cNvPr id="2" name="Group 1"/>
          <p:cNvGrpSpPr/>
          <p:nvPr/>
        </p:nvGrpSpPr>
        <p:grpSpPr>
          <a:xfrm>
            <a:off x="7251372" y="1482851"/>
            <a:ext cx="833289" cy="3295186"/>
            <a:chOff x="7251372" y="1482851"/>
            <a:chExt cx="833289" cy="3295186"/>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5235" y="3699584"/>
              <a:ext cx="819426" cy="344159"/>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5230" y="4433878"/>
              <a:ext cx="819426" cy="344159"/>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1374" y="2951434"/>
              <a:ext cx="819426" cy="344159"/>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5225" y="2217141"/>
              <a:ext cx="819426" cy="344159"/>
            </a:xfrm>
            <a:prstGeom prst="rect">
              <a:avLst/>
            </a:prstGeom>
          </p:spPr>
        </p:pic>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1372" y="1482851"/>
              <a:ext cx="819426" cy="344159"/>
            </a:xfrm>
            <a:prstGeom prst="rect">
              <a:avLst/>
            </a:prstGeom>
          </p:spPr>
        </p:pic>
      </p:grpSp>
      <p:pic>
        <p:nvPicPr>
          <p:cNvPr id="16" name="Picture 15" descr="reports3.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6314" y="2042693"/>
            <a:ext cx="457200" cy="571500"/>
          </a:xfrm>
          <a:prstGeom prst="rect">
            <a:avLst/>
          </a:prstGeom>
        </p:spPr>
      </p:pic>
      <p:sp>
        <p:nvSpPr>
          <p:cNvPr id="5" name="Slide Number Placeholder 4"/>
          <p:cNvSpPr>
            <a:spLocks noGrp="1"/>
          </p:cNvSpPr>
          <p:nvPr>
            <p:ph type="sldNum" sz="quarter" idx="12"/>
          </p:nvPr>
        </p:nvSpPr>
        <p:spPr/>
        <p:txBody>
          <a:bodyPr/>
          <a:lstStyle/>
          <a:p>
            <a:fld id="{1F7DF5D7-FF41-4BF6-8958-28DFF1DB182D}" type="slidenum">
              <a:rPr lang="en-US" smtClean="0"/>
              <a:pPr/>
              <a:t>40</a:t>
            </a:fld>
            <a:endParaRPr lang="en-US" dirty="0"/>
          </a:p>
        </p:txBody>
      </p:sp>
    </p:spTree>
    <p:extLst>
      <p:ext uri="{BB962C8B-B14F-4D97-AF65-F5344CB8AC3E}">
        <p14:creationId xmlns:p14="http://schemas.microsoft.com/office/powerpoint/2010/main" val="127953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4.44444E-6 -3.33333E-6 L -0.10225 -0.07291 " pathEditMode="relative" rAng="0" ptsTypes="AA">
                                      <p:cBhvr>
                                        <p:cTn id="8" dur="1000" fill="hold"/>
                                        <p:tgtEl>
                                          <p:spTgt spid="16"/>
                                        </p:tgtEl>
                                        <p:attrNameLst>
                                          <p:attrName>ppt_x</p:attrName>
                                          <p:attrName>ppt_y</p:attrName>
                                        </p:attrNameLst>
                                      </p:cBhvr>
                                      <p:rCtr x="-5122" y="-3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614B8756-98C0-4D8C-BB70-56A8F0238C4E}"/>
              </a:ext>
            </a:extLst>
          </p:cNvPr>
          <p:cNvSpPr>
            <a:spLocks noGrp="1"/>
          </p:cNvSpPr>
          <p:nvPr>
            <p:ph type="dt" sz="half" idx="10"/>
          </p:nvPr>
        </p:nvSpPr>
        <p:spPr/>
        <p:txBody>
          <a:bodyPr/>
          <a:lstStyle/>
          <a:p>
            <a:r>
              <a:rPr lang="en-US" smtClean="0"/>
              <a:t>10/13/17</a:t>
            </a:r>
            <a:endParaRPr lang="en-US" dirty="0"/>
          </a:p>
        </p:txBody>
      </p:sp>
      <p:grpSp>
        <p:nvGrpSpPr>
          <p:cNvPr id="7" name="Group 6">
            <a:extLst>
              <a:ext uri="{FF2B5EF4-FFF2-40B4-BE49-F238E27FC236}">
                <a16:creationId xmlns:a16="http://schemas.microsoft.com/office/drawing/2014/main" xmlns="" id="{3D85C111-F2AE-4955-8EB8-44CD78A60570}"/>
              </a:ext>
            </a:extLst>
          </p:cNvPr>
          <p:cNvGrpSpPr/>
          <p:nvPr/>
        </p:nvGrpSpPr>
        <p:grpSpPr>
          <a:xfrm>
            <a:off x="182880" y="580643"/>
            <a:ext cx="5596483" cy="5270791"/>
            <a:chOff x="3405075" y="1036805"/>
            <a:chExt cx="5596483" cy="5270791"/>
          </a:xfrm>
        </p:grpSpPr>
        <p:sp>
          <p:nvSpPr>
            <p:cNvPr id="8" name="TextBox 7">
              <a:extLst>
                <a:ext uri="{FF2B5EF4-FFF2-40B4-BE49-F238E27FC236}">
                  <a16:creationId xmlns:a16="http://schemas.microsoft.com/office/drawing/2014/main" xmlns="" id="{9042AC69-797E-4D22-AEF5-B9E66DFF3D8E}"/>
                </a:ext>
              </a:extLst>
            </p:cNvPr>
            <p:cNvSpPr txBox="1"/>
            <p:nvPr/>
          </p:nvSpPr>
          <p:spPr>
            <a:xfrm>
              <a:off x="7611294" y="5390108"/>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a:solidFill>
                    <a:prstClr val="black"/>
                  </a:solidFill>
                  <a:latin typeface="Garamond" panose="02020404030301010803" pitchFamily="18" charset="0"/>
                </a:rPr>
                <a:t>guarded</a:t>
              </a:r>
              <a:r>
                <a:rPr lang="es-ES_tradnl" sz="1600" dirty="0">
                  <a:solidFill>
                    <a:prstClr val="black"/>
                  </a:solidFill>
                  <a:latin typeface="Garamond" panose="02020404030301010803" pitchFamily="18" charset="0"/>
                </a:rPr>
                <a:t>(</a:t>
              </a:r>
              <a:r>
                <a:rPr lang="es-ES_tradnl" sz="1600" dirty="0">
                  <a:solidFill>
                    <a:srgbClr val="7030A0"/>
                  </a:solidFill>
                  <a:latin typeface="Garamond" panose="02020404030301010803" pitchFamily="18" charset="0"/>
                </a:rPr>
                <a:t>y2</a:t>
              </a:r>
              <a:r>
                <a:rPr lang="es-ES_tradnl" sz="1600" dirty="0">
                  <a:solidFill>
                    <a:prstClr val="black"/>
                  </a:solidFill>
                  <a:latin typeface="Garamond" panose="02020404030301010803" pitchFamily="18" charset="0"/>
                </a:rPr>
                <a:t>, </a:t>
              </a:r>
              <a:r>
                <a:rPr lang="es-ES_tradnl" sz="1600" dirty="0">
                  <a:solidFill>
                    <a:srgbClr val="00B0F0"/>
                  </a:solidFill>
                  <a:latin typeface="Garamond" panose="02020404030301010803" pitchFamily="18" charset="0"/>
                </a:rPr>
                <a:t>y1</a:t>
              </a:r>
              <a:r>
                <a:rPr lang="es-ES_tradnl" sz="1600" dirty="0">
                  <a:solidFill>
                    <a:prstClr val="black"/>
                  </a:solidFill>
                  <a:latin typeface="Garamond" panose="02020404030301010803" pitchFamily="18" charset="0"/>
                </a:rPr>
                <a:t>)</a:t>
              </a:r>
              <a:endParaRPr lang="en-US" sz="1600" dirty="0">
                <a:ea typeface="Helvetica Light" charset="0"/>
                <a:cs typeface="Helvetica Light" charset="0"/>
              </a:endParaRPr>
            </a:p>
          </p:txBody>
        </p:sp>
        <p:sp>
          <p:nvSpPr>
            <p:cNvPr id="9" name="TextBox 8">
              <a:extLst>
                <a:ext uri="{FF2B5EF4-FFF2-40B4-BE49-F238E27FC236}">
                  <a16:creationId xmlns:a16="http://schemas.microsoft.com/office/drawing/2014/main" xmlns="" id="{4624082E-E2A2-4DFE-AB8D-2EB759572962}"/>
                </a:ext>
              </a:extLst>
            </p:cNvPr>
            <p:cNvSpPr txBox="1"/>
            <p:nvPr/>
          </p:nvSpPr>
          <p:spPr>
            <a:xfrm>
              <a:off x="6271950" y="5969042"/>
              <a:ext cx="1081392" cy="338554"/>
            </a:xfrm>
            <a:prstGeom prst="rect">
              <a:avLst/>
            </a:prstGeom>
            <a:noFill/>
            <a:ln w="28575">
              <a:solidFill>
                <a:schemeClr val="tx1"/>
              </a:solidFill>
            </a:ln>
          </p:spPr>
          <p:txBody>
            <a:bodyPr wrap="square" rtlCol="0">
              <a:spAutoFit/>
            </a:bodyPr>
            <a:lstStyle/>
            <a:p>
              <a:pPr algn="ctr"/>
              <a:r>
                <a:rPr lang="en-US" sz="1600" dirty="0">
                  <a:ea typeface="Helvetica Light" charset="0"/>
                  <a:cs typeface="Helvetica Light" charset="0"/>
                </a:rPr>
                <a:t>race(</a:t>
              </a:r>
              <a:r>
                <a:rPr lang="en-US" sz="1600" dirty="0">
                  <a:solidFill>
                    <a:srgbClr val="7030A0"/>
                  </a:solidFill>
                  <a:ea typeface="Helvetica Light" charset="0"/>
                  <a:cs typeface="Helvetica Light" charset="0"/>
                </a:rPr>
                <a:t>y2</a:t>
              </a:r>
              <a:r>
                <a:rPr lang="en-US" sz="1600" dirty="0">
                  <a:ea typeface="Helvetica Light" charset="0"/>
                  <a:cs typeface="Helvetica Light" charset="0"/>
                </a:rPr>
                <a: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p>
          </p:txBody>
        </p:sp>
        <p:grpSp>
          <p:nvGrpSpPr>
            <p:cNvPr id="10" name="Group 9">
              <a:extLst>
                <a:ext uri="{FF2B5EF4-FFF2-40B4-BE49-F238E27FC236}">
                  <a16:creationId xmlns:a16="http://schemas.microsoft.com/office/drawing/2014/main" xmlns="" id="{153A4AD5-04E1-40E4-A5E1-6DC3AA3F2BF7}"/>
                </a:ext>
              </a:extLst>
            </p:cNvPr>
            <p:cNvGrpSpPr/>
            <p:nvPr/>
          </p:nvGrpSpPr>
          <p:grpSpPr>
            <a:xfrm>
              <a:off x="3405075" y="1036805"/>
              <a:ext cx="5474528" cy="4932237"/>
              <a:chOff x="3405075" y="1036805"/>
              <a:chExt cx="5474528" cy="4932237"/>
            </a:xfrm>
          </p:grpSpPr>
          <p:sp>
            <p:nvSpPr>
              <p:cNvPr id="11" name="TextBox 10">
                <a:extLst>
                  <a:ext uri="{FF2B5EF4-FFF2-40B4-BE49-F238E27FC236}">
                    <a16:creationId xmlns:a16="http://schemas.microsoft.com/office/drawing/2014/main" xmlns="" id="{107288D1-B1AD-4BF3-BEFC-0637037DA4F1}"/>
                  </a:ext>
                </a:extLst>
              </p:cNvPr>
              <p:cNvSpPr txBox="1"/>
              <p:nvPr/>
            </p:nvSpPr>
            <p:spPr>
              <a:xfrm>
                <a:off x="7136845" y="1273530"/>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p>
            </p:txBody>
          </p:sp>
          <p:sp>
            <p:nvSpPr>
              <p:cNvPr id="12" name="TextBox 11">
                <a:extLst>
                  <a:ext uri="{FF2B5EF4-FFF2-40B4-BE49-F238E27FC236}">
                    <a16:creationId xmlns:a16="http://schemas.microsoft.com/office/drawing/2014/main" xmlns="" id="{53B169FE-B3B3-4A6D-BFB2-9AE352C7052F}"/>
                  </a:ext>
                </a:extLst>
              </p:cNvPr>
              <p:cNvSpPr txBox="1"/>
              <p:nvPr/>
            </p:nvSpPr>
            <p:spPr>
              <a:xfrm>
                <a:off x="6277870" y="1862306"/>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p>
            </p:txBody>
          </p:sp>
          <p:sp>
            <p:nvSpPr>
              <p:cNvPr id="13" name="TextBox 12">
                <a:extLst>
                  <a:ext uri="{FF2B5EF4-FFF2-40B4-BE49-F238E27FC236}">
                    <a16:creationId xmlns:a16="http://schemas.microsoft.com/office/drawing/2014/main" xmlns="" id="{69298886-82D1-4361-B070-6229349E9B39}"/>
                  </a:ext>
                </a:extLst>
              </p:cNvPr>
              <p:cNvSpPr txBox="1"/>
              <p:nvPr/>
            </p:nvSpPr>
            <p:spPr>
              <a:xfrm>
                <a:off x="5452347" y="1276484"/>
                <a:ext cx="1081392"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next(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p>
            </p:txBody>
          </p:sp>
          <p:cxnSp>
            <p:nvCxnSpPr>
              <p:cNvPr id="14" name="Straight Connector 13">
                <a:extLst>
                  <a:ext uri="{FF2B5EF4-FFF2-40B4-BE49-F238E27FC236}">
                    <a16:creationId xmlns:a16="http://schemas.microsoft.com/office/drawing/2014/main" xmlns="" id="{98BDA3E8-2891-418F-A757-BA3C9B4BEB14}"/>
                  </a:ext>
                </a:extLst>
              </p:cNvPr>
              <p:cNvCxnSpPr>
                <a:stCxn id="13" idx="2"/>
              </p:cNvCxnSpPr>
              <p:nvPr/>
            </p:nvCxnSpPr>
            <p:spPr>
              <a:xfrm>
                <a:off x="5993043" y="1615038"/>
                <a:ext cx="936474" cy="7811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56151FEE-04D0-4027-8CAE-AAD0574FA16D}"/>
                  </a:ext>
                </a:extLst>
              </p:cNvPr>
              <p:cNvCxnSpPr>
                <a:endCxn id="11" idx="2"/>
              </p:cNvCxnSpPr>
              <p:nvPr/>
            </p:nvCxnSpPr>
            <p:spPr>
              <a:xfrm flipV="1">
                <a:off x="6929517" y="1612084"/>
                <a:ext cx="861570" cy="81072"/>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08D026C6-672D-418C-AF84-901E9346A578}"/>
                  </a:ext>
                </a:extLst>
              </p:cNvPr>
              <p:cNvCxnSpPr>
                <a:endCxn id="12" idx="0"/>
              </p:cNvCxnSpPr>
              <p:nvPr/>
            </p:nvCxnSpPr>
            <p:spPr>
              <a:xfrm>
                <a:off x="6929517" y="1693156"/>
                <a:ext cx="2595" cy="169150"/>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D2F610D2-F185-485D-BB06-DE18EA35F3C2}"/>
                  </a:ext>
                </a:extLst>
              </p:cNvPr>
              <p:cNvSpPr txBox="1"/>
              <p:nvPr/>
            </p:nvSpPr>
            <p:spPr>
              <a:xfrm>
                <a:off x="6275275" y="2466247"/>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p>
            </p:txBody>
          </p:sp>
          <p:cxnSp>
            <p:nvCxnSpPr>
              <p:cNvPr id="18" name="Straight Arrow Connector 17">
                <a:extLst>
                  <a:ext uri="{FF2B5EF4-FFF2-40B4-BE49-F238E27FC236}">
                    <a16:creationId xmlns:a16="http://schemas.microsoft.com/office/drawing/2014/main" xmlns="" id="{25EE04D5-2AA0-4C2A-9B1A-B6EB234651BA}"/>
                  </a:ext>
                </a:extLst>
              </p:cNvPr>
              <p:cNvCxnSpPr>
                <a:stCxn id="12" idx="2"/>
                <a:endCxn id="17" idx="0"/>
              </p:cNvCxnSpPr>
              <p:nvPr/>
            </p:nvCxnSpPr>
            <p:spPr>
              <a:xfrm flipH="1">
                <a:off x="6929517" y="2200860"/>
                <a:ext cx="2595" cy="2653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21473213-9A27-45BE-8635-BA9340DF22B8}"/>
                  </a:ext>
                </a:extLst>
              </p:cNvPr>
              <p:cNvSpPr txBox="1"/>
              <p:nvPr/>
            </p:nvSpPr>
            <p:spPr>
              <a:xfrm>
                <a:off x="7798211" y="2463607"/>
                <a:ext cx="1081392"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next(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p>
            </p:txBody>
          </p:sp>
          <p:sp>
            <p:nvSpPr>
              <p:cNvPr id="20" name="TextBox 19">
                <a:extLst>
                  <a:ext uri="{FF2B5EF4-FFF2-40B4-BE49-F238E27FC236}">
                    <a16:creationId xmlns:a16="http://schemas.microsoft.com/office/drawing/2014/main" xmlns="" id="{C20409C0-5DBD-4212-AA1E-86F157EDA635}"/>
                  </a:ext>
                </a:extLst>
              </p:cNvPr>
              <p:cNvSpPr txBox="1"/>
              <p:nvPr/>
            </p:nvSpPr>
            <p:spPr>
              <a:xfrm>
                <a:off x="7044277" y="3074676"/>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p>
            </p:txBody>
          </p:sp>
          <p:cxnSp>
            <p:nvCxnSpPr>
              <p:cNvPr id="21" name="Straight Connector 20">
                <a:extLst>
                  <a:ext uri="{FF2B5EF4-FFF2-40B4-BE49-F238E27FC236}">
                    <a16:creationId xmlns:a16="http://schemas.microsoft.com/office/drawing/2014/main" xmlns="" id="{4E814373-F39F-43CE-840B-493565EDB1AC}"/>
                  </a:ext>
                </a:extLst>
              </p:cNvPr>
              <p:cNvCxnSpPr>
                <a:stCxn id="19" idx="2"/>
              </p:cNvCxnSpPr>
              <p:nvPr/>
            </p:nvCxnSpPr>
            <p:spPr>
              <a:xfrm flipH="1">
                <a:off x="7707039" y="2802161"/>
                <a:ext cx="631868" cy="12483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D66EB506-E1DB-4971-ADBB-C43EBF2D37C5}"/>
                  </a:ext>
                </a:extLst>
              </p:cNvPr>
              <p:cNvCxnSpPr>
                <a:endCxn id="17" idx="2"/>
              </p:cNvCxnSpPr>
              <p:nvPr/>
            </p:nvCxnSpPr>
            <p:spPr>
              <a:xfrm flipH="1" flipV="1">
                <a:off x="6929517" y="2804801"/>
                <a:ext cx="769002" cy="11514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3E4BC1C4-E68F-4065-B2BF-F559F80CE867}"/>
                  </a:ext>
                </a:extLst>
              </p:cNvPr>
              <p:cNvCxnSpPr>
                <a:endCxn id="20" idx="0"/>
              </p:cNvCxnSpPr>
              <p:nvPr/>
            </p:nvCxnSpPr>
            <p:spPr>
              <a:xfrm>
                <a:off x="7698519" y="2919948"/>
                <a:ext cx="0" cy="154728"/>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38DDF603-DA5E-4242-800A-E3D39AEC8D39}"/>
                  </a:ext>
                </a:extLst>
              </p:cNvPr>
              <p:cNvSpPr txBox="1"/>
              <p:nvPr/>
            </p:nvSpPr>
            <p:spPr>
              <a:xfrm>
                <a:off x="5527560" y="3074676"/>
                <a:ext cx="1081392"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next(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p>
            </p:txBody>
          </p:sp>
          <p:cxnSp>
            <p:nvCxnSpPr>
              <p:cNvPr id="25" name="Straight Connector 24">
                <a:extLst>
                  <a:ext uri="{FF2B5EF4-FFF2-40B4-BE49-F238E27FC236}">
                    <a16:creationId xmlns:a16="http://schemas.microsoft.com/office/drawing/2014/main" xmlns="" id="{8A3405F6-2198-48D5-B4FB-BC9BD17402B3}"/>
                  </a:ext>
                </a:extLst>
              </p:cNvPr>
              <p:cNvCxnSpPr>
                <a:stCxn id="20" idx="2"/>
              </p:cNvCxnSpPr>
              <p:nvPr/>
            </p:nvCxnSpPr>
            <p:spPr>
              <a:xfrm flipH="1">
                <a:off x="6837130" y="3413230"/>
                <a:ext cx="861389" cy="8151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AD133241-12F1-4798-B309-6F1DFC40285D}"/>
                  </a:ext>
                </a:extLst>
              </p:cNvPr>
              <p:cNvCxnSpPr>
                <a:endCxn id="24" idx="2"/>
              </p:cNvCxnSpPr>
              <p:nvPr/>
            </p:nvCxnSpPr>
            <p:spPr>
              <a:xfrm flipH="1" flipV="1">
                <a:off x="6068256" y="3413230"/>
                <a:ext cx="768874" cy="8151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BB10E6C6-2A68-4064-BB39-241BF69178CD}"/>
                  </a:ext>
                </a:extLst>
              </p:cNvPr>
              <p:cNvCxnSpPr>
                <a:endCxn id="34" idx="0"/>
              </p:cNvCxnSpPr>
              <p:nvPr/>
            </p:nvCxnSpPr>
            <p:spPr>
              <a:xfrm>
                <a:off x="6843181" y="3494741"/>
                <a:ext cx="221" cy="157028"/>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A4138A8A-4FB5-4719-A3AA-AFD8B71740A2}"/>
                  </a:ext>
                </a:extLst>
              </p:cNvPr>
              <p:cNvSpPr txBox="1"/>
              <p:nvPr/>
            </p:nvSpPr>
            <p:spPr>
              <a:xfrm>
                <a:off x="4879046" y="1862306"/>
                <a:ext cx="1308484" cy="338554"/>
              </a:xfrm>
              <a:prstGeom prst="rect">
                <a:avLst/>
              </a:prstGeom>
              <a:noFill/>
              <a:ln w="12700">
                <a:solidFill>
                  <a:schemeClr val="tx1"/>
                </a:solidFill>
              </a:ln>
            </p:spPr>
            <p:txBody>
              <a:bodyPr wrap="square" lIns="0" rIns="0" rtlCol="0">
                <a:spAutoFit/>
              </a:bodyPr>
              <a:lstStyle/>
              <a:p>
                <a:pPr algn="ctr"/>
                <a:r>
                  <a:rPr lang="en-US" sz="1600" dirty="0" err="1">
                    <a:ea typeface="Helvetica Light" charset="0"/>
                    <a:cs typeface="Helvetica Light" charset="0"/>
                  </a:rPr>
                  <a:t>mayAlias</a:t>
                </a:r>
                <a:r>
                  <a:rPr lang="en-US" sz="1600" dirty="0">
                    <a:ea typeface="Helvetica Light" charset="0"/>
                    <a:cs typeface="Helvetica Light" charset="0"/>
                  </a:rPr>
                  <a: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p>
            </p:txBody>
          </p:sp>
          <p:sp>
            <p:nvSpPr>
              <p:cNvPr id="29" name="TextBox 28">
                <a:extLst>
                  <a:ext uri="{FF2B5EF4-FFF2-40B4-BE49-F238E27FC236}">
                    <a16:creationId xmlns:a16="http://schemas.microsoft.com/office/drawing/2014/main" xmlns="" id="{47D47698-2980-46B6-A956-154CB73EEBAF}"/>
                  </a:ext>
                </a:extLst>
              </p:cNvPr>
              <p:cNvSpPr txBox="1"/>
              <p:nvPr/>
            </p:nvSpPr>
            <p:spPr>
              <a:xfrm>
                <a:off x="3405075" y="1862306"/>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a:solidFill>
                      <a:prstClr val="black"/>
                    </a:solidFill>
                    <a:latin typeface="Garamond" panose="02020404030301010803" pitchFamily="18" charset="0"/>
                  </a:rPr>
                  <a:t>guarded</a:t>
                </a:r>
                <a:r>
                  <a:rPr lang="es-ES_tradnl" sz="1600" dirty="0">
                    <a:solidFill>
                      <a:prstClr val="black"/>
                    </a:solidFill>
                    <a:latin typeface="Garamond" panose="02020404030301010803" pitchFamily="18" charset="0"/>
                  </a:rPr>
                  <a:t>(</a:t>
                </a:r>
                <a:r>
                  <a:rPr lang="es-ES_tradnl" sz="1600" dirty="0">
                    <a:solidFill>
                      <a:srgbClr val="00B050"/>
                    </a:solidFill>
                    <a:latin typeface="Garamond" panose="02020404030301010803" pitchFamily="18" charset="0"/>
                  </a:rPr>
                  <a:t>x2</a:t>
                </a:r>
                <a:r>
                  <a:rPr lang="es-ES_tradnl" sz="1600" dirty="0">
                    <a:solidFill>
                      <a:prstClr val="black"/>
                    </a:solidFill>
                    <a:latin typeface="Garamond" panose="02020404030301010803" pitchFamily="18" charset="0"/>
                  </a:rPr>
                  <a:t>, </a:t>
                </a:r>
                <a:r>
                  <a:rPr lang="es-ES_tradnl" sz="1600" dirty="0">
                    <a:solidFill>
                      <a:srgbClr val="FF0000"/>
                    </a:solidFill>
                    <a:latin typeface="Garamond" panose="02020404030301010803" pitchFamily="18" charset="0"/>
                  </a:rPr>
                  <a:t>x1</a:t>
                </a:r>
                <a:r>
                  <a:rPr lang="es-ES_tradnl" sz="1600" dirty="0">
                    <a:solidFill>
                      <a:prstClr val="black"/>
                    </a:solidFill>
                    <a:latin typeface="Garamond" panose="02020404030301010803" pitchFamily="18" charset="0"/>
                  </a:rPr>
                  <a:t>)</a:t>
                </a:r>
                <a:endParaRPr lang="en-US" sz="1600" dirty="0">
                  <a:ea typeface="Helvetica Light" charset="0"/>
                  <a:cs typeface="Helvetica Light" charset="0"/>
                </a:endParaRPr>
              </a:p>
            </p:txBody>
          </p:sp>
          <p:sp>
            <p:nvSpPr>
              <p:cNvPr id="30" name="TextBox 29">
                <a:extLst>
                  <a:ext uri="{FF2B5EF4-FFF2-40B4-BE49-F238E27FC236}">
                    <a16:creationId xmlns:a16="http://schemas.microsoft.com/office/drawing/2014/main" xmlns="" id="{53CEB1F2-7871-4438-BEC7-9C18C37A9B9A}"/>
                  </a:ext>
                </a:extLst>
              </p:cNvPr>
              <p:cNvSpPr txBox="1"/>
              <p:nvPr/>
            </p:nvSpPr>
            <p:spPr>
              <a:xfrm>
                <a:off x="4992585" y="2456556"/>
                <a:ext cx="1081392" cy="338554"/>
              </a:xfrm>
              <a:prstGeom prst="rect">
                <a:avLst/>
              </a:prstGeom>
              <a:noFill/>
              <a:ln w="28575">
                <a:solidFill>
                  <a:schemeClr val="tx1"/>
                </a:solidFill>
              </a:ln>
            </p:spPr>
            <p:txBody>
              <a:bodyPr wrap="square" rtlCol="0">
                <a:spAutoFit/>
              </a:bodyPr>
              <a:lstStyle/>
              <a:p>
                <a:pPr algn="ctr"/>
                <a:r>
                  <a:rPr lang="en-US" sz="1600" dirty="0">
                    <a:ea typeface="Helvetica Light" charset="0"/>
                    <a:cs typeface="Helvetica Light" charset="0"/>
                  </a:rPr>
                  <a:t>race(</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FF0000"/>
                    </a:solidFill>
                    <a:ea typeface="Helvetica Light" charset="0"/>
                    <a:cs typeface="Helvetica Light" charset="0"/>
                  </a:rPr>
                  <a:t>x1</a:t>
                </a:r>
                <a:r>
                  <a:rPr lang="en-US" sz="1600" dirty="0">
                    <a:ea typeface="Helvetica Light" charset="0"/>
                    <a:cs typeface="Helvetica Light" charset="0"/>
                  </a:rPr>
                  <a:t>)</a:t>
                </a:r>
              </a:p>
            </p:txBody>
          </p:sp>
          <p:cxnSp>
            <p:nvCxnSpPr>
              <p:cNvPr id="31" name="Straight Connector 30">
                <a:extLst>
                  <a:ext uri="{FF2B5EF4-FFF2-40B4-BE49-F238E27FC236}">
                    <a16:creationId xmlns:a16="http://schemas.microsoft.com/office/drawing/2014/main" xmlns="" id="{C3AB3FC7-1E3C-452C-A88F-F9041209917B}"/>
                  </a:ext>
                </a:extLst>
              </p:cNvPr>
              <p:cNvCxnSpPr>
                <a:endCxn id="12" idx="2"/>
              </p:cNvCxnSpPr>
              <p:nvPr/>
            </p:nvCxnSpPr>
            <p:spPr>
              <a:xfrm flipV="1">
                <a:off x="5527560" y="2200860"/>
                <a:ext cx="1404552" cy="125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2512E4F7-0865-4DAD-A622-B5C27F959DF0}"/>
                  </a:ext>
                </a:extLst>
              </p:cNvPr>
              <p:cNvCxnSpPr/>
              <p:nvPr/>
            </p:nvCxnSpPr>
            <p:spPr>
              <a:xfrm flipH="1" flipV="1">
                <a:off x="3946368" y="2200861"/>
                <a:ext cx="1581192" cy="125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3D374D9E-D2A3-4FD1-B981-91E17B1B1B67}"/>
                  </a:ext>
                </a:extLst>
              </p:cNvPr>
              <p:cNvCxnSpPr>
                <a:stCxn id="30" idx="0"/>
                <a:endCxn id="28" idx="2"/>
              </p:cNvCxnSpPr>
              <p:nvPr/>
            </p:nvCxnSpPr>
            <p:spPr>
              <a:xfrm flipV="1">
                <a:off x="5533281" y="2200860"/>
                <a:ext cx="7" cy="255696"/>
              </a:xfrm>
              <a:prstGeom prst="line">
                <a:avLst/>
              </a:prstGeom>
              <a:ln w="12700">
                <a:solidFill>
                  <a:schemeClr val="tx1"/>
                </a:solidFill>
                <a:headEnd type="triangle"/>
                <a:tailEnd w="sm" len="sm"/>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xmlns="" id="{6012396E-7313-41D2-B40E-8A1E1D641D8D}"/>
                  </a:ext>
                </a:extLst>
              </p:cNvPr>
              <p:cNvSpPr txBox="1"/>
              <p:nvPr/>
            </p:nvSpPr>
            <p:spPr>
              <a:xfrm>
                <a:off x="6189160" y="3651769"/>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p>
            </p:txBody>
          </p:sp>
          <p:sp>
            <p:nvSpPr>
              <p:cNvPr id="35" name="TextBox 34">
                <a:extLst>
                  <a:ext uri="{FF2B5EF4-FFF2-40B4-BE49-F238E27FC236}">
                    <a16:creationId xmlns:a16="http://schemas.microsoft.com/office/drawing/2014/main" xmlns="" id="{39CB5D1F-28E9-4684-8223-1EE40403C16C}"/>
                  </a:ext>
                </a:extLst>
              </p:cNvPr>
              <p:cNvSpPr txBox="1"/>
              <p:nvPr/>
            </p:nvSpPr>
            <p:spPr>
              <a:xfrm>
                <a:off x="6189160" y="4174219"/>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p>
            </p:txBody>
          </p:sp>
          <p:cxnSp>
            <p:nvCxnSpPr>
              <p:cNvPr id="36" name="Straight Arrow Connector 35">
                <a:extLst>
                  <a:ext uri="{FF2B5EF4-FFF2-40B4-BE49-F238E27FC236}">
                    <a16:creationId xmlns:a16="http://schemas.microsoft.com/office/drawing/2014/main" xmlns="" id="{B5FEE87D-089A-4745-9668-E9EDBADAFA8F}"/>
                  </a:ext>
                </a:extLst>
              </p:cNvPr>
              <p:cNvCxnSpPr>
                <a:stCxn id="34" idx="2"/>
                <a:endCxn id="35" idx="0"/>
              </p:cNvCxnSpPr>
              <p:nvPr/>
            </p:nvCxnSpPr>
            <p:spPr>
              <a:xfrm>
                <a:off x="6843402" y="3990323"/>
                <a:ext cx="0" cy="183896"/>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43A37740-B8E4-4D14-BAD7-147546E1F6A4}"/>
                  </a:ext>
                </a:extLst>
              </p:cNvPr>
              <p:cNvSpPr txBox="1"/>
              <p:nvPr/>
            </p:nvSpPr>
            <p:spPr>
              <a:xfrm>
                <a:off x="4915935" y="4180327"/>
                <a:ext cx="1081392"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next(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r>
                  <a:rPr lang="en-US" sz="1600" dirty="0">
                    <a:solidFill>
                      <a:srgbClr val="00B050"/>
                    </a:solidFill>
                    <a:ea typeface="Helvetica Light" charset="0"/>
                    <a:cs typeface="Helvetica Light" charset="0"/>
                  </a:rPr>
                  <a:t>x2</a:t>
                </a:r>
                <a:r>
                  <a:rPr lang="en-US" sz="1600" dirty="0">
                    <a:ea typeface="Helvetica Light" charset="0"/>
                    <a:cs typeface="Helvetica Light" charset="0"/>
                  </a:rPr>
                  <a:t>)</a:t>
                </a:r>
              </a:p>
            </p:txBody>
          </p:sp>
          <p:sp>
            <p:nvSpPr>
              <p:cNvPr id="38" name="TextBox 37">
                <a:extLst>
                  <a:ext uri="{FF2B5EF4-FFF2-40B4-BE49-F238E27FC236}">
                    <a16:creationId xmlns:a16="http://schemas.microsoft.com/office/drawing/2014/main" xmlns="" id="{FC265F18-7D0B-46D0-8D17-66ABD36E153E}"/>
                  </a:ext>
                </a:extLst>
              </p:cNvPr>
              <p:cNvSpPr txBox="1"/>
              <p:nvPr/>
            </p:nvSpPr>
            <p:spPr>
              <a:xfrm>
                <a:off x="5400870" y="4791501"/>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p>
            </p:txBody>
          </p:sp>
          <p:cxnSp>
            <p:nvCxnSpPr>
              <p:cNvPr id="39" name="Straight Connector 38">
                <a:extLst>
                  <a:ext uri="{FF2B5EF4-FFF2-40B4-BE49-F238E27FC236}">
                    <a16:creationId xmlns:a16="http://schemas.microsoft.com/office/drawing/2014/main" xmlns="" id="{170F45BD-7F91-43FC-8B9C-D23627A21610}"/>
                  </a:ext>
                </a:extLst>
              </p:cNvPr>
              <p:cNvCxnSpPr>
                <a:stCxn id="37" idx="2"/>
              </p:cNvCxnSpPr>
              <p:nvPr/>
            </p:nvCxnSpPr>
            <p:spPr>
              <a:xfrm>
                <a:off x="5456631" y="4518881"/>
                <a:ext cx="598481" cy="13465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189B6E58-A2F4-4A7D-BE4F-E977D34BB99A}"/>
                  </a:ext>
                </a:extLst>
              </p:cNvPr>
              <p:cNvCxnSpPr>
                <a:endCxn id="35" idx="2"/>
              </p:cNvCxnSpPr>
              <p:nvPr/>
            </p:nvCxnSpPr>
            <p:spPr>
              <a:xfrm flipV="1">
                <a:off x="6055112" y="4512773"/>
                <a:ext cx="788290" cy="140766"/>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891CB84F-4585-4145-A9D4-3FACCBD1DFF7}"/>
                  </a:ext>
                </a:extLst>
              </p:cNvPr>
              <p:cNvCxnSpPr>
                <a:endCxn id="38" idx="0"/>
              </p:cNvCxnSpPr>
              <p:nvPr/>
            </p:nvCxnSpPr>
            <p:spPr>
              <a:xfrm>
                <a:off x="6055112" y="4653538"/>
                <a:ext cx="0" cy="137963"/>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BF9B54DC-D692-4B3B-9434-A1111BC15A9F}"/>
                  </a:ext>
                </a:extLst>
              </p:cNvPr>
              <p:cNvSpPr txBox="1"/>
              <p:nvPr/>
            </p:nvSpPr>
            <p:spPr>
              <a:xfrm>
                <a:off x="7045143" y="4796132"/>
                <a:ext cx="1081392"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next(</a:t>
                </a:r>
                <a:r>
                  <a:rPr lang="en-US" sz="1600" dirty="0">
                    <a:solidFill>
                      <a:srgbClr val="7030A0"/>
                    </a:solidFill>
                    <a:ea typeface="Helvetica Light" charset="0"/>
                    <a:cs typeface="Helvetica Light" charset="0"/>
                  </a:rPr>
                  <a:t>y2</a:t>
                </a:r>
                <a:r>
                  <a:rPr lang="en-US" sz="1600" dirty="0">
                    <a:ea typeface="Helvetica Light" charset="0"/>
                    <a:cs typeface="Helvetica Light" charset="0"/>
                  </a:rPr>
                  <a: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p>
            </p:txBody>
          </p:sp>
          <p:sp>
            <p:nvSpPr>
              <p:cNvPr id="43" name="TextBox 42">
                <a:extLst>
                  <a:ext uri="{FF2B5EF4-FFF2-40B4-BE49-F238E27FC236}">
                    <a16:creationId xmlns:a16="http://schemas.microsoft.com/office/drawing/2014/main" xmlns="" id="{421EC727-8463-4F83-82F7-241ADD439309}"/>
                  </a:ext>
                </a:extLst>
              </p:cNvPr>
              <p:cNvSpPr txBox="1"/>
              <p:nvPr/>
            </p:nvSpPr>
            <p:spPr>
              <a:xfrm>
                <a:off x="6156087" y="5390070"/>
                <a:ext cx="1308484" cy="338554"/>
              </a:xfrm>
              <a:prstGeom prst="rect">
                <a:avLst/>
              </a:prstGeom>
              <a:noFill/>
              <a:ln w="12700">
                <a:solidFill>
                  <a:schemeClr val="tx1"/>
                </a:solidFill>
              </a:ln>
            </p:spPr>
            <p:txBody>
              <a:bodyPr wrap="square" rtlCol="0">
                <a:spAutoFit/>
              </a:bodyPr>
              <a:lstStyle/>
              <a:p>
                <a:pPr algn="ctr"/>
                <a:r>
                  <a:rPr lang="en-US" sz="1600" dirty="0">
                    <a:ea typeface="Helvetica Light" charset="0"/>
                    <a:cs typeface="Helvetica Light" charset="0"/>
                  </a:rPr>
                  <a:t>parallel(</a:t>
                </a:r>
                <a:r>
                  <a:rPr lang="en-US" sz="1600" dirty="0">
                    <a:solidFill>
                      <a:srgbClr val="7030A0"/>
                    </a:solidFill>
                    <a:ea typeface="Helvetica Light" charset="0"/>
                    <a:cs typeface="Helvetica Light" charset="0"/>
                  </a:rPr>
                  <a:t>y2</a:t>
                </a:r>
                <a:r>
                  <a:rPr lang="en-US" sz="1600" dirty="0">
                    <a:ea typeface="Helvetica Light" charset="0"/>
                    <a:cs typeface="Helvetica Light" charset="0"/>
                  </a:rPr>
                  <a: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p>
            </p:txBody>
          </p:sp>
          <p:cxnSp>
            <p:nvCxnSpPr>
              <p:cNvPr id="44" name="Straight Connector 43">
                <a:extLst>
                  <a:ext uri="{FF2B5EF4-FFF2-40B4-BE49-F238E27FC236}">
                    <a16:creationId xmlns:a16="http://schemas.microsoft.com/office/drawing/2014/main" xmlns="" id="{D4A3D4B0-41B9-40A9-B484-475C0307AB74}"/>
                  </a:ext>
                </a:extLst>
              </p:cNvPr>
              <p:cNvCxnSpPr>
                <a:stCxn id="42" idx="2"/>
              </p:cNvCxnSpPr>
              <p:nvPr/>
            </p:nvCxnSpPr>
            <p:spPr>
              <a:xfrm flipH="1">
                <a:off x="6824749" y="5134686"/>
                <a:ext cx="761090" cy="7413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62C40547-1E56-4F2F-8E03-F402FBC79ABE}"/>
                  </a:ext>
                </a:extLst>
              </p:cNvPr>
              <p:cNvCxnSpPr>
                <a:endCxn id="38" idx="2"/>
              </p:cNvCxnSpPr>
              <p:nvPr/>
            </p:nvCxnSpPr>
            <p:spPr>
              <a:xfrm flipH="1" flipV="1">
                <a:off x="6055112" y="5130055"/>
                <a:ext cx="769636" cy="7876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2522773E-AD54-4459-AE17-3104DCF31FC2}"/>
                  </a:ext>
                </a:extLst>
              </p:cNvPr>
              <p:cNvCxnSpPr>
                <a:endCxn id="43" idx="0"/>
              </p:cNvCxnSpPr>
              <p:nvPr/>
            </p:nvCxnSpPr>
            <p:spPr>
              <a:xfrm>
                <a:off x="6810329" y="5208823"/>
                <a:ext cx="0" cy="181247"/>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xmlns="" id="{E82072FC-784B-4E1D-9FB1-F46370C85150}"/>
                  </a:ext>
                </a:extLst>
              </p:cNvPr>
              <p:cNvSpPr txBox="1"/>
              <p:nvPr/>
            </p:nvSpPr>
            <p:spPr>
              <a:xfrm>
                <a:off x="4677453" y="5392978"/>
                <a:ext cx="1308484" cy="338554"/>
              </a:xfrm>
              <a:prstGeom prst="rect">
                <a:avLst/>
              </a:prstGeom>
              <a:noFill/>
              <a:ln w="12700">
                <a:solidFill>
                  <a:schemeClr val="tx1"/>
                </a:solidFill>
              </a:ln>
            </p:spPr>
            <p:txBody>
              <a:bodyPr wrap="square" lIns="0" rIns="0" rtlCol="0">
                <a:spAutoFit/>
              </a:bodyPr>
              <a:lstStyle/>
              <a:p>
                <a:pPr algn="ctr"/>
                <a:r>
                  <a:rPr lang="en-US" sz="1600" dirty="0" err="1">
                    <a:ea typeface="Helvetica Light" charset="0"/>
                    <a:cs typeface="Helvetica Light" charset="0"/>
                  </a:rPr>
                  <a:t>mayAlias</a:t>
                </a:r>
                <a:r>
                  <a:rPr lang="en-US" sz="1600" dirty="0">
                    <a:ea typeface="Helvetica Light" charset="0"/>
                    <a:cs typeface="Helvetica Light" charset="0"/>
                  </a:rPr>
                  <a:t>(</a:t>
                </a:r>
                <a:r>
                  <a:rPr lang="en-US" sz="1600" dirty="0">
                    <a:solidFill>
                      <a:srgbClr val="7030A0"/>
                    </a:solidFill>
                    <a:ea typeface="Helvetica Light" charset="0"/>
                    <a:cs typeface="Helvetica Light" charset="0"/>
                  </a:rPr>
                  <a:t>y2</a:t>
                </a:r>
                <a:r>
                  <a:rPr lang="en-US" sz="1600" dirty="0">
                    <a:ea typeface="Helvetica Light" charset="0"/>
                    <a:cs typeface="Helvetica Light" charset="0"/>
                  </a:rPr>
                  <a:t>,</a:t>
                </a:r>
                <a:r>
                  <a:rPr lang="en-US" sz="1600" dirty="0">
                    <a:solidFill>
                      <a:srgbClr val="00B0F0"/>
                    </a:solidFill>
                    <a:ea typeface="Helvetica Light" charset="0"/>
                    <a:cs typeface="Helvetica Light" charset="0"/>
                  </a:rPr>
                  <a:t>y1</a:t>
                </a:r>
                <a:r>
                  <a:rPr lang="en-US" sz="1600" dirty="0">
                    <a:ea typeface="Helvetica Light" charset="0"/>
                    <a:cs typeface="Helvetica Light" charset="0"/>
                  </a:rPr>
                  <a:t>)</a:t>
                </a:r>
              </a:p>
            </p:txBody>
          </p:sp>
          <p:cxnSp>
            <p:nvCxnSpPr>
              <p:cNvPr id="48" name="Straight Arrow Connector 47">
                <a:extLst>
                  <a:ext uri="{FF2B5EF4-FFF2-40B4-BE49-F238E27FC236}">
                    <a16:creationId xmlns:a16="http://schemas.microsoft.com/office/drawing/2014/main" xmlns="" id="{C17B9385-41F4-4A8A-88B5-7D47FCEEEF16}"/>
                  </a:ext>
                </a:extLst>
              </p:cNvPr>
              <p:cNvCxnSpPr>
                <a:stCxn id="43" idx="2"/>
                <a:endCxn id="9" idx="0"/>
              </p:cNvCxnSpPr>
              <p:nvPr/>
            </p:nvCxnSpPr>
            <p:spPr>
              <a:xfrm>
                <a:off x="6810329" y="5728624"/>
                <a:ext cx="2317" cy="2404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7DD671B5-FDA6-497F-8D10-314E23C55E38}"/>
                  </a:ext>
                </a:extLst>
              </p:cNvPr>
              <p:cNvCxnSpPr>
                <a:endCxn id="47" idx="2"/>
              </p:cNvCxnSpPr>
              <p:nvPr/>
            </p:nvCxnSpPr>
            <p:spPr>
              <a:xfrm flipH="1" flipV="1">
                <a:off x="5331695" y="5731532"/>
                <a:ext cx="1478634" cy="1066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823601C1-6F29-49AB-AC94-E721EE9C01C5}"/>
                  </a:ext>
                </a:extLst>
              </p:cNvPr>
              <p:cNvCxnSpPr>
                <a:stCxn id="8" idx="2"/>
              </p:cNvCxnSpPr>
              <p:nvPr/>
            </p:nvCxnSpPr>
            <p:spPr>
              <a:xfrm flipH="1">
                <a:off x="6802933" y="5728662"/>
                <a:ext cx="1503493" cy="109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xmlns="" id="{D11832DD-8DC0-45AA-A077-5E4FE45F9BEC}"/>
                  </a:ext>
                </a:extLst>
              </p:cNvPr>
              <p:cNvCxnSpPr>
                <a:endCxn id="11" idx="0"/>
              </p:cNvCxnSpPr>
              <p:nvPr/>
            </p:nvCxnSpPr>
            <p:spPr>
              <a:xfrm>
                <a:off x="7791087" y="1036805"/>
                <a:ext cx="0" cy="2367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xmlns="" id="{EC59E091-B71B-441A-93C7-58B3EF92414E}"/>
              </a:ext>
            </a:extLst>
          </p:cNvPr>
          <p:cNvGrpSpPr/>
          <p:nvPr/>
        </p:nvGrpSpPr>
        <p:grpSpPr>
          <a:xfrm>
            <a:off x="1584065" y="1940452"/>
            <a:ext cx="1344021" cy="452032"/>
            <a:chOff x="1584065" y="1940452"/>
            <a:chExt cx="1344021" cy="452032"/>
          </a:xfrm>
        </p:grpSpPr>
        <p:sp>
          <p:nvSpPr>
            <p:cNvPr id="54" name="Rectangle 53">
              <a:extLst>
                <a:ext uri="{FF2B5EF4-FFF2-40B4-BE49-F238E27FC236}">
                  <a16:creationId xmlns:a16="http://schemas.microsoft.com/office/drawing/2014/main" xmlns="" id="{BCEC3532-CC9D-4245-853A-6B62A2D18F59}"/>
                </a:ext>
              </a:extLst>
            </p:cNvPr>
            <p:cNvSpPr/>
            <p:nvPr/>
          </p:nvSpPr>
          <p:spPr>
            <a:xfrm>
              <a:off x="1584065" y="1940452"/>
              <a:ext cx="1344021" cy="45203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xmlns="" id="{656403D1-B769-442E-88A2-49A9736AE8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8675" y="2026172"/>
              <a:ext cx="261604" cy="261604"/>
            </a:xfrm>
            <a:prstGeom prst="rect">
              <a:avLst/>
            </a:prstGeom>
          </p:spPr>
        </p:pic>
      </p:grpSp>
      <p:sp>
        <p:nvSpPr>
          <p:cNvPr id="61" name="Speech Bubble: Rectangle 60">
            <a:extLst>
              <a:ext uri="{FF2B5EF4-FFF2-40B4-BE49-F238E27FC236}">
                <a16:creationId xmlns:a16="http://schemas.microsoft.com/office/drawing/2014/main" xmlns="" id="{852B6BC5-888A-432C-ACA2-80BD96640843}"/>
              </a:ext>
            </a:extLst>
          </p:cNvPr>
          <p:cNvSpPr/>
          <p:nvPr/>
        </p:nvSpPr>
        <p:spPr>
          <a:xfrm>
            <a:off x="4872103" y="3510576"/>
            <a:ext cx="3756428" cy="1428452"/>
          </a:xfrm>
          <a:prstGeom prst="wedgeRectCallout">
            <a:avLst>
              <a:gd name="adj1" fmla="val -67535"/>
              <a:gd name="adj2" fmla="val 963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smtClean="0"/>
              <a:t>P(race(y2,y1</a:t>
            </a:r>
            <a:r>
              <a:rPr lang="en-US" sz="2000" dirty="0"/>
              <a:t>) | ¬race(x2,x1)) </a:t>
            </a:r>
            <a:r>
              <a:rPr lang="en-US" sz="2000" dirty="0" smtClean="0"/>
              <a:t>=</a:t>
            </a:r>
            <a:r>
              <a:rPr lang="en-US" sz="2000" smtClean="0"/>
              <a:t/>
            </a:r>
            <a:br>
              <a:rPr lang="en-US" sz="2000" smtClean="0"/>
            </a:br>
            <a:r>
              <a:rPr lang="en-US" sz="2000" smtClean="0"/>
              <a:t>P(race(y2,y1</a:t>
            </a:r>
            <a:r>
              <a:rPr lang="en-US" sz="2000" dirty="0"/>
              <a:t>) | parallel(x2,x1)) </a:t>
            </a:r>
            <a:r>
              <a:rPr lang="en-US" sz="2000" smtClean="0"/>
              <a:t>* P(parallel(x2,x1</a:t>
            </a:r>
            <a:r>
              <a:rPr lang="en-US" sz="2000" dirty="0"/>
              <a:t>) | ¬race(x2,x1</a:t>
            </a:r>
            <a:r>
              <a:rPr lang="en-US" sz="2000" dirty="0" smtClean="0"/>
              <a:t>))</a:t>
            </a:r>
          </a:p>
          <a:p>
            <a:r>
              <a:rPr lang="en-US" sz="2000" dirty="0" smtClean="0"/>
              <a:t>= </a:t>
            </a:r>
            <a:r>
              <a:rPr lang="en-US" sz="2000" dirty="0"/>
              <a:t>0.9</a:t>
            </a:r>
            <a:r>
              <a:rPr lang="en-US" sz="2000" baseline="30000" dirty="0"/>
              <a:t>5</a:t>
            </a:r>
            <a:r>
              <a:rPr lang="en-US" sz="2000" dirty="0"/>
              <a:t> * 0.47 = 0.28</a:t>
            </a:r>
          </a:p>
        </p:txBody>
      </p:sp>
      <p:sp>
        <p:nvSpPr>
          <p:cNvPr id="58" name="Speech Bubble: Rectangle 60">
            <a:extLst>
              <a:ext uri="{FF2B5EF4-FFF2-40B4-BE49-F238E27FC236}">
                <a16:creationId xmlns:a16="http://schemas.microsoft.com/office/drawing/2014/main" xmlns="" id="{852B6BC5-888A-432C-ACA2-80BD96640843}"/>
              </a:ext>
            </a:extLst>
          </p:cNvPr>
          <p:cNvSpPr/>
          <p:nvPr/>
        </p:nvSpPr>
        <p:spPr>
          <a:xfrm>
            <a:off x="4884849" y="1497765"/>
            <a:ext cx="3756428" cy="1724040"/>
          </a:xfrm>
          <a:prstGeom prst="wedgeRectCallout">
            <a:avLst>
              <a:gd name="adj1" fmla="val -62723"/>
              <a:gd name="adj2" fmla="val -44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ea typeface="Helvetica Light" charset="0"/>
                <a:cs typeface="Helvetica Light" charset="0"/>
              </a:rPr>
              <a:t>By Bayes’ Rule,</a:t>
            </a:r>
          </a:p>
          <a:p>
            <a:r>
              <a:rPr lang="en-US" sz="2000" dirty="0">
                <a:ea typeface="Helvetica Light" charset="0"/>
                <a:cs typeface="Helvetica Light" charset="0"/>
              </a:rPr>
              <a:t>P(parallel(x2,x1) | ¬race(x2,x1)) = P(¬race(x2,x1) | parallel(x2,x1)) * P(parallel(x2,x1)) / P(¬race(x2,x1))</a:t>
            </a:r>
          </a:p>
          <a:p>
            <a:r>
              <a:rPr lang="en-US" sz="2000" dirty="0">
                <a:ea typeface="Helvetica Light" charset="0"/>
                <a:cs typeface="Helvetica Light" charset="0"/>
              </a:rPr>
              <a:t>= 0.1 * 0.9 / (1 - 0.81) = 0.47</a:t>
            </a:r>
          </a:p>
        </p:txBody>
      </p:sp>
      <p:sp>
        <p:nvSpPr>
          <p:cNvPr id="2" name="Slide Number Placeholder 1"/>
          <p:cNvSpPr>
            <a:spLocks noGrp="1"/>
          </p:cNvSpPr>
          <p:nvPr>
            <p:ph type="sldNum" sz="quarter" idx="12"/>
          </p:nvPr>
        </p:nvSpPr>
        <p:spPr/>
        <p:txBody>
          <a:bodyPr/>
          <a:lstStyle/>
          <a:p>
            <a:fld id="{1F7DF5D7-FF41-4BF6-8958-28DFF1DB182D}" type="slidenum">
              <a:rPr lang="en-US" smtClean="0"/>
              <a:t>41</a:t>
            </a:fld>
            <a:endParaRPr lang="en-US" dirty="0"/>
          </a:p>
        </p:txBody>
      </p:sp>
    </p:spTree>
    <p:extLst>
      <p:ext uri="{BB962C8B-B14F-4D97-AF65-F5344CB8AC3E}">
        <p14:creationId xmlns:p14="http://schemas.microsoft.com/office/powerpoint/2010/main" val="32599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10/13/17</a:t>
            </a:r>
            <a:endParaRPr lang="en-US" dirty="0"/>
          </a:p>
        </p:txBody>
      </p:sp>
      <p:graphicFrame>
        <p:nvGraphicFramePr>
          <p:cNvPr id="7" name="Table 6"/>
          <p:cNvGraphicFramePr>
            <a:graphicFrameLocks noGrp="1"/>
          </p:cNvGraphicFramePr>
          <p:nvPr>
            <p:extLst/>
          </p:nvPr>
        </p:nvGraphicFramePr>
        <p:xfrm>
          <a:off x="691120" y="852411"/>
          <a:ext cx="7665326" cy="369786"/>
        </p:xfrm>
        <a:graphic>
          <a:graphicData uri="http://schemas.openxmlformats.org/drawingml/2006/table">
            <a:tbl>
              <a:tblPr firstRow="1" bandRow="1">
                <a:tableStyleId>{7E9639D4-E3E2-4D34-9284-5A2195B3D0D7}</a:tableStyleId>
              </a:tblPr>
              <a:tblGrid>
                <a:gridCol w="1244007">
                  <a:extLst>
                    <a:ext uri="{9D8B030D-6E8A-4147-A177-3AD203B41FA5}">
                      <a16:colId xmlns:a16="http://schemas.microsoft.com/office/drawing/2014/main" xmlns="" val="20000"/>
                    </a:ext>
                  </a:extLst>
                </a:gridCol>
                <a:gridCol w="6421319">
                  <a:extLst>
                    <a:ext uri="{9D8B030D-6E8A-4147-A177-3AD203B41FA5}">
                      <a16:colId xmlns:a16="http://schemas.microsoft.com/office/drawing/2014/main" xmlns="" val="20001"/>
                    </a:ext>
                  </a:extLst>
                </a:gridCol>
              </a:tblGrid>
              <a:tr h="369786">
                <a:tc>
                  <a:txBody>
                    <a:bodyPr/>
                    <a:lstStyle/>
                    <a:p>
                      <a:r>
                        <a:rPr lang="en-US" sz="1700" dirty="0"/>
                        <a:t>Confidence</a:t>
                      </a:r>
                    </a:p>
                  </a:txBody>
                  <a:tcPr>
                    <a:solidFill>
                      <a:schemeClr val="accent2">
                        <a:lumMod val="75000"/>
                      </a:schemeClr>
                    </a:solidFill>
                  </a:tcPr>
                </a:tc>
                <a:tc>
                  <a:txBody>
                    <a:bodyPr/>
                    <a:lstStyle/>
                    <a:p>
                      <a:r>
                        <a:rPr lang="en-US" sz="1700" dirty="0" smtClean="0"/>
                        <a:t>                                            Detected </a:t>
                      </a:r>
                      <a:r>
                        <a:rPr lang="en-US" sz="1700" dirty="0"/>
                        <a:t>Races</a:t>
                      </a:r>
                    </a:p>
                  </a:txBody>
                  <a:tcPr>
                    <a:solidFill>
                      <a:schemeClr val="accent2">
                        <a:lumMod val="75000"/>
                      </a:schemeClr>
                    </a:solidFill>
                  </a:tcPr>
                </a:tc>
                <a:extLst>
                  <a:ext uri="{0D108BD9-81ED-4DB2-BD59-A6C34878D82A}">
                    <a16:rowId xmlns:a16="http://schemas.microsoft.com/office/drawing/2014/main" xmlns=""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710012451"/>
              </p:ext>
            </p:extLst>
          </p:nvPr>
        </p:nvGraphicFramePr>
        <p:xfrm>
          <a:off x="691118" y="3440217"/>
          <a:ext cx="7665326" cy="739572"/>
        </p:xfrm>
        <a:graphic>
          <a:graphicData uri="http://schemas.openxmlformats.org/drawingml/2006/table">
            <a:tbl>
              <a:tblPr firstRow="1" bandRow="1">
                <a:tableStyleId>{7E9639D4-E3E2-4D34-9284-5A2195B3D0D7}</a:tableStyleId>
              </a:tblPr>
              <a:tblGrid>
                <a:gridCol w="1254642">
                  <a:extLst>
                    <a:ext uri="{9D8B030D-6E8A-4147-A177-3AD203B41FA5}">
                      <a16:colId xmlns:a16="http://schemas.microsoft.com/office/drawing/2014/main" xmlns="" val="20000"/>
                    </a:ext>
                  </a:extLst>
                </a:gridCol>
                <a:gridCol w="3182758">
                  <a:extLst>
                    <a:ext uri="{9D8B030D-6E8A-4147-A177-3AD203B41FA5}">
                      <a16:colId xmlns:a16="http://schemas.microsoft.com/office/drawing/2014/main" xmlns="" val="20001"/>
                    </a:ext>
                  </a:extLst>
                </a:gridCol>
                <a:gridCol w="3227926">
                  <a:extLst>
                    <a:ext uri="{9D8B030D-6E8A-4147-A177-3AD203B41FA5}">
                      <a16:colId xmlns:a16="http://schemas.microsoft.com/office/drawing/2014/main" xmlns="" val="20002"/>
                    </a:ext>
                  </a:extLst>
                </a:gridCol>
              </a:tblGrid>
              <a:tr h="36978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solidFill>
                            <a:srgbClr val="0432FF"/>
                          </a:solidFill>
                        </a:rPr>
                        <a:t>    0.30</a:t>
                      </a:r>
                      <a:endParaRPr lang="en-US" sz="1500" dirty="0">
                        <a:solidFill>
                          <a:srgbClr val="0432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R1</a:t>
                      </a:r>
                      <a:r>
                        <a:rPr lang="en-US" sz="1500" dirty="0">
                          <a:solidFill>
                            <a:schemeClr val="tx1"/>
                          </a:solidFill>
                        </a:rPr>
                        <a:t>: </a:t>
                      </a:r>
                      <a:r>
                        <a:rPr lang="en-US" sz="1500" b="0" dirty="0">
                          <a:solidFill>
                            <a:schemeClr val="tx1"/>
                          </a:solidFill>
                        </a:rPr>
                        <a:t>Race on field</a:t>
                      </a:r>
                      <a:r>
                        <a:rPr lang="en-US" sz="1500" baseline="0" dirty="0"/>
                        <a:t> </a:t>
                      </a:r>
                      <a:r>
                        <a:rPr lang="en-US" sz="1500" b="0" baseline="0" dirty="0" err="1">
                          <a:solidFill>
                            <a:srgbClr val="0432FF"/>
                          </a:solidFill>
                        </a:rPr>
                        <a:t>org.apache.ftpserver.RequestHandler.request</a:t>
                      </a:r>
                      <a:endParaRPr lang="en-US" sz="1500" b="0" dirty="0">
                        <a:solidFill>
                          <a:srgbClr val="0432FF"/>
                        </a:solidFill>
                      </a:endParaRPr>
                    </a:p>
                  </a:txBody>
                  <a:tcPr>
                    <a:lnL w="12700" cap="flat" cmpd="sng" algn="ctr">
                      <a:solidFill>
                        <a:schemeClr val="tx1"/>
                      </a:solidFill>
                      <a:prstDash val="solid"/>
                      <a:round/>
                      <a:headEnd type="none" w="med" len="med"/>
                      <a:tailEnd type="none" w="med" len="med"/>
                    </a:lnL>
                    <a:solidFill>
                      <a:srgbClr val="FCFF06">
                        <a:alpha val="25098"/>
                      </a:srgbClr>
                    </a:solidFill>
                  </a:tcPr>
                </a:tc>
                <a:tc hMerge="1">
                  <a:txBody>
                    <a:bodyPr/>
                    <a:lstStyle/>
                    <a:p>
                      <a:endParaRPr lang="en-US" sz="15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0"/>
                  </a:ext>
                </a:extLst>
              </a:tr>
              <a:tr h="36978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dirty="0">
                        <a:solidFill>
                          <a:srgbClr val="0432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baseline="0" dirty="0">
                          <a:solidFill>
                            <a:srgbClr val="0432FF"/>
                          </a:solidFill>
                        </a:rPr>
                        <a:t>org.apache.ftpserver.RequestHandler:9</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500" baseline="0" dirty="0">
                          <a:solidFill>
                            <a:srgbClr val="0432FF"/>
                          </a:solidFill>
                        </a:rPr>
                        <a:t>org.apache.ftpserver.RequestHandler:18</a:t>
                      </a:r>
                      <a:endParaRPr lang="en-US" sz="15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713087465"/>
              </p:ext>
            </p:extLst>
          </p:nvPr>
        </p:nvGraphicFramePr>
        <p:xfrm>
          <a:off x="691119" y="1960784"/>
          <a:ext cx="7665326" cy="739572"/>
        </p:xfrm>
        <a:graphic>
          <a:graphicData uri="http://schemas.openxmlformats.org/drawingml/2006/table">
            <a:tbl>
              <a:tblPr firstRow="1" bandRow="1">
                <a:tableStyleId>{7E9639D4-E3E2-4D34-9284-5A2195B3D0D7}</a:tableStyleId>
              </a:tblPr>
              <a:tblGrid>
                <a:gridCol w="1254641">
                  <a:extLst>
                    <a:ext uri="{9D8B030D-6E8A-4147-A177-3AD203B41FA5}">
                      <a16:colId xmlns:a16="http://schemas.microsoft.com/office/drawing/2014/main" xmlns="" val="20000"/>
                    </a:ext>
                  </a:extLst>
                </a:gridCol>
                <a:gridCol w="3182759">
                  <a:extLst>
                    <a:ext uri="{9D8B030D-6E8A-4147-A177-3AD203B41FA5}">
                      <a16:colId xmlns:a16="http://schemas.microsoft.com/office/drawing/2014/main" xmlns="" val="20001"/>
                    </a:ext>
                  </a:extLst>
                </a:gridCol>
                <a:gridCol w="3227926">
                  <a:extLst>
                    <a:ext uri="{9D8B030D-6E8A-4147-A177-3AD203B41FA5}">
                      <a16:colId xmlns:a16="http://schemas.microsoft.com/office/drawing/2014/main" xmlns="" val="20002"/>
                    </a:ext>
                  </a:extLst>
                </a:gridCol>
              </a:tblGrid>
              <a:tr h="36978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solidFill>
                            <a:srgbClr val="0432FF"/>
                          </a:solidFill>
                        </a:rPr>
                        <a:t>    0.28</a:t>
                      </a:r>
                      <a:endParaRPr lang="en-US" sz="1500" dirty="0">
                        <a:solidFill>
                          <a:srgbClr val="0432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R3</a:t>
                      </a:r>
                      <a:r>
                        <a:rPr lang="en-US" sz="1500" dirty="0">
                          <a:solidFill>
                            <a:schemeClr val="tx1"/>
                          </a:solidFill>
                        </a:rPr>
                        <a:t>: </a:t>
                      </a:r>
                      <a:r>
                        <a:rPr lang="en-US" sz="1500" b="0" dirty="0">
                          <a:solidFill>
                            <a:schemeClr val="tx1"/>
                          </a:solidFill>
                        </a:rPr>
                        <a:t>Race on field</a:t>
                      </a:r>
                      <a:r>
                        <a:rPr lang="en-US" sz="1500" baseline="0" dirty="0"/>
                        <a:t> </a:t>
                      </a:r>
                      <a:r>
                        <a:rPr lang="en-US" sz="1500" b="0" baseline="0" dirty="0" err="1">
                          <a:solidFill>
                            <a:srgbClr val="0432FF"/>
                          </a:solidFill>
                        </a:rPr>
                        <a:t>org.apache.ftpserver.RequestHandler.writer</a:t>
                      </a:r>
                      <a:endParaRPr lang="en-US" sz="1500" b="0" dirty="0">
                        <a:solidFill>
                          <a:srgbClr val="0432FF"/>
                        </a:solidFill>
                      </a:endParaRPr>
                    </a:p>
                  </a:txBody>
                  <a:tcPr>
                    <a:lnL w="12700" cap="flat" cmpd="sng" algn="ctr">
                      <a:solidFill>
                        <a:schemeClr val="tx1"/>
                      </a:solidFill>
                      <a:prstDash val="solid"/>
                      <a:round/>
                      <a:headEnd type="none" w="med" len="med"/>
                      <a:tailEnd type="none" w="med" len="med"/>
                    </a:lnL>
                    <a:solidFill>
                      <a:srgbClr val="FCFF06">
                        <a:alpha val="25098"/>
                      </a:srgbClr>
                    </a:solidFill>
                  </a:tcPr>
                </a:tc>
                <a:tc hMerge="1">
                  <a:txBody>
                    <a:bodyPr/>
                    <a:lstStyle/>
                    <a:p>
                      <a:endParaRPr lang="en-US"/>
                    </a:p>
                  </a:txBody>
                  <a:tcPr/>
                </a:tc>
                <a:extLst>
                  <a:ext uri="{0D108BD9-81ED-4DB2-BD59-A6C34878D82A}">
                    <a16:rowId xmlns:a16="http://schemas.microsoft.com/office/drawing/2014/main" xmlns="" val="10000"/>
                  </a:ext>
                </a:extLst>
              </a:tr>
              <a:tr h="369786">
                <a:tc vMerge="1">
                  <a:txBody>
                    <a:bodyPr/>
                    <a:lstStyle/>
                    <a:p>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500" baseline="0" dirty="0">
                          <a:solidFill>
                            <a:srgbClr val="0432FF"/>
                          </a:solidFill>
                        </a:rPr>
                        <a:t>org.apache.ftpserver.RequestHandler:19</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500" baseline="0" dirty="0">
                          <a:solidFill>
                            <a:srgbClr val="0432FF"/>
                          </a:solidFill>
                        </a:rPr>
                        <a:t>org.apache.ftpserver.RequestHandler:20</a:t>
                      </a:r>
                      <a:endParaRPr lang="en-US" sz="15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890014684"/>
              </p:ext>
            </p:extLst>
          </p:nvPr>
        </p:nvGraphicFramePr>
        <p:xfrm>
          <a:off x="691119" y="2702522"/>
          <a:ext cx="7665326" cy="739572"/>
        </p:xfrm>
        <a:graphic>
          <a:graphicData uri="http://schemas.openxmlformats.org/drawingml/2006/table">
            <a:tbl>
              <a:tblPr firstRow="1" bandRow="1">
                <a:tableStyleId>{7E9639D4-E3E2-4D34-9284-5A2195B3D0D7}</a:tableStyleId>
              </a:tblPr>
              <a:tblGrid>
                <a:gridCol w="1254641">
                  <a:extLst>
                    <a:ext uri="{9D8B030D-6E8A-4147-A177-3AD203B41FA5}">
                      <a16:colId xmlns:a16="http://schemas.microsoft.com/office/drawing/2014/main" xmlns="" val="20000"/>
                    </a:ext>
                  </a:extLst>
                </a:gridCol>
                <a:gridCol w="3182759">
                  <a:extLst>
                    <a:ext uri="{9D8B030D-6E8A-4147-A177-3AD203B41FA5}">
                      <a16:colId xmlns:a16="http://schemas.microsoft.com/office/drawing/2014/main" xmlns="" val="20001"/>
                    </a:ext>
                  </a:extLst>
                </a:gridCol>
                <a:gridCol w="3227926">
                  <a:extLst>
                    <a:ext uri="{9D8B030D-6E8A-4147-A177-3AD203B41FA5}">
                      <a16:colId xmlns:a16="http://schemas.microsoft.com/office/drawing/2014/main" xmlns="" val="20002"/>
                    </a:ext>
                  </a:extLst>
                </a:gridCol>
              </a:tblGrid>
              <a:tr h="36978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solidFill>
                            <a:srgbClr val="0432FF"/>
                          </a:solidFill>
                        </a:rPr>
                        <a:t>    0.18</a:t>
                      </a:r>
                      <a:endParaRPr lang="en-US" sz="1500" dirty="0">
                        <a:solidFill>
                          <a:srgbClr val="0432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R4</a:t>
                      </a:r>
                      <a:r>
                        <a:rPr lang="en-US" sz="1500" dirty="0">
                          <a:solidFill>
                            <a:schemeClr val="tx1"/>
                          </a:solidFill>
                        </a:rPr>
                        <a:t>: </a:t>
                      </a:r>
                      <a:r>
                        <a:rPr lang="en-US" sz="1500" b="0" dirty="0">
                          <a:solidFill>
                            <a:schemeClr val="tx1"/>
                          </a:solidFill>
                        </a:rPr>
                        <a:t>Race on field</a:t>
                      </a:r>
                      <a:r>
                        <a:rPr lang="en-US" sz="1500" baseline="0" dirty="0"/>
                        <a:t> </a:t>
                      </a:r>
                      <a:r>
                        <a:rPr lang="en-US" sz="1500" b="0" baseline="0" dirty="0" err="1">
                          <a:solidFill>
                            <a:srgbClr val="0432FF"/>
                          </a:solidFill>
                        </a:rPr>
                        <a:t>org.apache.ftpserver.RequestHandler.reader</a:t>
                      </a:r>
                      <a:endParaRPr lang="en-US" sz="1500" b="0" dirty="0">
                        <a:solidFill>
                          <a:srgbClr val="0432FF"/>
                        </a:solidFill>
                      </a:endParaRPr>
                    </a:p>
                  </a:txBody>
                  <a:tcPr>
                    <a:lnL w="12700" cap="flat" cmpd="sng" algn="ctr">
                      <a:solidFill>
                        <a:schemeClr val="tx1"/>
                      </a:solidFill>
                      <a:prstDash val="solid"/>
                      <a:round/>
                      <a:headEnd type="none" w="med" len="med"/>
                      <a:tailEnd type="none" w="med" len="med"/>
                    </a:lnL>
                    <a:solidFill>
                      <a:srgbClr val="FCFF06">
                        <a:alpha val="25098"/>
                      </a:srgbClr>
                    </a:solidFill>
                  </a:tcPr>
                </a:tc>
                <a:tc hMerge="1">
                  <a:txBody>
                    <a:bodyPr/>
                    <a:lstStyle/>
                    <a:p>
                      <a:endParaRPr lang="en-US"/>
                    </a:p>
                  </a:txBody>
                  <a:tcPr/>
                </a:tc>
                <a:extLst>
                  <a:ext uri="{0D108BD9-81ED-4DB2-BD59-A6C34878D82A}">
                    <a16:rowId xmlns:a16="http://schemas.microsoft.com/office/drawing/2014/main" xmlns="" val="10000"/>
                  </a:ext>
                </a:extLst>
              </a:tr>
              <a:tr h="369786">
                <a:tc vMerge="1">
                  <a:txBody>
                    <a:bodyPr/>
                    <a:lstStyle/>
                    <a:p>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500" baseline="0" dirty="0">
                          <a:solidFill>
                            <a:srgbClr val="0432FF"/>
                          </a:solidFill>
                        </a:rPr>
                        <a:t>org.apache.ftpserver.RequestHandler:21</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500" baseline="0" dirty="0">
                          <a:solidFill>
                            <a:srgbClr val="0432FF"/>
                          </a:solidFill>
                        </a:rPr>
                        <a:t>org.apache.ftpserver.RequestHandler:22</a:t>
                      </a:r>
                      <a:endParaRPr lang="en-US" sz="15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119045531"/>
              </p:ext>
            </p:extLst>
          </p:nvPr>
        </p:nvGraphicFramePr>
        <p:xfrm>
          <a:off x="691118" y="4185947"/>
          <a:ext cx="7665326" cy="739572"/>
        </p:xfrm>
        <a:graphic>
          <a:graphicData uri="http://schemas.openxmlformats.org/drawingml/2006/table">
            <a:tbl>
              <a:tblPr firstRow="1" bandRow="1">
                <a:tableStyleId>{7E9639D4-E3E2-4D34-9284-5A2195B3D0D7}</a:tableStyleId>
              </a:tblPr>
              <a:tblGrid>
                <a:gridCol w="1254642">
                  <a:extLst>
                    <a:ext uri="{9D8B030D-6E8A-4147-A177-3AD203B41FA5}">
                      <a16:colId xmlns:a16="http://schemas.microsoft.com/office/drawing/2014/main" xmlns="" val="20000"/>
                    </a:ext>
                  </a:extLst>
                </a:gridCol>
                <a:gridCol w="3182758">
                  <a:extLst>
                    <a:ext uri="{9D8B030D-6E8A-4147-A177-3AD203B41FA5}">
                      <a16:colId xmlns:a16="http://schemas.microsoft.com/office/drawing/2014/main" xmlns="" val="20001"/>
                    </a:ext>
                  </a:extLst>
                </a:gridCol>
                <a:gridCol w="3227926">
                  <a:extLst>
                    <a:ext uri="{9D8B030D-6E8A-4147-A177-3AD203B41FA5}">
                      <a16:colId xmlns:a16="http://schemas.microsoft.com/office/drawing/2014/main" xmlns="" val="20002"/>
                    </a:ext>
                  </a:extLst>
                </a:gridCol>
              </a:tblGrid>
              <a:tr h="36978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solidFill>
                            <a:srgbClr val="0432FF"/>
                          </a:solidFill>
                        </a:rPr>
                        <a:t>    0.12</a:t>
                      </a:r>
                      <a:endParaRPr lang="en-US" sz="1500" dirty="0">
                        <a:solidFill>
                          <a:srgbClr val="0432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R5</a:t>
                      </a:r>
                      <a:r>
                        <a:rPr lang="en-US" sz="1500" dirty="0">
                          <a:solidFill>
                            <a:schemeClr val="tx1"/>
                          </a:solidFill>
                        </a:rPr>
                        <a:t>: </a:t>
                      </a:r>
                      <a:r>
                        <a:rPr lang="en-US" sz="1500" b="0" dirty="0">
                          <a:solidFill>
                            <a:schemeClr val="tx1"/>
                          </a:solidFill>
                        </a:rPr>
                        <a:t>Race on field</a:t>
                      </a:r>
                      <a:r>
                        <a:rPr lang="en-US" sz="1500" baseline="0" dirty="0"/>
                        <a:t> </a:t>
                      </a:r>
                      <a:r>
                        <a:rPr lang="en-US" sz="1500" b="0" baseline="0" dirty="0" err="1">
                          <a:solidFill>
                            <a:srgbClr val="0432FF"/>
                          </a:solidFill>
                        </a:rPr>
                        <a:t>org.apache.ftpserver.RequestHandler.controlSocket</a:t>
                      </a:r>
                      <a:endParaRPr lang="en-US" sz="1500" b="0" dirty="0">
                        <a:solidFill>
                          <a:srgbClr val="0432FF"/>
                        </a:solidFill>
                      </a:endParaRPr>
                    </a:p>
                  </a:txBody>
                  <a:tcPr>
                    <a:lnL w="12700" cap="flat" cmpd="sng" algn="ctr">
                      <a:solidFill>
                        <a:schemeClr val="tx1"/>
                      </a:solidFill>
                      <a:prstDash val="solid"/>
                      <a:round/>
                      <a:headEnd type="none" w="med" len="med"/>
                      <a:tailEnd type="none" w="med" len="med"/>
                    </a:lnL>
                    <a:solidFill>
                      <a:srgbClr val="FCFF06">
                        <a:alpha val="25098"/>
                      </a:srgbClr>
                    </a:solidFill>
                  </a:tcPr>
                </a:tc>
                <a:tc hMerge="1">
                  <a:txBody>
                    <a:bodyPr/>
                    <a:lstStyle/>
                    <a:p>
                      <a:endParaRPr lang="en-US"/>
                    </a:p>
                  </a:txBody>
                  <a:tcPr/>
                </a:tc>
                <a:extLst>
                  <a:ext uri="{0D108BD9-81ED-4DB2-BD59-A6C34878D82A}">
                    <a16:rowId xmlns:a16="http://schemas.microsoft.com/office/drawing/2014/main" xmlns="" val="10000"/>
                  </a:ext>
                </a:extLst>
              </a:tr>
              <a:tr h="369786">
                <a:tc vMerge="1">
                  <a:txBody>
                    <a:bodyPr/>
                    <a:lstStyle/>
                    <a:p>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500" baseline="0" dirty="0">
                          <a:solidFill>
                            <a:srgbClr val="0432FF"/>
                          </a:solidFill>
                        </a:rPr>
                        <a:t>org.apache.ftpserver.RequestHandler:23</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500" baseline="0" dirty="0">
                          <a:solidFill>
                            <a:srgbClr val="0432FF"/>
                          </a:solidFill>
                        </a:rPr>
                        <a:t>org.apache.ftpserver.RequestHandler:24</a:t>
                      </a:r>
                      <a:endParaRPr lang="en-US" sz="15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53850241"/>
              </p:ext>
            </p:extLst>
          </p:nvPr>
        </p:nvGraphicFramePr>
        <p:xfrm>
          <a:off x="691119" y="1221212"/>
          <a:ext cx="7665326" cy="739572"/>
        </p:xfrm>
        <a:graphic>
          <a:graphicData uri="http://schemas.openxmlformats.org/drawingml/2006/table">
            <a:tbl>
              <a:tblPr firstRow="1" bandRow="1">
                <a:tableStyleId>{7E9639D4-E3E2-4D34-9284-5A2195B3D0D7}</a:tableStyleId>
              </a:tblPr>
              <a:tblGrid>
                <a:gridCol w="1254641">
                  <a:extLst>
                    <a:ext uri="{9D8B030D-6E8A-4147-A177-3AD203B41FA5}">
                      <a16:colId xmlns:a16="http://schemas.microsoft.com/office/drawing/2014/main" xmlns="" val="20000"/>
                    </a:ext>
                  </a:extLst>
                </a:gridCol>
                <a:gridCol w="3182759">
                  <a:extLst>
                    <a:ext uri="{9D8B030D-6E8A-4147-A177-3AD203B41FA5}">
                      <a16:colId xmlns:a16="http://schemas.microsoft.com/office/drawing/2014/main" xmlns="" val="20001"/>
                    </a:ext>
                  </a:extLst>
                </a:gridCol>
                <a:gridCol w="3227926">
                  <a:extLst>
                    <a:ext uri="{9D8B030D-6E8A-4147-A177-3AD203B41FA5}">
                      <a16:colId xmlns:a16="http://schemas.microsoft.com/office/drawing/2014/main" xmlns="" val="20002"/>
                    </a:ext>
                  </a:extLst>
                </a:gridCol>
              </a:tblGrid>
              <a:tr h="36978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solidFill>
                            <a:srgbClr val="0432FF"/>
                          </a:solidFill>
                        </a:rPr>
                        <a:t>0</a:t>
                      </a:r>
                      <a:endParaRPr lang="en-US" sz="1500" dirty="0">
                        <a:solidFill>
                          <a:srgbClr val="0432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R2</a:t>
                      </a:r>
                      <a:r>
                        <a:rPr lang="en-US" sz="1500" dirty="0">
                          <a:solidFill>
                            <a:schemeClr val="tx1"/>
                          </a:solidFill>
                        </a:rPr>
                        <a:t>:</a:t>
                      </a:r>
                      <a:r>
                        <a:rPr lang="en-US" sz="1500" b="0" dirty="0">
                          <a:solidFill>
                            <a:schemeClr val="tx1"/>
                          </a:solidFill>
                        </a:rPr>
                        <a:t> Race on field</a:t>
                      </a:r>
                      <a:r>
                        <a:rPr lang="en-US" sz="1500" baseline="0" dirty="0"/>
                        <a:t> </a:t>
                      </a:r>
                      <a:r>
                        <a:rPr lang="en-US" sz="1500" b="0" baseline="0" dirty="0" err="1">
                          <a:solidFill>
                            <a:srgbClr val="0432FF"/>
                          </a:solidFill>
                        </a:rPr>
                        <a:t>org.apache.ftpserver.RequestHandler.request</a:t>
                      </a:r>
                      <a:endParaRPr lang="en-US" sz="1500" b="0" dirty="0">
                        <a:solidFill>
                          <a:srgbClr val="0432FF"/>
                        </a:solidFill>
                      </a:endParaRPr>
                    </a:p>
                  </a:txBody>
                  <a:tcPr>
                    <a:lnL w="12700" cap="flat" cmpd="sng" algn="ctr">
                      <a:solidFill>
                        <a:schemeClr val="tx1"/>
                      </a:solidFill>
                      <a:prstDash val="solid"/>
                      <a:round/>
                      <a:headEnd type="none" w="med" len="med"/>
                      <a:tailEnd type="none" w="med" len="med"/>
                    </a:lnL>
                    <a:solidFill>
                      <a:srgbClr val="FCFF06">
                        <a:alpha val="25098"/>
                      </a:srgbClr>
                    </a:solidFill>
                  </a:tcPr>
                </a:tc>
                <a:tc hMerge="1">
                  <a:txBody>
                    <a:bodyPr/>
                    <a:lstStyle/>
                    <a:p>
                      <a:endParaRPr lang="en-US"/>
                    </a:p>
                  </a:txBody>
                  <a:tcPr/>
                </a:tc>
                <a:extLst>
                  <a:ext uri="{0D108BD9-81ED-4DB2-BD59-A6C34878D82A}">
                    <a16:rowId xmlns:a16="http://schemas.microsoft.com/office/drawing/2014/main" xmlns="" val="10000"/>
                  </a:ext>
                </a:extLst>
              </a:tr>
              <a:tr h="369786">
                <a:tc vMerge="1">
                  <a:txBody>
                    <a:bodyPr/>
                    <a:lstStyle/>
                    <a:p>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500" baseline="0" dirty="0">
                          <a:solidFill>
                            <a:srgbClr val="0432FF"/>
                          </a:solidFill>
                        </a:rPr>
                        <a:t>org.apache.ftpserver.RequestHandler:17</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500" baseline="0" dirty="0">
                          <a:solidFill>
                            <a:srgbClr val="0432FF"/>
                          </a:solidFill>
                        </a:rPr>
                        <a:t>org.apache.ftpserver.RequestHandler:18</a:t>
                      </a:r>
                      <a:endParaRPr lang="en-US" sz="15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bl>
          </a:graphicData>
        </a:graphic>
      </p:graphicFrame>
      <p:grpSp>
        <p:nvGrpSpPr>
          <p:cNvPr id="18" name="Group 17"/>
          <p:cNvGrpSpPr/>
          <p:nvPr/>
        </p:nvGrpSpPr>
        <p:grpSpPr>
          <a:xfrm>
            <a:off x="7485290" y="1238299"/>
            <a:ext cx="833289" cy="3295186"/>
            <a:chOff x="7251372" y="1482851"/>
            <a:chExt cx="833289" cy="3295186"/>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5235" y="3699584"/>
              <a:ext cx="819426" cy="344159"/>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5230" y="4433878"/>
              <a:ext cx="819426" cy="344159"/>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374" y="2951434"/>
              <a:ext cx="819426" cy="344159"/>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5225" y="2217141"/>
              <a:ext cx="819426" cy="344159"/>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372" y="1482851"/>
              <a:ext cx="819426" cy="344159"/>
            </a:xfrm>
            <a:prstGeom prst="rect">
              <a:avLst/>
            </a:prstGeom>
          </p:spPr>
        </p:pic>
      </p:grpSp>
      <p:sp>
        <p:nvSpPr>
          <p:cNvPr id="2" name="Speech Bubble: Rectangle with Corners Rounded 1">
            <a:extLst>
              <a:ext uri="{FF2B5EF4-FFF2-40B4-BE49-F238E27FC236}">
                <a16:creationId xmlns:a16="http://schemas.microsoft.com/office/drawing/2014/main" xmlns="" id="{F3FEAEFE-CCA0-46BB-A4ED-BC84FC94724F}"/>
              </a:ext>
            </a:extLst>
          </p:cNvPr>
          <p:cNvSpPr/>
          <p:nvPr/>
        </p:nvSpPr>
        <p:spPr>
          <a:xfrm>
            <a:off x="940505" y="5223313"/>
            <a:ext cx="1635017" cy="702170"/>
          </a:xfrm>
          <a:prstGeom prst="wedgeRoundRectCallout">
            <a:avLst>
              <a:gd name="adj1" fmla="val -20017"/>
              <a:gd name="adj2" fmla="val -1196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t>
            </a:r>
            <a:r>
              <a:rPr lang="en-US" dirty="0" err="1" smtClean="0"/>
              <a:t>R</a:t>
            </a:r>
            <a:r>
              <a:rPr lang="en-US" i="1" dirty="0" err="1" smtClean="0"/>
              <a:t>i</a:t>
            </a:r>
            <a:r>
              <a:rPr lang="en-US" dirty="0" smtClean="0"/>
              <a:t> </a:t>
            </a:r>
            <a:r>
              <a:rPr lang="en-US" dirty="0"/>
              <a:t>| </a:t>
            </a:r>
            <a:r>
              <a:rPr lang="en-US" dirty="0" smtClean="0"/>
              <a:t>¬ </a:t>
            </a:r>
            <a:r>
              <a:rPr lang="en-US" b="1" dirty="0" smtClean="0">
                <a:solidFill>
                  <a:schemeClr val="tx1"/>
                </a:solidFill>
              </a:rPr>
              <a:t>R2</a:t>
            </a:r>
            <a:r>
              <a:rPr lang="en-US" dirty="0"/>
              <a:t>)</a:t>
            </a:r>
          </a:p>
        </p:txBody>
      </p:sp>
      <p:sp>
        <p:nvSpPr>
          <p:cNvPr id="5" name="Rectangle 4"/>
          <p:cNvSpPr/>
          <p:nvPr/>
        </p:nvSpPr>
        <p:spPr>
          <a:xfrm>
            <a:off x="752292" y="1429271"/>
            <a:ext cx="538930" cy="323165"/>
          </a:xfrm>
          <a:prstGeom prst="rect">
            <a:avLst/>
          </a:prstGeom>
        </p:spPr>
        <p:txBody>
          <a:bodyPr wrap="none">
            <a:spAutoFit/>
          </a:bodyPr>
          <a:lstStyle/>
          <a:p>
            <a:r>
              <a:rPr lang="en-US" sz="1500" b="1" dirty="0">
                <a:solidFill>
                  <a:schemeClr val="bg1">
                    <a:lumMod val="75000"/>
                  </a:schemeClr>
                </a:solidFill>
              </a:rPr>
              <a:t>0.81 </a:t>
            </a:r>
            <a:endParaRPr lang="en-US" dirty="0">
              <a:solidFill>
                <a:schemeClr val="bg1">
                  <a:lumMod val="75000"/>
                </a:schemeClr>
              </a:solidFill>
            </a:endParaRPr>
          </a:p>
        </p:txBody>
      </p:sp>
      <p:sp>
        <p:nvSpPr>
          <p:cNvPr id="13" name="Rectangle 12"/>
          <p:cNvSpPr/>
          <p:nvPr/>
        </p:nvSpPr>
        <p:spPr>
          <a:xfrm>
            <a:off x="749692" y="2168002"/>
            <a:ext cx="551754" cy="323165"/>
          </a:xfrm>
          <a:prstGeom prst="rect">
            <a:avLst/>
          </a:prstGeom>
        </p:spPr>
        <p:txBody>
          <a:bodyPr wrap="none">
            <a:spAutoFit/>
          </a:bodyPr>
          <a:lstStyle/>
          <a:p>
            <a:r>
              <a:rPr lang="en-US" sz="1500" b="1" dirty="0">
                <a:solidFill>
                  <a:schemeClr val="bg1">
                    <a:lumMod val="75000"/>
                  </a:schemeClr>
                </a:solidFill>
              </a:rPr>
              <a:t>0.53 </a:t>
            </a:r>
            <a:endParaRPr lang="en-US" dirty="0">
              <a:solidFill>
                <a:schemeClr val="bg1">
                  <a:lumMod val="75000"/>
                </a:schemeClr>
              </a:solidFill>
            </a:endParaRPr>
          </a:p>
        </p:txBody>
      </p:sp>
      <p:sp>
        <p:nvSpPr>
          <p:cNvPr id="24" name="Rectangle 23"/>
          <p:cNvSpPr/>
          <p:nvPr/>
        </p:nvSpPr>
        <p:spPr>
          <a:xfrm>
            <a:off x="753967" y="2904922"/>
            <a:ext cx="551754" cy="323165"/>
          </a:xfrm>
          <a:prstGeom prst="rect">
            <a:avLst/>
          </a:prstGeom>
        </p:spPr>
        <p:txBody>
          <a:bodyPr wrap="none">
            <a:spAutoFit/>
          </a:bodyPr>
          <a:lstStyle/>
          <a:p>
            <a:r>
              <a:rPr lang="en-US" sz="1500" b="1" dirty="0" smtClean="0">
                <a:solidFill>
                  <a:schemeClr val="bg1">
                    <a:lumMod val="75000"/>
                  </a:schemeClr>
                </a:solidFill>
              </a:rPr>
              <a:t>0.35 </a:t>
            </a:r>
            <a:endParaRPr lang="en-US" dirty="0">
              <a:solidFill>
                <a:schemeClr val="bg1">
                  <a:lumMod val="75000"/>
                </a:schemeClr>
              </a:solidFill>
            </a:endParaRPr>
          </a:p>
        </p:txBody>
      </p:sp>
      <p:sp>
        <p:nvSpPr>
          <p:cNvPr id="25" name="Rectangle 24"/>
          <p:cNvSpPr/>
          <p:nvPr/>
        </p:nvSpPr>
        <p:spPr>
          <a:xfrm>
            <a:off x="732701" y="3653800"/>
            <a:ext cx="599844" cy="323165"/>
          </a:xfrm>
          <a:prstGeom prst="rect">
            <a:avLst/>
          </a:prstGeom>
        </p:spPr>
        <p:txBody>
          <a:bodyPr wrap="none">
            <a:spAutoFit/>
          </a:bodyPr>
          <a:lstStyle/>
          <a:p>
            <a:r>
              <a:rPr lang="en-US" sz="1500" b="1" dirty="0" smtClean="0">
                <a:solidFill>
                  <a:schemeClr val="bg1">
                    <a:lumMod val="75000"/>
                  </a:schemeClr>
                </a:solidFill>
              </a:rPr>
              <a:t> 0.30 </a:t>
            </a:r>
            <a:endParaRPr lang="en-US" dirty="0">
              <a:solidFill>
                <a:schemeClr val="bg1">
                  <a:lumMod val="75000"/>
                </a:schemeClr>
              </a:solidFill>
            </a:endParaRPr>
          </a:p>
        </p:txBody>
      </p:sp>
      <p:sp>
        <p:nvSpPr>
          <p:cNvPr id="26" name="Rectangle 25"/>
          <p:cNvSpPr/>
          <p:nvPr/>
        </p:nvSpPr>
        <p:spPr>
          <a:xfrm>
            <a:off x="732701" y="4391495"/>
            <a:ext cx="599844" cy="323165"/>
          </a:xfrm>
          <a:prstGeom prst="rect">
            <a:avLst/>
          </a:prstGeom>
        </p:spPr>
        <p:txBody>
          <a:bodyPr wrap="none">
            <a:spAutoFit/>
          </a:bodyPr>
          <a:lstStyle/>
          <a:p>
            <a:r>
              <a:rPr lang="en-US" sz="1500" b="1" dirty="0" smtClean="0">
                <a:solidFill>
                  <a:schemeClr val="bg1">
                    <a:lumMod val="75000"/>
                  </a:schemeClr>
                </a:solidFill>
              </a:rPr>
              <a:t> 0.23 </a:t>
            </a:r>
            <a:endParaRPr lang="en-US" dirty="0">
              <a:solidFill>
                <a:schemeClr val="bg1">
                  <a:lumMod val="75000"/>
                </a:schemeClr>
              </a:solidFill>
            </a:endParaRPr>
          </a:p>
        </p:txBody>
      </p:sp>
      <p:sp>
        <p:nvSpPr>
          <p:cNvPr id="14" name="Slide Number Placeholder 13"/>
          <p:cNvSpPr>
            <a:spLocks noGrp="1"/>
          </p:cNvSpPr>
          <p:nvPr>
            <p:ph type="sldNum" sz="quarter" idx="12"/>
          </p:nvPr>
        </p:nvSpPr>
        <p:spPr/>
        <p:txBody>
          <a:bodyPr/>
          <a:lstStyle/>
          <a:p>
            <a:fld id="{1F7DF5D7-FF41-4BF6-8958-28DFF1DB182D}" type="slidenum">
              <a:rPr lang="en-US" smtClean="0"/>
              <a:pPr/>
              <a:t>42</a:t>
            </a:fld>
            <a:endParaRPr lang="en-US" dirty="0"/>
          </a:p>
        </p:txBody>
      </p:sp>
    </p:spTree>
    <p:extLst>
      <p:ext uri="{BB962C8B-B14F-4D97-AF65-F5344CB8AC3E}">
        <p14:creationId xmlns:p14="http://schemas.microsoft.com/office/powerpoint/2010/main" val="12860112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10/13/17</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122437362"/>
              </p:ext>
            </p:extLst>
          </p:nvPr>
        </p:nvGraphicFramePr>
        <p:xfrm>
          <a:off x="691120" y="852411"/>
          <a:ext cx="7665326" cy="369786"/>
        </p:xfrm>
        <a:graphic>
          <a:graphicData uri="http://schemas.openxmlformats.org/drawingml/2006/table">
            <a:tbl>
              <a:tblPr firstRow="1" bandRow="1">
                <a:tableStyleId>{7E9639D4-E3E2-4D34-9284-5A2195B3D0D7}</a:tableStyleId>
              </a:tblPr>
              <a:tblGrid>
                <a:gridCol w="1244007">
                  <a:extLst>
                    <a:ext uri="{9D8B030D-6E8A-4147-A177-3AD203B41FA5}">
                      <a16:colId xmlns:a16="http://schemas.microsoft.com/office/drawing/2014/main" xmlns="" val="20000"/>
                    </a:ext>
                  </a:extLst>
                </a:gridCol>
                <a:gridCol w="6421319">
                  <a:extLst>
                    <a:ext uri="{9D8B030D-6E8A-4147-A177-3AD203B41FA5}">
                      <a16:colId xmlns:a16="http://schemas.microsoft.com/office/drawing/2014/main" xmlns="" val="20001"/>
                    </a:ext>
                  </a:extLst>
                </a:gridCol>
              </a:tblGrid>
              <a:tr h="369786">
                <a:tc>
                  <a:txBody>
                    <a:bodyPr/>
                    <a:lstStyle/>
                    <a:p>
                      <a:r>
                        <a:rPr lang="en-US" sz="1700" dirty="0"/>
                        <a:t>Confidence</a:t>
                      </a:r>
                    </a:p>
                  </a:txBody>
                  <a:tcPr>
                    <a:solidFill>
                      <a:schemeClr val="accent2">
                        <a:lumMod val="75000"/>
                      </a:schemeClr>
                    </a:solidFill>
                  </a:tcPr>
                </a:tc>
                <a:tc>
                  <a:txBody>
                    <a:bodyPr/>
                    <a:lstStyle/>
                    <a:p>
                      <a:r>
                        <a:rPr lang="en-US" sz="1700" dirty="0" smtClean="0"/>
                        <a:t>                                            Detected </a:t>
                      </a:r>
                      <a:r>
                        <a:rPr lang="en-US" sz="1700" dirty="0"/>
                        <a:t>Races</a:t>
                      </a:r>
                    </a:p>
                  </a:txBody>
                  <a:tcPr>
                    <a:solidFill>
                      <a:schemeClr val="accent2">
                        <a:lumMod val="75000"/>
                      </a:schemeClr>
                    </a:solidFill>
                  </a:tcPr>
                </a:tc>
                <a:extLst>
                  <a:ext uri="{0D108BD9-81ED-4DB2-BD59-A6C34878D82A}">
                    <a16:rowId xmlns:a16="http://schemas.microsoft.com/office/drawing/2014/main" xmlns=""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882033959"/>
              </p:ext>
            </p:extLst>
          </p:nvPr>
        </p:nvGraphicFramePr>
        <p:xfrm>
          <a:off x="691118" y="3440217"/>
          <a:ext cx="7665326" cy="739572"/>
        </p:xfrm>
        <a:graphic>
          <a:graphicData uri="http://schemas.openxmlformats.org/drawingml/2006/table">
            <a:tbl>
              <a:tblPr firstRow="1" bandRow="1">
                <a:tableStyleId>{7E9639D4-E3E2-4D34-9284-5A2195B3D0D7}</a:tableStyleId>
              </a:tblPr>
              <a:tblGrid>
                <a:gridCol w="1254642">
                  <a:extLst>
                    <a:ext uri="{9D8B030D-6E8A-4147-A177-3AD203B41FA5}">
                      <a16:colId xmlns:a16="http://schemas.microsoft.com/office/drawing/2014/main" xmlns="" val="20000"/>
                    </a:ext>
                  </a:extLst>
                </a:gridCol>
                <a:gridCol w="3182758">
                  <a:extLst>
                    <a:ext uri="{9D8B030D-6E8A-4147-A177-3AD203B41FA5}">
                      <a16:colId xmlns:a16="http://schemas.microsoft.com/office/drawing/2014/main" xmlns="" val="20001"/>
                    </a:ext>
                  </a:extLst>
                </a:gridCol>
                <a:gridCol w="3227926">
                  <a:extLst>
                    <a:ext uri="{9D8B030D-6E8A-4147-A177-3AD203B41FA5}">
                      <a16:colId xmlns:a16="http://schemas.microsoft.com/office/drawing/2014/main" xmlns="" val="20002"/>
                    </a:ext>
                  </a:extLst>
                </a:gridCol>
              </a:tblGrid>
              <a:tr h="36978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solidFill>
                            <a:srgbClr val="0432FF"/>
                          </a:solidFill>
                        </a:rPr>
                        <a:t>    0.30</a:t>
                      </a:r>
                      <a:endParaRPr lang="en-US" sz="1500" dirty="0">
                        <a:solidFill>
                          <a:srgbClr val="0432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R1</a:t>
                      </a:r>
                      <a:r>
                        <a:rPr lang="en-US" sz="1500" dirty="0">
                          <a:solidFill>
                            <a:schemeClr val="tx1"/>
                          </a:solidFill>
                        </a:rPr>
                        <a:t>: </a:t>
                      </a:r>
                      <a:r>
                        <a:rPr lang="en-US" sz="1500" b="0" dirty="0">
                          <a:solidFill>
                            <a:schemeClr val="tx1"/>
                          </a:solidFill>
                        </a:rPr>
                        <a:t>Race on field</a:t>
                      </a:r>
                      <a:r>
                        <a:rPr lang="en-US" sz="1500" baseline="0" dirty="0"/>
                        <a:t> </a:t>
                      </a:r>
                      <a:r>
                        <a:rPr lang="en-US" sz="1500" b="0" baseline="0" dirty="0" err="1">
                          <a:solidFill>
                            <a:srgbClr val="0432FF"/>
                          </a:solidFill>
                        </a:rPr>
                        <a:t>org.apache.ftpserver.RequestHandler.request</a:t>
                      </a:r>
                      <a:endParaRPr lang="en-US" sz="1500" b="0" dirty="0">
                        <a:solidFill>
                          <a:srgbClr val="0432FF"/>
                        </a:solidFill>
                      </a:endParaRPr>
                    </a:p>
                  </a:txBody>
                  <a:tcPr>
                    <a:lnL w="12700" cap="flat" cmpd="sng" algn="ctr">
                      <a:solidFill>
                        <a:schemeClr val="tx1"/>
                      </a:solidFill>
                      <a:prstDash val="solid"/>
                      <a:round/>
                      <a:headEnd type="none" w="med" len="med"/>
                      <a:tailEnd type="none" w="med" len="med"/>
                    </a:lnL>
                    <a:solidFill>
                      <a:srgbClr val="FCFF06">
                        <a:alpha val="25098"/>
                      </a:srgbClr>
                    </a:solidFill>
                  </a:tcPr>
                </a:tc>
                <a:tc hMerge="1">
                  <a:txBody>
                    <a:bodyPr/>
                    <a:lstStyle/>
                    <a:p>
                      <a:endParaRPr lang="en-US" sz="15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0"/>
                  </a:ext>
                </a:extLst>
              </a:tr>
              <a:tr h="36978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dirty="0">
                        <a:solidFill>
                          <a:srgbClr val="0432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baseline="0" dirty="0">
                          <a:solidFill>
                            <a:srgbClr val="0432FF"/>
                          </a:solidFill>
                        </a:rPr>
                        <a:t>org.apache.ftpserver.RequestHandler:9</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500" baseline="0" dirty="0">
                          <a:solidFill>
                            <a:srgbClr val="0432FF"/>
                          </a:solidFill>
                        </a:rPr>
                        <a:t>org.apache.ftpserver.RequestHandler:18</a:t>
                      </a:r>
                      <a:endParaRPr lang="en-US" sz="15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39221695"/>
              </p:ext>
            </p:extLst>
          </p:nvPr>
        </p:nvGraphicFramePr>
        <p:xfrm>
          <a:off x="691119" y="1960784"/>
          <a:ext cx="7665326" cy="739572"/>
        </p:xfrm>
        <a:graphic>
          <a:graphicData uri="http://schemas.openxmlformats.org/drawingml/2006/table">
            <a:tbl>
              <a:tblPr firstRow="1" bandRow="1">
                <a:tableStyleId>{7E9639D4-E3E2-4D34-9284-5A2195B3D0D7}</a:tableStyleId>
              </a:tblPr>
              <a:tblGrid>
                <a:gridCol w="1254641">
                  <a:extLst>
                    <a:ext uri="{9D8B030D-6E8A-4147-A177-3AD203B41FA5}">
                      <a16:colId xmlns:a16="http://schemas.microsoft.com/office/drawing/2014/main" xmlns="" val="20000"/>
                    </a:ext>
                  </a:extLst>
                </a:gridCol>
                <a:gridCol w="3182759">
                  <a:extLst>
                    <a:ext uri="{9D8B030D-6E8A-4147-A177-3AD203B41FA5}">
                      <a16:colId xmlns:a16="http://schemas.microsoft.com/office/drawing/2014/main" xmlns="" val="20001"/>
                    </a:ext>
                  </a:extLst>
                </a:gridCol>
                <a:gridCol w="3227926">
                  <a:extLst>
                    <a:ext uri="{9D8B030D-6E8A-4147-A177-3AD203B41FA5}">
                      <a16:colId xmlns:a16="http://schemas.microsoft.com/office/drawing/2014/main" xmlns="" val="20002"/>
                    </a:ext>
                  </a:extLst>
                </a:gridCol>
              </a:tblGrid>
              <a:tr h="36978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solidFill>
                            <a:srgbClr val="0432FF"/>
                          </a:solidFill>
                        </a:rPr>
                        <a:t>    0.28</a:t>
                      </a:r>
                      <a:endParaRPr lang="en-US" sz="1500" dirty="0">
                        <a:solidFill>
                          <a:srgbClr val="0432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R3</a:t>
                      </a:r>
                      <a:r>
                        <a:rPr lang="en-US" sz="1500" dirty="0">
                          <a:solidFill>
                            <a:schemeClr val="tx1"/>
                          </a:solidFill>
                        </a:rPr>
                        <a:t>: </a:t>
                      </a:r>
                      <a:r>
                        <a:rPr lang="en-US" sz="1500" b="0" dirty="0">
                          <a:solidFill>
                            <a:schemeClr val="tx1"/>
                          </a:solidFill>
                        </a:rPr>
                        <a:t>Race on field</a:t>
                      </a:r>
                      <a:r>
                        <a:rPr lang="en-US" sz="1500" baseline="0" dirty="0"/>
                        <a:t> </a:t>
                      </a:r>
                      <a:r>
                        <a:rPr lang="en-US" sz="1500" b="0" baseline="0" dirty="0" err="1">
                          <a:solidFill>
                            <a:srgbClr val="0432FF"/>
                          </a:solidFill>
                        </a:rPr>
                        <a:t>org.apache.ftpserver.RequestHandler.writer</a:t>
                      </a:r>
                      <a:endParaRPr lang="en-US" sz="1500" b="0" dirty="0">
                        <a:solidFill>
                          <a:srgbClr val="0432FF"/>
                        </a:solidFill>
                      </a:endParaRPr>
                    </a:p>
                  </a:txBody>
                  <a:tcPr>
                    <a:lnL w="12700" cap="flat" cmpd="sng" algn="ctr">
                      <a:solidFill>
                        <a:schemeClr val="tx1"/>
                      </a:solidFill>
                      <a:prstDash val="solid"/>
                      <a:round/>
                      <a:headEnd type="none" w="med" len="med"/>
                      <a:tailEnd type="none" w="med" len="med"/>
                    </a:lnL>
                    <a:solidFill>
                      <a:srgbClr val="FCFF06">
                        <a:alpha val="25098"/>
                      </a:srgbClr>
                    </a:solidFill>
                  </a:tcPr>
                </a:tc>
                <a:tc hMerge="1">
                  <a:txBody>
                    <a:bodyPr/>
                    <a:lstStyle/>
                    <a:p>
                      <a:endParaRPr lang="en-US"/>
                    </a:p>
                  </a:txBody>
                  <a:tcPr/>
                </a:tc>
                <a:extLst>
                  <a:ext uri="{0D108BD9-81ED-4DB2-BD59-A6C34878D82A}">
                    <a16:rowId xmlns:a16="http://schemas.microsoft.com/office/drawing/2014/main" xmlns="" val="10000"/>
                  </a:ext>
                </a:extLst>
              </a:tr>
              <a:tr h="369786">
                <a:tc vMerge="1">
                  <a:txBody>
                    <a:bodyPr/>
                    <a:lstStyle/>
                    <a:p>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500" baseline="0" dirty="0">
                          <a:solidFill>
                            <a:srgbClr val="0432FF"/>
                          </a:solidFill>
                        </a:rPr>
                        <a:t>org.apache.ftpserver.RequestHandler:19</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500" baseline="0" dirty="0">
                          <a:solidFill>
                            <a:srgbClr val="0432FF"/>
                          </a:solidFill>
                        </a:rPr>
                        <a:t>org.apache.ftpserver.RequestHandler:20</a:t>
                      </a:r>
                      <a:endParaRPr lang="en-US" sz="15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531362852"/>
              </p:ext>
            </p:extLst>
          </p:nvPr>
        </p:nvGraphicFramePr>
        <p:xfrm>
          <a:off x="691119" y="2702522"/>
          <a:ext cx="7665326" cy="739572"/>
        </p:xfrm>
        <a:graphic>
          <a:graphicData uri="http://schemas.openxmlformats.org/drawingml/2006/table">
            <a:tbl>
              <a:tblPr firstRow="1" bandRow="1">
                <a:tableStyleId>{7E9639D4-E3E2-4D34-9284-5A2195B3D0D7}</a:tableStyleId>
              </a:tblPr>
              <a:tblGrid>
                <a:gridCol w="1254641">
                  <a:extLst>
                    <a:ext uri="{9D8B030D-6E8A-4147-A177-3AD203B41FA5}">
                      <a16:colId xmlns:a16="http://schemas.microsoft.com/office/drawing/2014/main" xmlns="" val="20000"/>
                    </a:ext>
                  </a:extLst>
                </a:gridCol>
                <a:gridCol w="3182759">
                  <a:extLst>
                    <a:ext uri="{9D8B030D-6E8A-4147-A177-3AD203B41FA5}">
                      <a16:colId xmlns:a16="http://schemas.microsoft.com/office/drawing/2014/main" xmlns="" val="20001"/>
                    </a:ext>
                  </a:extLst>
                </a:gridCol>
                <a:gridCol w="3227926">
                  <a:extLst>
                    <a:ext uri="{9D8B030D-6E8A-4147-A177-3AD203B41FA5}">
                      <a16:colId xmlns:a16="http://schemas.microsoft.com/office/drawing/2014/main" xmlns="" val="20002"/>
                    </a:ext>
                  </a:extLst>
                </a:gridCol>
              </a:tblGrid>
              <a:tr h="36978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solidFill>
                            <a:srgbClr val="0432FF"/>
                          </a:solidFill>
                        </a:rPr>
                        <a:t>    0.18</a:t>
                      </a:r>
                      <a:endParaRPr lang="en-US" sz="1500" dirty="0">
                        <a:solidFill>
                          <a:srgbClr val="0432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R4</a:t>
                      </a:r>
                      <a:r>
                        <a:rPr lang="en-US" sz="1500" dirty="0">
                          <a:solidFill>
                            <a:schemeClr val="tx1"/>
                          </a:solidFill>
                        </a:rPr>
                        <a:t>: </a:t>
                      </a:r>
                      <a:r>
                        <a:rPr lang="en-US" sz="1500" b="0" dirty="0">
                          <a:solidFill>
                            <a:schemeClr val="tx1"/>
                          </a:solidFill>
                        </a:rPr>
                        <a:t>Race on field</a:t>
                      </a:r>
                      <a:r>
                        <a:rPr lang="en-US" sz="1500" baseline="0" dirty="0"/>
                        <a:t> </a:t>
                      </a:r>
                      <a:r>
                        <a:rPr lang="en-US" sz="1500" b="0" baseline="0" dirty="0" err="1">
                          <a:solidFill>
                            <a:srgbClr val="0432FF"/>
                          </a:solidFill>
                        </a:rPr>
                        <a:t>org.apache.ftpserver.RequestHandler.reader</a:t>
                      </a:r>
                      <a:endParaRPr lang="en-US" sz="1500" b="0" dirty="0">
                        <a:solidFill>
                          <a:srgbClr val="0432FF"/>
                        </a:solidFill>
                      </a:endParaRPr>
                    </a:p>
                  </a:txBody>
                  <a:tcPr>
                    <a:lnL w="12700" cap="flat" cmpd="sng" algn="ctr">
                      <a:solidFill>
                        <a:schemeClr val="tx1"/>
                      </a:solidFill>
                      <a:prstDash val="solid"/>
                      <a:round/>
                      <a:headEnd type="none" w="med" len="med"/>
                      <a:tailEnd type="none" w="med" len="med"/>
                    </a:lnL>
                    <a:solidFill>
                      <a:srgbClr val="FCFF06">
                        <a:alpha val="25098"/>
                      </a:srgbClr>
                    </a:solidFill>
                  </a:tcPr>
                </a:tc>
                <a:tc hMerge="1">
                  <a:txBody>
                    <a:bodyPr/>
                    <a:lstStyle/>
                    <a:p>
                      <a:endParaRPr lang="en-US"/>
                    </a:p>
                  </a:txBody>
                  <a:tcPr/>
                </a:tc>
                <a:extLst>
                  <a:ext uri="{0D108BD9-81ED-4DB2-BD59-A6C34878D82A}">
                    <a16:rowId xmlns:a16="http://schemas.microsoft.com/office/drawing/2014/main" xmlns="" val="10000"/>
                  </a:ext>
                </a:extLst>
              </a:tr>
              <a:tr h="369786">
                <a:tc vMerge="1">
                  <a:txBody>
                    <a:bodyPr/>
                    <a:lstStyle/>
                    <a:p>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500" baseline="0" dirty="0">
                          <a:solidFill>
                            <a:srgbClr val="0432FF"/>
                          </a:solidFill>
                        </a:rPr>
                        <a:t>org.apache.ftpserver.RequestHandler:21</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500" baseline="0" dirty="0">
                          <a:solidFill>
                            <a:srgbClr val="0432FF"/>
                          </a:solidFill>
                        </a:rPr>
                        <a:t>org.apache.ftpserver.RequestHandler:22</a:t>
                      </a:r>
                      <a:endParaRPr lang="en-US" sz="15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848908589"/>
              </p:ext>
            </p:extLst>
          </p:nvPr>
        </p:nvGraphicFramePr>
        <p:xfrm>
          <a:off x="691118" y="4185947"/>
          <a:ext cx="7665326" cy="739572"/>
        </p:xfrm>
        <a:graphic>
          <a:graphicData uri="http://schemas.openxmlformats.org/drawingml/2006/table">
            <a:tbl>
              <a:tblPr firstRow="1" bandRow="1">
                <a:tableStyleId>{7E9639D4-E3E2-4D34-9284-5A2195B3D0D7}</a:tableStyleId>
              </a:tblPr>
              <a:tblGrid>
                <a:gridCol w="1254642">
                  <a:extLst>
                    <a:ext uri="{9D8B030D-6E8A-4147-A177-3AD203B41FA5}">
                      <a16:colId xmlns:a16="http://schemas.microsoft.com/office/drawing/2014/main" xmlns="" val="20000"/>
                    </a:ext>
                  </a:extLst>
                </a:gridCol>
                <a:gridCol w="3182758">
                  <a:extLst>
                    <a:ext uri="{9D8B030D-6E8A-4147-A177-3AD203B41FA5}">
                      <a16:colId xmlns:a16="http://schemas.microsoft.com/office/drawing/2014/main" xmlns="" val="20001"/>
                    </a:ext>
                  </a:extLst>
                </a:gridCol>
                <a:gridCol w="3227926">
                  <a:extLst>
                    <a:ext uri="{9D8B030D-6E8A-4147-A177-3AD203B41FA5}">
                      <a16:colId xmlns:a16="http://schemas.microsoft.com/office/drawing/2014/main" xmlns="" val="20002"/>
                    </a:ext>
                  </a:extLst>
                </a:gridCol>
              </a:tblGrid>
              <a:tr h="36978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solidFill>
                            <a:srgbClr val="0432FF"/>
                          </a:solidFill>
                        </a:rPr>
                        <a:t>    0.12</a:t>
                      </a:r>
                      <a:endParaRPr lang="en-US" sz="1500" dirty="0">
                        <a:solidFill>
                          <a:srgbClr val="0432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R5</a:t>
                      </a:r>
                      <a:r>
                        <a:rPr lang="en-US" sz="1500" dirty="0">
                          <a:solidFill>
                            <a:schemeClr val="tx1"/>
                          </a:solidFill>
                        </a:rPr>
                        <a:t>: </a:t>
                      </a:r>
                      <a:r>
                        <a:rPr lang="en-US" sz="1500" b="0" dirty="0">
                          <a:solidFill>
                            <a:schemeClr val="tx1"/>
                          </a:solidFill>
                        </a:rPr>
                        <a:t>Race on field</a:t>
                      </a:r>
                      <a:r>
                        <a:rPr lang="en-US" sz="1500" baseline="0" dirty="0"/>
                        <a:t> </a:t>
                      </a:r>
                      <a:r>
                        <a:rPr lang="en-US" sz="1500" b="0" baseline="0" dirty="0" err="1">
                          <a:solidFill>
                            <a:srgbClr val="0432FF"/>
                          </a:solidFill>
                        </a:rPr>
                        <a:t>org.apache.ftpserver.RequestHandler.controlSocket</a:t>
                      </a:r>
                      <a:endParaRPr lang="en-US" sz="1500" b="0" dirty="0">
                        <a:solidFill>
                          <a:srgbClr val="0432FF"/>
                        </a:solidFill>
                      </a:endParaRPr>
                    </a:p>
                  </a:txBody>
                  <a:tcPr>
                    <a:lnL w="12700" cap="flat" cmpd="sng" algn="ctr">
                      <a:solidFill>
                        <a:schemeClr val="tx1"/>
                      </a:solidFill>
                      <a:prstDash val="solid"/>
                      <a:round/>
                      <a:headEnd type="none" w="med" len="med"/>
                      <a:tailEnd type="none" w="med" len="med"/>
                    </a:lnL>
                    <a:solidFill>
                      <a:srgbClr val="FCFF06">
                        <a:alpha val="25098"/>
                      </a:srgbClr>
                    </a:solidFill>
                  </a:tcPr>
                </a:tc>
                <a:tc hMerge="1">
                  <a:txBody>
                    <a:bodyPr/>
                    <a:lstStyle/>
                    <a:p>
                      <a:endParaRPr lang="en-US"/>
                    </a:p>
                  </a:txBody>
                  <a:tcPr/>
                </a:tc>
                <a:extLst>
                  <a:ext uri="{0D108BD9-81ED-4DB2-BD59-A6C34878D82A}">
                    <a16:rowId xmlns:a16="http://schemas.microsoft.com/office/drawing/2014/main" xmlns="" val="10000"/>
                  </a:ext>
                </a:extLst>
              </a:tr>
              <a:tr h="369786">
                <a:tc vMerge="1">
                  <a:txBody>
                    <a:bodyPr/>
                    <a:lstStyle/>
                    <a:p>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500" baseline="0" dirty="0">
                          <a:solidFill>
                            <a:srgbClr val="0432FF"/>
                          </a:solidFill>
                        </a:rPr>
                        <a:t>org.apache.ftpserver.RequestHandler:23</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500" baseline="0" dirty="0">
                          <a:solidFill>
                            <a:srgbClr val="0432FF"/>
                          </a:solidFill>
                        </a:rPr>
                        <a:t>org.apache.ftpserver.RequestHandler:24</a:t>
                      </a:r>
                      <a:endParaRPr lang="en-US" sz="15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003843077"/>
              </p:ext>
            </p:extLst>
          </p:nvPr>
        </p:nvGraphicFramePr>
        <p:xfrm>
          <a:off x="691119" y="1221212"/>
          <a:ext cx="7665326" cy="739572"/>
        </p:xfrm>
        <a:graphic>
          <a:graphicData uri="http://schemas.openxmlformats.org/drawingml/2006/table">
            <a:tbl>
              <a:tblPr firstRow="1" bandRow="1">
                <a:tableStyleId>{7E9639D4-E3E2-4D34-9284-5A2195B3D0D7}</a:tableStyleId>
              </a:tblPr>
              <a:tblGrid>
                <a:gridCol w="1254641">
                  <a:extLst>
                    <a:ext uri="{9D8B030D-6E8A-4147-A177-3AD203B41FA5}">
                      <a16:colId xmlns:a16="http://schemas.microsoft.com/office/drawing/2014/main" xmlns="" val="20000"/>
                    </a:ext>
                  </a:extLst>
                </a:gridCol>
                <a:gridCol w="3182759">
                  <a:extLst>
                    <a:ext uri="{9D8B030D-6E8A-4147-A177-3AD203B41FA5}">
                      <a16:colId xmlns:a16="http://schemas.microsoft.com/office/drawing/2014/main" xmlns="" val="20001"/>
                    </a:ext>
                  </a:extLst>
                </a:gridCol>
                <a:gridCol w="3227926">
                  <a:extLst>
                    <a:ext uri="{9D8B030D-6E8A-4147-A177-3AD203B41FA5}">
                      <a16:colId xmlns:a16="http://schemas.microsoft.com/office/drawing/2014/main" xmlns="" val="20002"/>
                    </a:ext>
                  </a:extLst>
                </a:gridCol>
              </a:tblGrid>
              <a:tr h="36978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solidFill>
                            <a:srgbClr val="0432FF"/>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R2</a:t>
                      </a:r>
                      <a:r>
                        <a:rPr lang="en-US" sz="1500" dirty="0">
                          <a:solidFill>
                            <a:schemeClr val="tx1"/>
                          </a:solidFill>
                        </a:rPr>
                        <a:t>:</a:t>
                      </a:r>
                      <a:r>
                        <a:rPr lang="en-US" sz="1500" b="0" dirty="0">
                          <a:solidFill>
                            <a:schemeClr val="tx1"/>
                          </a:solidFill>
                        </a:rPr>
                        <a:t> Race on field</a:t>
                      </a:r>
                      <a:r>
                        <a:rPr lang="en-US" sz="1500" baseline="0" dirty="0"/>
                        <a:t> </a:t>
                      </a:r>
                      <a:r>
                        <a:rPr lang="en-US" sz="1500" b="0" baseline="0" dirty="0" err="1">
                          <a:solidFill>
                            <a:srgbClr val="0432FF"/>
                          </a:solidFill>
                        </a:rPr>
                        <a:t>org.apache.ftpserver.RequestHandler.request</a:t>
                      </a:r>
                      <a:endParaRPr lang="en-US" sz="1500" b="0" dirty="0">
                        <a:solidFill>
                          <a:srgbClr val="0432FF"/>
                        </a:solidFill>
                      </a:endParaRPr>
                    </a:p>
                  </a:txBody>
                  <a:tcPr>
                    <a:lnL w="12700" cap="flat" cmpd="sng" algn="ctr">
                      <a:solidFill>
                        <a:schemeClr val="tx1"/>
                      </a:solidFill>
                      <a:prstDash val="solid"/>
                      <a:round/>
                      <a:headEnd type="none" w="med" len="med"/>
                      <a:tailEnd type="none" w="med" len="med"/>
                    </a:lnL>
                    <a:solidFill>
                      <a:srgbClr val="FCFF06">
                        <a:alpha val="25098"/>
                      </a:srgbClr>
                    </a:solidFill>
                  </a:tcPr>
                </a:tc>
                <a:tc hMerge="1">
                  <a:txBody>
                    <a:bodyPr/>
                    <a:lstStyle/>
                    <a:p>
                      <a:endParaRPr lang="en-US"/>
                    </a:p>
                  </a:txBody>
                  <a:tcPr/>
                </a:tc>
                <a:extLst>
                  <a:ext uri="{0D108BD9-81ED-4DB2-BD59-A6C34878D82A}">
                    <a16:rowId xmlns:a16="http://schemas.microsoft.com/office/drawing/2014/main" xmlns="" val="10000"/>
                  </a:ext>
                </a:extLst>
              </a:tr>
              <a:tr h="369786">
                <a:tc vMerge="1">
                  <a:txBody>
                    <a:bodyPr/>
                    <a:lstStyle/>
                    <a:p>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500" baseline="0" dirty="0">
                          <a:solidFill>
                            <a:srgbClr val="0432FF"/>
                          </a:solidFill>
                        </a:rPr>
                        <a:t>org.apache.ftpserver.RequestHandler:17</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500" baseline="0" dirty="0">
                          <a:solidFill>
                            <a:srgbClr val="0432FF"/>
                          </a:solidFill>
                        </a:rPr>
                        <a:t>org.apache.ftpserver.RequestHandler:18</a:t>
                      </a:r>
                      <a:endParaRPr lang="en-US" sz="15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bl>
          </a:graphicData>
        </a:graphic>
      </p:graphicFrame>
      <p:grpSp>
        <p:nvGrpSpPr>
          <p:cNvPr id="18" name="Group 17"/>
          <p:cNvGrpSpPr/>
          <p:nvPr/>
        </p:nvGrpSpPr>
        <p:grpSpPr>
          <a:xfrm>
            <a:off x="7485290" y="1238299"/>
            <a:ext cx="833289" cy="3295186"/>
            <a:chOff x="7251372" y="1482851"/>
            <a:chExt cx="833289" cy="3295186"/>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5235" y="3699584"/>
              <a:ext cx="819426" cy="344159"/>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5230" y="4433878"/>
              <a:ext cx="819426" cy="344159"/>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374" y="2951434"/>
              <a:ext cx="819426" cy="344159"/>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5225" y="2217141"/>
              <a:ext cx="819426" cy="344159"/>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372" y="1482851"/>
              <a:ext cx="819426" cy="344159"/>
            </a:xfrm>
            <a:prstGeom prst="rect">
              <a:avLst/>
            </a:prstGeom>
          </p:spPr>
        </p:pic>
      </p:grpSp>
      <p:sp>
        <p:nvSpPr>
          <p:cNvPr id="2" name="Speech Bubble: Rectangle with Corners Rounded 1">
            <a:extLst>
              <a:ext uri="{FF2B5EF4-FFF2-40B4-BE49-F238E27FC236}">
                <a16:creationId xmlns:a16="http://schemas.microsoft.com/office/drawing/2014/main" xmlns="" id="{F3FEAEFE-CCA0-46BB-A4ED-BC84FC94724F}"/>
              </a:ext>
            </a:extLst>
          </p:cNvPr>
          <p:cNvSpPr/>
          <p:nvPr/>
        </p:nvSpPr>
        <p:spPr>
          <a:xfrm>
            <a:off x="940506" y="5223313"/>
            <a:ext cx="1635017" cy="702170"/>
          </a:xfrm>
          <a:prstGeom prst="wedgeRoundRectCallout">
            <a:avLst>
              <a:gd name="adj1" fmla="val -20017"/>
              <a:gd name="adj2" fmla="val -1196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t>
            </a:r>
            <a:r>
              <a:rPr lang="en-US" dirty="0" err="1" smtClean="0"/>
              <a:t>R</a:t>
            </a:r>
            <a:r>
              <a:rPr lang="en-US" i="1" dirty="0" err="1" smtClean="0"/>
              <a:t>i</a:t>
            </a:r>
            <a:r>
              <a:rPr lang="en-US" dirty="0" smtClean="0"/>
              <a:t> </a:t>
            </a:r>
            <a:r>
              <a:rPr lang="en-US" dirty="0"/>
              <a:t>| </a:t>
            </a:r>
            <a:r>
              <a:rPr lang="en-US" dirty="0" smtClean="0"/>
              <a:t>¬ </a:t>
            </a:r>
            <a:r>
              <a:rPr lang="en-US" b="1" dirty="0" smtClean="0">
                <a:solidFill>
                  <a:schemeClr val="tx1"/>
                </a:solidFill>
              </a:rPr>
              <a:t>R2</a:t>
            </a:r>
            <a:r>
              <a:rPr lang="en-US" dirty="0"/>
              <a:t>)</a:t>
            </a:r>
          </a:p>
        </p:txBody>
      </p:sp>
      <p:sp>
        <p:nvSpPr>
          <p:cNvPr id="5" name="Slide Number Placeholder 4"/>
          <p:cNvSpPr>
            <a:spLocks noGrp="1"/>
          </p:cNvSpPr>
          <p:nvPr>
            <p:ph type="sldNum" sz="quarter" idx="12"/>
          </p:nvPr>
        </p:nvSpPr>
        <p:spPr/>
        <p:txBody>
          <a:bodyPr/>
          <a:lstStyle/>
          <a:p>
            <a:fld id="{1F7DF5D7-FF41-4BF6-8958-28DFF1DB182D}" type="slidenum">
              <a:rPr lang="en-US" smtClean="0"/>
              <a:pPr/>
              <a:t>43</a:t>
            </a:fld>
            <a:endParaRPr lang="en-US" dirty="0"/>
          </a:p>
        </p:txBody>
      </p:sp>
    </p:spTree>
    <p:extLst>
      <p:ext uri="{BB962C8B-B14F-4D97-AF65-F5344CB8AC3E}">
        <p14:creationId xmlns:p14="http://schemas.microsoft.com/office/powerpoint/2010/main" val="95722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94444E-6 -4.44444E-6 L -0.00018 0.43195 " pathEditMode="relative" rAng="0" ptsTypes="AA">
                                      <p:cBhvr>
                                        <p:cTn id="6" dur="2000" fill="hold"/>
                                        <p:tgtEl>
                                          <p:spTgt spid="12"/>
                                        </p:tgtEl>
                                        <p:attrNameLst>
                                          <p:attrName>ppt_x</p:attrName>
                                          <p:attrName>ppt_y</p:attrName>
                                        </p:attrNameLst>
                                      </p:cBhvr>
                                      <p:rCtr x="-17" y="21597"/>
                                    </p:animMotion>
                                  </p:childTnLst>
                                </p:cTn>
                              </p:par>
                              <p:par>
                                <p:cTn id="7" presetID="42" presetClass="path" presetSubtype="0" accel="50000" decel="50000" fill="hold" nodeType="withEffect">
                                  <p:stCondLst>
                                    <p:cond delay="0"/>
                                  </p:stCondLst>
                                  <p:childTnLst>
                                    <p:animMotion origin="layout" path="M 1.94444E-6 4.44444E-6 L 1.94444E-6 -0.32362 " pathEditMode="relative" rAng="0" ptsTypes="AA">
                                      <p:cBhvr>
                                        <p:cTn id="8" dur="2000" fill="hold"/>
                                        <p:tgtEl>
                                          <p:spTgt spid="8"/>
                                        </p:tgtEl>
                                        <p:attrNameLst>
                                          <p:attrName>ppt_x</p:attrName>
                                          <p:attrName>ppt_y</p:attrName>
                                        </p:attrNameLst>
                                      </p:cBhvr>
                                      <p:rCtr x="0" y="-16181"/>
                                    </p:animMotion>
                                  </p:childTnLst>
                                </p:cTn>
                              </p:par>
                              <p:par>
                                <p:cTn id="9" presetID="42" presetClass="path" presetSubtype="0" accel="50000" decel="50000" fill="hold" nodeType="withEffect">
                                  <p:stCondLst>
                                    <p:cond delay="0"/>
                                  </p:stCondLst>
                                  <p:childTnLst>
                                    <p:animMotion origin="layout" path="M 1.94444E-6 -1.85185E-6 L 1.94444E-6 -0.10879 " pathEditMode="relative" rAng="0" ptsTypes="AA">
                                      <p:cBhvr>
                                        <p:cTn id="10" dur="2000" fill="hold"/>
                                        <p:tgtEl>
                                          <p:spTgt spid="11"/>
                                        </p:tgtEl>
                                        <p:attrNameLst>
                                          <p:attrName>ppt_x</p:attrName>
                                          <p:attrName>ppt_y</p:attrName>
                                        </p:attrNameLst>
                                      </p:cBhvr>
                                      <p:rCtr x="0" y="-5440"/>
                                    </p:animMotion>
                                  </p:childTnLst>
                                </p:cTn>
                              </p:par>
                              <p:par>
                                <p:cTn id="11" presetID="1" presetClass="exit" presetSubtype="0" fill="hold"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10/13/17</a:t>
            </a:r>
            <a:endParaRPr lang="en-US" dirty="0"/>
          </a:p>
        </p:txBody>
      </p:sp>
      <p:sp>
        <p:nvSpPr>
          <p:cNvPr id="5" name="Title 4"/>
          <p:cNvSpPr>
            <a:spLocks noGrp="1"/>
          </p:cNvSpPr>
          <p:nvPr>
            <p:ph type="title"/>
          </p:nvPr>
        </p:nvSpPr>
        <p:spPr/>
        <p:txBody>
          <a:bodyPr/>
          <a:lstStyle/>
          <a:p>
            <a:r>
              <a:rPr lang="en-US" dirty="0" smtClean="0"/>
              <a:t>Empirical Results: Alarm Ranking</a:t>
            </a:r>
            <a:endParaRPr lang="en-US" dirty="0"/>
          </a:p>
        </p:txBody>
      </p:sp>
      <p:graphicFrame>
        <p:nvGraphicFramePr>
          <p:cNvPr id="7" name="Content Placeholder 4">
            <a:extLst>
              <a:ext uri="{FF2B5EF4-FFF2-40B4-BE49-F238E27FC236}">
                <a16:creationId xmlns:a16="http://schemas.microsoft.com/office/drawing/2014/main" xmlns="" id="{997C2EC1-9C1D-4199-AD80-A66F84752ED4}"/>
              </a:ext>
            </a:extLst>
          </p:cNvPr>
          <p:cNvGraphicFramePr>
            <a:graphicFrameLocks/>
          </p:cNvGraphicFramePr>
          <p:nvPr>
            <p:extLst>
              <p:ext uri="{D42A27DB-BD31-4B8C-83A1-F6EECF244321}">
                <p14:modId xmlns:p14="http://schemas.microsoft.com/office/powerpoint/2010/main" val="463235060"/>
              </p:ext>
            </p:extLst>
          </p:nvPr>
        </p:nvGraphicFramePr>
        <p:xfrm>
          <a:off x="552894" y="1333309"/>
          <a:ext cx="7857458" cy="4450080"/>
        </p:xfrm>
        <a:graphic>
          <a:graphicData uri="http://schemas.openxmlformats.org/drawingml/2006/table">
            <a:tbl>
              <a:tblPr firstRow="1" bandRow="1">
                <a:tableStyleId>{5C22544A-7EE6-4342-B048-85BDC9FD1C3A}</a:tableStyleId>
              </a:tblPr>
              <a:tblGrid>
                <a:gridCol w="1366205"/>
                <a:gridCol w="1042140">
                  <a:extLst>
                    <a:ext uri="{9D8B030D-6E8A-4147-A177-3AD203B41FA5}">
                      <a16:colId xmlns:a16="http://schemas.microsoft.com/office/drawing/2014/main" xmlns="" val="2520162272"/>
                    </a:ext>
                  </a:extLst>
                </a:gridCol>
                <a:gridCol w="1063091"/>
                <a:gridCol w="1202426"/>
                <a:gridCol w="1106780"/>
                <a:gridCol w="1038408"/>
                <a:gridCol w="1038408"/>
              </a:tblGrid>
              <a:tr h="370840">
                <a:tc>
                  <a:txBody>
                    <a:bodyPr/>
                    <a:lstStyle/>
                    <a:p>
                      <a:endParaRPr lang="en-US" dirty="0"/>
                    </a:p>
                  </a:txBody>
                  <a:tcPr/>
                </a:tc>
                <a:tc gridSpan="2">
                  <a:txBody>
                    <a:bodyPr/>
                    <a:lstStyle/>
                    <a:p>
                      <a:pPr algn="ctr"/>
                      <a:r>
                        <a:rPr lang="en-US" dirty="0" smtClean="0"/>
                        <a:t>Graph size</a:t>
                      </a:r>
                      <a:endParaRPr lang="en-US" dirty="0"/>
                    </a:p>
                  </a:txBody>
                  <a:tcPr/>
                </a:tc>
                <a:tc hMerge="1">
                  <a:txBody>
                    <a:bodyPr/>
                    <a:lstStyle/>
                    <a:p>
                      <a:endParaRPr lang="en-US"/>
                    </a:p>
                  </a:txBody>
                  <a:tcPr/>
                </a:tc>
                <a:tc gridSpan="2">
                  <a:txBody>
                    <a:bodyPr/>
                    <a:lstStyle/>
                    <a:p>
                      <a:pPr algn="ctr"/>
                      <a:r>
                        <a:rPr lang="en-US" dirty="0"/>
                        <a:t>Alarms</a:t>
                      </a:r>
                    </a:p>
                  </a:txBody>
                  <a:tcPr/>
                </a:tc>
                <a:tc hMerge="1">
                  <a:txBody>
                    <a:bodyPr/>
                    <a:lstStyle/>
                    <a:p>
                      <a:endParaRPr lang="en-US"/>
                    </a:p>
                  </a:txBody>
                  <a:tcPr/>
                </a:tc>
                <a:tc>
                  <a:txBody>
                    <a:bodyPr/>
                    <a:lstStyle/>
                    <a:p>
                      <a:pPr algn="ctr"/>
                      <a:r>
                        <a:rPr lang="en-US" dirty="0"/>
                        <a:t>FP </a:t>
                      </a:r>
                      <a:r>
                        <a:rPr lang="en-US" dirty="0" smtClean="0"/>
                        <a:t>rate</a:t>
                      </a:r>
                      <a:endParaRPr lang="en-US" dirty="0"/>
                    </a:p>
                  </a:txBody>
                  <a:tcPr/>
                </a:tc>
                <a:tc>
                  <a:txBody>
                    <a:bodyPr/>
                    <a:lstStyle/>
                    <a:p>
                      <a:pPr algn="ctr"/>
                      <a:r>
                        <a:rPr lang="en-US" dirty="0" smtClean="0"/>
                        <a:t>AUC</a:t>
                      </a:r>
                      <a:endParaRPr lang="en-US" dirty="0"/>
                    </a:p>
                  </a:txBody>
                  <a:tcPr/>
                </a:tc>
                <a:extLst>
                  <a:ext uri="{0D108BD9-81ED-4DB2-BD59-A6C34878D82A}">
                    <a16:rowId xmlns:a16="http://schemas.microsoft.com/office/drawing/2014/main" xmlns="" val="1519995267"/>
                  </a:ext>
                </a:extLst>
              </a:tr>
              <a:tr h="370840">
                <a:tc>
                  <a:txBody>
                    <a:bodyPr/>
                    <a:lstStyle/>
                    <a:p>
                      <a:endParaRPr lang="en-US" dirty="0"/>
                    </a:p>
                  </a:txBody>
                  <a:tcPr/>
                </a:tc>
                <a:tc>
                  <a:txBody>
                    <a:bodyPr/>
                    <a:lstStyle/>
                    <a:p>
                      <a:pPr algn="ctr"/>
                      <a:r>
                        <a:rPr lang="en-US" dirty="0"/>
                        <a:t>Tuples</a:t>
                      </a:r>
                    </a:p>
                  </a:txBody>
                  <a:tcPr/>
                </a:tc>
                <a:tc>
                  <a:txBody>
                    <a:bodyPr/>
                    <a:lstStyle/>
                    <a:p>
                      <a:pPr algn="ctr"/>
                      <a:r>
                        <a:rPr lang="en-US" dirty="0"/>
                        <a:t>Clauses</a:t>
                      </a:r>
                    </a:p>
                  </a:txBody>
                  <a:tcPr/>
                </a:tc>
                <a:tc>
                  <a:txBody>
                    <a:bodyPr/>
                    <a:lstStyle/>
                    <a:p>
                      <a:pPr algn="ctr"/>
                      <a:r>
                        <a:rPr lang="en-US" dirty="0" smtClean="0"/>
                        <a:t>Total</a:t>
                      </a:r>
                      <a:endParaRPr lang="en-US" dirty="0"/>
                    </a:p>
                  </a:txBody>
                  <a:tcPr/>
                </a:tc>
                <a:tc>
                  <a:txBody>
                    <a:bodyPr/>
                    <a:lstStyle/>
                    <a:p>
                      <a:pPr algn="ctr"/>
                      <a:r>
                        <a:rPr lang="en-US" dirty="0" smtClean="0"/>
                        <a:t>Bugs</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4199704452"/>
                  </a:ext>
                </a:extLst>
              </a:tr>
              <a:tr h="370840">
                <a:tc gridSpan="7">
                  <a:txBody>
                    <a:bodyPr/>
                    <a:lstStyle/>
                    <a:p>
                      <a:pPr algn="ctr"/>
                      <a:r>
                        <a:rPr lang="en-US" b="1" dirty="0" smtClean="0"/>
                        <a:t>Rac</a:t>
                      </a:r>
                      <a:r>
                        <a:rPr lang="en-US" b="1" baseline="0" dirty="0" smtClean="0"/>
                        <a:t>e conditions checker</a:t>
                      </a:r>
                      <a:endParaRPr lang="en-US" b="1"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b="1" dirty="0"/>
                    </a:p>
                  </a:txBody>
                  <a:tcPr/>
                </a:tc>
                <a:extLst>
                  <a:ext uri="{0D108BD9-81ED-4DB2-BD59-A6C34878D82A}">
                    <a16:rowId xmlns:a16="http://schemas.microsoft.com/office/drawing/2014/main" xmlns="" val="3792939967"/>
                  </a:ext>
                </a:extLst>
              </a:tr>
              <a:tr h="370840">
                <a:tc>
                  <a:txBody>
                    <a:bodyPr/>
                    <a:lstStyle/>
                    <a:p>
                      <a:r>
                        <a:rPr lang="en-US" dirty="0" err="1" smtClean="0"/>
                        <a:t>weblech</a:t>
                      </a:r>
                      <a:endParaRPr lang="en-US" dirty="0"/>
                    </a:p>
                  </a:txBody>
                  <a:tcPr/>
                </a:tc>
                <a:tc>
                  <a:txBody>
                    <a:bodyPr/>
                    <a:lstStyle/>
                    <a:p>
                      <a:pPr algn="r"/>
                      <a:r>
                        <a:rPr lang="en-US" dirty="0" smtClean="0"/>
                        <a:t>2.5K</a:t>
                      </a:r>
                      <a:endParaRPr lang="en-US" dirty="0"/>
                    </a:p>
                  </a:txBody>
                  <a:tcPr/>
                </a:tc>
                <a:tc>
                  <a:txBody>
                    <a:bodyPr/>
                    <a:lstStyle/>
                    <a:p>
                      <a:pPr algn="r"/>
                      <a:r>
                        <a:rPr lang="en-US" dirty="0" smtClean="0"/>
                        <a:t>1.5K</a:t>
                      </a:r>
                      <a:endParaRPr lang="en-US" dirty="0"/>
                    </a:p>
                  </a:txBody>
                  <a:tcPr/>
                </a:tc>
                <a:tc>
                  <a:txBody>
                    <a:bodyPr/>
                    <a:lstStyle/>
                    <a:p>
                      <a:pPr algn="r"/>
                      <a:r>
                        <a:rPr lang="en-US" dirty="0"/>
                        <a:t>188</a:t>
                      </a:r>
                    </a:p>
                  </a:txBody>
                  <a:tcPr/>
                </a:tc>
                <a:tc>
                  <a:txBody>
                    <a:bodyPr/>
                    <a:lstStyle/>
                    <a:p>
                      <a:pPr algn="r"/>
                      <a:r>
                        <a:rPr lang="en-US" dirty="0"/>
                        <a:t>55</a:t>
                      </a:r>
                    </a:p>
                  </a:txBody>
                  <a:tcPr/>
                </a:tc>
                <a:tc>
                  <a:txBody>
                    <a:bodyPr/>
                    <a:lstStyle/>
                    <a:p>
                      <a:pPr algn="ctr"/>
                      <a:r>
                        <a:rPr lang="en-US" dirty="0" smtClean="0"/>
                        <a:t>71%</a:t>
                      </a:r>
                      <a:endParaRPr lang="en-US" dirty="0"/>
                    </a:p>
                  </a:txBody>
                  <a:tcPr/>
                </a:tc>
                <a:tc>
                  <a:txBody>
                    <a:bodyPr/>
                    <a:lstStyle/>
                    <a:p>
                      <a:pPr algn="ctr"/>
                      <a:r>
                        <a:rPr lang="en-US" dirty="0" smtClean="0"/>
                        <a:t>0.88</a:t>
                      </a:r>
                      <a:endParaRPr lang="en-US" dirty="0"/>
                    </a:p>
                  </a:txBody>
                  <a:tcPr/>
                </a:tc>
              </a:tr>
              <a:tr h="370840">
                <a:tc>
                  <a:txBody>
                    <a:bodyPr/>
                    <a:lstStyle/>
                    <a:p>
                      <a:r>
                        <a:rPr lang="en-US" dirty="0" err="1" smtClean="0"/>
                        <a:t>hedc</a:t>
                      </a:r>
                      <a:endParaRPr lang="en-US" dirty="0"/>
                    </a:p>
                  </a:txBody>
                  <a:tcPr/>
                </a:tc>
                <a:tc>
                  <a:txBody>
                    <a:bodyPr/>
                    <a:lstStyle/>
                    <a:p>
                      <a:pPr algn="r"/>
                      <a:r>
                        <a:rPr lang="en-US" dirty="0" smtClean="0"/>
                        <a:t>12K</a:t>
                      </a:r>
                      <a:endParaRPr lang="en-US" dirty="0"/>
                    </a:p>
                  </a:txBody>
                  <a:tcPr/>
                </a:tc>
                <a:tc>
                  <a:txBody>
                    <a:bodyPr/>
                    <a:lstStyle/>
                    <a:p>
                      <a:pPr algn="r"/>
                      <a:r>
                        <a:rPr lang="en-US" dirty="0" smtClean="0"/>
                        <a:t>10K</a:t>
                      </a:r>
                      <a:endParaRPr lang="en-US" dirty="0"/>
                    </a:p>
                  </a:txBody>
                  <a:tcPr/>
                </a:tc>
                <a:tc>
                  <a:txBody>
                    <a:bodyPr/>
                    <a:lstStyle/>
                    <a:p>
                      <a:pPr algn="r"/>
                      <a:r>
                        <a:rPr lang="en-US" dirty="0" smtClean="0"/>
                        <a:t>152</a:t>
                      </a:r>
                      <a:endParaRPr lang="en-US" dirty="0"/>
                    </a:p>
                  </a:txBody>
                  <a:tcPr/>
                </a:tc>
                <a:tc>
                  <a:txBody>
                    <a:bodyPr/>
                    <a:lstStyle/>
                    <a:p>
                      <a:pPr algn="r"/>
                      <a:r>
                        <a:rPr lang="en-US" dirty="0" smtClean="0"/>
                        <a:t>9</a:t>
                      </a:r>
                      <a:endParaRPr lang="en-US" dirty="0"/>
                    </a:p>
                  </a:txBody>
                  <a:tcPr/>
                </a:tc>
                <a:tc>
                  <a:txBody>
                    <a:bodyPr/>
                    <a:lstStyle/>
                    <a:p>
                      <a:pPr algn="ctr"/>
                      <a:r>
                        <a:rPr lang="en-US" dirty="0" smtClean="0"/>
                        <a:t>94%</a:t>
                      </a:r>
                      <a:endParaRPr lang="en-US" dirty="0"/>
                    </a:p>
                  </a:txBody>
                  <a:tcPr/>
                </a:tc>
                <a:tc>
                  <a:txBody>
                    <a:bodyPr/>
                    <a:lstStyle/>
                    <a:p>
                      <a:pPr algn="ctr"/>
                      <a:r>
                        <a:rPr lang="en-US" dirty="0" smtClean="0"/>
                        <a:t>0.71</a:t>
                      </a:r>
                      <a:endParaRPr lang="en-US" dirty="0"/>
                    </a:p>
                  </a:txBody>
                  <a:tcPr/>
                </a:tc>
                <a:extLst>
                  <a:ext uri="{0D108BD9-81ED-4DB2-BD59-A6C34878D82A}">
                    <a16:rowId xmlns:a16="http://schemas.microsoft.com/office/drawing/2014/main" xmlns="" val="400671019"/>
                  </a:ext>
                </a:extLst>
              </a:tr>
              <a:tr h="370840">
                <a:tc>
                  <a:txBody>
                    <a:bodyPr/>
                    <a:lstStyle/>
                    <a:p>
                      <a:r>
                        <a:rPr lang="en-US" dirty="0" err="1" smtClean="0"/>
                        <a:t>jspider</a:t>
                      </a:r>
                      <a:endParaRPr lang="en-US" dirty="0"/>
                    </a:p>
                  </a:txBody>
                  <a:tcPr/>
                </a:tc>
                <a:tc>
                  <a:txBody>
                    <a:bodyPr/>
                    <a:lstStyle/>
                    <a:p>
                      <a:pPr algn="r"/>
                      <a:r>
                        <a:rPr lang="en-US" dirty="0" smtClean="0"/>
                        <a:t>45K</a:t>
                      </a:r>
                      <a:endParaRPr lang="en-US" dirty="0"/>
                    </a:p>
                  </a:txBody>
                  <a:tcPr/>
                </a:tc>
                <a:tc>
                  <a:txBody>
                    <a:bodyPr/>
                    <a:lstStyle/>
                    <a:p>
                      <a:pPr algn="r"/>
                      <a:r>
                        <a:rPr lang="en-US" dirty="0" smtClean="0"/>
                        <a:t>45K</a:t>
                      </a:r>
                      <a:endParaRPr lang="en-US" dirty="0"/>
                    </a:p>
                  </a:txBody>
                  <a:tcPr/>
                </a:tc>
                <a:tc>
                  <a:txBody>
                    <a:bodyPr/>
                    <a:lstStyle/>
                    <a:p>
                      <a:pPr algn="r"/>
                      <a:r>
                        <a:rPr lang="en-US" dirty="0" smtClean="0"/>
                        <a:t>257</a:t>
                      </a:r>
                      <a:endParaRPr lang="en-US" dirty="0"/>
                    </a:p>
                  </a:txBody>
                  <a:tcPr/>
                </a:tc>
                <a:tc>
                  <a:txBody>
                    <a:bodyPr/>
                    <a:lstStyle/>
                    <a:p>
                      <a:pPr algn="r"/>
                      <a:r>
                        <a:rPr lang="en-US" dirty="0" smtClean="0"/>
                        <a:t>7</a:t>
                      </a:r>
                      <a:endParaRPr lang="en-US" dirty="0"/>
                    </a:p>
                  </a:txBody>
                  <a:tcPr/>
                </a:tc>
                <a:tc>
                  <a:txBody>
                    <a:bodyPr/>
                    <a:lstStyle/>
                    <a:p>
                      <a:pPr algn="ctr"/>
                      <a:r>
                        <a:rPr lang="en-US" dirty="0" smtClean="0"/>
                        <a:t>97%</a:t>
                      </a:r>
                      <a:endParaRPr lang="en-US" dirty="0"/>
                    </a:p>
                  </a:txBody>
                  <a:tcPr/>
                </a:tc>
                <a:tc>
                  <a:txBody>
                    <a:bodyPr/>
                    <a:lstStyle/>
                    <a:p>
                      <a:pPr algn="ctr"/>
                      <a:r>
                        <a:rPr lang="en-US" dirty="0" smtClean="0"/>
                        <a:t>0.87</a:t>
                      </a:r>
                      <a:endParaRPr lang="en-US" dirty="0"/>
                    </a:p>
                  </a:txBody>
                  <a:tcPr/>
                </a:tc>
              </a:tr>
              <a:tr h="370840">
                <a:tc>
                  <a:txBody>
                    <a:bodyPr/>
                    <a:lstStyle/>
                    <a:p>
                      <a:r>
                        <a:rPr lang="en-US" dirty="0" err="1" smtClean="0"/>
                        <a:t>ftp</a:t>
                      </a:r>
                      <a:r>
                        <a:rPr lang="en-US" baseline="0" dirty="0" err="1" smtClean="0"/>
                        <a:t>server</a:t>
                      </a:r>
                      <a:endParaRPr lang="en-US" dirty="0"/>
                    </a:p>
                  </a:txBody>
                  <a:tcPr/>
                </a:tc>
                <a:tc>
                  <a:txBody>
                    <a:bodyPr/>
                    <a:lstStyle/>
                    <a:p>
                      <a:pPr algn="r"/>
                      <a:r>
                        <a:rPr lang="en-US" dirty="0" smtClean="0"/>
                        <a:t>110K</a:t>
                      </a:r>
                      <a:endParaRPr lang="en-US" dirty="0"/>
                    </a:p>
                  </a:txBody>
                  <a:tcPr/>
                </a:tc>
                <a:tc>
                  <a:txBody>
                    <a:bodyPr/>
                    <a:lstStyle/>
                    <a:p>
                      <a:pPr algn="r"/>
                      <a:r>
                        <a:rPr lang="en-US" dirty="0" smtClean="0"/>
                        <a:t>112K</a:t>
                      </a:r>
                      <a:endParaRPr lang="en-US" dirty="0"/>
                    </a:p>
                  </a:txBody>
                  <a:tcPr/>
                </a:tc>
                <a:tc>
                  <a:txBody>
                    <a:bodyPr/>
                    <a:lstStyle/>
                    <a:p>
                      <a:pPr algn="r"/>
                      <a:r>
                        <a:rPr lang="en-US" dirty="0" smtClean="0"/>
                        <a:t>522</a:t>
                      </a:r>
                      <a:endParaRPr lang="en-US" dirty="0"/>
                    </a:p>
                  </a:txBody>
                  <a:tcPr/>
                </a:tc>
                <a:tc>
                  <a:txBody>
                    <a:bodyPr/>
                    <a:lstStyle/>
                    <a:p>
                      <a:pPr algn="r"/>
                      <a:r>
                        <a:rPr lang="en-US" dirty="0" smtClean="0"/>
                        <a:t>75</a:t>
                      </a:r>
                      <a:endParaRPr lang="en-US" dirty="0"/>
                    </a:p>
                  </a:txBody>
                  <a:tcPr/>
                </a:tc>
                <a:tc>
                  <a:txBody>
                    <a:bodyPr/>
                    <a:lstStyle/>
                    <a:p>
                      <a:pPr algn="ctr"/>
                      <a:r>
                        <a:rPr lang="en-US" dirty="0" smtClean="0"/>
                        <a:t>86%</a:t>
                      </a:r>
                      <a:endParaRPr lang="en-US" dirty="0"/>
                    </a:p>
                  </a:txBody>
                  <a:tcPr/>
                </a:tc>
                <a:tc>
                  <a:txBody>
                    <a:bodyPr/>
                    <a:lstStyle/>
                    <a:p>
                      <a:pPr algn="ctr"/>
                      <a:r>
                        <a:rPr lang="en-US" dirty="0" smtClean="0"/>
                        <a:t>0.97</a:t>
                      </a:r>
                      <a:endParaRPr lang="en-US" dirty="0"/>
                    </a:p>
                  </a:txBody>
                  <a:tcPr/>
                </a:tc>
              </a:tr>
              <a:tr h="370840">
                <a:tc gridSpan="7">
                  <a:txBody>
                    <a:bodyPr/>
                    <a:lstStyle/>
                    <a:p>
                      <a:pPr algn="ctr"/>
                      <a:r>
                        <a:rPr lang="en-US" b="1" dirty="0" smtClean="0"/>
                        <a:t>Information flow checker</a:t>
                      </a:r>
                      <a:endParaRPr lang="en-US" b="1"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b="1" dirty="0"/>
                    </a:p>
                  </a:txBody>
                  <a:tcPr/>
                </a:tc>
                <a:extLst>
                  <a:ext uri="{0D108BD9-81ED-4DB2-BD59-A6C34878D82A}">
                    <a16:rowId xmlns:a16="http://schemas.microsoft.com/office/drawing/2014/main" xmlns="" val="1679561972"/>
                  </a:ext>
                </a:extLst>
              </a:tr>
              <a:tr h="370840">
                <a:tc>
                  <a:txBody>
                    <a:bodyPr/>
                    <a:lstStyle/>
                    <a:p>
                      <a:r>
                        <a:rPr lang="en-US" dirty="0" err="1" smtClean="0"/>
                        <a:t>AndorsTrail</a:t>
                      </a:r>
                      <a:endParaRPr lang="en-US" dirty="0"/>
                    </a:p>
                  </a:txBody>
                  <a:tcPr/>
                </a:tc>
                <a:tc>
                  <a:txBody>
                    <a:bodyPr/>
                    <a:lstStyle/>
                    <a:p>
                      <a:pPr algn="r"/>
                      <a:r>
                        <a:rPr lang="en-US" dirty="0" smtClean="0"/>
                        <a:t>2.7K</a:t>
                      </a:r>
                      <a:endParaRPr lang="en-US" dirty="0"/>
                    </a:p>
                  </a:txBody>
                  <a:tcPr/>
                </a:tc>
                <a:tc>
                  <a:txBody>
                    <a:bodyPr/>
                    <a:lstStyle/>
                    <a:p>
                      <a:pPr algn="r"/>
                      <a:r>
                        <a:rPr lang="en-US" dirty="0" smtClean="0"/>
                        <a:t>3.2K</a:t>
                      </a:r>
                      <a:endParaRPr lang="en-US" dirty="0"/>
                    </a:p>
                  </a:txBody>
                  <a:tcPr/>
                </a:tc>
                <a:tc>
                  <a:txBody>
                    <a:bodyPr/>
                    <a:lstStyle/>
                    <a:p>
                      <a:pPr algn="r"/>
                      <a:r>
                        <a:rPr lang="en-US" dirty="0" smtClean="0"/>
                        <a:t>156</a:t>
                      </a:r>
                      <a:endParaRPr lang="en-US" dirty="0"/>
                    </a:p>
                  </a:txBody>
                  <a:tcPr/>
                </a:tc>
                <a:tc>
                  <a:txBody>
                    <a:bodyPr/>
                    <a:lstStyle/>
                    <a:p>
                      <a:pPr algn="r"/>
                      <a:r>
                        <a:rPr lang="en-US" dirty="0" smtClean="0"/>
                        <a:t>7</a:t>
                      </a:r>
                      <a:endParaRPr lang="en-US" dirty="0"/>
                    </a:p>
                  </a:txBody>
                  <a:tcPr/>
                </a:tc>
                <a:tc>
                  <a:txBody>
                    <a:bodyPr/>
                    <a:lstStyle/>
                    <a:p>
                      <a:pPr algn="ctr"/>
                      <a:r>
                        <a:rPr lang="en-US" dirty="0" smtClean="0"/>
                        <a:t>96%</a:t>
                      </a:r>
                      <a:endParaRPr lang="en-US" dirty="0"/>
                    </a:p>
                  </a:txBody>
                  <a:tcPr/>
                </a:tc>
                <a:tc>
                  <a:txBody>
                    <a:bodyPr/>
                    <a:lstStyle/>
                    <a:p>
                      <a:pPr algn="ctr"/>
                      <a:r>
                        <a:rPr lang="en-US" dirty="0" smtClean="0"/>
                        <a:t>0.99</a:t>
                      </a:r>
                      <a:endParaRPr lang="en-US" dirty="0"/>
                    </a:p>
                  </a:txBody>
                  <a:tcPr/>
                </a:tc>
                <a:extLst>
                  <a:ext uri="{0D108BD9-81ED-4DB2-BD59-A6C34878D82A}">
                    <a16:rowId xmlns:a16="http://schemas.microsoft.com/office/drawing/2014/main" xmlns="" val="2209447459"/>
                  </a:ext>
                </a:extLst>
              </a:tr>
              <a:tr h="370840">
                <a:tc>
                  <a:txBody>
                    <a:bodyPr/>
                    <a:lstStyle/>
                    <a:p>
                      <a:r>
                        <a:rPr lang="en-US" dirty="0" err="1" smtClean="0"/>
                        <a:t>kQm</a:t>
                      </a:r>
                      <a:r>
                        <a:rPr lang="en-US" dirty="0" smtClean="0"/>
                        <a:t>-LO</a:t>
                      </a:r>
                      <a:endParaRPr lang="en-US" dirty="0"/>
                    </a:p>
                  </a:txBody>
                  <a:tcPr/>
                </a:tc>
                <a:tc>
                  <a:txBody>
                    <a:bodyPr/>
                    <a:lstStyle/>
                    <a:p>
                      <a:pPr algn="r"/>
                      <a:r>
                        <a:rPr lang="en-US" dirty="0" smtClean="0"/>
                        <a:t>12K</a:t>
                      </a:r>
                      <a:endParaRPr lang="en-US" dirty="0"/>
                    </a:p>
                  </a:txBody>
                  <a:tcPr/>
                </a:tc>
                <a:tc>
                  <a:txBody>
                    <a:bodyPr/>
                    <a:lstStyle/>
                    <a:p>
                      <a:pPr algn="r"/>
                      <a:r>
                        <a:rPr lang="en-US" dirty="0" smtClean="0"/>
                        <a:t>18K</a:t>
                      </a:r>
                      <a:endParaRPr lang="en-US" dirty="0"/>
                    </a:p>
                  </a:txBody>
                  <a:tcPr/>
                </a:tc>
                <a:tc>
                  <a:txBody>
                    <a:bodyPr/>
                    <a:lstStyle/>
                    <a:p>
                      <a:pPr algn="r"/>
                      <a:r>
                        <a:rPr lang="en-US" dirty="0" smtClean="0"/>
                        <a:t>817</a:t>
                      </a:r>
                      <a:endParaRPr lang="en-US" dirty="0"/>
                    </a:p>
                  </a:txBody>
                  <a:tcPr/>
                </a:tc>
                <a:tc>
                  <a:txBody>
                    <a:bodyPr/>
                    <a:lstStyle/>
                    <a:p>
                      <a:pPr algn="r"/>
                      <a:r>
                        <a:rPr lang="en-US" dirty="0" smtClean="0"/>
                        <a:t>160</a:t>
                      </a:r>
                      <a:endParaRPr lang="en-US" dirty="0"/>
                    </a:p>
                  </a:txBody>
                  <a:tcPr/>
                </a:tc>
                <a:tc>
                  <a:txBody>
                    <a:bodyPr/>
                    <a:lstStyle/>
                    <a:p>
                      <a:pPr algn="ctr"/>
                      <a:r>
                        <a:rPr lang="en-US" dirty="0" smtClean="0"/>
                        <a:t>81%</a:t>
                      </a:r>
                      <a:endParaRPr lang="en-US" dirty="0"/>
                    </a:p>
                  </a:txBody>
                  <a:tcPr/>
                </a:tc>
                <a:tc>
                  <a:txBody>
                    <a:bodyPr/>
                    <a:lstStyle/>
                    <a:p>
                      <a:pPr algn="ctr"/>
                      <a:r>
                        <a:rPr lang="en-US" dirty="0" smtClean="0"/>
                        <a:t>0.94</a:t>
                      </a:r>
                      <a:endParaRPr lang="en-US" dirty="0"/>
                    </a:p>
                  </a:txBody>
                  <a:tcPr/>
                </a:tc>
              </a:tr>
              <a:tr h="370840">
                <a:tc>
                  <a:txBody>
                    <a:bodyPr/>
                    <a:lstStyle/>
                    <a:p>
                      <a:r>
                        <a:rPr lang="en-US" dirty="0" err="1" smtClean="0"/>
                        <a:t>gingermaster</a:t>
                      </a:r>
                      <a:endParaRPr lang="en-US" dirty="0"/>
                    </a:p>
                  </a:txBody>
                  <a:tcPr/>
                </a:tc>
                <a:tc>
                  <a:txBody>
                    <a:bodyPr/>
                    <a:lstStyle/>
                    <a:p>
                      <a:pPr algn="r"/>
                      <a:r>
                        <a:rPr lang="en-US" dirty="0" smtClean="0"/>
                        <a:t>15K</a:t>
                      </a:r>
                      <a:endParaRPr lang="en-US" dirty="0"/>
                    </a:p>
                  </a:txBody>
                  <a:tcPr/>
                </a:tc>
                <a:tc>
                  <a:txBody>
                    <a:bodyPr/>
                    <a:lstStyle/>
                    <a:p>
                      <a:pPr algn="r"/>
                      <a:r>
                        <a:rPr lang="en-US" dirty="0" smtClean="0"/>
                        <a:t>20K</a:t>
                      </a:r>
                      <a:endParaRPr lang="en-US" dirty="0"/>
                    </a:p>
                  </a:txBody>
                  <a:tcPr/>
                </a:tc>
                <a:tc>
                  <a:txBody>
                    <a:bodyPr/>
                    <a:lstStyle/>
                    <a:p>
                      <a:pPr algn="r"/>
                      <a:r>
                        <a:rPr lang="en-US" dirty="0" smtClean="0"/>
                        <a:t>437</a:t>
                      </a:r>
                      <a:endParaRPr lang="en-US" dirty="0"/>
                    </a:p>
                  </a:txBody>
                  <a:tcPr/>
                </a:tc>
                <a:tc>
                  <a:txBody>
                    <a:bodyPr/>
                    <a:lstStyle/>
                    <a:p>
                      <a:pPr algn="r"/>
                      <a:r>
                        <a:rPr lang="en-US" dirty="0" smtClean="0"/>
                        <a:t>87</a:t>
                      </a:r>
                      <a:endParaRPr lang="en-US" dirty="0"/>
                    </a:p>
                  </a:txBody>
                  <a:tcPr/>
                </a:tc>
                <a:tc>
                  <a:txBody>
                    <a:bodyPr/>
                    <a:lstStyle/>
                    <a:p>
                      <a:pPr algn="ctr"/>
                      <a:r>
                        <a:rPr lang="en-US" dirty="0" smtClean="0"/>
                        <a:t>80%</a:t>
                      </a:r>
                      <a:endParaRPr lang="en-US" dirty="0"/>
                    </a:p>
                  </a:txBody>
                  <a:tcPr/>
                </a:tc>
                <a:tc>
                  <a:txBody>
                    <a:bodyPr/>
                    <a:lstStyle/>
                    <a:p>
                      <a:pPr algn="ctr"/>
                      <a:r>
                        <a:rPr lang="en-US" dirty="0" smtClean="0"/>
                        <a:t>0.88</a:t>
                      </a:r>
                      <a:endParaRPr lang="en-US" dirty="0"/>
                    </a:p>
                  </a:txBody>
                  <a:tcPr/>
                </a:tc>
                <a:extLst>
                  <a:ext uri="{0D108BD9-81ED-4DB2-BD59-A6C34878D82A}">
                    <a16:rowId xmlns:a16="http://schemas.microsoft.com/office/drawing/2014/main" xmlns="" val="201158911"/>
                  </a:ext>
                </a:extLst>
              </a:tr>
              <a:tr h="370840">
                <a:tc>
                  <a:txBody>
                    <a:bodyPr/>
                    <a:lstStyle/>
                    <a:p>
                      <a:r>
                        <a:rPr lang="en-US" dirty="0" err="1" smtClean="0"/>
                        <a:t>iNJ-Cw</a:t>
                      </a:r>
                      <a:endParaRPr lang="en-US" dirty="0"/>
                    </a:p>
                  </a:txBody>
                  <a:tcPr/>
                </a:tc>
                <a:tc>
                  <a:txBody>
                    <a:bodyPr/>
                    <a:lstStyle/>
                    <a:p>
                      <a:pPr algn="r"/>
                      <a:r>
                        <a:rPr lang="en-US" dirty="0" smtClean="0"/>
                        <a:t>17K</a:t>
                      </a:r>
                      <a:endParaRPr lang="en-US" dirty="0"/>
                    </a:p>
                  </a:txBody>
                  <a:tcPr/>
                </a:tc>
                <a:tc>
                  <a:txBody>
                    <a:bodyPr/>
                    <a:lstStyle/>
                    <a:p>
                      <a:pPr algn="r"/>
                      <a:r>
                        <a:rPr lang="en-US" dirty="0" smtClean="0"/>
                        <a:t>24K</a:t>
                      </a:r>
                      <a:endParaRPr lang="en-US" dirty="0"/>
                    </a:p>
                  </a:txBody>
                  <a:tcPr/>
                </a:tc>
                <a:tc>
                  <a:txBody>
                    <a:bodyPr/>
                    <a:lstStyle/>
                    <a:p>
                      <a:pPr algn="r"/>
                      <a:r>
                        <a:rPr lang="en-US" dirty="0" smtClean="0"/>
                        <a:t>1,012</a:t>
                      </a:r>
                      <a:endParaRPr lang="en-US" dirty="0"/>
                    </a:p>
                  </a:txBody>
                  <a:tcPr/>
                </a:tc>
                <a:tc>
                  <a:txBody>
                    <a:bodyPr/>
                    <a:lstStyle/>
                    <a:p>
                      <a:pPr algn="r"/>
                      <a:r>
                        <a:rPr lang="en-US" dirty="0" smtClean="0"/>
                        <a:t>248</a:t>
                      </a:r>
                      <a:endParaRPr lang="en-US" dirty="0"/>
                    </a:p>
                  </a:txBody>
                  <a:tcPr/>
                </a:tc>
                <a:tc>
                  <a:txBody>
                    <a:bodyPr/>
                    <a:lstStyle/>
                    <a:p>
                      <a:pPr algn="ctr"/>
                      <a:r>
                        <a:rPr lang="en-US" dirty="0" smtClean="0"/>
                        <a:t>76%</a:t>
                      </a:r>
                      <a:endParaRPr lang="en-US" dirty="0"/>
                    </a:p>
                  </a:txBody>
                  <a:tcPr/>
                </a:tc>
                <a:tc>
                  <a:txBody>
                    <a:bodyPr/>
                    <a:lstStyle/>
                    <a:p>
                      <a:pPr algn="ctr"/>
                      <a:r>
                        <a:rPr lang="en-US" dirty="0" smtClean="0"/>
                        <a:t>0.91</a:t>
                      </a:r>
                      <a:endParaRPr lang="en-US" dirty="0"/>
                    </a:p>
                  </a:txBody>
                  <a:tcPr/>
                </a:tc>
                <a:extLst>
                  <a:ext uri="{0D108BD9-81ED-4DB2-BD59-A6C34878D82A}">
                    <a16:rowId xmlns:a16="http://schemas.microsoft.com/office/drawing/2014/main" xmlns="" val="2509284315"/>
                  </a:ext>
                </a:extLst>
              </a:tr>
            </a:tbl>
          </a:graphicData>
        </a:graphic>
      </p:graphicFrame>
      <p:sp>
        <p:nvSpPr>
          <p:cNvPr id="2" name="Slide Number Placeholder 1"/>
          <p:cNvSpPr>
            <a:spLocks noGrp="1"/>
          </p:cNvSpPr>
          <p:nvPr>
            <p:ph type="sldNum" sz="quarter" idx="12"/>
          </p:nvPr>
        </p:nvSpPr>
        <p:spPr/>
        <p:txBody>
          <a:bodyPr/>
          <a:lstStyle/>
          <a:p>
            <a:fld id="{1F7DF5D7-FF41-4BF6-8958-28DFF1DB182D}" type="slidenum">
              <a:rPr lang="en-US" smtClean="0"/>
              <a:pPr/>
              <a:t>44</a:t>
            </a:fld>
            <a:endParaRPr lang="en-US" dirty="0"/>
          </a:p>
        </p:txBody>
      </p:sp>
    </p:spTree>
    <p:extLst>
      <p:ext uri="{BB962C8B-B14F-4D97-AF65-F5344CB8AC3E}">
        <p14:creationId xmlns:p14="http://schemas.microsoft.com/office/powerpoint/2010/main" val="15067892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29613" y="1692719"/>
            <a:ext cx="5689600" cy="4000500"/>
          </a:xfrm>
        </p:spPr>
      </p:pic>
      <p:sp>
        <p:nvSpPr>
          <p:cNvPr id="3" name="Date Placeholder 2"/>
          <p:cNvSpPr>
            <a:spLocks noGrp="1"/>
          </p:cNvSpPr>
          <p:nvPr>
            <p:ph type="dt" sz="half" idx="10"/>
          </p:nvPr>
        </p:nvSpPr>
        <p:spPr/>
        <p:txBody>
          <a:bodyPr/>
          <a:lstStyle/>
          <a:p>
            <a:r>
              <a:rPr lang="en-US" smtClean="0"/>
              <a:t>10/13/17</a:t>
            </a:r>
            <a:endParaRPr lang="en-US" dirty="0"/>
          </a:p>
        </p:txBody>
      </p:sp>
      <p:sp>
        <p:nvSpPr>
          <p:cNvPr id="5" name="Title 4"/>
          <p:cNvSpPr>
            <a:spLocks noGrp="1"/>
          </p:cNvSpPr>
          <p:nvPr>
            <p:ph type="title"/>
          </p:nvPr>
        </p:nvSpPr>
        <p:spPr/>
        <p:txBody>
          <a:bodyPr>
            <a:normAutofit/>
          </a:bodyPr>
          <a:lstStyle/>
          <a:p>
            <a:r>
              <a:rPr lang="en-US" dirty="0"/>
              <a:t>Ranking </a:t>
            </a:r>
            <a:r>
              <a:rPr lang="en-US" dirty="0" smtClean="0"/>
              <a:t>Quality: Race Conditions Checker</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428" y="1183651"/>
            <a:ext cx="2981422" cy="2217968"/>
          </a:xfrm>
          <a:prstGeom prst="rect">
            <a:avLst/>
          </a:prstGeom>
        </p:spPr>
      </p:pic>
      <p:sp>
        <p:nvSpPr>
          <p:cNvPr id="2" name="Slide Number Placeholder 1"/>
          <p:cNvSpPr>
            <a:spLocks noGrp="1"/>
          </p:cNvSpPr>
          <p:nvPr>
            <p:ph type="sldNum" sz="quarter" idx="12"/>
          </p:nvPr>
        </p:nvSpPr>
        <p:spPr/>
        <p:txBody>
          <a:bodyPr/>
          <a:lstStyle/>
          <a:p>
            <a:fld id="{1F7DF5D7-FF41-4BF6-8958-28DFF1DB182D}" type="slidenum">
              <a:rPr lang="en-US" smtClean="0"/>
              <a:pPr/>
              <a:t>45</a:t>
            </a:fld>
            <a:endParaRPr lang="en-US" dirty="0"/>
          </a:p>
        </p:txBody>
      </p:sp>
    </p:spTree>
    <p:extLst>
      <p:ext uri="{BB962C8B-B14F-4D97-AF65-F5344CB8AC3E}">
        <p14:creationId xmlns:p14="http://schemas.microsoft.com/office/powerpoint/2010/main" val="13506146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8303" y="1178934"/>
            <a:ext cx="2974547" cy="2212852"/>
          </a:xfrm>
          <a:prstGeom prst="rect">
            <a:avLst/>
          </a:prstGeom>
        </p:spPr>
      </p:pic>
      <p:sp>
        <p:nvSpPr>
          <p:cNvPr id="3" name="Date Placeholder 2"/>
          <p:cNvSpPr>
            <a:spLocks noGrp="1"/>
          </p:cNvSpPr>
          <p:nvPr>
            <p:ph type="dt" sz="half" idx="10"/>
          </p:nvPr>
        </p:nvSpPr>
        <p:spPr/>
        <p:txBody>
          <a:bodyPr/>
          <a:lstStyle/>
          <a:p>
            <a:r>
              <a:rPr lang="en-US" smtClean="0"/>
              <a:t>10/13/17</a:t>
            </a:r>
            <a:endParaRPr lang="en-US" dirty="0"/>
          </a:p>
        </p:txBody>
      </p:sp>
      <p:sp>
        <p:nvSpPr>
          <p:cNvPr id="5" name="Title 4"/>
          <p:cNvSpPr>
            <a:spLocks noGrp="1"/>
          </p:cNvSpPr>
          <p:nvPr>
            <p:ph type="title"/>
          </p:nvPr>
        </p:nvSpPr>
        <p:spPr/>
        <p:txBody>
          <a:bodyPr>
            <a:normAutofit/>
          </a:bodyPr>
          <a:lstStyle/>
          <a:p>
            <a:r>
              <a:rPr lang="en-US" dirty="0" smtClean="0"/>
              <a:t>Ranking Quality: Information Flow Checker</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336" y="1692719"/>
            <a:ext cx="5689600" cy="4000500"/>
          </a:xfrm>
          <a:prstGeom prst="rect">
            <a:avLst/>
          </a:prstGeom>
        </p:spPr>
      </p:pic>
      <p:sp>
        <p:nvSpPr>
          <p:cNvPr id="2" name="Slide Number Placeholder 1"/>
          <p:cNvSpPr>
            <a:spLocks noGrp="1"/>
          </p:cNvSpPr>
          <p:nvPr>
            <p:ph type="sldNum" sz="quarter" idx="12"/>
          </p:nvPr>
        </p:nvSpPr>
        <p:spPr/>
        <p:txBody>
          <a:bodyPr/>
          <a:lstStyle/>
          <a:p>
            <a:fld id="{1F7DF5D7-FF41-4BF6-8958-28DFF1DB182D}" type="slidenum">
              <a:rPr lang="en-US" smtClean="0"/>
              <a:pPr/>
              <a:t>46</a:t>
            </a:fld>
            <a:endParaRPr lang="en-US" dirty="0"/>
          </a:p>
        </p:txBody>
      </p:sp>
    </p:spTree>
    <p:extLst>
      <p:ext uri="{BB962C8B-B14F-4D97-AF65-F5344CB8AC3E}">
        <p14:creationId xmlns:p14="http://schemas.microsoft.com/office/powerpoint/2010/main" val="4274877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endParaRPr lang="en-US" dirty="0"/>
          </a:p>
          <a:p>
            <a:endParaRPr lang="en-US" dirty="0" smtClean="0"/>
          </a:p>
          <a:p>
            <a:pPr marL="0" indent="0" algn="ctr">
              <a:buNone/>
            </a:pPr>
            <a:r>
              <a:rPr lang="en-US" sz="6000" dirty="0" smtClean="0"/>
              <a:t>Alarm Resolution</a:t>
            </a:r>
            <a:endParaRPr lang="en-US" sz="6000" dirty="0"/>
          </a:p>
        </p:txBody>
      </p:sp>
      <p:sp>
        <p:nvSpPr>
          <p:cNvPr id="3" name="Date Placeholder 2"/>
          <p:cNvSpPr>
            <a:spLocks noGrp="1"/>
          </p:cNvSpPr>
          <p:nvPr>
            <p:ph type="dt" sz="half" idx="10"/>
          </p:nvPr>
        </p:nvSpPr>
        <p:spPr/>
        <p:txBody>
          <a:bodyPr/>
          <a:lstStyle/>
          <a:p>
            <a:r>
              <a:rPr lang="en-US" smtClean="0"/>
              <a:t>10/13/17</a:t>
            </a:r>
            <a:endParaRPr lang="en-US" dirty="0"/>
          </a:p>
        </p:txBody>
      </p:sp>
      <p:sp>
        <p:nvSpPr>
          <p:cNvPr id="8" name="Rectangle 7"/>
          <p:cNvSpPr/>
          <p:nvPr/>
        </p:nvSpPr>
        <p:spPr>
          <a:xfrm>
            <a:off x="1127050" y="3743509"/>
            <a:ext cx="6858001" cy="1323439"/>
          </a:xfrm>
          <a:prstGeom prst="rect">
            <a:avLst/>
          </a:prstGeom>
        </p:spPr>
        <p:txBody>
          <a:bodyPr wrap="square">
            <a:spAutoFit/>
          </a:bodyPr>
          <a:lstStyle/>
          <a:p>
            <a:pPr algn="ctr"/>
            <a:r>
              <a:rPr lang="en-US" sz="2000" dirty="0"/>
              <a:t>Effective Interactive Resolution of Static Analysis Alarms. </a:t>
            </a:r>
            <a:r>
              <a:rPr lang="en-US" sz="2000" dirty="0" smtClean="0"/>
              <a:t/>
            </a:r>
            <a:br>
              <a:rPr lang="en-US" sz="2000" dirty="0" smtClean="0"/>
            </a:br>
            <a:r>
              <a:rPr lang="en-US" sz="2000" dirty="0" smtClean="0"/>
              <a:t>X. </a:t>
            </a:r>
            <a:r>
              <a:rPr lang="en-US" sz="2000" dirty="0"/>
              <a:t>Zhang, </a:t>
            </a:r>
            <a:r>
              <a:rPr lang="en-US" sz="2000" dirty="0" smtClean="0"/>
              <a:t>R. </a:t>
            </a:r>
            <a:r>
              <a:rPr lang="en-US" sz="2000" dirty="0" err="1"/>
              <a:t>Grigore</a:t>
            </a:r>
            <a:r>
              <a:rPr lang="en-US" sz="2000" dirty="0"/>
              <a:t>, </a:t>
            </a:r>
            <a:r>
              <a:rPr lang="en-US" sz="2000" dirty="0" smtClean="0"/>
              <a:t>X. </a:t>
            </a:r>
            <a:r>
              <a:rPr lang="en-US" sz="2000" dirty="0"/>
              <a:t>Si, </a:t>
            </a:r>
            <a:r>
              <a:rPr lang="en-US" sz="2000" dirty="0" smtClean="0"/>
              <a:t>M. </a:t>
            </a:r>
            <a:r>
              <a:rPr lang="en-US" sz="2000" dirty="0" err="1"/>
              <a:t>Naik</a:t>
            </a:r>
            <a:r>
              <a:rPr lang="en-US" sz="2000" dirty="0" smtClean="0"/>
              <a:t>.</a:t>
            </a:r>
            <a:br>
              <a:rPr lang="en-US" sz="2000" dirty="0" smtClean="0"/>
            </a:br>
            <a:r>
              <a:rPr lang="en-US" sz="2000" dirty="0" smtClean="0"/>
              <a:t>In </a:t>
            </a:r>
            <a:r>
              <a:rPr lang="en-US" sz="2000" i="1" dirty="0" smtClean="0"/>
              <a:t>Conference on Object-Oriented Programming, Systems, Languages,</a:t>
            </a:r>
            <a:br>
              <a:rPr lang="en-US" sz="2000" i="1" dirty="0" smtClean="0"/>
            </a:br>
            <a:r>
              <a:rPr lang="en-US" sz="2000" i="1" dirty="0" smtClean="0"/>
              <a:t>and Applications </a:t>
            </a:r>
            <a:r>
              <a:rPr lang="en-US" sz="2000" dirty="0" smtClean="0"/>
              <a:t>(OOPSLA), 2017.</a:t>
            </a:r>
            <a:endParaRPr lang="en-US" sz="2000" dirty="0"/>
          </a:p>
        </p:txBody>
      </p:sp>
      <p:sp>
        <p:nvSpPr>
          <p:cNvPr id="5" name="Slide Number Placeholder 4"/>
          <p:cNvSpPr>
            <a:spLocks noGrp="1"/>
          </p:cNvSpPr>
          <p:nvPr>
            <p:ph type="sldNum" sz="quarter" idx="12"/>
          </p:nvPr>
        </p:nvSpPr>
        <p:spPr/>
        <p:txBody>
          <a:bodyPr/>
          <a:lstStyle/>
          <a:p>
            <a:fld id="{1F7DF5D7-FF41-4BF6-8958-28DFF1DB182D}" type="slidenum">
              <a:rPr lang="en-US" smtClean="0"/>
              <a:pPr/>
              <a:t>47</a:t>
            </a:fld>
            <a:endParaRPr lang="en-US" dirty="0"/>
          </a:p>
        </p:txBody>
      </p:sp>
    </p:spTree>
    <p:extLst>
      <p:ext uri="{BB962C8B-B14F-4D97-AF65-F5344CB8AC3E}">
        <p14:creationId xmlns:p14="http://schemas.microsoft.com/office/powerpoint/2010/main" val="6062986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557559" y="1598260"/>
            <a:ext cx="3957011" cy="4203592"/>
          </a:xfrm>
        </p:spPr>
        <p:txBody>
          <a:bodyPr>
            <a:normAutofit/>
          </a:bodyPr>
          <a:lstStyle/>
          <a:p>
            <a:pPr marL="0" indent="0">
              <a:buNone/>
            </a:pPr>
            <a:r>
              <a:rPr lang="en-US" sz="1400" dirty="0" smtClean="0">
                <a:solidFill>
                  <a:srgbClr val="9FB8CD"/>
                </a:solidFill>
                <a:latin typeface="Monaco" charset="0"/>
                <a:ea typeface="Monaco" charset="0"/>
                <a:cs typeface="Monaco" charset="0"/>
              </a:rPr>
              <a:t>1</a:t>
            </a:r>
            <a:r>
              <a:rPr lang="en-US" sz="1400" dirty="0" smtClean="0">
                <a:solidFill>
                  <a:schemeClr val="accent2"/>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public</a:t>
            </a:r>
            <a:r>
              <a:rPr lang="en-US" sz="1400" dirty="0" smtClean="0">
                <a:latin typeface="Monaco" charset="0"/>
                <a:ea typeface="Monaco" charset="0"/>
                <a:cs typeface="Monaco" charset="0"/>
              </a:rPr>
              <a:t> </a:t>
            </a:r>
            <a:r>
              <a:rPr lang="en-US" sz="1400" dirty="0">
                <a:solidFill>
                  <a:srgbClr val="7030A0"/>
                </a:solidFill>
                <a:latin typeface="Monaco" charset="0"/>
                <a:ea typeface="Monaco" charset="0"/>
                <a:cs typeface="Monaco" charset="0"/>
              </a:rPr>
              <a:t>class</a:t>
            </a:r>
            <a:r>
              <a:rPr lang="en-US" sz="1400" dirty="0">
                <a:latin typeface="Monaco" charset="0"/>
                <a:ea typeface="Monaco" charset="0"/>
                <a:cs typeface="Monaco" charset="0"/>
              </a:rPr>
              <a:t> </a:t>
            </a:r>
            <a:r>
              <a:rPr lang="en-US" sz="1400" dirty="0" err="1">
                <a:latin typeface="Monaco" charset="0"/>
                <a:ea typeface="Monaco" charset="0"/>
                <a:cs typeface="Monaco" charset="0"/>
              </a:rPr>
              <a:t>RequestHandler</a:t>
            </a:r>
            <a:r>
              <a:rPr lang="en-US" sz="1400" dirty="0">
                <a:latin typeface="Monaco" charset="0"/>
                <a:ea typeface="Monaco" charset="0"/>
                <a:cs typeface="Monaco" charset="0"/>
              </a:rPr>
              <a:t> { </a:t>
            </a:r>
          </a:p>
          <a:p>
            <a:pPr marL="0" indent="0">
              <a:buNone/>
            </a:pPr>
            <a:r>
              <a:rPr lang="en-US" sz="1400" dirty="0" smtClean="0">
                <a:solidFill>
                  <a:srgbClr val="9FB8CD"/>
                </a:solidFill>
                <a:latin typeface="Monaco" charset="0"/>
                <a:ea typeface="Monaco" charset="0"/>
                <a:cs typeface="Monaco" charset="0"/>
              </a:rPr>
              <a:t>2</a:t>
            </a:r>
            <a:r>
              <a:rPr lang="en-US" sz="1400" dirty="0" smtClean="0">
                <a:latin typeface="Monaco" charset="0"/>
                <a:ea typeface="Monaco" charset="0"/>
                <a:cs typeface="Monaco" charset="0"/>
              </a:rPr>
              <a:t>     </a:t>
            </a:r>
            <a:r>
              <a:rPr lang="en-US" sz="1400" dirty="0" smtClean="0">
                <a:solidFill>
                  <a:schemeClr val="bg1">
                    <a:lumMod val="85000"/>
                  </a:schemeClr>
                </a:solidFill>
                <a:latin typeface="Monaco" charset="0"/>
                <a:ea typeface="Monaco" charset="0"/>
                <a:cs typeface="Monaco" charset="0"/>
              </a:rPr>
              <a:t>Request request;</a:t>
            </a:r>
            <a:br>
              <a:rPr lang="en-US" sz="1400" dirty="0" smtClean="0">
                <a:solidFill>
                  <a:schemeClr val="bg1">
                    <a:lumMod val="85000"/>
                  </a:schemeClr>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3</a:t>
            </a:r>
            <a:r>
              <a:rPr lang="en-US" sz="1400" dirty="0" smtClean="0">
                <a:latin typeface="Monaco" charset="0"/>
                <a:ea typeface="Monaco" charset="0"/>
                <a:cs typeface="Monaco" charset="0"/>
              </a:rPr>
              <a:t>     </a:t>
            </a:r>
            <a:r>
              <a:rPr lang="en-US" sz="1400" dirty="0" err="1" smtClean="0">
                <a:solidFill>
                  <a:schemeClr val="bg1">
                    <a:lumMod val="85000"/>
                  </a:schemeClr>
                </a:solidFill>
                <a:latin typeface="Monaco" charset="0"/>
                <a:ea typeface="Monaco" charset="0"/>
                <a:cs typeface="Monaco" charset="0"/>
              </a:rPr>
              <a:t>FtpWriter</a:t>
            </a:r>
            <a:r>
              <a:rPr lang="en-US" sz="1400" dirty="0" smtClean="0">
                <a:solidFill>
                  <a:schemeClr val="bg1">
                    <a:lumMod val="85000"/>
                  </a:schemeClr>
                </a:solidFill>
                <a:latin typeface="Monaco" charset="0"/>
                <a:ea typeface="Monaco" charset="0"/>
                <a:cs typeface="Monaco" charset="0"/>
              </a:rPr>
              <a:t> writer;</a:t>
            </a:r>
            <a:br>
              <a:rPr lang="en-US" sz="1400" dirty="0" smtClean="0">
                <a:solidFill>
                  <a:schemeClr val="bg1">
                    <a:lumMod val="85000"/>
                  </a:schemeClr>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4</a:t>
            </a:r>
            <a:r>
              <a:rPr lang="en-US" sz="1400" dirty="0" smtClean="0">
                <a:latin typeface="Monaco" charset="0"/>
                <a:ea typeface="Monaco" charset="0"/>
                <a:cs typeface="Monaco" charset="0"/>
              </a:rPr>
              <a:t>     </a:t>
            </a:r>
            <a:r>
              <a:rPr lang="en-US" sz="1400" dirty="0" err="1" smtClean="0">
                <a:solidFill>
                  <a:schemeClr val="bg1">
                    <a:lumMod val="85000"/>
                  </a:schemeClr>
                </a:solidFill>
                <a:latin typeface="Monaco" charset="0"/>
                <a:ea typeface="Monaco" charset="0"/>
                <a:cs typeface="Monaco" charset="0"/>
              </a:rPr>
              <a:t>BufferedReader</a:t>
            </a:r>
            <a:r>
              <a:rPr lang="en-US" sz="1400" dirty="0" smtClean="0">
                <a:solidFill>
                  <a:schemeClr val="bg1">
                    <a:lumMod val="85000"/>
                  </a:schemeClr>
                </a:solidFill>
                <a:latin typeface="Monaco" charset="0"/>
                <a:ea typeface="Monaco" charset="0"/>
                <a:cs typeface="Monaco" charset="0"/>
              </a:rPr>
              <a:t> reader;</a:t>
            </a:r>
            <a:br>
              <a:rPr lang="en-US" sz="1400" dirty="0" smtClean="0">
                <a:solidFill>
                  <a:schemeClr val="bg1">
                    <a:lumMod val="85000"/>
                  </a:schemeClr>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5</a:t>
            </a:r>
            <a:r>
              <a:rPr lang="en-US" sz="1400" dirty="0" smtClean="0">
                <a:latin typeface="Monaco" charset="0"/>
                <a:ea typeface="Monaco" charset="0"/>
                <a:cs typeface="Monaco" charset="0"/>
              </a:rPr>
              <a:t>     </a:t>
            </a:r>
            <a:r>
              <a:rPr lang="en-US" sz="1400" dirty="0" smtClean="0">
                <a:solidFill>
                  <a:schemeClr val="bg1">
                    <a:lumMod val="85000"/>
                  </a:schemeClr>
                </a:solidFill>
                <a:latin typeface="Monaco" charset="0"/>
                <a:ea typeface="Monaco" charset="0"/>
                <a:cs typeface="Monaco" charset="0"/>
              </a:rPr>
              <a:t>Socket </a:t>
            </a:r>
            <a:r>
              <a:rPr lang="en-US" sz="1400" dirty="0" err="1" smtClean="0">
                <a:solidFill>
                  <a:schemeClr val="bg1">
                    <a:lumMod val="85000"/>
                  </a:schemeClr>
                </a:solidFill>
                <a:latin typeface="Monaco" charset="0"/>
                <a:ea typeface="Monaco" charset="0"/>
                <a:cs typeface="Monaco" charset="0"/>
              </a:rPr>
              <a:t>controlSocket</a:t>
            </a:r>
            <a:r>
              <a:rPr lang="en-US" sz="1400" dirty="0">
                <a:solidFill>
                  <a:schemeClr val="bg1">
                    <a:lumMod val="85000"/>
                  </a:schemeClr>
                </a:solidFill>
                <a:latin typeface="Monaco" charset="0"/>
                <a:ea typeface="Monaco" charset="0"/>
                <a:cs typeface="Monaco" charset="0"/>
              </a:rPr>
              <a:t>;</a:t>
            </a:r>
            <a:br>
              <a:rPr lang="en-US" sz="1400" dirty="0">
                <a:solidFill>
                  <a:schemeClr val="bg1">
                    <a:lumMod val="85000"/>
                  </a:schemeClr>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6</a:t>
            </a:r>
            <a:r>
              <a:rPr lang="en-US" sz="1400" dirty="0" smtClean="0">
                <a:latin typeface="Monaco" charset="0"/>
                <a:ea typeface="Monaco" charset="0"/>
                <a:cs typeface="Monaco" charset="0"/>
              </a:rPr>
              <a:t>     </a:t>
            </a:r>
            <a:r>
              <a:rPr lang="en-US" sz="1400" dirty="0" err="1" smtClean="0">
                <a:solidFill>
                  <a:schemeClr val="bg1">
                    <a:lumMod val="85000"/>
                  </a:schemeClr>
                </a:solidFill>
                <a:latin typeface="Monaco" charset="0"/>
                <a:ea typeface="Monaco" charset="0"/>
                <a:cs typeface="Monaco" charset="0"/>
              </a:rPr>
              <a:t>boolean</a:t>
            </a:r>
            <a:r>
              <a:rPr lang="en-US" sz="1400" dirty="0">
                <a:solidFill>
                  <a:schemeClr val="bg1">
                    <a:lumMod val="85000"/>
                  </a:schemeClr>
                </a:solidFill>
                <a:latin typeface="Monaco" charset="0"/>
                <a:ea typeface="Monaco" charset="0"/>
                <a:cs typeface="Monaco" charset="0"/>
              </a:rPr>
              <a:t> </a:t>
            </a:r>
            <a:r>
              <a:rPr lang="en-US" sz="1400" dirty="0" err="1" smtClean="0">
                <a:solidFill>
                  <a:schemeClr val="bg1">
                    <a:lumMod val="85000"/>
                  </a:schemeClr>
                </a:solidFill>
                <a:latin typeface="Monaco" charset="0"/>
                <a:ea typeface="Monaco" charset="0"/>
                <a:cs typeface="Monaco" charset="0"/>
              </a:rPr>
              <a:t>isConnectionClosed</a:t>
            </a:r>
            <a:r>
              <a:rPr lang="en-US" sz="1400" dirty="0" smtClean="0">
                <a:solidFill>
                  <a:schemeClr val="bg1">
                    <a:lumMod val="85000"/>
                  </a:schemeClr>
                </a:solidFill>
                <a:latin typeface="Monaco" charset="0"/>
                <a:ea typeface="Monaco" charset="0"/>
                <a:cs typeface="Monaco" charset="0"/>
              </a:rPr>
              <a:t>;</a:t>
            </a:r>
            <a:br>
              <a:rPr lang="en-US" sz="1400" dirty="0" smtClean="0">
                <a:solidFill>
                  <a:schemeClr val="bg1">
                    <a:lumMod val="85000"/>
                  </a:schemeClr>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7</a:t>
            </a:r>
            <a:r>
              <a:rPr lang="en-US" sz="1400" dirty="0" smtClean="0">
                <a:latin typeface="Monaco" charset="0"/>
                <a:ea typeface="Monaco" charset="0"/>
                <a:cs typeface="Monaco" charset="0"/>
              </a:rPr>
              <a:t>     </a:t>
            </a:r>
            <a:r>
              <a:rPr lang="en-US" sz="1400" dirty="0" smtClean="0">
                <a:solidFill>
                  <a:schemeClr val="bg1">
                    <a:lumMod val="85000"/>
                  </a:schemeClr>
                </a:solidFill>
                <a:latin typeface="Monaco" charset="0"/>
                <a:ea typeface="Monaco" charset="0"/>
                <a:cs typeface="Monaco" charset="0"/>
              </a:rPr>
              <a:t>…</a:t>
            </a:r>
            <a:r>
              <a:rPr lang="en-US" sz="1400" dirty="0" smtClean="0">
                <a:latin typeface="Monaco" charset="0"/>
                <a:ea typeface="Monaco" charset="0"/>
                <a:cs typeface="Monaco" charset="0"/>
              </a:rPr>
              <a:t/>
            </a:r>
            <a:br>
              <a:rPr lang="en-US" sz="1400" dirty="0" smtClean="0">
                <a:latin typeface="Monaco" charset="0"/>
                <a:ea typeface="Monaco" charset="0"/>
                <a:cs typeface="Monaco" charset="0"/>
              </a:rPr>
            </a:br>
            <a:r>
              <a:rPr lang="en-US" sz="1400" dirty="0" smtClean="0">
                <a:latin typeface="Monaco" charset="0"/>
                <a:ea typeface="Monaco" charset="0"/>
                <a:cs typeface="Monaco" charset="0"/>
              </a:rPr>
              <a:t/>
            </a:r>
            <a:br>
              <a:rPr lang="en-US" sz="1400" dirty="0" smtClean="0">
                <a:latin typeface="Monaco" charset="0"/>
                <a:ea typeface="Monaco" charset="0"/>
                <a:cs typeface="Monaco" charset="0"/>
              </a:rPr>
            </a:br>
            <a:r>
              <a:rPr lang="en-US" sz="1400" dirty="0" smtClean="0">
                <a:latin typeface="Monaco" charset="0"/>
                <a:ea typeface="Monaco" charset="0"/>
                <a:cs typeface="Monaco" charset="0"/>
              </a:rPr>
              <a:t/>
            </a:r>
            <a:br>
              <a:rPr lang="en-US" sz="1400" dirty="0" smtClean="0">
                <a:latin typeface="Monaco" charset="0"/>
                <a:ea typeface="Monaco" charset="0"/>
                <a:cs typeface="Monaco" charset="0"/>
              </a:rPr>
            </a:br>
            <a:r>
              <a:rPr lang="en-US" sz="1400" dirty="0" smtClean="0">
                <a:solidFill>
                  <a:srgbClr val="9FB8CD"/>
                </a:solidFill>
                <a:latin typeface="Monaco" charset="0"/>
                <a:ea typeface="Monaco" charset="0"/>
                <a:cs typeface="Monaco" charset="0"/>
              </a:rPr>
              <a:t>8</a:t>
            </a:r>
            <a:r>
              <a:rPr lang="en-US" sz="1400" dirty="0" smtClean="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public Request </a:t>
            </a:r>
            <a:r>
              <a:rPr lang="en-US" sz="1400" dirty="0" err="1" smtClean="0">
                <a:solidFill>
                  <a:prstClr val="black"/>
                </a:solidFill>
                <a:latin typeface="Monaco" charset="0"/>
                <a:ea typeface="Monaco" charset="0"/>
                <a:cs typeface="Monaco" charset="0"/>
              </a:rPr>
              <a:t>getRequest</a:t>
            </a:r>
            <a:r>
              <a:rPr lang="en-US" sz="1400" dirty="0" smtClean="0">
                <a:solidFill>
                  <a:prstClr val="black"/>
                </a:solidFill>
                <a:latin typeface="Monaco" charset="0"/>
                <a:ea typeface="Monaco" charset="0"/>
                <a:cs typeface="Monaco" charset="0"/>
              </a:rPr>
              <a:t>() {</a:t>
            </a:r>
            <a:br>
              <a:rPr lang="en-US" sz="1400" dirty="0" smtClean="0">
                <a:solidFill>
                  <a:prstClr val="black"/>
                </a:solidFill>
                <a:latin typeface="Monaco" charset="0"/>
                <a:ea typeface="Monaco" charset="0"/>
                <a:cs typeface="Monaco" charset="0"/>
              </a:rPr>
            </a:br>
            <a:endParaRPr lang="en-US" sz="1400" dirty="0" smtClean="0">
              <a:solidFill>
                <a:prstClr val="black"/>
              </a:solidFill>
              <a:latin typeface="Monaco" charset="0"/>
              <a:ea typeface="Monaco" charset="0"/>
              <a:cs typeface="Monaco" charset="0"/>
            </a:endParaRPr>
          </a:p>
          <a:p>
            <a:pPr marL="0" indent="0">
              <a:buNone/>
            </a:pPr>
            <a:r>
              <a:rPr lang="en-US" sz="1400" dirty="0" smtClean="0">
                <a:solidFill>
                  <a:srgbClr val="9FB8CD"/>
                </a:solidFill>
                <a:latin typeface="Monaco" charset="0"/>
                <a:ea typeface="Monaco" charset="0"/>
                <a:cs typeface="Monaco" charset="0"/>
              </a:rPr>
              <a:t>10</a:t>
            </a:r>
            <a:r>
              <a:rPr lang="en-US" sz="1400" dirty="0" smtClean="0">
                <a:solidFill>
                  <a:prstClr val="black"/>
                </a:solidFill>
                <a:latin typeface="Monaco" charset="0"/>
                <a:ea typeface="Monaco" charset="0"/>
                <a:cs typeface="Monaco" charset="0"/>
              </a:rPr>
              <a:t> } </a:t>
            </a:r>
            <a:r>
              <a:rPr lang="en-US" sz="1400" dirty="0">
                <a:solidFill>
                  <a:prstClr val="black"/>
                </a:solidFill>
                <a:latin typeface="Monaco" charset="0"/>
                <a:ea typeface="Monaco" charset="0"/>
                <a:cs typeface="Monaco" charset="0"/>
              </a:rPr>
              <a:t/>
            </a:r>
            <a:br>
              <a:rPr lang="en-US" sz="1400" dirty="0">
                <a:solidFill>
                  <a:prstClr val="black"/>
                </a:solidFill>
                <a:latin typeface="Monaco" charset="0"/>
                <a:ea typeface="Monaco" charset="0"/>
                <a:cs typeface="Monaco" charset="0"/>
              </a:rPr>
            </a:br>
            <a:endParaRPr lang="en-US" sz="1400" dirty="0">
              <a:latin typeface="Monaco" charset="0"/>
              <a:ea typeface="Monaco" charset="0"/>
              <a:cs typeface="Monaco" charset="0"/>
            </a:endParaRPr>
          </a:p>
        </p:txBody>
      </p:sp>
      <p:sp>
        <p:nvSpPr>
          <p:cNvPr id="5" name="Title 4"/>
          <p:cNvSpPr>
            <a:spLocks noGrp="1"/>
          </p:cNvSpPr>
          <p:nvPr>
            <p:ph type="title"/>
          </p:nvPr>
        </p:nvSpPr>
        <p:spPr/>
        <p:txBody>
          <a:bodyPr>
            <a:normAutofit/>
          </a:bodyPr>
          <a:lstStyle/>
          <a:p>
            <a:r>
              <a:rPr lang="en-US" dirty="0" smtClean="0"/>
              <a:t>Example Revisited: Static </a:t>
            </a:r>
            <a:r>
              <a:rPr lang="en-US" dirty="0" err="1" smtClean="0"/>
              <a:t>Datarace</a:t>
            </a:r>
            <a:r>
              <a:rPr lang="en-US" dirty="0" smtClean="0"/>
              <a:t> Analysis</a:t>
            </a:r>
            <a:endParaRPr lang="en-US" dirty="0"/>
          </a:p>
        </p:txBody>
      </p:sp>
      <p:sp>
        <p:nvSpPr>
          <p:cNvPr id="7" name="TextBox 6"/>
          <p:cNvSpPr txBox="1"/>
          <p:nvPr/>
        </p:nvSpPr>
        <p:spPr>
          <a:xfrm>
            <a:off x="567868" y="3854034"/>
            <a:ext cx="2869696" cy="307777"/>
          </a:xfrm>
          <a:prstGeom prst="rect">
            <a:avLst/>
          </a:prstGeom>
          <a:noFill/>
        </p:spPr>
        <p:txBody>
          <a:bodyPr wrap="none" rtlCol="0">
            <a:spAutoFit/>
          </a:bodyPr>
          <a:lstStyle/>
          <a:p>
            <a:r>
              <a:rPr lang="en-US" sz="1400" dirty="0">
                <a:solidFill>
                  <a:srgbClr val="9FB8CD"/>
                </a:solidFill>
                <a:latin typeface="Monaco" charset="0"/>
                <a:ea typeface="Monaco" charset="0"/>
                <a:cs typeface="Monaco" charset="0"/>
              </a:rPr>
              <a:t>9</a:t>
            </a:r>
            <a:r>
              <a:rPr lang="en-US" sz="1400" dirty="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return</a:t>
            </a:r>
            <a:r>
              <a:rPr lang="en-US" sz="1400" dirty="0" smtClean="0">
                <a:solidFill>
                  <a:prstClr val="black"/>
                </a:solidFill>
                <a:latin typeface="Monaco" charset="0"/>
                <a:ea typeface="Monaco" charset="0"/>
                <a:cs typeface="Monaco" charset="0"/>
              </a:rPr>
              <a:t> </a:t>
            </a:r>
            <a:r>
              <a:rPr lang="en-US" sz="1400" dirty="0">
                <a:solidFill>
                  <a:srgbClr val="0070C0"/>
                </a:solidFill>
                <a:latin typeface="Monaco" charset="0"/>
                <a:ea typeface="Monaco" charset="0"/>
                <a:cs typeface="Monaco" charset="0"/>
              </a:rPr>
              <a:t>request</a:t>
            </a:r>
            <a:r>
              <a:rPr lang="en-US" sz="1400" dirty="0" smtClean="0">
                <a:solidFill>
                  <a:prstClr val="black"/>
                </a:solidFill>
                <a:latin typeface="Monaco" charset="0"/>
                <a:ea typeface="Monaco" charset="0"/>
                <a:cs typeface="Monaco" charset="0"/>
              </a:rPr>
              <a:t>; </a:t>
            </a:r>
            <a:endParaRPr lang="en-US" sz="1400" dirty="0">
              <a:latin typeface="Monaco" charset="0"/>
              <a:ea typeface="Monaco" charset="0"/>
              <a:cs typeface="Monaco" charset="0"/>
            </a:endParaRPr>
          </a:p>
        </p:txBody>
      </p:sp>
      <p:grpSp>
        <p:nvGrpSpPr>
          <p:cNvPr id="15" name="Group 14"/>
          <p:cNvGrpSpPr/>
          <p:nvPr/>
        </p:nvGrpSpPr>
        <p:grpSpPr>
          <a:xfrm>
            <a:off x="4649333" y="1591056"/>
            <a:ext cx="4556791" cy="3554819"/>
            <a:chOff x="4548974" y="1523960"/>
            <a:chExt cx="4556791" cy="3554819"/>
          </a:xfrm>
        </p:grpSpPr>
        <p:sp>
          <p:nvSpPr>
            <p:cNvPr id="3" name="Rectangle 2"/>
            <p:cNvSpPr/>
            <p:nvPr/>
          </p:nvSpPr>
          <p:spPr>
            <a:xfrm>
              <a:off x="4552732" y="1523960"/>
              <a:ext cx="4553033" cy="3554819"/>
            </a:xfrm>
            <a:prstGeom prst="rect">
              <a:avLst/>
            </a:prstGeom>
          </p:spPr>
          <p:txBody>
            <a:bodyPr wrap="square">
              <a:spAutoFit/>
            </a:bodyPr>
            <a:lstStyle/>
            <a:p>
              <a:pPr>
                <a:spcBef>
                  <a:spcPts val="600"/>
                </a:spcBef>
                <a:buClr>
                  <a:srgbClr val="727CA3"/>
                </a:buClr>
                <a:buSzPct val="76000"/>
              </a:pPr>
              <a:r>
                <a:rPr lang="en-US" sz="1400" dirty="0" smtClean="0">
                  <a:solidFill>
                    <a:srgbClr val="9FB8CD"/>
                  </a:solidFill>
                  <a:latin typeface="Monaco" charset="0"/>
                  <a:ea typeface="Monaco" charset="0"/>
                  <a:cs typeface="Monaco" charset="0"/>
                </a:rPr>
                <a:t>11</a:t>
              </a:r>
              <a:r>
                <a:rPr lang="en-US" sz="1400" dirty="0" smtClean="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public </a:t>
              </a:r>
              <a:r>
                <a:rPr lang="en-US" sz="1400" dirty="0">
                  <a:solidFill>
                    <a:srgbClr val="7030A0"/>
                  </a:solidFill>
                  <a:latin typeface="Monaco" charset="0"/>
                  <a:ea typeface="Monaco" charset="0"/>
                  <a:cs typeface="Monaco" charset="0"/>
                </a:rPr>
                <a:t>void </a:t>
              </a:r>
              <a:r>
                <a:rPr lang="en-US" sz="1400" dirty="0" smtClean="0">
                  <a:solidFill>
                    <a:prstClr val="black"/>
                  </a:solidFill>
                  <a:latin typeface="Monaco" charset="0"/>
                  <a:ea typeface="Monaco" charset="0"/>
                  <a:cs typeface="Monaco" charset="0"/>
                </a:rPr>
                <a:t>close() </a:t>
              </a:r>
              <a:r>
                <a:rPr lang="en-US" sz="1400" dirty="0">
                  <a:solidFill>
                    <a:prstClr val="black"/>
                  </a:solidFill>
                  <a:latin typeface="Monaco" charset="0"/>
                  <a:ea typeface="Monaco" charset="0"/>
                  <a:cs typeface="Monaco" charset="0"/>
                </a:rPr>
                <a:t>{ </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12</a:t>
              </a:r>
              <a:r>
                <a:rPr lang="en-US" sz="1400" dirty="0" smtClean="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synchronized</a:t>
              </a:r>
              <a:r>
                <a:rPr lang="en-US" sz="1400" dirty="0" smtClean="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this</a:t>
              </a:r>
              <a:r>
                <a:rPr lang="en-US" sz="1400" dirty="0">
                  <a:solidFill>
                    <a:prstClr val="black"/>
                  </a:solidFill>
                  <a:latin typeface="Monaco" charset="0"/>
                  <a:ea typeface="Monaco" charset="0"/>
                  <a:cs typeface="Monaco" charset="0"/>
                </a:rPr>
                <a:t>) {</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13</a:t>
              </a:r>
              <a:r>
                <a:rPr lang="en-US" sz="1400" dirty="0" smtClean="0">
                  <a:solidFill>
                    <a:prstClr val="black"/>
                  </a:solidFill>
                  <a:latin typeface="Monaco" charset="0"/>
                  <a:ea typeface="Monaco" charset="0"/>
                  <a:cs typeface="Monaco" charset="0"/>
                </a:rPr>
                <a:t>    	if </a:t>
              </a:r>
              <a:r>
                <a:rPr lang="en-US" sz="1400" dirty="0">
                  <a:solidFill>
                    <a:prstClr val="black"/>
                  </a:solidFill>
                  <a:latin typeface="Monaco" charset="0"/>
                  <a:ea typeface="Monaco" charset="0"/>
                  <a:cs typeface="Monaco" charset="0"/>
                </a:rPr>
                <a:t>(</a:t>
              </a:r>
              <a:r>
                <a:rPr lang="en-US" sz="1400" dirty="0" err="1" smtClean="0">
                  <a:solidFill>
                    <a:srgbClr val="0070C0"/>
                  </a:solidFill>
                  <a:latin typeface="Monaco" charset="0"/>
                  <a:ea typeface="Monaco" charset="0"/>
                  <a:cs typeface="Monaco" charset="0"/>
                </a:rPr>
                <a:t>isClosed</a:t>
              </a:r>
              <a:r>
                <a:rPr lang="en-US" sz="1400" dirty="0">
                  <a:solidFill>
                    <a:prstClr val="black"/>
                  </a:solidFill>
                  <a:latin typeface="Monaco" charset="0"/>
                  <a:ea typeface="Monaco" charset="0"/>
                  <a:cs typeface="Monaco" charset="0"/>
                </a:rPr>
                <a:t>) </a:t>
              </a:r>
              <a:endParaRPr lang="en-US" sz="1400" dirty="0" smtClean="0">
                <a:solidFill>
                  <a:prstClr val="black"/>
                </a:solidFill>
                <a:latin typeface="Monaco" charset="0"/>
                <a:ea typeface="Monaco" charset="0"/>
                <a:cs typeface="Monaco" charset="0"/>
              </a:endParaRPr>
            </a:p>
            <a:p>
              <a:pPr>
                <a:spcBef>
                  <a:spcPts val="600"/>
                </a:spcBef>
                <a:buClr>
                  <a:srgbClr val="727CA3"/>
                </a:buClr>
                <a:buSzPct val="76000"/>
              </a:pPr>
              <a:r>
                <a:rPr lang="en-US" sz="1400" dirty="0" smtClean="0">
                  <a:solidFill>
                    <a:srgbClr val="9FB8CD"/>
                  </a:solidFill>
                  <a:latin typeface="Monaco" charset="0"/>
                  <a:ea typeface="Monaco" charset="0"/>
                  <a:cs typeface="Monaco" charset="0"/>
                </a:rPr>
                <a:t>14</a:t>
              </a:r>
              <a:r>
                <a:rPr lang="en-US" sz="1400" dirty="0" smtClean="0">
                  <a:solidFill>
                    <a:prstClr val="black"/>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smtClean="0">
                  <a:solidFill>
                    <a:prstClr val="black"/>
                  </a:solidFill>
                  <a:latin typeface="Monaco" charset="0"/>
                  <a:ea typeface="Monaco" charset="0"/>
                  <a:cs typeface="Monaco" charset="0"/>
                </a:rPr>
                <a:t>  </a:t>
              </a:r>
              <a:r>
                <a:rPr lang="en-US" sz="1400" dirty="0" smtClean="0">
                  <a:solidFill>
                    <a:srgbClr val="7030A0"/>
                  </a:solidFill>
                  <a:latin typeface="Monaco" charset="0"/>
                  <a:ea typeface="Monaco" charset="0"/>
                  <a:cs typeface="Monaco" charset="0"/>
                </a:rPr>
                <a:t>return</a:t>
              </a:r>
              <a:r>
                <a:rPr lang="en-US" sz="1400" dirty="0" smtClean="0">
                  <a:solidFill>
                    <a:prstClr val="black"/>
                  </a:solidFill>
                  <a:latin typeface="Monaco" charset="0"/>
                  <a:ea typeface="Monaco" charset="0"/>
                  <a:cs typeface="Monaco" charset="0"/>
                </a:rPr>
                <a:t>;</a:t>
              </a:r>
              <a:br>
                <a:rPr lang="en-US" sz="1400" dirty="0" smtClean="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15</a:t>
              </a:r>
              <a:r>
                <a:rPr lang="en-US" sz="1400" dirty="0" smtClean="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isClosed</a:t>
              </a:r>
              <a:r>
                <a:rPr lang="en-US" sz="1400" dirty="0" smtClean="0">
                  <a:solidFill>
                    <a:srgbClr val="0070C0"/>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true</a:t>
              </a:r>
              <a:r>
                <a:rPr lang="en-US" sz="1400" dirty="0">
                  <a:solidFill>
                    <a:prstClr val="black"/>
                  </a:solidFill>
                  <a:latin typeface="Monaco" charset="0"/>
                  <a:ea typeface="Monaco" charset="0"/>
                  <a:cs typeface="Monaco" charset="0"/>
                </a:rPr>
                <a:t>; </a:t>
              </a:r>
              <a:r>
                <a:rPr lang="en-US" sz="1400" dirty="0" smtClean="0">
                  <a:solidFill>
                    <a:prstClr val="black"/>
                  </a:solidFill>
                  <a:latin typeface="Monaco" charset="0"/>
                  <a:ea typeface="Monaco" charset="0"/>
                  <a:cs typeface="Monaco" charset="0"/>
                </a:rPr>
                <a:t/>
              </a:r>
              <a:br>
                <a:rPr lang="en-US" sz="1400" dirty="0" smtClean="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16</a:t>
              </a:r>
              <a:r>
                <a:rPr lang="en-US" sz="1400" dirty="0" smtClean="0">
                  <a:solidFill>
                    <a:prstClr val="black"/>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r>
              <a:br>
                <a:rPr lang="en-US" sz="1400" dirty="0">
                  <a:solidFill>
                    <a:prstClr val="black"/>
                  </a:solidFill>
                  <a:latin typeface="Monaco" charset="0"/>
                  <a:ea typeface="Monaco" charset="0"/>
                  <a:cs typeface="Monaco" charset="0"/>
                </a:rPr>
              </a:br>
              <a:r>
                <a:rPr lang="en-US" sz="1400" dirty="0" smtClean="0">
                  <a:solidFill>
                    <a:prstClr val="black"/>
                  </a:solidFill>
                  <a:latin typeface="Monaco" charset="0"/>
                  <a:ea typeface="Monaco" charset="0"/>
                  <a:cs typeface="Monaco" charset="0"/>
                </a:rPr>
                <a:t/>
              </a:r>
              <a:br>
                <a:rPr lang="en-US" sz="1400" dirty="0" smtClean="0">
                  <a:solidFill>
                    <a:prstClr val="black"/>
                  </a:solidFill>
                  <a:latin typeface="Monaco" charset="0"/>
                  <a:ea typeface="Monaco" charset="0"/>
                  <a:cs typeface="Monaco" charset="0"/>
                </a:rPr>
              </a:br>
              <a:endParaRPr lang="en-US" sz="1400" dirty="0" smtClean="0">
                <a:solidFill>
                  <a:prstClr val="black"/>
                </a:solidFill>
                <a:latin typeface="Monaco" charset="0"/>
                <a:ea typeface="Monaco" charset="0"/>
                <a:cs typeface="Monaco" charset="0"/>
              </a:endParaRPr>
            </a:p>
            <a:p>
              <a:pPr>
                <a:spcBef>
                  <a:spcPts val="600"/>
                </a:spcBef>
                <a:buClr>
                  <a:srgbClr val="727CA3"/>
                </a:buClr>
                <a:buSzPct val="76000"/>
              </a:pPr>
              <a:r>
                <a:rPr lang="en-US" sz="1400" dirty="0">
                  <a:solidFill>
                    <a:prstClr val="black"/>
                  </a:solidFill>
                  <a:latin typeface="Monaco" charset="0"/>
                  <a:ea typeface="Monaco" charset="0"/>
                  <a:cs typeface="Monaco" charset="0"/>
                </a:rPr>
                <a:t/>
              </a:r>
              <a:br>
                <a:rPr lang="en-US" sz="1400" dirty="0">
                  <a:solidFill>
                    <a:prstClr val="black"/>
                  </a:solidFill>
                  <a:latin typeface="Monaco" charset="0"/>
                  <a:ea typeface="Monaco" charset="0"/>
                  <a:cs typeface="Monaco" charset="0"/>
                </a:rPr>
              </a:br>
              <a:endParaRPr lang="en-US" sz="1400" dirty="0" smtClean="0">
                <a:solidFill>
                  <a:prstClr val="black"/>
                </a:solidFill>
                <a:latin typeface="Monaco" charset="0"/>
                <a:ea typeface="Monaco" charset="0"/>
                <a:cs typeface="Monaco" charset="0"/>
              </a:endParaRPr>
            </a:p>
            <a:p>
              <a:pPr>
                <a:spcBef>
                  <a:spcPts val="600"/>
                </a:spcBef>
                <a:buClr>
                  <a:srgbClr val="727CA3"/>
                </a:buClr>
                <a:buSzPct val="76000"/>
              </a:pPr>
              <a:r>
                <a:rPr lang="en-US" sz="1400" dirty="0" smtClean="0">
                  <a:solidFill>
                    <a:srgbClr val="9FB8CD"/>
                  </a:solidFill>
                  <a:latin typeface="Monaco" charset="0"/>
                  <a:ea typeface="Monaco" charset="0"/>
                  <a:cs typeface="Monaco" charset="0"/>
                </a:rPr>
                <a:t>21</a:t>
              </a:r>
              <a:r>
                <a:rPr lang="en-US" sz="1400" dirty="0" smtClean="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reader</a:t>
              </a:r>
              <a:r>
                <a:rPr lang="en-US" sz="1400" dirty="0" err="1" smtClean="0">
                  <a:solidFill>
                    <a:prstClr val="black"/>
                  </a:solidFill>
                  <a:latin typeface="Monaco" charset="0"/>
                  <a:ea typeface="Monaco" charset="0"/>
                  <a:cs typeface="Monaco" charset="0"/>
                </a:rPr>
                <a:t>.close</a:t>
              </a:r>
              <a:r>
                <a:rPr lang="en-US" sz="1400" dirty="0">
                  <a:solidFill>
                    <a:prstClr val="black"/>
                  </a:solidFill>
                  <a:latin typeface="Monaco" charset="0"/>
                  <a:ea typeface="Monaco" charset="0"/>
                  <a:cs typeface="Monaco" charset="0"/>
                </a:rPr>
                <a:t>();</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22</a:t>
              </a:r>
              <a:r>
                <a:rPr lang="en-US" sz="1400" dirty="0" smtClean="0">
                  <a:solidFill>
                    <a:prstClr val="black"/>
                  </a:solidFill>
                  <a:latin typeface="Monaco" charset="0"/>
                  <a:ea typeface="Monaco" charset="0"/>
                  <a:cs typeface="Monaco" charset="0"/>
                </a:rPr>
                <a:t>    </a:t>
              </a:r>
              <a:r>
                <a:rPr lang="en-US" sz="1400" dirty="0" smtClean="0">
                  <a:solidFill>
                    <a:srgbClr val="0070C0"/>
                  </a:solidFill>
                  <a:latin typeface="Monaco" charset="0"/>
                  <a:ea typeface="Monaco" charset="0"/>
                  <a:cs typeface="Monaco" charset="0"/>
                </a:rPr>
                <a:t>reader</a:t>
              </a:r>
              <a:r>
                <a:rPr lang="en-US" sz="1400" dirty="0" smtClean="0">
                  <a:solidFill>
                    <a:prstClr val="black"/>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null</a:t>
              </a:r>
              <a:r>
                <a:rPr lang="en-US" sz="1400" dirty="0">
                  <a:solidFill>
                    <a:prstClr val="black"/>
                  </a:solidFill>
                  <a:latin typeface="Monaco" charset="0"/>
                  <a:ea typeface="Monaco" charset="0"/>
                  <a:cs typeface="Monaco" charset="0"/>
                </a:rPr>
                <a:t>;</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23</a:t>
              </a:r>
              <a:r>
                <a:rPr lang="en-US" sz="1400" dirty="0" smtClean="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controlSocket</a:t>
              </a:r>
              <a:r>
                <a:rPr lang="en-US" sz="1400" dirty="0" err="1" smtClean="0">
                  <a:solidFill>
                    <a:prstClr val="black"/>
                  </a:solidFill>
                  <a:latin typeface="Monaco" charset="0"/>
                  <a:ea typeface="Monaco" charset="0"/>
                  <a:cs typeface="Monaco" charset="0"/>
                </a:rPr>
                <a:t>.close</a:t>
              </a:r>
              <a:r>
                <a:rPr lang="en-US" sz="1400" dirty="0">
                  <a:solidFill>
                    <a:prstClr val="black"/>
                  </a:solidFill>
                  <a:latin typeface="Monaco" charset="0"/>
                  <a:ea typeface="Monaco" charset="0"/>
                  <a:cs typeface="Monaco" charset="0"/>
                </a:rPr>
                <a:t>();</a:t>
              </a:r>
              <a:br>
                <a:rPr lang="en-US" sz="1400" dirty="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24</a:t>
              </a:r>
              <a:r>
                <a:rPr lang="en-US" sz="1400" dirty="0" smtClean="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controlSocket</a:t>
              </a:r>
              <a:r>
                <a:rPr lang="en-US" sz="1400" dirty="0" smtClean="0">
                  <a:solidFill>
                    <a:srgbClr val="0070C0"/>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null</a:t>
              </a:r>
              <a:r>
                <a:rPr lang="en-US" sz="1400" dirty="0">
                  <a:solidFill>
                    <a:prstClr val="black"/>
                  </a:solidFill>
                  <a:latin typeface="Monaco" charset="0"/>
                  <a:ea typeface="Monaco" charset="0"/>
                  <a:cs typeface="Monaco" charset="0"/>
                </a:rPr>
                <a:t>; </a:t>
              </a:r>
              <a:r>
                <a:rPr lang="en-US" sz="1400" dirty="0" smtClean="0">
                  <a:solidFill>
                    <a:prstClr val="black"/>
                  </a:solidFill>
                  <a:latin typeface="Monaco" charset="0"/>
                  <a:ea typeface="Monaco" charset="0"/>
                  <a:cs typeface="Monaco" charset="0"/>
                </a:rPr>
                <a:t/>
              </a:r>
              <a:br>
                <a:rPr lang="en-US" sz="1400" dirty="0" smtClean="0">
                  <a:solidFill>
                    <a:prstClr val="black"/>
                  </a:solidFill>
                  <a:latin typeface="Monaco" charset="0"/>
                  <a:ea typeface="Monaco" charset="0"/>
                  <a:cs typeface="Monaco" charset="0"/>
                </a:rPr>
              </a:br>
              <a:r>
                <a:rPr lang="en-US" sz="1400" dirty="0" smtClean="0">
                  <a:solidFill>
                    <a:srgbClr val="9FB8CD"/>
                  </a:solidFill>
                  <a:latin typeface="Monaco" charset="0"/>
                  <a:ea typeface="Monaco" charset="0"/>
                  <a:cs typeface="Monaco" charset="0"/>
                </a:rPr>
                <a:t>25</a:t>
              </a:r>
              <a:r>
                <a:rPr lang="en-US" sz="1400" dirty="0" smtClean="0">
                  <a:latin typeface="Monaco" charset="0"/>
                  <a:ea typeface="Monaco" charset="0"/>
                  <a:cs typeface="Monaco" charset="0"/>
                </a:rPr>
                <a:t> </a:t>
              </a:r>
              <a:r>
                <a:rPr lang="en-US" sz="1400" dirty="0" smtClean="0">
                  <a:solidFill>
                    <a:prstClr val="black"/>
                  </a:solidFill>
                  <a:latin typeface="Monaco" charset="0"/>
                  <a:ea typeface="Monaco" charset="0"/>
                  <a:cs typeface="Monaco" charset="0"/>
                </a:rPr>
                <a:t>}</a:t>
              </a:r>
              <a:endParaRPr lang="en-US" sz="1400" dirty="0">
                <a:latin typeface="Monaco" charset="0"/>
                <a:ea typeface="Monaco" charset="0"/>
                <a:cs typeface="Monaco" charset="0"/>
              </a:endParaRPr>
            </a:p>
          </p:txBody>
        </p:sp>
        <p:sp>
          <p:nvSpPr>
            <p:cNvPr id="10" name="TextBox 9"/>
            <p:cNvSpPr txBox="1"/>
            <p:nvPr/>
          </p:nvSpPr>
          <p:spPr>
            <a:xfrm>
              <a:off x="4552732" y="2934452"/>
              <a:ext cx="2654894" cy="307777"/>
            </a:xfrm>
            <a:prstGeom prst="rect">
              <a:avLst/>
            </a:prstGeom>
            <a:noFill/>
          </p:spPr>
          <p:txBody>
            <a:bodyPr wrap="none" rtlCol="0">
              <a:spAutoFit/>
            </a:bodyPr>
            <a:lstStyle/>
            <a:p>
              <a:r>
                <a:rPr lang="en-US" sz="1400" dirty="0">
                  <a:solidFill>
                    <a:srgbClr val="9FB8CD"/>
                  </a:solidFill>
                  <a:latin typeface="Monaco" charset="0"/>
                  <a:ea typeface="Monaco" charset="0"/>
                  <a:cs typeface="Monaco" charset="0"/>
                </a:rPr>
                <a:t>17</a:t>
              </a:r>
              <a:r>
                <a:rPr lang="en-US" sz="1400" dirty="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request</a:t>
              </a:r>
              <a:r>
                <a:rPr lang="en-US" sz="1400" dirty="0" err="1" smtClean="0">
                  <a:solidFill>
                    <a:prstClr val="black"/>
                  </a:solidFill>
                  <a:latin typeface="Monaco" charset="0"/>
                  <a:ea typeface="Monaco" charset="0"/>
                  <a:cs typeface="Monaco" charset="0"/>
                </a:rPr>
                <a:t>.clear</a:t>
              </a:r>
              <a:r>
                <a:rPr lang="en-US" sz="1400" dirty="0" smtClean="0">
                  <a:solidFill>
                    <a:prstClr val="black"/>
                  </a:solidFill>
                  <a:latin typeface="Monaco" charset="0"/>
                  <a:ea typeface="Monaco" charset="0"/>
                  <a:cs typeface="Monaco" charset="0"/>
                </a:rPr>
                <a:t>(); </a:t>
              </a:r>
              <a:endParaRPr lang="en-US" sz="1400" dirty="0">
                <a:latin typeface="Monaco" charset="0"/>
                <a:ea typeface="Monaco" charset="0"/>
                <a:cs typeface="Monaco" charset="0"/>
              </a:endParaRPr>
            </a:p>
          </p:txBody>
        </p:sp>
        <p:sp>
          <p:nvSpPr>
            <p:cNvPr id="11" name="TextBox 10"/>
            <p:cNvSpPr txBox="1"/>
            <p:nvPr/>
          </p:nvSpPr>
          <p:spPr>
            <a:xfrm>
              <a:off x="4548974" y="3201191"/>
              <a:ext cx="2547492" cy="307777"/>
            </a:xfrm>
            <a:prstGeom prst="rect">
              <a:avLst/>
            </a:prstGeom>
            <a:noFill/>
          </p:spPr>
          <p:txBody>
            <a:bodyPr wrap="none" rtlCol="0">
              <a:spAutoFit/>
            </a:bodyPr>
            <a:lstStyle/>
            <a:p>
              <a:r>
                <a:rPr lang="en-US" sz="1400" dirty="0">
                  <a:solidFill>
                    <a:srgbClr val="9FB8CD"/>
                  </a:solidFill>
                  <a:latin typeface="Monaco" charset="0"/>
                  <a:ea typeface="Monaco" charset="0"/>
                  <a:cs typeface="Monaco" charset="0"/>
                </a:rPr>
                <a:t>18</a:t>
              </a:r>
              <a:r>
                <a:rPr lang="en-US" sz="1400" dirty="0">
                  <a:solidFill>
                    <a:prstClr val="black"/>
                  </a:solidFill>
                  <a:latin typeface="Monaco" charset="0"/>
                  <a:ea typeface="Monaco" charset="0"/>
                  <a:cs typeface="Monaco" charset="0"/>
                </a:rPr>
                <a:t>    </a:t>
              </a:r>
              <a:r>
                <a:rPr lang="en-US" sz="1400" dirty="0" smtClean="0">
                  <a:solidFill>
                    <a:srgbClr val="0070C0"/>
                  </a:solidFill>
                  <a:latin typeface="Monaco" charset="0"/>
                  <a:ea typeface="Monaco" charset="0"/>
                  <a:cs typeface="Monaco" charset="0"/>
                </a:rPr>
                <a:t>request</a:t>
              </a:r>
              <a:r>
                <a:rPr lang="en-US" sz="1400" dirty="0" smtClean="0">
                  <a:solidFill>
                    <a:prstClr val="black"/>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null</a:t>
              </a:r>
              <a:r>
                <a:rPr lang="en-US" sz="1400" dirty="0" smtClean="0">
                  <a:solidFill>
                    <a:prstClr val="black"/>
                  </a:solidFill>
                  <a:latin typeface="Monaco" charset="0"/>
                  <a:ea typeface="Monaco" charset="0"/>
                  <a:cs typeface="Monaco" charset="0"/>
                </a:rPr>
                <a:t>; </a:t>
              </a:r>
              <a:endParaRPr lang="en-US" sz="1400" dirty="0">
                <a:latin typeface="Monaco" charset="0"/>
                <a:ea typeface="Monaco" charset="0"/>
                <a:cs typeface="Monaco" charset="0"/>
              </a:endParaRPr>
            </a:p>
          </p:txBody>
        </p:sp>
        <p:sp>
          <p:nvSpPr>
            <p:cNvPr id="12" name="TextBox 11"/>
            <p:cNvSpPr txBox="1"/>
            <p:nvPr/>
          </p:nvSpPr>
          <p:spPr>
            <a:xfrm>
              <a:off x="4548974" y="3428393"/>
              <a:ext cx="2547492" cy="307777"/>
            </a:xfrm>
            <a:prstGeom prst="rect">
              <a:avLst/>
            </a:prstGeom>
            <a:noFill/>
          </p:spPr>
          <p:txBody>
            <a:bodyPr wrap="none" rtlCol="0">
              <a:spAutoFit/>
            </a:bodyPr>
            <a:lstStyle/>
            <a:p>
              <a:r>
                <a:rPr lang="en-US" sz="1400" dirty="0">
                  <a:solidFill>
                    <a:srgbClr val="9FB8CD"/>
                  </a:solidFill>
                  <a:latin typeface="Monaco" charset="0"/>
                  <a:ea typeface="Monaco" charset="0"/>
                  <a:cs typeface="Monaco" charset="0"/>
                </a:rPr>
                <a:t>19</a:t>
              </a:r>
              <a:r>
                <a:rPr lang="en-US" sz="1400" dirty="0">
                  <a:solidFill>
                    <a:prstClr val="black"/>
                  </a:solidFill>
                  <a:latin typeface="Monaco" charset="0"/>
                  <a:ea typeface="Monaco" charset="0"/>
                  <a:cs typeface="Monaco" charset="0"/>
                </a:rPr>
                <a:t>    </a:t>
              </a:r>
              <a:r>
                <a:rPr lang="en-US" sz="1400" dirty="0" err="1" smtClean="0">
                  <a:solidFill>
                    <a:srgbClr val="0070C0"/>
                  </a:solidFill>
                  <a:latin typeface="Monaco" charset="0"/>
                  <a:ea typeface="Monaco" charset="0"/>
                  <a:cs typeface="Monaco" charset="0"/>
                </a:rPr>
                <a:t>writer</a:t>
              </a:r>
              <a:r>
                <a:rPr lang="en-US" sz="1400" dirty="0" err="1" smtClean="0">
                  <a:solidFill>
                    <a:prstClr val="black"/>
                  </a:solidFill>
                  <a:latin typeface="Monaco" charset="0"/>
                  <a:ea typeface="Monaco" charset="0"/>
                  <a:cs typeface="Monaco" charset="0"/>
                </a:rPr>
                <a:t>.close</a:t>
              </a:r>
              <a:r>
                <a:rPr lang="en-US" sz="1400" dirty="0" smtClean="0">
                  <a:solidFill>
                    <a:prstClr val="black"/>
                  </a:solidFill>
                  <a:latin typeface="Monaco" charset="0"/>
                  <a:ea typeface="Monaco" charset="0"/>
                  <a:cs typeface="Monaco" charset="0"/>
                </a:rPr>
                <a:t>(); </a:t>
              </a:r>
              <a:endParaRPr lang="en-US" sz="1400" dirty="0">
                <a:latin typeface="Monaco" charset="0"/>
                <a:ea typeface="Monaco" charset="0"/>
                <a:cs typeface="Monaco" charset="0"/>
              </a:endParaRPr>
            </a:p>
          </p:txBody>
        </p:sp>
        <p:sp>
          <p:nvSpPr>
            <p:cNvPr id="13" name="TextBox 12"/>
            <p:cNvSpPr txBox="1"/>
            <p:nvPr/>
          </p:nvSpPr>
          <p:spPr>
            <a:xfrm>
              <a:off x="4548974" y="3654911"/>
              <a:ext cx="2440092" cy="307777"/>
            </a:xfrm>
            <a:prstGeom prst="rect">
              <a:avLst/>
            </a:prstGeom>
            <a:noFill/>
          </p:spPr>
          <p:txBody>
            <a:bodyPr wrap="none" rtlCol="0">
              <a:spAutoFit/>
            </a:bodyPr>
            <a:lstStyle/>
            <a:p>
              <a:r>
                <a:rPr lang="en-US" sz="1400" dirty="0">
                  <a:solidFill>
                    <a:srgbClr val="9FB8CD"/>
                  </a:solidFill>
                  <a:latin typeface="Monaco" charset="0"/>
                  <a:ea typeface="Monaco" charset="0"/>
                  <a:cs typeface="Monaco" charset="0"/>
                </a:rPr>
                <a:t>20</a:t>
              </a:r>
              <a:r>
                <a:rPr lang="en-US" sz="1400" dirty="0">
                  <a:solidFill>
                    <a:prstClr val="black"/>
                  </a:solidFill>
                  <a:latin typeface="Monaco" charset="0"/>
                  <a:ea typeface="Monaco" charset="0"/>
                  <a:cs typeface="Monaco" charset="0"/>
                </a:rPr>
                <a:t>    </a:t>
              </a:r>
              <a:r>
                <a:rPr lang="en-US" sz="1400" dirty="0" smtClean="0">
                  <a:solidFill>
                    <a:srgbClr val="0070C0"/>
                  </a:solidFill>
                  <a:latin typeface="Monaco" charset="0"/>
                  <a:ea typeface="Monaco" charset="0"/>
                  <a:cs typeface="Monaco" charset="0"/>
                </a:rPr>
                <a:t>writer</a:t>
              </a:r>
              <a:r>
                <a:rPr lang="en-US" sz="1400" dirty="0" smtClean="0">
                  <a:solidFill>
                    <a:prstClr val="black"/>
                  </a:solidFill>
                  <a:latin typeface="Monaco" charset="0"/>
                  <a:ea typeface="Monaco" charset="0"/>
                  <a:cs typeface="Monaco" charset="0"/>
                </a:rPr>
                <a:t> </a:t>
              </a:r>
              <a:r>
                <a:rPr lang="en-US" sz="1400" dirty="0">
                  <a:solidFill>
                    <a:prstClr val="black"/>
                  </a:solidFill>
                  <a:latin typeface="Monaco" charset="0"/>
                  <a:ea typeface="Monaco" charset="0"/>
                  <a:cs typeface="Monaco" charset="0"/>
                </a:rPr>
                <a:t>= </a:t>
              </a:r>
              <a:r>
                <a:rPr lang="en-US" sz="1400" dirty="0">
                  <a:solidFill>
                    <a:srgbClr val="7030A0"/>
                  </a:solidFill>
                  <a:latin typeface="Monaco" charset="0"/>
                  <a:ea typeface="Monaco" charset="0"/>
                  <a:cs typeface="Monaco" charset="0"/>
                </a:rPr>
                <a:t>null</a:t>
              </a:r>
              <a:r>
                <a:rPr lang="en-US" sz="1400" dirty="0" smtClean="0">
                  <a:solidFill>
                    <a:prstClr val="black"/>
                  </a:solidFill>
                  <a:latin typeface="Monaco" charset="0"/>
                  <a:ea typeface="Monaco" charset="0"/>
                  <a:cs typeface="Monaco" charset="0"/>
                </a:rPr>
                <a:t>; </a:t>
              </a:r>
              <a:endParaRPr lang="en-US" sz="1400" dirty="0">
                <a:latin typeface="Monaco" charset="0"/>
                <a:ea typeface="Monaco" charset="0"/>
                <a:cs typeface="Monaco" charset="0"/>
              </a:endParaRPr>
            </a:p>
          </p:txBody>
        </p:sp>
      </p:grpSp>
      <p:sp>
        <p:nvSpPr>
          <p:cNvPr id="6" name="Date Placeholder 5"/>
          <p:cNvSpPr>
            <a:spLocks noGrp="1"/>
          </p:cNvSpPr>
          <p:nvPr>
            <p:ph type="dt" sz="half" idx="10"/>
          </p:nvPr>
        </p:nvSpPr>
        <p:spPr/>
        <p:txBody>
          <a:bodyPr/>
          <a:lstStyle/>
          <a:p>
            <a:r>
              <a:rPr lang="en-US" smtClean="0"/>
              <a:t>10/13/17</a:t>
            </a:r>
            <a:endParaRPr lang="en-US" dirty="0"/>
          </a:p>
        </p:txBody>
      </p:sp>
      <p:sp>
        <p:nvSpPr>
          <p:cNvPr id="44" name="Content Placeholder 6"/>
          <p:cNvSpPr txBox="1">
            <a:spLocks/>
          </p:cNvSpPr>
          <p:nvPr/>
        </p:nvSpPr>
        <p:spPr>
          <a:xfrm>
            <a:off x="211667" y="5294716"/>
            <a:ext cx="8229599" cy="478307"/>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Garamond" panose="02020404030301010803" pitchFamily="18" charset="0"/>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Garamond" panose="02020404030301010803" pitchFamily="18" charset="0"/>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Garamond" panose="02020404030301010803" pitchFamily="18" charset="0"/>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Garamond" panose="02020404030301010803" pitchFamily="18" charset="0"/>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Garamond" panose="02020404030301010803" pitchFamily="18"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buNone/>
            </a:pPr>
            <a:r>
              <a:rPr lang="en-US" sz="2400" b="1" dirty="0" smtClean="0">
                <a:solidFill>
                  <a:srgbClr val="595959"/>
                </a:solidFill>
                <a:latin typeface="Helvetica" charset="0"/>
                <a:ea typeface="Helvetica" charset="0"/>
                <a:cs typeface="Helvetica" charset="0"/>
              </a:rPr>
              <a:t>Source code snippet from </a:t>
            </a:r>
            <a:r>
              <a:rPr lang="en-US" sz="2400" b="1" dirty="0" smtClean="0">
                <a:solidFill>
                  <a:srgbClr val="7030A0"/>
                </a:solidFill>
                <a:latin typeface="Helvetica" charset="0"/>
                <a:ea typeface="Helvetica" charset="0"/>
                <a:cs typeface="Helvetica" charset="0"/>
              </a:rPr>
              <a:t>Apache FTP Server</a:t>
            </a:r>
            <a:endParaRPr lang="en-US" sz="2400" b="1" dirty="0">
              <a:solidFill>
                <a:srgbClr val="7030A0"/>
              </a:solidFill>
              <a:latin typeface="Helvetica" charset="0"/>
              <a:ea typeface="Helvetica" charset="0"/>
              <a:cs typeface="Helvetica" charset="0"/>
            </a:endParaRPr>
          </a:p>
        </p:txBody>
      </p:sp>
      <p:sp>
        <p:nvSpPr>
          <p:cNvPr id="8" name="Rounded Rectangular Callout 7"/>
          <p:cNvSpPr/>
          <p:nvPr/>
        </p:nvSpPr>
        <p:spPr>
          <a:xfrm>
            <a:off x="567869" y="1733106"/>
            <a:ext cx="3946701" cy="1381823"/>
          </a:xfrm>
          <a:prstGeom prst="wedgeRoundRectCallout">
            <a:avLst>
              <a:gd name="adj1" fmla="val 69622"/>
              <a:gd name="adj2" fmla="val 523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Can this statement be executed by different threads in parallel?</a:t>
            </a:r>
            <a:endParaRPr lang="en-US" sz="2400" dirty="0"/>
          </a:p>
        </p:txBody>
      </p:sp>
      <p:sp>
        <p:nvSpPr>
          <p:cNvPr id="9" name="Slide Number Placeholder 8"/>
          <p:cNvSpPr>
            <a:spLocks noGrp="1"/>
          </p:cNvSpPr>
          <p:nvPr>
            <p:ph type="sldNum" sz="quarter" idx="12"/>
          </p:nvPr>
        </p:nvSpPr>
        <p:spPr/>
        <p:txBody>
          <a:bodyPr/>
          <a:lstStyle/>
          <a:p>
            <a:fld id="{1F7DF5D7-FF41-4BF6-8958-28DFF1DB182D}" type="slidenum">
              <a:rPr lang="en-US" smtClean="0"/>
              <a:pPr/>
              <a:t>48</a:t>
            </a:fld>
            <a:endParaRPr lang="en-US" dirty="0"/>
          </a:p>
        </p:txBody>
      </p:sp>
    </p:spTree>
    <p:custDataLst>
      <p:tags r:id="rId1"/>
    </p:custDataLst>
    <p:extLst>
      <p:ext uri="{BB962C8B-B14F-4D97-AF65-F5344CB8AC3E}">
        <p14:creationId xmlns:p14="http://schemas.microsoft.com/office/powerpoint/2010/main" val="891349804"/>
      </p:ext>
    </p:extLst>
  </p:cSld>
  <p:clrMapOvr>
    <a:masterClrMapping/>
  </p:clrMapOvr>
  <mc:AlternateContent xmlns:mc="http://schemas.openxmlformats.org/markup-compatibility/2006" xmlns:p14="http://schemas.microsoft.com/office/powerpoint/2010/main">
    <mc:Choice Requires="p14">
      <p:transition spd="slow" p14:dur="2000" advTm="2322"/>
    </mc:Choice>
    <mc:Fallback xmlns="">
      <p:transition spd="slow" advTm="2322"/>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Space of Questions</a:t>
            </a:r>
            <a:endParaRPr lang="en-US" dirty="0"/>
          </a:p>
        </p:txBody>
      </p:sp>
      <p:sp>
        <p:nvSpPr>
          <p:cNvPr id="6" name="Date Placeholder 5"/>
          <p:cNvSpPr>
            <a:spLocks noGrp="1"/>
          </p:cNvSpPr>
          <p:nvPr>
            <p:ph type="dt" sz="half" idx="10"/>
          </p:nvPr>
        </p:nvSpPr>
        <p:spPr/>
        <p:txBody>
          <a:bodyPr/>
          <a:lstStyle/>
          <a:p>
            <a:r>
              <a:rPr lang="en-US" smtClean="0"/>
              <a:t>10/13/17</a:t>
            </a:r>
            <a:endParaRPr lang="en-US" dirty="0"/>
          </a:p>
        </p:txBody>
      </p:sp>
      <p:sp>
        <p:nvSpPr>
          <p:cNvPr id="64" name="Rectangle 63"/>
          <p:cNvSpPr/>
          <p:nvPr/>
        </p:nvSpPr>
        <p:spPr>
          <a:xfrm>
            <a:off x="6254792" y="1852476"/>
            <a:ext cx="1344021" cy="36760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4966618" y="2391150"/>
            <a:ext cx="1129345" cy="45524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319743" y="1005839"/>
            <a:ext cx="2886438" cy="1919253"/>
            <a:chOff x="604128" y="1243381"/>
            <a:chExt cx="3206828" cy="1919253"/>
          </a:xfrm>
        </p:grpSpPr>
        <p:sp>
          <p:nvSpPr>
            <p:cNvPr id="73" name="TextBox 72"/>
            <p:cNvSpPr txBox="1"/>
            <p:nvPr/>
          </p:nvSpPr>
          <p:spPr>
            <a:xfrm>
              <a:off x="622727" y="1565933"/>
              <a:ext cx="3188228" cy="307777"/>
            </a:xfrm>
            <a:prstGeom prst="rect">
              <a:avLst/>
            </a:prstGeom>
            <a:noFill/>
          </p:spPr>
          <p:txBody>
            <a:bodyPr wrap="none" rtlCol="0">
              <a:spAutoFit/>
            </a:bodyPr>
            <a:lstStyle/>
            <a:p>
              <a:r>
                <a:rPr lang="en-US" sz="1400" dirty="0" smtClean="0">
                  <a:solidFill>
                    <a:srgbClr val="FF0000"/>
                  </a:solidFill>
                  <a:latin typeface="Monaco" charset="0"/>
                  <a:ea typeface="Monaco" charset="0"/>
                  <a:cs typeface="Monaco" charset="0"/>
                </a:rPr>
                <a:t> </a:t>
              </a:r>
              <a:r>
                <a:rPr lang="en-US" sz="1400" dirty="0" err="1" smtClean="0">
                  <a:solidFill>
                    <a:srgbClr val="FF0000"/>
                  </a:solidFill>
                  <a:latin typeface="Monaco" charset="0"/>
                  <a:ea typeface="Monaco" charset="0"/>
                  <a:cs typeface="Monaco" charset="0"/>
                </a:rPr>
                <a:t>request.clear</a:t>
              </a:r>
              <a:r>
                <a:rPr lang="en-US" sz="1400" dirty="0" smtClean="0">
                  <a:solidFill>
                    <a:srgbClr val="FF0000"/>
                  </a:solidFill>
                  <a:latin typeface="Monaco" charset="0"/>
                  <a:ea typeface="Monaco" charset="0"/>
                  <a:cs typeface="Monaco" charset="0"/>
                </a:rPr>
                <a:t>();  // </a:t>
              </a:r>
              <a:r>
                <a:rPr lang="en-US" sz="1400" b="1" dirty="0">
                  <a:solidFill>
                    <a:srgbClr val="FF0000"/>
                  </a:solidFill>
                  <a:latin typeface="Monaco" charset="0"/>
                  <a:ea typeface="Monaco" charset="0"/>
                  <a:cs typeface="Monaco" charset="0"/>
                </a:rPr>
                <a:t>x1</a:t>
              </a:r>
              <a:endParaRPr lang="en-US" sz="1400" dirty="0">
                <a:solidFill>
                  <a:srgbClr val="FF0000"/>
                </a:solidFill>
                <a:latin typeface="Monaco" charset="0"/>
                <a:ea typeface="Monaco" charset="0"/>
                <a:cs typeface="Monaco" charset="0"/>
              </a:endParaRPr>
            </a:p>
          </p:txBody>
        </p:sp>
        <p:sp>
          <p:nvSpPr>
            <p:cNvPr id="74" name="TextBox 73"/>
            <p:cNvSpPr txBox="1"/>
            <p:nvPr/>
          </p:nvSpPr>
          <p:spPr>
            <a:xfrm>
              <a:off x="622728" y="1888485"/>
              <a:ext cx="3188228" cy="307777"/>
            </a:xfrm>
            <a:prstGeom prst="rect">
              <a:avLst/>
            </a:prstGeom>
            <a:noFill/>
          </p:spPr>
          <p:txBody>
            <a:bodyPr wrap="none" rtlCol="0">
              <a:spAutoFit/>
            </a:bodyPr>
            <a:lstStyle/>
            <a:p>
              <a:r>
                <a:rPr lang="en-US" sz="1400" dirty="0" smtClean="0">
                  <a:solidFill>
                    <a:srgbClr val="00B050"/>
                  </a:solidFill>
                  <a:latin typeface="Monaco" charset="0"/>
                  <a:ea typeface="Monaco" charset="0"/>
                  <a:cs typeface="Monaco" charset="0"/>
                </a:rPr>
                <a:t> request </a:t>
              </a:r>
              <a:r>
                <a:rPr lang="en-US" sz="1400" dirty="0">
                  <a:solidFill>
                    <a:srgbClr val="00B050"/>
                  </a:solidFill>
                  <a:latin typeface="Monaco" charset="0"/>
                  <a:ea typeface="Monaco" charset="0"/>
                  <a:cs typeface="Monaco" charset="0"/>
                </a:rPr>
                <a:t>= null</a:t>
              </a:r>
              <a:r>
                <a:rPr lang="en-US" sz="1400" dirty="0" smtClean="0">
                  <a:solidFill>
                    <a:srgbClr val="00B050"/>
                  </a:solidFill>
                  <a:latin typeface="Monaco" charset="0"/>
                  <a:ea typeface="Monaco" charset="0"/>
                  <a:cs typeface="Monaco" charset="0"/>
                </a:rPr>
                <a:t>;   // </a:t>
              </a:r>
              <a:r>
                <a:rPr lang="en-US" sz="1400" b="1" dirty="0" smtClean="0">
                  <a:solidFill>
                    <a:srgbClr val="00B050"/>
                  </a:solidFill>
                  <a:latin typeface="Monaco" charset="0"/>
                  <a:ea typeface="Monaco" charset="0"/>
                  <a:cs typeface="Monaco" charset="0"/>
                </a:rPr>
                <a:t>x2</a:t>
              </a:r>
              <a:endParaRPr lang="en-US" sz="1400" dirty="0">
                <a:solidFill>
                  <a:srgbClr val="00B050"/>
                </a:solidFill>
                <a:latin typeface="Monaco" charset="0"/>
                <a:ea typeface="Monaco" charset="0"/>
                <a:cs typeface="Monaco" charset="0"/>
              </a:endParaRPr>
            </a:p>
          </p:txBody>
        </p:sp>
        <p:sp>
          <p:nvSpPr>
            <p:cNvPr id="75" name="TextBox 74"/>
            <p:cNvSpPr txBox="1"/>
            <p:nvPr/>
          </p:nvSpPr>
          <p:spPr>
            <a:xfrm>
              <a:off x="612648" y="2180797"/>
              <a:ext cx="3188228" cy="307777"/>
            </a:xfrm>
            <a:prstGeom prst="rect">
              <a:avLst/>
            </a:prstGeom>
            <a:noFill/>
          </p:spPr>
          <p:txBody>
            <a:bodyPr wrap="none" rtlCol="0">
              <a:spAutoFit/>
            </a:bodyPr>
            <a:lstStyle/>
            <a:p>
              <a:r>
                <a:rPr lang="en-US" sz="1400" dirty="0" smtClean="0">
                  <a:solidFill>
                    <a:srgbClr val="00B0F0"/>
                  </a:solidFill>
                  <a:latin typeface="Monaco" charset="0"/>
                  <a:ea typeface="Monaco" charset="0"/>
                  <a:cs typeface="Monaco" charset="0"/>
                </a:rPr>
                <a:t> </a:t>
              </a:r>
              <a:r>
                <a:rPr lang="en-US" sz="1400" dirty="0" err="1" smtClean="0">
                  <a:solidFill>
                    <a:srgbClr val="00B0F0"/>
                  </a:solidFill>
                  <a:latin typeface="Monaco" charset="0"/>
                  <a:ea typeface="Monaco" charset="0"/>
                  <a:cs typeface="Monaco" charset="0"/>
                </a:rPr>
                <a:t>writer.close</a:t>
              </a:r>
              <a:r>
                <a:rPr lang="en-US" sz="1400" dirty="0">
                  <a:solidFill>
                    <a:srgbClr val="00B0F0"/>
                  </a:solidFill>
                  <a:latin typeface="Monaco" charset="0"/>
                  <a:ea typeface="Monaco" charset="0"/>
                  <a:cs typeface="Monaco" charset="0"/>
                </a:rPr>
                <a:t>(); </a:t>
              </a:r>
              <a:r>
                <a:rPr lang="en-US" sz="1400" dirty="0" smtClean="0">
                  <a:solidFill>
                    <a:srgbClr val="00B0F0"/>
                  </a:solidFill>
                  <a:latin typeface="Monaco" charset="0"/>
                  <a:ea typeface="Monaco" charset="0"/>
                  <a:cs typeface="Monaco" charset="0"/>
                </a:rPr>
                <a:t>  // </a:t>
              </a:r>
              <a:r>
                <a:rPr lang="en-US" sz="1400" b="1" dirty="0" smtClean="0">
                  <a:solidFill>
                    <a:srgbClr val="00B0F0"/>
                  </a:solidFill>
                  <a:latin typeface="Monaco" charset="0"/>
                  <a:ea typeface="Monaco" charset="0"/>
                  <a:cs typeface="Monaco" charset="0"/>
                </a:rPr>
                <a:t>y1</a:t>
              </a:r>
              <a:endParaRPr lang="en-US" sz="1400" dirty="0">
                <a:solidFill>
                  <a:srgbClr val="00B0F0"/>
                </a:solidFill>
                <a:latin typeface="Monaco" charset="0"/>
                <a:ea typeface="Monaco" charset="0"/>
                <a:cs typeface="Monaco" charset="0"/>
              </a:endParaRPr>
            </a:p>
          </p:txBody>
        </p:sp>
        <p:sp>
          <p:nvSpPr>
            <p:cNvPr id="76" name="TextBox 75"/>
            <p:cNvSpPr txBox="1"/>
            <p:nvPr/>
          </p:nvSpPr>
          <p:spPr>
            <a:xfrm>
              <a:off x="622726" y="2518668"/>
              <a:ext cx="3188228" cy="307777"/>
            </a:xfrm>
            <a:prstGeom prst="rect">
              <a:avLst/>
            </a:prstGeom>
            <a:noFill/>
          </p:spPr>
          <p:txBody>
            <a:bodyPr wrap="none" rtlCol="0">
              <a:spAutoFit/>
            </a:bodyPr>
            <a:lstStyle/>
            <a:p>
              <a:r>
                <a:rPr lang="en-US" sz="1400" dirty="0" smtClean="0">
                  <a:solidFill>
                    <a:srgbClr val="7030A0"/>
                  </a:solidFill>
                  <a:latin typeface="Monaco" charset="0"/>
                  <a:ea typeface="Monaco" charset="0"/>
                  <a:cs typeface="Monaco" charset="0"/>
                </a:rPr>
                <a:t> writer </a:t>
              </a:r>
              <a:r>
                <a:rPr lang="en-US" sz="1400" dirty="0">
                  <a:solidFill>
                    <a:srgbClr val="7030A0"/>
                  </a:solidFill>
                  <a:latin typeface="Monaco" charset="0"/>
                  <a:ea typeface="Monaco" charset="0"/>
                  <a:cs typeface="Monaco" charset="0"/>
                </a:rPr>
                <a:t>= null; </a:t>
              </a:r>
              <a:r>
                <a:rPr lang="en-US" sz="1400" dirty="0" smtClean="0">
                  <a:solidFill>
                    <a:srgbClr val="7030A0"/>
                  </a:solidFill>
                  <a:latin typeface="Monaco" charset="0"/>
                  <a:ea typeface="Monaco" charset="0"/>
                  <a:cs typeface="Monaco" charset="0"/>
                </a:rPr>
                <a:t>   // </a:t>
              </a:r>
              <a:r>
                <a:rPr lang="en-US" sz="1400" b="1" dirty="0" smtClean="0">
                  <a:solidFill>
                    <a:srgbClr val="7030A0"/>
                  </a:solidFill>
                  <a:latin typeface="Monaco" charset="0"/>
                  <a:ea typeface="Monaco" charset="0"/>
                  <a:cs typeface="Monaco" charset="0"/>
                </a:rPr>
                <a:t>y2</a:t>
              </a:r>
              <a:endParaRPr lang="en-US" sz="1400" dirty="0">
                <a:solidFill>
                  <a:srgbClr val="7030A0"/>
                </a:solidFill>
                <a:latin typeface="Monaco" charset="0"/>
                <a:ea typeface="Monaco" charset="0"/>
                <a:cs typeface="Monaco" charset="0"/>
              </a:endParaRPr>
            </a:p>
          </p:txBody>
        </p:sp>
        <p:sp>
          <p:nvSpPr>
            <p:cNvPr id="77" name="TextBox 76"/>
            <p:cNvSpPr txBox="1"/>
            <p:nvPr/>
          </p:nvSpPr>
          <p:spPr>
            <a:xfrm>
              <a:off x="612648" y="2793302"/>
              <a:ext cx="3094304" cy="369332"/>
            </a:xfrm>
            <a:prstGeom prst="rect">
              <a:avLst/>
            </a:prstGeom>
            <a:noFill/>
          </p:spPr>
          <p:txBody>
            <a:bodyPr wrap="square" rtlCol="0">
              <a:spAutoFit/>
            </a:bodyPr>
            <a:lstStyle/>
            <a:p>
              <a:pPr algn="ctr"/>
              <a:r>
                <a:rPr lang="mr-IN" dirty="0" smtClean="0"/>
                <a:t>…</a:t>
              </a:r>
              <a:endParaRPr lang="en-US" dirty="0"/>
            </a:p>
          </p:txBody>
        </p:sp>
        <p:sp>
          <p:nvSpPr>
            <p:cNvPr id="78" name="TextBox 77"/>
            <p:cNvSpPr txBox="1"/>
            <p:nvPr/>
          </p:nvSpPr>
          <p:spPr>
            <a:xfrm>
              <a:off x="604128" y="1243381"/>
              <a:ext cx="3094304" cy="369332"/>
            </a:xfrm>
            <a:prstGeom prst="rect">
              <a:avLst/>
            </a:prstGeom>
            <a:noFill/>
          </p:spPr>
          <p:txBody>
            <a:bodyPr wrap="square" rtlCol="0">
              <a:spAutoFit/>
            </a:bodyPr>
            <a:lstStyle/>
            <a:p>
              <a:pPr algn="ctr"/>
              <a:r>
                <a:rPr lang="mr-IN" smtClean="0"/>
                <a:t>…</a:t>
              </a:r>
              <a:endParaRPr lang="en-US" dirty="0"/>
            </a:p>
          </p:txBody>
        </p:sp>
      </p:grpSp>
      <p:sp>
        <p:nvSpPr>
          <p:cNvPr id="79" name="Rectangle 78"/>
          <p:cNvSpPr/>
          <p:nvPr/>
        </p:nvSpPr>
        <p:spPr>
          <a:xfrm>
            <a:off x="325464" y="1068427"/>
            <a:ext cx="2854346" cy="19016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314644" y="3341727"/>
            <a:ext cx="4351945" cy="1738938"/>
          </a:xfrm>
          <a:prstGeom prst="rect">
            <a:avLst/>
          </a:prstGeom>
          <a:noFill/>
          <a:ln w="19050">
            <a:solidFill>
              <a:schemeClr val="tx1"/>
            </a:solidFill>
          </a:ln>
        </p:spPr>
        <p:txBody>
          <a:bodyPr wrap="square" rIns="0" rtlCol="0">
            <a:spAutoFit/>
          </a:bodyPr>
          <a:lstStyle/>
          <a:p>
            <a:r>
              <a:rPr lang="en-US" dirty="0" smtClean="0"/>
              <a:t>parallel(p3</a:t>
            </a:r>
            <a:r>
              <a:rPr lang="en-US" dirty="0"/>
              <a:t>, p2) :- parallel(p1, p2), </a:t>
            </a:r>
            <a:r>
              <a:rPr lang="en-US" dirty="0" smtClean="0"/>
              <a:t>next </a:t>
            </a:r>
            <a:r>
              <a:rPr lang="en-US" dirty="0"/>
              <a:t>(p3, p1). </a:t>
            </a:r>
            <a:r>
              <a:rPr lang="en-US" sz="2000" dirty="0">
                <a:solidFill>
                  <a:srgbClr val="00B050"/>
                </a:solidFill>
              </a:rPr>
              <a:t/>
            </a:r>
            <a:br>
              <a:rPr lang="en-US" sz="2000" dirty="0">
                <a:solidFill>
                  <a:srgbClr val="00B050"/>
                </a:solidFill>
              </a:rPr>
            </a:br>
            <a:endParaRPr lang="en-US" sz="900" dirty="0">
              <a:solidFill>
                <a:srgbClr val="00B050"/>
              </a:solidFill>
            </a:endParaRPr>
          </a:p>
          <a:p>
            <a:r>
              <a:rPr lang="en-US" dirty="0" smtClean="0"/>
              <a:t>parallel(p1</a:t>
            </a:r>
            <a:r>
              <a:rPr lang="en-US" dirty="0"/>
              <a:t>, p2) :- parallel(p2, p1).</a:t>
            </a:r>
            <a:r>
              <a:rPr lang="en-US" sz="800" dirty="0"/>
              <a:t> </a:t>
            </a:r>
            <a:r>
              <a:rPr lang="en-US" dirty="0"/>
              <a:t>  </a:t>
            </a:r>
          </a:p>
          <a:p>
            <a:endParaRPr lang="en-US" sz="800" dirty="0" smtClean="0"/>
          </a:p>
          <a:p>
            <a:r>
              <a:rPr lang="en-US" dirty="0"/>
              <a:t> </a:t>
            </a:r>
            <a:r>
              <a:rPr lang="en-US" dirty="0" smtClean="0"/>
              <a:t>    race(p1</a:t>
            </a:r>
            <a:r>
              <a:rPr lang="en-US" dirty="0"/>
              <a:t>, p2) :- parallel(p1, p2), </a:t>
            </a:r>
            <a:r>
              <a:rPr lang="en-US" dirty="0" smtClean="0"/>
              <a:t/>
            </a:r>
            <a:br>
              <a:rPr lang="en-US" dirty="0" smtClean="0"/>
            </a:br>
            <a:r>
              <a:rPr lang="en-US" dirty="0" smtClean="0"/>
              <a:t>                </a:t>
            </a:r>
            <a:r>
              <a:rPr lang="en-US" dirty="0" err="1" smtClean="0"/>
              <a:t>mayAlias</a:t>
            </a:r>
            <a:r>
              <a:rPr lang="en-US" dirty="0" smtClean="0"/>
              <a:t>(p1</a:t>
            </a:r>
            <a:r>
              <a:rPr lang="en-US" dirty="0"/>
              <a:t>, p2</a:t>
            </a:r>
            <a:r>
              <a:rPr lang="en-US" dirty="0" smtClean="0"/>
              <a:t>), </a:t>
            </a:r>
            <a:r>
              <a:rPr lang="es-ES_tradnl" dirty="0" smtClean="0"/>
              <a:t>¬</a:t>
            </a:r>
            <a:r>
              <a:rPr lang="en-US" dirty="0"/>
              <a:t>guarded(p1, p2</a:t>
            </a:r>
            <a:r>
              <a:rPr lang="en-US" dirty="0" smtClean="0"/>
              <a:t>).</a:t>
            </a:r>
          </a:p>
          <a:p>
            <a:r>
              <a:rPr lang="mr-IN" dirty="0" smtClean="0">
                <a:latin typeface="Helvetica Light" charset="0"/>
                <a:ea typeface="Helvetica Light" charset="0"/>
                <a:cs typeface="Helvetica Light" charset="0"/>
              </a:rPr>
              <a:t>…</a:t>
            </a:r>
            <a:endParaRPr lang="en-US" dirty="0" smtClean="0">
              <a:latin typeface="Helvetica Light" charset="0"/>
              <a:ea typeface="Helvetica Light" charset="0"/>
              <a:cs typeface="Helvetica Light" charset="0"/>
            </a:endParaRPr>
          </a:p>
        </p:txBody>
      </p:sp>
      <p:grpSp>
        <p:nvGrpSpPr>
          <p:cNvPr id="84" name="Group 83"/>
          <p:cNvGrpSpPr/>
          <p:nvPr/>
        </p:nvGrpSpPr>
        <p:grpSpPr>
          <a:xfrm>
            <a:off x="3405075" y="1036805"/>
            <a:ext cx="5596483" cy="5270791"/>
            <a:chOff x="3405075" y="1036805"/>
            <a:chExt cx="5596483" cy="5270791"/>
          </a:xfrm>
        </p:grpSpPr>
        <p:sp>
          <p:nvSpPr>
            <p:cNvPr id="85" name="TextBox 84"/>
            <p:cNvSpPr txBox="1"/>
            <p:nvPr/>
          </p:nvSpPr>
          <p:spPr>
            <a:xfrm>
              <a:off x="7611294" y="5390108"/>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smtClean="0">
                  <a:solidFill>
                    <a:prstClr val="black"/>
                  </a:solidFill>
                  <a:latin typeface="Garamond" panose="02020404030301010803" pitchFamily="18" charset="0"/>
                </a:rPr>
                <a:t>guarded</a:t>
              </a:r>
              <a:r>
                <a:rPr lang="es-ES_tradnl" sz="1600" dirty="0" smtClean="0">
                  <a:solidFill>
                    <a:prstClr val="black"/>
                  </a:solidFill>
                  <a:latin typeface="Garamond" panose="02020404030301010803" pitchFamily="18" charset="0"/>
                </a:rPr>
                <a:t>(</a:t>
              </a:r>
              <a:r>
                <a:rPr lang="es-ES_tradnl" sz="1600" dirty="0" smtClean="0">
                  <a:solidFill>
                    <a:srgbClr val="7030A0"/>
                  </a:solidFill>
                  <a:latin typeface="Garamond" panose="02020404030301010803" pitchFamily="18" charset="0"/>
                </a:rPr>
                <a:t>y2</a:t>
              </a:r>
              <a:r>
                <a:rPr lang="es-ES_tradnl" sz="1600" dirty="0">
                  <a:solidFill>
                    <a:prstClr val="black"/>
                  </a:solidFill>
                  <a:latin typeface="Garamond" panose="02020404030301010803" pitchFamily="18" charset="0"/>
                </a:rPr>
                <a:t>, </a:t>
              </a:r>
              <a:r>
                <a:rPr lang="es-ES_tradnl" sz="1600" dirty="0" smtClean="0">
                  <a:solidFill>
                    <a:srgbClr val="00B0F0"/>
                  </a:solidFill>
                  <a:latin typeface="Garamond" panose="02020404030301010803" pitchFamily="18" charset="0"/>
                </a:rPr>
                <a:t>y1</a:t>
              </a:r>
              <a:r>
                <a:rPr lang="es-ES_tradnl" sz="1600" dirty="0">
                  <a:solidFill>
                    <a:prstClr val="black"/>
                  </a:solidFill>
                  <a:latin typeface="Garamond" panose="02020404030301010803" pitchFamily="18" charset="0"/>
                </a:rPr>
                <a:t>)</a:t>
              </a:r>
              <a:endParaRPr lang="en-US" sz="1600" dirty="0" smtClean="0">
                <a:ea typeface="Helvetica Light" charset="0"/>
                <a:cs typeface="Helvetica Light" charset="0"/>
              </a:endParaRPr>
            </a:p>
          </p:txBody>
        </p:sp>
        <p:sp>
          <p:nvSpPr>
            <p:cNvPr id="86" name="TextBox 85"/>
            <p:cNvSpPr txBox="1"/>
            <p:nvPr/>
          </p:nvSpPr>
          <p:spPr>
            <a:xfrm>
              <a:off x="6271950" y="5969042"/>
              <a:ext cx="1081392" cy="338554"/>
            </a:xfrm>
            <a:prstGeom prst="rect">
              <a:avLst/>
            </a:prstGeom>
            <a:noFill/>
            <a:ln w="28575">
              <a:solidFill>
                <a:schemeClr val="tx1"/>
              </a:solidFill>
            </a:ln>
          </p:spPr>
          <p:txBody>
            <a:bodyPr wrap="square" rtlCol="0">
              <a:spAutoFit/>
            </a:bodyPr>
            <a:lstStyle/>
            <a:p>
              <a:pPr algn="ctr"/>
              <a:r>
                <a:rPr lang="en-US" sz="1600" dirty="0" smtClean="0">
                  <a:ea typeface="Helvetica Light" charset="0"/>
                  <a:cs typeface="Helvetica Light" charset="0"/>
                </a:rPr>
                <a:t>race(</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grpSp>
          <p:nvGrpSpPr>
            <p:cNvPr id="87" name="Group 86"/>
            <p:cNvGrpSpPr/>
            <p:nvPr/>
          </p:nvGrpSpPr>
          <p:grpSpPr>
            <a:xfrm>
              <a:off x="3405075" y="1036805"/>
              <a:ext cx="5474528" cy="4932237"/>
              <a:chOff x="3405075" y="1036805"/>
              <a:chExt cx="5474528" cy="4932237"/>
            </a:xfrm>
          </p:grpSpPr>
          <p:sp>
            <p:nvSpPr>
              <p:cNvPr id="88" name="TextBox 87"/>
              <p:cNvSpPr txBox="1"/>
              <p:nvPr/>
            </p:nvSpPr>
            <p:spPr>
              <a:xfrm>
                <a:off x="7136845" y="1273530"/>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89" name="TextBox 88"/>
              <p:cNvSpPr txBox="1"/>
              <p:nvPr/>
            </p:nvSpPr>
            <p:spPr>
              <a:xfrm>
                <a:off x="6277870" y="1862306"/>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90" name="TextBox 89"/>
              <p:cNvSpPr txBox="1"/>
              <p:nvPr/>
            </p:nvSpPr>
            <p:spPr>
              <a:xfrm>
                <a:off x="5452347" y="1276484"/>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cxnSp>
            <p:nvCxnSpPr>
              <p:cNvPr id="91" name="Straight Connector 90"/>
              <p:cNvCxnSpPr>
                <a:stCxn id="147" idx="2"/>
              </p:cNvCxnSpPr>
              <p:nvPr/>
            </p:nvCxnSpPr>
            <p:spPr>
              <a:xfrm>
                <a:off x="5993043" y="1615038"/>
                <a:ext cx="936474" cy="7811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endCxn id="85" idx="2"/>
              </p:cNvCxnSpPr>
              <p:nvPr/>
            </p:nvCxnSpPr>
            <p:spPr>
              <a:xfrm flipV="1">
                <a:off x="6929517" y="1612084"/>
                <a:ext cx="861570" cy="81072"/>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endCxn id="144" idx="0"/>
              </p:cNvCxnSpPr>
              <p:nvPr/>
            </p:nvCxnSpPr>
            <p:spPr>
              <a:xfrm>
                <a:off x="6929517" y="1693156"/>
                <a:ext cx="2595" cy="169150"/>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6275275" y="2466247"/>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95" name="Straight Arrow Connector 94"/>
              <p:cNvCxnSpPr>
                <a:stCxn id="144" idx="2"/>
              </p:cNvCxnSpPr>
              <p:nvPr/>
            </p:nvCxnSpPr>
            <p:spPr>
              <a:xfrm flipH="1">
                <a:off x="6929517" y="2200860"/>
                <a:ext cx="2595" cy="2653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7798211" y="2463607"/>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101" name="TextBox 100"/>
              <p:cNvSpPr txBox="1"/>
              <p:nvPr/>
            </p:nvSpPr>
            <p:spPr>
              <a:xfrm>
                <a:off x="7044277" y="3074676"/>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104" name="Straight Connector 103"/>
              <p:cNvCxnSpPr/>
              <p:nvPr/>
            </p:nvCxnSpPr>
            <p:spPr>
              <a:xfrm flipH="1">
                <a:off x="7707039" y="2802161"/>
                <a:ext cx="631868" cy="12483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flipV="1">
                <a:off x="6929517" y="2804801"/>
                <a:ext cx="769002" cy="11514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7698519" y="2919948"/>
                <a:ext cx="0" cy="154728"/>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5527560" y="3074676"/>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110" name="Straight Connector 109"/>
              <p:cNvCxnSpPr/>
              <p:nvPr/>
            </p:nvCxnSpPr>
            <p:spPr>
              <a:xfrm flipH="1">
                <a:off x="6837130" y="3413230"/>
                <a:ext cx="861389" cy="8151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flipV="1">
                <a:off x="6068256" y="3413230"/>
                <a:ext cx="768874" cy="8151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6843181" y="3494741"/>
                <a:ext cx="221" cy="157028"/>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4879046" y="1862306"/>
                <a:ext cx="1308484" cy="338554"/>
              </a:xfrm>
              <a:prstGeom prst="rect">
                <a:avLst/>
              </a:prstGeom>
              <a:noFill/>
              <a:ln w="12700">
                <a:solidFill>
                  <a:schemeClr val="tx1"/>
                </a:solidFill>
              </a:ln>
            </p:spPr>
            <p:txBody>
              <a:bodyPr wrap="square" lIns="0" rIns="0" rtlCol="0">
                <a:spAutoFit/>
              </a:bodyPr>
              <a:lstStyle/>
              <a:p>
                <a:pPr algn="ctr"/>
                <a:r>
                  <a:rPr lang="en-US" sz="1600" dirty="0" err="1" smtClean="0">
                    <a:ea typeface="Helvetica Light" charset="0"/>
                    <a:cs typeface="Helvetica Light" charset="0"/>
                  </a:rPr>
                  <a:t>mayAlias</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116" name="TextBox 115"/>
              <p:cNvSpPr txBox="1"/>
              <p:nvPr/>
            </p:nvSpPr>
            <p:spPr>
              <a:xfrm>
                <a:off x="3405075" y="1862306"/>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a:solidFill>
                      <a:prstClr val="black"/>
                    </a:solidFill>
                    <a:latin typeface="Garamond" panose="02020404030301010803" pitchFamily="18" charset="0"/>
                  </a:rPr>
                  <a:t>guarded</a:t>
                </a:r>
                <a:r>
                  <a:rPr lang="es-ES_tradnl" sz="1600" dirty="0">
                    <a:solidFill>
                      <a:prstClr val="black"/>
                    </a:solidFill>
                    <a:latin typeface="Garamond" panose="02020404030301010803" pitchFamily="18" charset="0"/>
                  </a:rPr>
                  <a:t>(</a:t>
                </a:r>
                <a:r>
                  <a:rPr lang="es-ES_tradnl" sz="1600" dirty="0">
                    <a:solidFill>
                      <a:srgbClr val="00B050"/>
                    </a:solidFill>
                    <a:latin typeface="Garamond" panose="02020404030301010803" pitchFamily="18" charset="0"/>
                  </a:rPr>
                  <a:t>x2</a:t>
                </a:r>
                <a:r>
                  <a:rPr lang="es-ES_tradnl" sz="1600" dirty="0">
                    <a:solidFill>
                      <a:prstClr val="black"/>
                    </a:solidFill>
                    <a:latin typeface="Garamond" panose="02020404030301010803" pitchFamily="18" charset="0"/>
                  </a:rPr>
                  <a:t>, </a:t>
                </a:r>
                <a:r>
                  <a:rPr lang="es-ES_tradnl" sz="1600" dirty="0">
                    <a:solidFill>
                      <a:srgbClr val="FF0000"/>
                    </a:solidFill>
                    <a:latin typeface="Garamond" panose="02020404030301010803" pitchFamily="18" charset="0"/>
                  </a:rPr>
                  <a:t>x1</a:t>
                </a:r>
                <a:r>
                  <a:rPr lang="es-ES_tradnl" sz="1600" dirty="0">
                    <a:solidFill>
                      <a:prstClr val="black"/>
                    </a:solidFill>
                    <a:latin typeface="Garamond" panose="02020404030301010803" pitchFamily="18" charset="0"/>
                  </a:rPr>
                  <a:t>)</a:t>
                </a:r>
                <a:endParaRPr lang="en-US" sz="1600" dirty="0" smtClean="0">
                  <a:ea typeface="Helvetica Light" charset="0"/>
                  <a:cs typeface="Helvetica Light" charset="0"/>
                </a:endParaRPr>
              </a:p>
            </p:txBody>
          </p:sp>
          <p:sp>
            <p:nvSpPr>
              <p:cNvPr id="118" name="TextBox 117"/>
              <p:cNvSpPr txBox="1"/>
              <p:nvPr/>
            </p:nvSpPr>
            <p:spPr>
              <a:xfrm>
                <a:off x="4992585" y="2456556"/>
                <a:ext cx="1081392" cy="338554"/>
              </a:xfrm>
              <a:prstGeom prst="rect">
                <a:avLst/>
              </a:prstGeom>
              <a:noFill/>
              <a:ln w="28575">
                <a:solidFill>
                  <a:schemeClr val="tx1"/>
                </a:solidFill>
              </a:ln>
            </p:spPr>
            <p:txBody>
              <a:bodyPr wrap="square" rtlCol="0">
                <a:spAutoFit/>
              </a:bodyPr>
              <a:lstStyle/>
              <a:p>
                <a:pPr algn="ctr"/>
                <a:r>
                  <a:rPr lang="en-US" sz="1600" dirty="0" smtClean="0">
                    <a:ea typeface="Helvetica Light" charset="0"/>
                    <a:cs typeface="Helvetica Light" charset="0"/>
                  </a:rPr>
                  <a:t>race(</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cxnSp>
            <p:nvCxnSpPr>
              <p:cNvPr id="119" name="Straight Connector 118"/>
              <p:cNvCxnSpPr>
                <a:endCxn id="144" idx="2"/>
              </p:cNvCxnSpPr>
              <p:nvPr/>
            </p:nvCxnSpPr>
            <p:spPr>
              <a:xfrm flipV="1">
                <a:off x="5527560" y="2200860"/>
                <a:ext cx="1404552" cy="125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flipV="1">
                <a:off x="3946368" y="2200861"/>
                <a:ext cx="1581192" cy="125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5533281" y="2200860"/>
                <a:ext cx="7" cy="255696"/>
              </a:xfrm>
              <a:prstGeom prst="line">
                <a:avLst/>
              </a:prstGeom>
              <a:ln w="12700">
                <a:solidFill>
                  <a:schemeClr val="tx1"/>
                </a:solidFill>
                <a:headEnd type="triangle"/>
                <a:tailEnd w="sm" len="sm"/>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6189160" y="3651769"/>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sp>
            <p:nvSpPr>
              <p:cNvPr id="127" name="TextBox 126"/>
              <p:cNvSpPr txBox="1"/>
              <p:nvPr/>
            </p:nvSpPr>
            <p:spPr>
              <a:xfrm>
                <a:off x="6189160" y="4174219"/>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29" name="Straight Arrow Connector 128"/>
              <p:cNvCxnSpPr/>
              <p:nvPr/>
            </p:nvCxnSpPr>
            <p:spPr>
              <a:xfrm>
                <a:off x="6843402" y="3990323"/>
                <a:ext cx="0" cy="1838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4915935" y="4180327"/>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sp>
            <p:nvSpPr>
              <p:cNvPr id="133" name="TextBox 132"/>
              <p:cNvSpPr txBox="1"/>
              <p:nvPr/>
            </p:nvSpPr>
            <p:spPr>
              <a:xfrm>
                <a:off x="5400870" y="4791501"/>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34" name="Straight Connector 133"/>
              <p:cNvCxnSpPr/>
              <p:nvPr/>
            </p:nvCxnSpPr>
            <p:spPr>
              <a:xfrm>
                <a:off x="5456631" y="4518881"/>
                <a:ext cx="598481" cy="13465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6055112" y="4512773"/>
                <a:ext cx="788290" cy="140766"/>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6055112" y="4653538"/>
                <a:ext cx="0" cy="137963"/>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7045143" y="4796132"/>
                <a:ext cx="1081392"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sp>
            <p:nvSpPr>
              <p:cNvPr id="138" name="TextBox 137"/>
              <p:cNvSpPr txBox="1"/>
              <p:nvPr/>
            </p:nvSpPr>
            <p:spPr>
              <a:xfrm>
                <a:off x="6156087" y="5390070"/>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39" name="Straight Connector 138"/>
              <p:cNvCxnSpPr/>
              <p:nvPr/>
            </p:nvCxnSpPr>
            <p:spPr>
              <a:xfrm flipH="1">
                <a:off x="6824749" y="5134686"/>
                <a:ext cx="761090" cy="7413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flipV="1">
                <a:off x="6055112" y="5130055"/>
                <a:ext cx="769636" cy="7876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6810329" y="5208823"/>
                <a:ext cx="0" cy="181247"/>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4677453" y="5392978"/>
                <a:ext cx="1308484" cy="338554"/>
              </a:xfrm>
              <a:prstGeom prst="rect">
                <a:avLst/>
              </a:prstGeom>
              <a:noFill/>
              <a:ln w="12700">
                <a:solidFill>
                  <a:schemeClr val="tx1"/>
                </a:solidFill>
              </a:ln>
            </p:spPr>
            <p:txBody>
              <a:bodyPr wrap="square" lIns="0" rIns="0" rtlCol="0">
                <a:spAutoFit/>
              </a:bodyPr>
              <a:lstStyle/>
              <a:p>
                <a:pPr algn="ctr"/>
                <a:r>
                  <a:rPr lang="en-US" sz="1600" dirty="0" err="1" smtClean="0">
                    <a:ea typeface="Helvetica Light" charset="0"/>
                    <a:cs typeface="Helvetica Light" charset="0"/>
                  </a:rPr>
                  <a:t>mayAlias</a:t>
                </a:r>
                <a:r>
                  <a:rPr lang="en-US" sz="1600" dirty="0" smtClean="0">
                    <a:ea typeface="Helvetica Light" charset="0"/>
                    <a:cs typeface="Helvetica Light" charset="0"/>
                  </a:rPr>
                  <a:t>(</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43" name="Straight Arrow Connector 142"/>
              <p:cNvCxnSpPr/>
              <p:nvPr/>
            </p:nvCxnSpPr>
            <p:spPr>
              <a:xfrm>
                <a:off x="6810329" y="5728624"/>
                <a:ext cx="2317" cy="2404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flipV="1">
                <a:off x="5331695" y="5731532"/>
                <a:ext cx="1478634" cy="1066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6802933" y="5728662"/>
                <a:ext cx="1503493" cy="109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a:endCxn id="85" idx="0"/>
              </p:cNvCxnSpPr>
              <p:nvPr/>
            </p:nvCxnSpPr>
            <p:spPr>
              <a:xfrm>
                <a:off x="7791087" y="1036805"/>
                <a:ext cx="0" cy="2367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 name="Slide Number Placeholder 1"/>
          <p:cNvSpPr>
            <a:spLocks noGrp="1"/>
          </p:cNvSpPr>
          <p:nvPr>
            <p:ph type="sldNum" sz="quarter" idx="12"/>
          </p:nvPr>
        </p:nvSpPr>
        <p:spPr/>
        <p:txBody>
          <a:bodyPr/>
          <a:lstStyle/>
          <a:p>
            <a:fld id="{1F7DF5D7-FF41-4BF6-8958-28DFF1DB182D}" type="slidenum">
              <a:rPr lang="en-US" smtClean="0"/>
              <a:pPr/>
              <a:t>49</a:t>
            </a:fld>
            <a:endParaRPr lang="en-US" dirty="0"/>
          </a:p>
        </p:txBody>
      </p:sp>
    </p:spTree>
    <p:custDataLst>
      <p:tags r:id="rId1"/>
    </p:custDataLst>
    <p:extLst>
      <p:ext uri="{BB962C8B-B14F-4D97-AF65-F5344CB8AC3E}">
        <p14:creationId xmlns:p14="http://schemas.microsoft.com/office/powerpoint/2010/main" val="1460299089"/>
      </p:ext>
    </p:extLst>
  </p:cSld>
  <p:clrMapOvr>
    <a:masterClrMapping/>
  </p:clrMapOvr>
  <mc:AlternateContent xmlns:mc="http://schemas.openxmlformats.org/markup-compatibility/2006" xmlns:p14="http://schemas.microsoft.com/office/powerpoint/2010/main">
    <mc:Choice Requires="p14">
      <p:transition spd="slow" p14:dur="2000" advTm="21480"/>
    </mc:Choice>
    <mc:Fallback xmlns="">
      <p:transition spd="slow" advTm="2148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ret-victor-inventing-on-principle.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rotWithShape="1">
          <a:blip r:embed="rId4"/>
          <a:srcRect l="11245" t="11851" r="12630" b="12487"/>
          <a:stretch/>
        </p:blipFill>
        <p:spPr>
          <a:xfrm>
            <a:off x="745794" y="967460"/>
            <a:ext cx="3782664" cy="2114854"/>
          </a:xfrm>
          <a:ln w="25400">
            <a:solidFill>
              <a:schemeClr val="tx1">
                <a:lumMod val="85000"/>
                <a:lumOff val="15000"/>
              </a:schemeClr>
            </a:solidFill>
          </a:ln>
        </p:spPr>
      </p:pic>
      <p:sp>
        <p:nvSpPr>
          <p:cNvPr id="3" name="Date Placeholder 2"/>
          <p:cNvSpPr>
            <a:spLocks noGrp="1"/>
          </p:cNvSpPr>
          <p:nvPr>
            <p:ph type="dt" sz="half" idx="10"/>
          </p:nvPr>
        </p:nvSpPr>
        <p:spPr/>
        <p:txBody>
          <a:bodyPr/>
          <a:lstStyle/>
          <a:p>
            <a:r>
              <a:rPr lang="en-US" smtClean="0"/>
              <a:t>10/13/17</a:t>
            </a:r>
            <a:endParaRPr lang="en-US" dirty="0"/>
          </a:p>
        </p:txBody>
      </p:sp>
      <p:sp>
        <p:nvSpPr>
          <p:cNvPr id="5" name="Title 4"/>
          <p:cNvSpPr>
            <a:spLocks noGrp="1"/>
          </p:cNvSpPr>
          <p:nvPr>
            <p:ph type="title"/>
          </p:nvPr>
        </p:nvSpPr>
        <p:spPr/>
        <p:txBody>
          <a:bodyPr>
            <a:normAutofit/>
          </a:bodyPr>
          <a:lstStyle/>
          <a:p>
            <a:r>
              <a:rPr lang="en-US" dirty="0" smtClean="0"/>
              <a:t>Approaches to Software Reliability</a:t>
            </a:r>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794" y="3859446"/>
            <a:ext cx="3782664" cy="2119365"/>
          </a:xfrm>
          <a:prstGeom prst="rect">
            <a:avLst/>
          </a:prstGeom>
          <a:ln w="25400">
            <a:solidFill>
              <a:schemeClr val="tx1">
                <a:lumMod val="95000"/>
                <a:lumOff val="5000"/>
              </a:schemeClr>
            </a:solidFill>
          </a:ln>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0823" y="2651916"/>
            <a:ext cx="3735977" cy="2163139"/>
          </a:xfrm>
          <a:prstGeom prst="rect">
            <a:avLst/>
          </a:prstGeom>
          <a:ln w="25400">
            <a:solidFill>
              <a:schemeClr val="tx1">
                <a:lumMod val="95000"/>
                <a:lumOff val="5000"/>
              </a:schemeClr>
            </a:solidFill>
          </a:ln>
        </p:spPr>
      </p:pic>
      <p:sp>
        <p:nvSpPr>
          <p:cNvPr id="12" name="TextBox 11"/>
          <p:cNvSpPr txBox="1"/>
          <p:nvPr/>
        </p:nvSpPr>
        <p:spPr>
          <a:xfrm>
            <a:off x="1310665" y="3117056"/>
            <a:ext cx="2324675" cy="400110"/>
          </a:xfrm>
          <a:prstGeom prst="rect">
            <a:avLst/>
          </a:prstGeom>
          <a:noFill/>
        </p:spPr>
        <p:txBody>
          <a:bodyPr wrap="none" rtlCol="0">
            <a:spAutoFit/>
          </a:bodyPr>
          <a:lstStyle/>
          <a:p>
            <a:r>
              <a:rPr lang="en-US" sz="2000" b="1" dirty="0" smtClean="0">
                <a:solidFill>
                  <a:schemeClr val="accent4">
                    <a:lumMod val="50000"/>
                  </a:schemeClr>
                </a:solidFill>
                <a:latin typeface="Helvetica Light" charset="0"/>
                <a:ea typeface="Helvetica Light" charset="0"/>
                <a:cs typeface="Helvetica Light" charset="0"/>
              </a:rPr>
              <a:t>Language Design</a:t>
            </a:r>
          </a:p>
        </p:txBody>
      </p:sp>
      <p:sp>
        <p:nvSpPr>
          <p:cNvPr id="13" name="TextBox 12"/>
          <p:cNvSpPr txBox="1"/>
          <p:nvPr/>
        </p:nvSpPr>
        <p:spPr>
          <a:xfrm>
            <a:off x="1297507" y="6000931"/>
            <a:ext cx="2521844" cy="400110"/>
          </a:xfrm>
          <a:prstGeom prst="rect">
            <a:avLst/>
          </a:prstGeom>
          <a:noFill/>
        </p:spPr>
        <p:txBody>
          <a:bodyPr wrap="none" rtlCol="0">
            <a:spAutoFit/>
          </a:bodyPr>
          <a:lstStyle/>
          <a:p>
            <a:r>
              <a:rPr lang="en-US" sz="2000" b="1" dirty="0" smtClean="0">
                <a:solidFill>
                  <a:srgbClr val="00B050"/>
                </a:solidFill>
                <a:latin typeface="Helvetica Light" charset="0"/>
                <a:ea typeface="Helvetica Light" charset="0"/>
                <a:cs typeface="Helvetica Light" charset="0"/>
              </a:rPr>
              <a:t>Program Synthesis</a:t>
            </a:r>
          </a:p>
        </p:txBody>
      </p:sp>
      <p:sp>
        <p:nvSpPr>
          <p:cNvPr id="14" name="TextBox 13"/>
          <p:cNvSpPr txBox="1"/>
          <p:nvPr/>
        </p:nvSpPr>
        <p:spPr>
          <a:xfrm>
            <a:off x="5531762" y="4839809"/>
            <a:ext cx="2355517" cy="400110"/>
          </a:xfrm>
          <a:prstGeom prst="rect">
            <a:avLst/>
          </a:prstGeom>
          <a:noFill/>
        </p:spPr>
        <p:txBody>
          <a:bodyPr wrap="none" rtlCol="0">
            <a:spAutoFit/>
          </a:bodyPr>
          <a:lstStyle/>
          <a:p>
            <a:r>
              <a:rPr lang="en-US" sz="2000" b="1" smtClean="0">
                <a:solidFill>
                  <a:srgbClr val="0070C0"/>
                </a:solidFill>
                <a:latin typeface="Helvetica Light" charset="0"/>
                <a:ea typeface="Helvetica Light" charset="0"/>
                <a:cs typeface="Helvetica Light" charset="0"/>
              </a:rPr>
              <a:t>Program Analysis</a:t>
            </a:r>
            <a:endParaRPr lang="en-US" sz="2000" b="1" dirty="0" smtClean="0">
              <a:solidFill>
                <a:srgbClr val="0070C0"/>
              </a:solidFill>
              <a:latin typeface="Helvetica Light" charset="0"/>
              <a:ea typeface="Helvetica Light" charset="0"/>
              <a:cs typeface="Helvetica Light" charset="0"/>
            </a:endParaRPr>
          </a:p>
        </p:txBody>
      </p:sp>
      <p:sp>
        <p:nvSpPr>
          <p:cNvPr id="2" name="Slide Number Placeholder 1"/>
          <p:cNvSpPr>
            <a:spLocks noGrp="1"/>
          </p:cNvSpPr>
          <p:nvPr>
            <p:ph type="sldNum" sz="quarter" idx="12"/>
          </p:nvPr>
        </p:nvSpPr>
        <p:spPr/>
        <p:txBody>
          <a:bodyPr/>
          <a:lstStyle/>
          <a:p>
            <a:fld id="{1F7DF5D7-FF41-4BF6-8958-28DFF1DB182D}" type="slidenum">
              <a:rPr lang="en-US" smtClean="0"/>
              <a:pPr/>
              <a:t>5</a:t>
            </a:fld>
            <a:endParaRPr lang="en-US" dirty="0"/>
          </a:p>
        </p:txBody>
      </p:sp>
    </p:spTree>
    <p:extLst>
      <p:ext uri="{BB962C8B-B14F-4D97-AF65-F5344CB8AC3E}">
        <p14:creationId xmlns:p14="http://schemas.microsoft.com/office/powerpoint/2010/main" val="179761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Space of Questions</a:t>
            </a:r>
            <a:endParaRPr lang="en-US" dirty="0"/>
          </a:p>
        </p:txBody>
      </p:sp>
      <p:sp>
        <p:nvSpPr>
          <p:cNvPr id="6" name="Date Placeholder 5"/>
          <p:cNvSpPr>
            <a:spLocks noGrp="1"/>
          </p:cNvSpPr>
          <p:nvPr>
            <p:ph type="dt" sz="half" idx="10"/>
          </p:nvPr>
        </p:nvSpPr>
        <p:spPr/>
        <p:txBody>
          <a:bodyPr/>
          <a:lstStyle/>
          <a:p>
            <a:r>
              <a:rPr lang="en-US" smtClean="0"/>
              <a:t>10/13/17</a:t>
            </a:r>
            <a:endParaRPr lang="en-US" dirty="0"/>
          </a:p>
        </p:txBody>
      </p:sp>
      <p:sp>
        <p:nvSpPr>
          <p:cNvPr id="64" name="Rectangle 63"/>
          <p:cNvSpPr/>
          <p:nvPr/>
        </p:nvSpPr>
        <p:spPr>
          <a:xfrm>
            <a:off x="6254792" y="1852476"/>
            <a:ext cx="1344021" cy="36760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4966618" y="2391150"/>
            <a:ext cx="1129345" cy="45524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p:cNvGrpSpPr/>
          <p:nvPr/>
        </p:nvGrpSpPr>
        <p:grpSpPr>
          <a:xfrm>
            <a:off x="3405075" y="1036805"/>
            <a:ext cx="5596483" cy="5270791"/>
            <a:chOff x="3405075" y="1036805"/>
            <a:chExt cx="5596483" cy="5270791"/>
          </a:xfrm>
        </p:grpSpPr>
        <p:sp>
          <p:nvSpPr>
            <p:cNvPr id="85" name="TextBox 84"/>
            <p:cNvSpPr txBox="1"/>
            <p:nvPr/>
          </p:nvSpPr>
          <p:spPr>
            <a:xfrm>
              <a:off x="7611294" y="5390108"/>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smtClean="0">
                  <a:solidFill>
                    <a:prstClr val="black"/>
                  </a:solidFill>
                  <a:latin typeface="Garamond" panose="02020404030301010803" pitchFamily="18" charset="0"/>
                </a:rPr>
                <a:t>guarded</a:t>
              </a:r>
              <a:r>
                <a:rPr lang="es-ES_tradnl" sz="1600" dirty="0" smtClean="0">
                  <a:solidFill>
                    <a:prstClr val="black"/>
                  </a:solidFill>
                  <a:latin typeface="Garamond" panose="02020404030301010803" pitchFamily="18" charset="0"/>
                </a:rPr>
                <a:t>(</a:t>
              </a:r>
              <a:r>
                <a:rPr lang="es-ES_tradnl" sz="1600" dirty="0" smtClean="0">
                  <a:solidFill>
                    <a:srgbClr val="7030A0"/>
                  </a:solidFill>
                  <a:latin typeface="Garamond" panose="02020404030301010803" pitchFamily="18" charset="0"/>
                </a:rPr>
                <a:t>y2</a:t>
              </a:r>
              <a:r>
                <a:rPr lang="es-ES_tradnl" sz="1600" dirty="0">
                  <a:solidFill>
                    <a:prstClr val="black"/>
                  </a:solidFill>
                  <a:latin typeface="Garamond" panose="02020404030301010803" pitchFamily="18" charset="0"/>
                </a:rPr>
                <a:t>, </a:t>
              </a:r>
              <a:r>
                <a:rPr lang="es-ES_tradnl" sz="1600" dirty="0" smtClean="0">
                  <a:solidFill>
                    <a:srgbClr val="00B0F0"/>
                  </a:solidFill>
                  <a:latin typeface="Garamond" panose="02020404030301010803" pitchFamily="18" charset="0"/>
                </a:rPr>
                <a:t>y1</a:t>
              </a:r>
              <a:r>
                <a:rPr lang="es-ES_tradnl" sz="1600" dirty="0">
                  <a:solidFill>
                    <a:prstClr val="black"/>
                  </a:solidFill>
                  <a:latin typeface="Garamond" panose="02020404030301010803" pitchFamily="18" charset="0"/>
                </a:rPr>
                <a:t>)</a:t>
              </a:r>
              <a:endParaRPr lang="en-US" sz="1600" dirty="0" smtClean="0">
                <a:ea typeface="Helvetica Light" charset="0"/>
                <a:cs typeface="Helvetica Light" charset="0"/>
              </a:endParaRPr>
            </a:p>
          </p:txBody>
        </p:sp>
        <p:sp>
          <p:nvSpPr>
            <p:cNvPr id="86" name="TextBox 85"/>
            <p:cNvSpPr txBox="1"/>
            <p:nvPr/>
          </p:nvSpPr>
          <p:spPr>
            <a:xfrm>
              <a:off x="6271950" y="5969042"/>
              <a:ext cx="1081392" cy="338554"/>
            </a:xfrm>
            <a:prstGeom prst="rect">
              <a:avLst/>
            </a:prstGeom>
            <a:noFill/>
            <a:ln w="28575">
              <a:solidFill>
                <a:schemeClr val="tx1"/>
              </a:solidFill>
            </a:ln>
          </p:spPr>
          <p:txBody>
            <a:bodyPr wrap="square" rtlCol="0">
              <a:spAutoFit/>
            </a:bodyPr>
            <a:lstStyle/>
            <a:p>
              <a:pPr algn="ctr"/>
              <a:r>
                <a:rPr lang="en-US" sz="1600" dirty="0" smtClean="0">
                  <a:ea typeface="Helvetica Light" charset="0"/>
                  <a:cs typeface="Helvetica Light" charset="0"/>
                </a:rPr>
                <a:t>race(</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grpSp>
          <p:nvGrpSpPr>
            <p:cNvPr id="87" name="Group 86"/>
            <p:cNvGrpSpPr/>
            <p:nvPr/>
          </p:nvGrpSpPr>
          <p:grpSpPr>
            <a:xfrm>
              <a:off x="3405075" y="1036805"/>
              <a:ext cx="5474528" cy="4932237"/>
              <a:chOff x="3405075" y="1036805"/>
              <a:chExt cx="5474528" cy="4932237"/>
            </a:xfrm>
          </p:grpSpPr>
          <p:sp>
            <p:nvSpPr>
              <p:cNvPr id="88" name="TextBox 87"/>
              <p:cNvSpPr txBox="1"/>
              <p:nvPr/>
            </p:nvSpPr>
            <p:spPr>
              <a:xfrm>
                <a:off x="7136845" y="1273530"/>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89" name="TextBox 88"/>
              <p:cNvSpPr txBox="1"/>
              <p:nvPr/>
            </p:nvSpPr>
            <p:spPr>
              <a:xfrm>
                <a:off x="6277870" y="1862306"/>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90" name="TextBox 89"/>
              <p:cNvSpPr txBox="1"/>
              <p:nvPr/>
            </p:nvSpPr>
            <p:spPr>
              <a:xfrm>
                <a:off x="5452347" y="1276484"/>
                <a:ext cx="1081392" cy="338554"/>
              </a:xfrm>
              <a:prstGeom prst="rect">
                <a:avLst/>
              </a:prstGeom>
              <a:solidFill>
                <a:schemeClr val="bg1">
                  <a:lumMod val="75000"/>
                </a:schemeClr>
              </a:solid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cxnSp>
            <p:nvCxnSpPr>
              <p:cNvPr id="91" name="Straight Connector 90"/>
              <p:cNvCxnSpPr>
                <a:stCxn id="147" idx="2"/>
              </p:cNvCxnSpPr>
              <p:nvPr/>
            </p:nvCxnSpPr>
            <p:spPr>
              <a:xfrm>
                <a:off x="5993043" y="1615038"/>
                <a:ext cx="936474" cy="7811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endCxn id="85" idx="2"/>
              </p:cNvCxnSpPr>
              <p:nvPr/>
            </p:nvCxnSpPr>
            <p:spPr>
              <a:xfrm flipV="1">
                <a:off x="6929517" y="1612084"/>
                <a:ext cx="861570" cy="81072"/>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endCxn id="144" idx="0"/>
              </p:cNvCxnSpPr>
              <p:nvPr/>
            </p:nvCxnSpPr>
            <p:spPr>
              <a:xfrm>
                <a:off x="6929517" y="1693156"/>
                <a:ext cx="2595" cy="16915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6275275" y="2466247"/>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95" name="Straight Arrow Connector 94"/>
              <p:cNvCxnSpPr>
                <a:stCxn id="144" idx="2"/>
              </p:cNvCxnSpPr>
              <p:nvPr/>
            </p:nvCxnSpPr>
            <p:spPr>
              <a:xfrm flipH="1">
                <a:off x="6929517" y="2200860"/>
                <a:ext cx="2595" cy="2653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7798211" y="2463607"/>
                <a:ext cx="1081392" cy="338554"/>
              </a:xfrm>
              <a:prstGeom prst="rect">
                <a:avLst/>
              </a:prstGeom>
              <a:solidFill>
                <a:schemeClr val="bg1">
                  <a:lumMod val="75000"/>
                </a:schemeClr>
              </a:solid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101" name="TextBox 100"/>
              <p:cNvSpPr txBox="1"/>
              <p:nvPr/>
            </p:nvSpPr>
            <p:spPr>
              <a:xfrm>
                <a:off x="7044277" y="3074676"/>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104" name="Straight Connector 103"/>
              <p:cNvCxnSpPr/>
              <p:nvPr/>
            </p:nvCxnSpPr>
            <p:spPr>
              <a:xfrm flipH="1">
                <a:off x="7707039" y="2802161"/>
                <a:ext cx="631868" cy="12483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flipV="1">
                <a:off x="6929517" y="2804801"/>
                <a:ext cx="769002" cy="11514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7698519" y="2919948"/>
                <a:ext cx="0" cy="154728"/>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5527560" y="3074676"/>
                <a:ext cx="1081392" cy="338554"/>
              </a:xfrm>
              <a:prstGeom prst="rect">
                <a:avLst/>
              </a:prstGeom>
              <a:solidFill>
                <a:schemeClr val="bg1">
                  <a:lumMod val="75000"/>
                </a:schemeClr>
              </a:solid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110" name="Straight Connector 109"/>
              <p:cNvCxnSpPr/>
              <p:nvPr/>
            </p:nvCxnSpPr>
            <p:spPr>
              <a:xfrm flipH="1">
                <a:off x="6837130" y="3413230"/>
                <a:ext cx="861389" cy="8151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flipV="1">
                <a:off x="6068256" y="3413230"/>
                <a:ext cx="768874" cy="8151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6843181" y="3494741"/>
                <a:ext cx="221" cy="157028"/>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4879046" y="1862306"/>
                <a:ext cx="1308484" cy="338554"/>
              </a:xfrm>
              <a:prstGeom prst="rect">
                <a:avLst/>
              </a:prstGeom>
              <a:noFill/>
              <a:ln w="12700">
                <a:solidFill>
                  <a:schemeClr val="tx1"/>
                </a:solidFill>
              </a:ln>
            </p:spPr>
            <p:txBody>
              <a:bodyPr wrap="square" lIns="0" rIns="0" rtlCol="0">
                <a:spAutoFit/>
              </a:bodyPr>
              <a:lstStyle/>
              <a:p>
                <a:pPr algn="ctr"/>
                <a:r>
                  <a:rPr lang="en-US" sz="1600" dirty="0" err="1" smtClean="0">
                    <a:ea typeface="Helvetica Light" charset="0"/>
                    <a:cs typeface="Helvetica Light" charset="0"/>
                  </a:rPr>
                  <a:t>mayAlias</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116" name="TextBox 115"/>
              <p:cNvSpPr txBox="1"/>
              <p:nvPr/>
            </p:nvSpPr>
            <p:spPr>
              <a:xfrm>
                <a:off x="3405075" y="1862306"/>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a:solidFill>
                      <a:prstClr val="black"/>
                    </a:solidFill>
                    <a:latin typeface="Garamond" panose="02020404030301010803" pitchFamily="18" charset="0"/>
                  </a:rPr>
                  <a:t>guarded</a:t>
                </a:r>
                <a:r>
                  <a:rPr lang="es-ES_tradnl" sz="1600" dirty="0">
                    <a:solidFill>
                      <a:prstClr val="black"/>
                    </a:solidFill>
                    <a:latin typeface="Garamond" panose="02020404030301010803" pitchFamily="18" charset="0"/>
                  </a:rPr>
                  <a:t>(</a:t>
                </a:r>
                <a:r>
                  <a:rPr lang="es-ES_tradnl" sz="1600" dirty="0">
                    <a:solidFill>
                      <a:srgbClr val="00B050"/>
                    </a:solidFill>
                    <a:latin typeface="Garamond" panose="02020404030301010803" pitchFamily="18" charset="0"/>
                  </a:rPr>
                  <a:t>x2</a:t>
                </a:r>
                <a:r>
                  <a:rPr lang="es-ES_tradnl" sz="1600" dirty="0">
                    <a:solidFill>
                      <a:prstClr val="black"/>
                    </a:solidFill>
                    <a:latin typeface="Garamond" panose="02020404030301010803" pitchFamily="18" charset="0"/>
                  </a:rPr>
                  <a:t>, </a:t>
                </a:r>
                <a:r>
                  <a:rPr lang="es-ES_tradnl" sz="1600" dirty="0">
                    <a:solidFill>
                      <a:srgbClr val="FF0000"/>
                    </a:solidFill>
                    <a:latin typeface="Garamond" panose="02020404030301010803" pitchFamily="18" charset="0"/>
                  </a:rPr>
                  <a:t>x1</a:t>
                </a:r>
                <a:r>
                  <a:rPr lang="es-ES_tradnl" sz="1600" dirty="0">
                    <a:solidFill>
                      <a:prstClr val="black"/>
                    </a:solidFill>
                    <a:latin typeface="Garamond" panose="02020404030301010803" pitchFamily="18" charset="0"/>
                  </a:rPr>
                  <a:t>)</a:t>
                </a:r>
                <a:endParaRPr lang="en-US" sz="1600" dirty="0" smtClean="0">
                  <a:ea typeface="Helvetica Light" charset="0"/>
                  <a:cs typeface="Helvetica Light" charset="0"/>
                </a:endParaRPr>
              </a:p>
            </p:txBody>
          </p:sp>
          <p:sp>
            <p:nvSpPr>
              <p:cNvPr id="118" name="TextBox 117"/>
              <p:cNvSpPr txBox="1"/>
              <p:nvPr/>
            </p:nvSpPr>
            <p:spPr>
              <a:xfrm>
                <a:off x="4992585" y="2456556"/>
                <a:ext cx="1081392" cy="338554"/>
              </a:xfrm>
              <a:prstGeom prst="rect">
                <a:avLst/>
              </a:prstGeom>
              <a:noFill/>
              <a:ln w="28575">
                <a:solidFill>
                  <a:schemeClr val="tx1"/>
                </a:solidFill>
              </a:ln>
            </p:spPr>
            <p:txBody>
              <a:bodyPr wrap="square" rtlCol="0">
                <a:spAutoFit/>
              </a:bodyPr>
              <a:lstStyle/>
              <a:p>
                <a:pPr algn="ctr"/>
                <a:r>
                  <a:rPr lang="en-US" sz="1600" dirty="0" smtClean="0">
                    <a:ea typeface="Helvetica Light" charset="0"/>
                    <a:cs typeface="Helvetica Light" charset="0"/>
                  </a:rPr>
                  <a:t>race(</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cxnSp>
            <p:nvCxnSpPr>
              <p:cNvPr id="119" name="Straight Connector 118"/>
              <p:cNvCxnSpPr>
                <a:endCxn id="144" idx="2"/>
              </p:cNvCxnSpPr>
              <p:nvPr/>
            </p:nvCxnSpPr>
            <p:spPr>
              <a:xfrm flipV="1">
                <a:off x="5527560" y="2200860"/>
                <a:ext cx="1404552" cy="125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flipV="1">
                <a:off x="3946368" y="2200861"/>
                <a:ext cx="1581192" cy="125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5533281" y="2200860"/>
                <a:ext cx="7" cy="255696"/>
              </a:xfrm>
              <a:prstGeom prst="line">
                <a:avLst/>
              </a:prstGeom>
              <a:ln w="12700">
                <a:solidFill>
                  <a:schemeClr val="tx1"/>
                </a:solidFill>
                <a:headEnd type="triangle"/>
                <a:tailEnd w="sm" len="sm"/>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6189160" y="3651769"/>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sp>
            <p:nvSpPr>
              <p:cNvPr id="127" name="TextBox 126"/>
              <p:cNvSpPr txBox="1"/>
              <p:nvPr/>
            </p:nvSpPr>
            <p:spPr>
              <a:xfrm>
                <a:off x="6189160" y="4174219"/>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29" name="Straight Arrow Connector 128"/>
              <p:cNvCxnSpPr/>
              <p:nvPr/>
            </p:nvCxnSpPr>
            <p:spPr>
              <a:xfrm>
                <a:off x="6843402" y="3990323"/>
                <a:ext cx="0" cy="1838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4915935" y="4180327"/>
                <a:ext cx="1081392" cy="338554"/>
              </a:xfrm>
              <a:prstGeom prst="rect">
                <a:avLst/>
              </a:prstGeom>
              <a:solidFill>
                <a:schemeClr val="bg1">
                  <a:lumMod val="75000"/>
                </a:schemeClr>
              </a:solid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sp>
            <p:nvSpPr>
              <p:cNvPr id="133" name="TextBox 132"/>
              <p:cNvSpPr txBox="1"/>
              <p:nvPr/>
            </p:nvSpPr>
            <p:spPr>
              <a:xfrm>
                <a:off x="5400870" y="4791501"/>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34" name="Straight Connector 133"/>
              <p:cNvCxnSpPr/>
              <p:nvPr/>
            </p:nvCxnSpPr>
            <p:spPr>
              <a:xfrm>
                <a:off x="5456631" y="4518881"/>
                <a:ext cx="598481" cy="13465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6055112" y="4512773"/>
                <a:ext cx="788290" cy="140766"/>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6055112" y="4653538"/>
                <a:ext cx="0" cy="137963"/>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7045143" y="4796132"/>
                <a:ext cx="1081392" cy="338554"/>
              </a:xfrm>
              <a:prstGeom prst="rect">
                <a:avLst/>
              </a:prstGeom>
              <a:solidFill>
                <a:schemeClr val="bg1">
                  <a:lumMod val="75000"/>
                </a:schemeClr>
              </a:solid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sp>
            <p:nvSpPr>
              <p:cNvPr id="138" name="TextBox 137"/>
              <p:cNvSpPr txBox="1"/>
              <p:nvPr/>
            </p:nvSpPr>
            <p:spPr>
              <a:xfrm>
                <a:off x="6156087" y="5390070"/>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39" name="Straight Connector 138"/>
              <p:cNvCxnSpPr/>
              <p:nvPr/>
            </p:nvCxnSpPr>
            <p:spPr>
              <a:xfrm flipH="1">
                <a:off x="6824749" y="5134686"/>
                <a:ext cx="761090" cy="7413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flipV="1">
                <a:off x="6055112" y="5130055"/>
                <a:ext cx="769636" cy="7876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6810329" y="5208823"/>
                <a:ext cx="0" cy="181247"/>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4677453" y="5392978"/>
                <a:ext cx="1308484" cy="338554"/>
              </a:xfrm>
              <a:prstGeom prst="rect">
                <a:avLst/>
              </a:prstGeom>
              <a:noFill/>
              <a:ln w="12700">
                <a:solidFill>
                  <a:schemeClr val="tx1"/>
                </a:solidFill>
              </a:ln>
            </p:spPr>
            <p:txBody>
              <a:bodyPr wrap="square" lIns="0" rIns="0" rtlCol="0">
                <a:spAutoFit/>
              </a:bodyPr>
              <a:lstStyle/>
              <a:p>
                <a:pPr algn="ctr"/>
                <a:r>
                  <a:rPr lang="en-US" sz="1600" dirty="0" err="1" smtClean="0">
                    <a:ea typeface="Helvetica Light" charset="0"/>
                    <a:cs typeface="Helvetica Light" charset="0"/>
                  </a:rPr>
                  <a:t>mayAlias</a:t>
                </a:r>
                <a:r>
                  <a:rPr lang="en-US" sz="1600" dirty="0" smtClean="0">
                    <a:ea typeface="Helvetica Light" charset="0"/>
                    <a:cs typeface="Helvetica Light" charset="0"/>
                  </a:rPr>
                  <a:t>(</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43" name="Straight Arrow Connector 142"/>
              <p:cNvCxnSpPr/>
              <p:nvPr/>
            </p:nvCxnSpPr>
            <p:spPr>
              <a:xfrm>
                <a:off x="6810329" y="5728624"/>
                <a:ext cx="2317" cy="2404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flipV="1">
                <a:off x="5331695" y="5731532"/>
                <a:ext cx="1478634" cy="1066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6802933" y="5728662"/>
                <a:ext cx="1503493" cy="109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a:endCxn id="85" idx="0"/>
              </p:cNvCxnSpPr>
              <p:nvPr/>
            </p:nvCxnSpPr>
            <p:spPr>
              <a:xfrm>
                <a:off x="7791087" y="1036805"/>
                <a:ext cx="0" cy="2367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2" name="Group 61"/>
          <p:cNvGrpSpPr/>
          <p:nvPr/>
        </p:nvGrpSpPr>
        <p:grpSpPr>
          <a:xfrm>
            <a:off x="319743" y="1005839"/>
            <a:ext cx="2886438" cy="1919253"/>
            <a:chOff x="604128" y="1243381"/>
            <a:chExt cx="3206828" cy="1919253"/>
          </a:xfrm>
        </p:grpSpPr>
        <p:sp>
          <p:nvSpPr>
            <p:cNvPr id="63" name="TextBox 62"/>
            <p:cNvSpPr txBox="1"/>
            <p:nvPr/>
          </p:nvSpPr>
          <p:spPr>
            <a:xfrm>
              <a:off x="622727" y="1565933"/>
              <a:ext cx="3188228" cy="307777"/>
            </a:xfrm>
            <a:prstGeom prst="rect">
              <a:avLst/>
            </a:prstGeom>
            <a:noFill/>
          </p:spPr>
          <p:txBody>
            <a:bodyPr wrap="none" rtlCol="0">
              <a:spAutoFit/>
            </a:bodyPr>
            <a:lstStyle/>
            <a:p>
              <a:r>
                <a:rPr lang="en-US" sz="1400" dirty="0" smtClean="0">
                  <a:solidFill>
                    <a:srgbClr val="FF0000"/>
                  </a:solidFill>
                  <a:latin typeface="Monaco" charset="0"/>
                  <a:ea typeface="Monaco" charset="0"/>
                  <a:cs typeface="Monaco" charset="0"/>
                </a:rPr>
                <a:t> </a:t>
              </a:r>
              <a:r>
                <a:rPr lang="en-US" sz="1400" dirty="0" err="1" smtClean="0">
                  <a:solidFill>
                    <a:srgbClr val="FF0000"/>
                  </a:solidFill>
                  <a:latin typeface="Monaco" charset="0"/>
                  <a:ea typeface="Monaco" charset="0"/>
                  <a:cs typeface="Monaco" charset="0"/>
                </a:rPr>
                <a:t>request.clear</a:t>
              </a:r>
              <a:r>
                <a:rPr lang="en-US" sz="1400" dirty="0" smtClean="0">
                  <a:solidFill>
                    <a:srgbClr val="FF0000"/>
                  </a:solidFill>
                  <a:latin typeface="Monaco" charset="0"/>
                  <a:ea typeface="Monaco" charset="0"/>
                  <a:cs typeface="Monaco" charset="0"/>
                </a:rPr>
                <a:t>();  // </a:t>
              </a:r>
              <a:r>
                <a:rPr lang="en-US" sz="1400" b="1" dirty="0">
                  <a:solidFill>
                    <a:srgbClr val="FF0000"/>
                  </a:solidFill>
                  <a:latin typeface="Monaco" charset="0"/>
                  <a:ea typeface="Monaco" charset="0"/>
                  <a:cs typeface="Monaco" charset="0"/>
                </a:rPr>
                <a:t>x1</a:t>
              </a:r>
              <a:endParaRPr lang="en-US" sz="1400" dirty="0">
                <a:solidFill>
                  <a:srgbClr val="FF0000"/>
                </a:solidFill>
                <a:latin typeface="Monaco" charset="0"/>
                <a:ea typeface="Monaco" charset="0"/>
                <a:cs typeface="Monaco" charset="0"/>
              </a:endParaRPr>
            </a:p>
          </p:txBody>
        </p:sp>
        <p:sp>
          <p:nvSpPr>
            <p:cNvPr id="65" name="TextBox 64"/>
            <p:cNvSpPr txBox="1"/>
            <p:nvPr/>
          </p:nvSpPr>
          <p:spPr>
            <a:xfrm>
              <a:off x="622728" y="1888485"/>
              <a:ext cx="3188228" cy="307777"/>
            </a:xfrm>
            <a:prstGeom prst="rect">
              <a:avLst/>
            </a:prstGeom>
            <a:noFill/>
          </p:spPr>
          <p:txBody>
            <a:bodyPr wrap="none" rtlCol="0">
              <a:spAutoFit/>
            </a:bodyPr>
            <a:lstStyle/>
            <a:p>
              <a:r>
                <a:rPr lang="en-US" sz="1400" dirty="0" smtClean="0">
                  <a:solidFill>
                    <a:srgbClr val="00B050"/>
                  </a:solidFill>
                  <a:latin typeface="Monaco" charset="0"/>
                  <a:ea typeface="Monaco" charset="0"/>
                  <a:cs typeface="Monaco" charset="0"/>
                </a:rPr>
                <a:t> request </a:t>
              </a:r>
              <a:r>
                <a:rPr lang="en-US" sz="1400" dirty="0">
                  <a:solidFill>
                    <a:srgbClr val="00B050"/>
                  </a:solidFill>
                  <a:latin typeface="Monaco" charset="0"/>
                  <a:ea typeface="Monaco" charset="0"/>
                  <a:cs typeface="Monaco" charset="0"/>
                </a:rPr>
                <a:t>= null</a:t>
              </a:r>
              <a:r>
                <a:rPr lang="en-US" sz="1400" dirty="0" smtClean="0">
                  <a:solidFill>
                    <a:srgbClr val="00B050"/>
                  </a:solidFill>
                  <a:latin typeface="Monaco" charset="0"/>
                  <a:ea typeface="Monaco" charset="0"/>
                  <a:cs typeface="Monaco" charset="0"/>
                </a:rPr>
                <a:t>;   // </a:t>
              </a:r>
              <a:r>
                <a:rPr lang="en-US" sz="1400" b="1" dirty="0" smtClean="0">
                  <a:solidFill>
                    <a:srgbClr val="00B050"/>
                  </a:solidFill>
                  <a:latin typeface="Monaco" charset="0"/>
                  <a:ea typeface="Monaco" charset="0"/>
                  <a:cs typeface="Monaco" charset="0"/>
                </a:rPr>
                <a:t>x2</a:t>
              </a:r>
              <a:endParaRPr lang="en-US" sz="1400" dirty="0">
                <a:solidFill>
                  <a:srgbClr val="00B050"/>
                </a:solidFill>
                <a:latin typeface="Monaco" charset="0"/>
                <a:ea typeface="Monaco" charset="0"/>
                <a:cs typeface="Monaco" charset="0"/>
              </a:endParaRPr>
            </a:p>
          </p:txBody>
        </p:sp>
        <p:sp>
          <p:nvSpPr>
            <p:cNvPr id="68" name="TextBox 67"/>
            <p:cNvSpPr txBox="1"/>
            <p:nvPr/>
          </p:nvSpPr>
          <p:spPr>
            <a:xfrm>
              <a:off x="612648" y="2180797"/>
              <a:ext cx="3188228" cy="307777"/>
            </a:xfrm>
            <a:prstGeom prst="rect">
              <a:avLst/>
            </a:prstGeom>
            <a:noFill/>
          </p:spPr>
          <p:txBody>
            <a:bodyPr wrap="none" rtlCol="0">
              <a:spAutoFit/>
            </a:bodyPr>
            <a:lstStyle/>
            <a:p>
              <a:r>
                <a:rPr lang="en-US" sz="1400" dirty="0" smtClean="0">
                  <a:solidFill>
                    <a:srgbClr val="00B0F0"/>
                  </a:solidFill>
                  <a:latin typeface="Monaco" charset="0"/>
                  <a:ea typeface="Monaco" charset="0"/>
                  <a:cs typeface="Monaco" charset="0"/>
                </a:rPr>
                <a:t> </a:t>
              </a:r>
              <a:r>
                <a:rPr lang="en-US" sz="1400" dirty="0" err="1" smtClean="0">
                  <a:solidFill>
                    <a:srgbClr val="00B0F0"/>
                  </a:solidFill>
                  <a:latin typeface="Monaco" charset="0"/>
                  <a:ea typeface="Monaco" charset="0"/>
                  <a:cs typeface="Monaco" charset="0"/>
                </a:rPr>
                <a:t>writer.close</a:t>
              </a:r>
              <a:r>
                <a:rPr lang="en-US" sz="1400" dirty="0">
                  <a:solidFill>
                    <a:srgbClr val="00B0F0"/>
                  </a:solidFill>
                  <a:latin typeface="Monaco" charset="0"/>
                  <a:ea typeface="Monaco" charset="0"/>
                  <a:cs typeface="Monaco" charset="0"/>
                </a:rPr>
                <a:t>(); </a:t>
              </a:r>
              <a:r>
                <a:rPr lang="en-US" sz="1400" dirty="0" smtClean="0">
                  <a:solidFill>
                    <a:srgbClr val="00B0F0"/>
                  </a:solidFill>
                  <a:latin typeface="Monaco" charset="0"/>
                  <a:ea typeface="Monaco" charset="0"/>
                  <a:cs typeface="Monaco" charset="0"/>
                </a:rPr>
                <a:t>  // </a:t>
              </a:r>
              <a:r>
                <a:rPr lang="en-US" sz="1400" b="1" dirty="0" smtClean="0">
                  <a:solidFill>
                    <a:srgbClr val="00B0F0"/>
                  </a:solidFill>
                  <a:latin typeface="Monaco" charset="0"/>
                  <a:ea typeface="Monaco" charset="0"/>
                  <a:cs typeface="Monaco" charset="0"/>
                </a:rPr>
                <a:t>y1</a:t>
              </a:r>
              <a:endParaRPr lang="en-US" sz="1400" dirty="0">
                <a:solidFill>
                  <a:srgbClr val="00B0F0"/>
                </a:solidFill>
                <a:latin typeface="Monaco" charset="0"/>
                <a:ea typeface="Monaco" charset="0"/>
                <a:cs typeface="Monaco" charset="0"/>
              </a:endParaRPr>
            </a:p>
          </p:txBody>
        </p:sp>
        <p:sp>
          <p:nvSpPr>
            <p:cNvPr id="69" name="TextBox 68"/>
            <p:cNvSpPr txBox="1"/>
            <p:nvPr/>
          </p:nvSpPr>
          <p:spPr>
            <a:xfrm>
              <a:off x="622726" y="2518668"/>
              <a:ext cx="3188228" cy="307777"/>
            </a:xfrm>
            <a:prstGeom prst="rect">
              <a:avLst/>
            </a:prstGeom>
            <a:noFill/>
          </p:spPr>
          <p:txBody>
            <a:bodyPr wrap="none" rtlCol="0">
              <a:spAutoFit/>
            </a:bodyPr>
            <a:lstStyle/>
            <a:p>
              <a:r>
                <a:rPr lang="en-US" sz="1400" dirty="0" smtClean="0">
                  <a:solidFill>
                    <a:srgbClr val="7030A0"/>
                  </a:solidFill>
                  <a:latin typeface="Monaco" charset="0"/>
                  <a:ea typeface="Monaco" charset="0"/>
                  <a:cs typeface="Monaco" charset="0"/>
                </a:rPr>
                <a:t> writer </a:t>
              </a:r>
              <a:r>
                <a:rPr lang="en-US" sz="1400" dirty="0">
                  <a:solidFill>
                    <a:srgbClr val="7030A0"/>
                  </a:solidFill>
                  <a:latin typeface="Monaco" charset="0"/>
                  <a:ea typeface="Monaco" charset="0"/>
                  <a:cs typeface="Monaco" charset="0"/>
                </a:rPr>
                <a:t>= null; </a:t>
              </a:r>
              <a:r>
                <a:rPr lang="en-US" sz="1400" dirty="0" smtClean="0">
                  <a:solidFill>
                    <a:srgbClr val="7030A0"/>
                  </a:solidFill>
                  <a:latin typeface="Monaco" charset="0"/>
                  <a:ea typeface="Monaco" charset="0"/>
                  <a:cs typeface="Monaco" charset="0"/>
                </a:rPr>
                <a:t>   // </a:t>
              </a:r>
              <a:r>
                <a:rPr lang="en-US" sz="1400" b="1" dirty="0" smtClean="0">
                  <a:solidFill>
                    <a:srgbClr val="7030A0"/>
                  </a:solidFill>
                  <a:latin typeface="Monaco" charset="0"/>
                  <a:ea typeface="Monaco" charset="0"/>
                  <a:cs typeface="Monaco" charset="0"/>
                </a:rPr>
                <a:t>y2</a:t>
              </a:r>
              <a:endParaRPr lang="en-US" sz="1400" dirty="0">
                <a:solidFill>
                  <a:srgbClr val="7030A0"/>
                </a:solidFill>
                <a:latin typeface="Monaco" charset="0"/>
                <a:ea typeface="Monaco" charset="0"/>
                <a:cs typeface="Monaco" charset="0"/>
              </a:endParaRPr>
            </a:p>
          </p:txBody>
        </p:sp>
        <p:sp>
          <p:nvSpPr>
            <p:cNvPr id="70" name="TextBox 69"/>
            <p:cNvSpPr txBox="1"/>
            <p:nvPr/>
          </p:nvSpPr>
          <p:spPr>
            <a:xfrm>
              <a:off x="612648" y="2793302"/>
              <a:ext cx="3094304" cy="369332"/>
            </a:xfrm>
            <a:prstGeom prst="rect">
              <a:avLst/>
            </a:prstGeom>
            <a:noFill/>
          </p:spPr>
          <p:txBody>
            <a:bodyPr wrap="square" rtlCol="0">
              <a:spAutoFit/>
            </a:bodyPr>
            <a:lstStyle/>
            <a:p>
              <a:pPr algn="ctr"/>
              <a:r>
                <a:rPr lang="mr-IN" dirty="0" smtClean="0"/>
                <a:t>…</a:t>
              </a:r>
              <a:endParaRPr lang="en-US" dirty="0"/>
            </a:p>
          </p:txBody>
        </p:sp>
        <p:sp>
          <p:nvSpPr>
            <p:cNvPr id="71" name="TextBox 70"/>
            <p:cNvSpPr txBox="1"/>
            <p:nvPr/>
          </p:nvSpPr>
          <p:spPr>
            <a:xfrm>
              <a:off x="604128" y="1243381"/>
              <a:ext cx="3094304" cy="369332"/>
            </a:xfrm>
            <a:prstGeom prst="rect">
              <a:avLst/>
            </a:prstGeom>
            <a:noFill/>
          </p:spPr>
          <p:txBody>
            <a:bodyPr wrap="square" rtlCol="0">
              <a:spAutoFit/>
            </a:bodyPr>
            <a:lstStyle/>
            <a:p>
              <a:pPr algn="ctr"/>
              <a:r>
                <a:rPr lang="mr-IN" smtClean="0"/>
                <a:t>…</a:t>
              </a:r>
              <a:endParaRPr lang="en-US" dirty="0"/>
            </a:p>
          </p:txBody>
        </p:sp>
      </p:grpSp>
      <p:sp>
        <p:nvSpPr>
          <p:cNvPr id="72" name="Rectangle 71"/>
          <p:cNvSpPr/>
          <p:nvPr/>
        </p:nvSpPr>
        <p:spPr>
          <a:xfrm>
            <a:off x="325464" y="1068427"/>
            <a:ext cx="2854346" cy="19016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314644" y="3341727"/>
            <a:ext cx="4351945" cy="1738938"/>
          </a:xfrm>
          <a:prstGeom prst="rect">
            <a:avLst/>
          </a:prstGeom>
          <a:noFill/>
          <a:ln w="19050">
            <a:solidFill>
              <a:schemeClr val="tx1"/>
            </a:solidFill>
          </a:ln>
        </p:spPr>
        <p:txBody>
          <a:bodyPr wrap="square" rIns="0" rtlCol="0">
            <a:spAutoFit/>
          </a:bodyPr>
          <a:lstStyle/>
          <a:p>
            <a:r>
              <a:rPr lang="en-US" dirty="0" smtClean="0"/>
              <a:t>parallel(p3</a:t>
            </a:r>
            <a:r>
              <a:rPr lang="en-US" dirty="0"/>
              <a:t>, p2) :- parallel(p1, p2), </a:t>
            </a:r>
            <a:r>
              <a:rPr lang="en-US" dirty="0" smtClean="0"/>
              <a:t>next </a:t>
            </a:r>
            <a:r>
              <a:rPr lang="en-US" dirty="0"/>
              <a:t>(p3, p1). </a:t>
            </a:r>
            <a:r>
              <a:rPr lang="en-US" sz="2000" dirty="0">
                <a:solidFill>
                  <a:srgbClr val="00B050"/>
                </a:solidFill>
              </a:rPr>
              <a:t/>
            </a:r>
            <a:br>
              <a:rPr lang="en-US" sz="2000" dirty="0">
                <a:solidFill>
                  <a:srgbClr val="00B050"/>
                </a:solidFill>
              </a:rPr>
            </a:br>
            <a:endParaRPr lang="en-US" sz="900" dirty="0">
              <a:solidFill>
                <a:srgbClr val="00B050"/>
              </a:solidFill>
            </a:endParaRPr>
          </a:p>
          <a:p>
            <a:r>
              <a:rPr lang="en-US" dirty="0" smtClean="0"/>
              <a:t>parallel(p1</a:t>
            </a:r>
            <a:r>
              <a:rPr lang="en-US" dirty="0"/>
              <a:t>, p2) :- parallel(p2, p1).</a:t>
            </a:r>
            <a:r>
              <a:rPr lang="en-US" sz="800" dirty="0"/>
              <a:t> </a:t>
            </a:r>
            <a:r>
              <a:rPr lang="en-US" dirty="0"/>
              <a:t>  </a:t>
            </a:r>
          </a:p>
          <a:p>
            <a:endParaRPr lang="en-US" sz="800" dirty="0" smtClean="0"/>
          </a:p>
          <a:p>
            <a:r>
              <a:rPr lang="en-US" dirty="0"/>
              <a:t> </a:t>
            </a:r>
            <a:r>
              <a:rPr lang="en-US" dirty="0" smtClean="0"/>
              <a:t>    race(p1</a:t>
            </a:r>
            <a:r>
              <a:rPr lang="en-US" dirty="0"/>
              <a:t>, p2) :- parallel(p1, p2), </a:t>
            </a:r>
            <a:r>
              <a:rPr lang="en-US" dirty="0" smtClean="0"/>
              <a:t/>
            </a:r>
            <a:br>
              <a:rPr lang="en-US" dirty="0" smtClean="0"/>
            </a:br>
            <a:r>
              <a:rPr lang="en-US" dirty="0" smtClean="0"/>
              <a:t>                </a:t>
            </a:r>
            <a:r>
              <a:rPr lang="en-US" dirty="0" err="1" smtClean="0"/>
              <a:t>mayAlias</a:t>
            </a:r>
            <a:r>
              <a:rPr lang="en-US" dirty="0" smtClean="0"/>
              <a:t>(p1</a:t>
            </a:r>
            <a:r>
              <a:rPr lang="en-US" dirty="0"/>
              <a:t>, p2</a:t>
            </a:r>
            <a:r>
              <a:rPr lang="en-US" dirty="0" smtClean="0"/>
              <a:t>), </a:t>
            </a:r>
            <a:r>
              <a:rPr lang="es-ES_tradnl" dirty="0" smtClean="0"/>
              <a:t>¬</a:t>
            </a:r>
            <a:r>
              <a:rPr lang="en-US" dirty="0"/>
              <a:t>guarded(p1, p2</a:t>
            </a:r>
            <a:r>
              <a:rPr lang="en-US" dirty="0" smtClean="0"/>
              <a:t>).</a:t>
            </a:r>
          </a:p>
          <a:p>
            <a:r>
              <a:rPr lang="mr-IN" dirty="0" smtClean="0">
                <a:latin typeface="Helvetica Light" charset="0"/>
                <a:ea typeface="Helvetica Light" charset="0"/>
                <a:cs typeface="Helvetica Light" charset="0"/>
              </a:rPr>
              <a:t>…</a:t>
            </a:r>
            <a:endParaRPr lang="en-US" dirty="0" smtClean="0">
              <a:latin typeface="Helvetica Light" charset="0"/>
              <a:ea typeface="Helvetica Light" charset="0"/>
              <a:cs typeface="Helvetica Light" charset="0"/>
            </a:endParaRPr>
          </a:p>
        </p:txBody>
      </p:sp>
      <p:sp>
        <p:nvSpPr>
          <p:cNvPr id="2" name="Slide Number Placeholder 1"/>
          <p:cNvSpPr>
            <a:spLocks noGrp="1"/>
          </p:cNvSpPr>
          <p:nvPr>
            <p:ph type="sldNum" sz="quarter" idx="12"/>
          </p:nvPr>
        </p:nvSpPr>
        <p:spPr/>
        <p:txBody>
          <a:bodyPr/>
          <a:lstStyle/>
          <a:p>
            <a:fld id="{1F7DF5D7-FF41-4BF6-8958-28DFF1DB182D}" type="slidenum">
              <a:rPr lang="en-US" smtClean="0"/>
              <a:pPr/>
              <a:t>50</a:t>
            </a:fld>
            <a:endParaRPr lang="en-US" dirty="0"/>
          </a:p>
        </p:txBody>
      </p:sp>
    </p:spTree>
    <p:custDataLst>
      <p:tags r:id="rId1"/>
    </p:custDataLst>
    <p:extLst>
      <p:ext uri="{BB962C8B-B14F-4D97-AF65-F5344CB8AC3E}">
        <p14:creationId xmlns:p14="http://schemas.microsoft.com/office/powerpoint/2010/main" val="417772897"/>
      </p:ext>
    </p:extLst>
  </p:cSld>
  <p:clrMapOvr>
    <a:masterClrMapping/>
  </p:clrMapOvr>
  <mc:AlternateContent xmlns:mc="http://schemas.openxmlformats.org/markup-compatibility/2006" xmlns:p14="http://schemas.microsoft.com/office/powerpoint/2010/main">
    <mc:Choice Requires="p14">
      <p:transition spd="slow" p14:dur="2000" advTm="21480"/>
    </mc:Choice>
    <mc:Fallback xmlns="">
      <p:transition spd="slow" advTm="2148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Space of Questions</a:t>
            </a:r>
            <a:endParaRPr lang="en-US" dirty="0"/>
          </a:p>
        </p:txBody>
      </p:sp>
      <p:sp>
        <p:nvSpPr>
          <p:cNvPr id="6" name="Date Placeholder 5"/>
          <p:cNvSpPr>
            <a:spLocks noGrp="1"/>
          </p:cNvSpPr>
          <p:nvPr>
            <p:ph type="dt" sz="half" idx="10"/>
          </p:nvPr>
        </p:nvSpPr>
        <p:spPr/>
        <p:txBody>
          <a:bodyPr/>
          <a:lstStyle/>
          <a:p>
            <a:r>
              <a:rPr lang="en-US" smtClean="0"/>
              <a:t>10/13/17</a:t>
            </a:r>
            <a:endParaRPr lang="en-US" dirty="0"/>
          </a:p>
        </p:txBody>
      </p:sp>
      <p:sp>
        <p:nvSpPr>
          <p:cNvPr id="64" name="Rectangle 63"/>
          <p:cNvSpPr/>
          <p:nvPr/>
        </p:nvSpPr>
        <p:spPr>
          <a:xfrm>
            <a:off x="6254792" y="1852476"/>
            <a:ext cx="1344021" cy="36760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4966618" y="2391150"/>
            <a:ext cx="1129345" cy="45524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p:cNvGrpSpPr/>
          <p:nvPr/>
        </p:nvGrpSpPr>
        <p:grpSpPr>
          <a:xfrm>
            <a:off x="3405075" y="1036805"/>
            <a:ext cx="5596483" cy="5270791"/>
            <a:chOff x="3405075" y="1036805"/>
            <a:chExt cx="5596483" cy="5270791"/>
          </a:xfrm>
        </p:grpSpPr>
        <p:sp>
          <p:nvSpPr>
            <p:cNvPr id="85" name="TextBox 84"/>
            <p:cNvSpPr txBox="1"/>
            <p:nvPr/>
          </p:nvSpPr>
          <p:spPr>
            <a:xfrm>
              <a:off x="7611294" y="5390108"/>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smtClean="0">
                  <a:solidFill>
                    <a:prstClr val="black"/>
                  </a:solidFill>
                  <a:latin typeface="Garamond" panose="02020404030301010803" pitchFamily="18" charset="0"/>
                </a:rPr>
                <a:t>guarded</a:t>
              </a:r>
              <a:r>
                <a:rPr lang="es-ES_tradnl" sz="1600" dirty="0" smtClean="0">
                  <a:solidFill>
                    <a:prstClr val="black"/>
                  </a:solidFill>
                  <a:latin typeface="Garamond" panose="02020404030301010803" pitchFamily="18" charset="0"/>
                </a:rPr>
                <a:t>(</a:t>
              </a:r>
              <a:r>
                <a:rPr lang="es-ES_tradnl" sz="1600" dirty="0" smtClean="0">
                  <a:solidFill>
                    <a:srgbClr val="7030A0"/>
                  </a:solidFill>
                  <a:latin typeface="Garamond" panose="02020404030301010803" pitchFamily="18" charset="0"/>
                </a:rPr>
                <a:t>y2</a:t>
              </a:r>
              <a:r>
                <a:rPr lang="es-ES_tradnl" sz="1600" dirty="0">
                  <a:solidFill>
                    <a:prstClr val="black"/>
                  </a:solidFill>
                  <a:latin typeface="Garamond" panose="02020404030301010803" pitchFamily="18" charset="0"/>
                </a:rPr>
                <a:t>, </a:t>
              </a:r>
              <a:r>
                <a:rPr lang="es-ES_tradnl" sz="1600" dirty="0" smtClean="0">
                  <a:solidFill>
                    <a:srgbClr val="00B0F0"/>
                  </a:solidFill>
                  <a:latin typeface="Garamond" panose="02020404030301010803" pitchFamily="18" charset="0"/>
                </a:rPr>
                <a:t>y1</a:t>
              </a:r>
              <a:r>
                <a:rPr lang="es-ES_tradnl" sz="1600" dirty="0">
                  <a:solidFill>
                    <a:prstClr val="black"/>
                  </a:solidFill>
                  <a:latin typeface="Garamond" panose="02020404030301010803" pitchFamily="18" charset="0"/>
                </a:rPr>
                <a:t>)</a:t>
              </a:r>
              <a:endParaRPr lang="en-US" sz="1600" dirty="0" smtClean="0">
                <a:ea typeface="Helvetica Light" charset="0"/>
                <a:cs typeface="Helvetica Light" charset="0"/>
              </a:endParaRPr>
            </a:p>
          </p:txBody>
        </p:sp>
        <p:sp>
          <p:nvSpPr>
            <p:cNvPr id="86" name="TextBox 85"/>
            <p:cNvSpPr txBox="1"/>
            <p:nvPr/>
          </p:nvSpPr>
          <p:spPr>
            <a:xfrm>
              <a:off x="6271950" y="5969042"/>
              <a:ext cx="1081392" cy="338554"/>
            </a:xfrm>
            <a:prstGeom prst="rect">
              <a:avLst/>
            </a:prstGeom>
            <a:solidFill>
              <a:schemeClr val="bg1">
                <a:lumMod val="75000"/>
              </a:schemeClr>
            </a:solidFill>
            <a:ln w="28575">
              <a:solidFill>
                <a:schemeClr val="tx1"/>
              </a:solidFill>
            </a:ln>
          </p:spPr>
          <p:txBody>
            <a:bodyPr wrap="square" rtlCol="0">
              <a:spAutoFit/>
            </a:bodyPr>
            <a:lstStyle/>
            <a:p>
              <a:pPr algn="ctr"/>
              <a:r>
                <a:rPr lang="en-US" sz="1600" dirty="0" smtClean="0">
                  <a:ea typeface="Helvetica Light" charset="0"/>
                  <a:cs typeface="Helvetica Light" charset="0"/>
                </a:rPr>
                <a:t>race(</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grpSp>
          <p:nvGrpSpPr>
            <p:cNvPr id="87" name="Group 86"/>
            <p:cNvGrpSpPr/>
            <p:nvPr/>
          </p:nvGrpSpPr>
          <p:grpSpPr>
            <a:xfrm>
              <a:off x="3405075" y="1036805"/>
              <a:ext cx="5474528" cy="4932237"/>
              <a:chOff x="3405075" y="1036805"/>
              <a:chExt cx="5474528" cy="4932237"/>
            </a:xfrm>
          </p:grpSpPr>
          <p:sp>
            <p:nvSpPr>
              <p:cNvPr id="88" name="TextBox 87"/>
              <p:cNvSpPr txBox="1"/>
              <p:nvPr/>
            </p:nvSpPr>
            <p:spPr>
              <a:xfrm>
                <a:off x="7136845" y="1273530"/>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89" name="TextBox 88"/>
              <p:cNvSpPr txBox="1"/>
              <p:nvPr/>
            </p:nvSpPr>
            <p:spPr>
              <a:xfrm>
                <a:off x="6277870" y="1862306"/>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90" name="TextBox 89"/>
              <p:cNvSpPr txBox="1"/>
              <p:nvPr/>
            </p:nvSpPr>
            <p:spPr>
              <a:xfrm>
                <a:off x="5452347" y="1276484"/>
                <a:ext cx="1081392" cy="338554"/>
              </a:xfrm>
              <a:prstGeom prst="rect">
                <a:avLst/>
              </a:prstGeom>
              <a:solidFill>
                <a:schemeClr val="bg1">
                  <a:lumMod val="75000"/>
                </a:schemeClr>
              </a:solid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cxnSp>
            <p:nvCxnSpPr>
              <p:cNvPr id="91" name="Straight Connector 90"/>
              <p:cNvCxnSpPr>
                <a:stCxn id="147" idx="2"/>
              </p:cNvCxnSpPr>
              <p:nvPr/>
            </p:nvCxnSpPr>
            <p:spPr>
              <a:xfrm>
                <a:off x="5993043" y="1615038"/>
                <a:ext cx="936474" cy="7811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endCxn id="85" idx="2"/>
              </p:cNvCxnSpPr>
              <p:nvPr/>
            </p:nvCxnSpPr>
            <p:spPr>
              <a:xfrm flipV="1">
                <a:off x="6929517" y="1612084"/>
                <a:ext cx="861570" cy="81072"/>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endCxn id="144" idx="0"/>
              </p:cNvCxnSpPr>
              <p:nvPr/>
            </p:nvCxnSpPr>
            <p:spPr>
              <a:xfrm>
                <a:off x="6929517" y="1693156"/>
                <a:ext cx="2595" cy="16915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6275275" y="2466247"/>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95" name="Straight Arrow Connector 94"/>
              <p:cNvCxnSpPr>
                <a:stCxn id="144" idx="2"/>
              </p:cNvCxnSpPr>
              <p:nvPr/>
            </p:nvCxnSpPr>
            <p:spPr>
              <a:xfrm flipH="1">
                <a:off x="6929517" y="2200860"/>
                <a:ext cx="2595" cy="2653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7798211" y="2463607"/>
                <a:ext cx="1081392" cy="338554"/>
              </a:xfrm>
              <a:prstGeom prst="rect">
                <a:avLst/>
              </a:prstGeom>
              <a:solidFill>
                <a:schemeClr val="bg1">
                  <a:lumMod val="75000"/>
                </a:schemeClr>
              </a:solid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101" name="TextBox 100"/>
              <p:cNvSpPr txBox="1"/>
              <p:nvPr/>
            </p:nvSpPr>
            <p:spPr>
              <a:xfrm>
                <a:off x="7044277" y="3074676"/>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104" name="Straight Connector 103"/>
              <p:cNvCxnSpPr/>
              <p:nvPr/>
            </p:nvCxnSpPr>
            <p:spPr>
              <a:xfrm flipH="1">
                <a:off x="7707039" y="2802161"/>
                <a:ext cx="631868" cy="12483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flipV="1">
                <a:off x="6929517" y="2804801"/>
                <a:ext cx="769002" cy="11514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7698519" y="2919948"/>
                <a:ext cx="0" cy="154728"/>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5527560" y="3074676"/>
                <a:ext cx="1081392" cy="338554"/>
              </a:xfrm>
              <a:prstGeom prst="rect">
                <a:avLst/>
              </a:prstGeom>
              <a:solidFill>
                <a:schemeClr val="bg1">
                  <a:lumMod val="75000"/>
                </a:schemeClr>
              </a:solid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110" name="Straight Connector 109"/>
              <p:cNvCxnSpPr/>
              <p:nvPr/>
            </p:nvCxnSpPr>
            <p:spPr>
              <a:xfrm flipH="1">
                <a:off x="6837130" y="3413230"/>
                <a:ext cx="861389" cy="8151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flipV="1">
                <a:off x="6068256" y="3413230"/>
                <a:ext cx="768874" cy="8151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6843181" y="3494741"/>
                <a:ext cx="221" cy="157028"/>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4879046" y="1862306"/>
                <a:ext cx="1308484" cy="338554"/>
              </a:xfrm>
              <a:prstGeom prst="rect">
                <a:avLst/>
              </a:prstGeom>
              <a:noFill/>
              <a:ln w="12700">
                <a:solidFill>
                  <a:schemeClr val="tx1"/>
                </a:solidFill>
              </a:ln>
            </p:spPr>
            <p:txBody>
              <a:bodyPr wrap="square" lIns="0" rIns="0" rtlCol="0">
                <a:spAutoFit/>
              </a:bodyPr>
              <a:lstStyle/>
              <a:p>
                <a:pPr algn="ctr"/>
                <a:r>
                  <a:rPr lang="en-US" sz="1600" dirty="0" err="1" smtClean="0">
                    <a:ea typeface="Helvetica Light" charset="0"/>
                    <a:cs typeface="Helvetica Light" charset="0"/>
                  </a:rPr>
                  <a:t>mayAlias</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116" name="TextBox 115"/>
              <p:cNvSpPr txBox="1"/>
              <p:nvPr/>
            </p:nvSpPr>
            <p:spPr>
              <a:xfrm>
                <a:off x="3405075" y="1862306"/>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a:solidFill>
                      <a:prstClr val="black"/>
                    </a:solidFill>
                    <a:latin typeface="Garamond" panose="02020404030301010803" pitchFamily="18" charset="0"/>
                  </a:rPr>
                  <a:t>guarded</a:t>
                </a:r>
                <a:r>
                  <a:rPr lang="es-ES_tradnl" sz="1600" dirty="0">
                    <a:solidFill>
                      <a:prstClr val="black"/>
                    </a:solidFill>
                    <a:latin typeface="Garamond" panose="02020404030301010803" pitchFamily="18" charset="0"/>
                  </a:rPr>
                  <a:t>(</a:t>
                </a:r>
                <a:r>
                  <a:rPr lang="es-ES_tradnl" sz="1600" dirty="0">
                    <a:solidFill>
                      <a:srgbClr val="00B050"/>
                    </a:solidFill>
                    <a:latin typeface="Garamond" panose="02020404030301010803" pitchFamily="18" charset="0"/>
                  </a:rPr>
                  <a:t>x2</a:t>
                </a:r>
                <a:r>
                  <a:rPr lang="es-ES_tradnl" sz="1600" dirty="0">
                    <a:solidFill>
                      <a:prstClr val="black"/>
                    </a:solidFill>
                    <a:latin typeface="Garamond" panose="02020404030301010803" pitchFamily="18" charset="0"/>
                  </a:rPr>
                  <a:t>, </a:t>
                </a:r>
                <a:r>
                  <a:rPr lang="es-ES_tradnl" sz="1600" dirty="0">
                    <a:solidFill>
                      <a:srgbClr val="FF0000"/>
                    </a:solidFill>
                    <a:latin typeface="Garamond" panose="02020404030301010803" pitchFamily="18" charset="0"/>
                  </a:rPr>
                  <a:t>x1</a:t>
                </a:r>
                <a:r>
                  <a:rPr lang="es-ES_tradnl" sz="1600" dirty="0">
                    <a:solidFill>
                      <a:prstClr val="black"/>
                    </a:solidFill>
                    <a:latin typeface="Garamond" panose="02020404030301010803" pitchFamily="18" charset="0"/>
                  </a:rPr>
                  <a:t>)</a:t>
                </a:r>
                <a:endParaRPr lang="en-US" sz="1600" dirty="0" smtClean="0">
                  <a:ea typeface="Helvetica Light" charset="0"/>
                  <a:cs typeface="Helvetica Light" charset="0"/>
                </a:endParaRPr>
              </a:p>
            </p:txBody>
          </p:sp>
          <p:sp>
            <p:nvSpPr>
              <p:cNvPr id="118" name="TextBox 117"/>
              <p:cNvSpPr txBox="1"/>
              <p:nvPr/>
            </p:nvSpPr>
            <p:spPr>
              <a:xfrm>
                <a:off x="4992585" y="2456556"/>
                <a:ext cx="1081392" cy="338554"/>
              </a:xfrm>
              <a:prstGeom prst="rect">
                <a:avLst/>
              </a:prstGeom>
              <a:solidFill>
                <a:schemeClr val="bg1">
                  <a:lumMod val="75000"/>
                </a:schemeClr>
              </a:solidFill>
              <a:ln w="28575">
                <a:solidFill>
                  <a:schemeClr val="tx1"/>
                </a:solidFill>
              </a:ln>
            </p:spPr>
            <p:txBody>
              <a:bodyPr wrap="square" rtlCol="0">
                <a:spAutoFit/>
              </a:bodyPr>
              <a:lstStyle/>
              <a:p>
                <a:pPr algn="ctr"/>
                <a:r>
                  <a:rPr lang="en-US" sz="1600" dirty="0" smtClean="0">
                    <a:ea typeface="Helvetica Light" charset="0"/>
                    <a:cs typeface="Helvetica Light" charset="0"/>
                  </a:rPr>
                  <a:t>race(</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cxnSp>
            <p:nvCxnSpPr>
              <p:cNvPr id="119" name="Straight Connector 118"/>
              <p:cNvCxnSpPr>
                <a:endCxn id="144" idx="2"/>
              </p:cNvCxnSpPr>
              <p:nvPr/>
            </p:nvCxnSpPr>
            <p:spPr>
              <a:xfrm flipV="1">
                <a:off x="5527560" y="2200860"/>
                <a:ext cx="1404552" cy="125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flipV="1">
                <a:off x="3946368" y="2200861"/>
                <a:ext cx="1581192" cy="125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5533281" y="2200860"/>
                <a:ext cx="7" cy="255696"/>
              </a:xfrm>
              <a:prstGeom prst="line">
                <a:avLst/>
              </a:prstGeom>
              <a:ln w="12700">
                <a:solidFill>
                  <a:schemeClr val="tx1"/>
                </a:solidFill>
                <a:headEnd type="triangle"/>
                <a:tailEnd w="sm" len="sm"/>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6189160" y="3651769"/>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sp>
            <p:nvSpPr>
              <p:cNvPr id="127" name="TextBox 126"/>
              <p:cNvSpPr txBox="1"/>
              <p:nvPr/>
            </p:nvSpPr>
            <p:spPr>
              <a:xfrm>
                <a:off x="6189160" y="4174219"/>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29" name="Straight Arrow Connector 128"/>
              <p:cNvCxnSpPr/>
              <p:nvPr/>
            </p:nvCxnSpPr>
            <p:spPr>
              <a:xfrm>
                <a:off x="6843402" y="3990323"/>
                <a:ext cx="0" cy="1838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4915935" y="4180327"/>
                <a:ext cx="1081392" cy="338554"/>
              </a:xfrm>
              <a:prstGeom prst="rect">
                <a:avLst/>
              </a:prstGeom>
              <a:solidFill>
                <a:schemeClr val="bg1">
                  <a:lumMod val="75000"/>
                </a:schemeClr>
              </a:solid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sp>
            <p:nvSpPr>
              <p:cNvPr id="133" name="TextBox 132"/>
              <p:cNvSpPr txBox="1"/>
              <p:nvPr/>
            </p:nvSpPr>
            <p:spPr>
              <a:xfrm>
                <a:off x="5400870" y="4791501"/>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34" name="Straight Connector 133"/>
              <p:cNvCxnSpPr/>
              <p:nvPr/>
            </p:nvCxnSpPr>
            <p:spPr>
              <a:xfrm>
                <a:off x="5456631" y="4518881"/>
                <a:ext cx="598481" cy="13465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6055112" y="4512773"/>
                <a:ext cx="788290" cy="140766"/>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6055112" y="4653538"/>
                <a:ext cx="0" cy="137963"/>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7045143" y="4796132"/>
                <a:ext cx="1081392" cy="338554"/>
              </a:xfrm>
              <a:prstGeom prst="rect">
                <a:avLst/>
              </a:prstGeom>
              <a:solidFill>
                <a:schemeClr val="bg1">
                  <a:lumMod val="75000"/>
                </a:schemeClr>
              </a:solid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sp>
            <p:nvSpPr>
              <p:cNvPr id="138" name="TextBox 137"/>
              <p:cNvSpPr txBox="1"/>
              <p:nvPr/>
            </p:nvSpPr>
            <p:spPr>
              <a:xfrm>
                <a:off x="6156087" y="5390070"/>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39" name="Straight Connector 138"/>
              <p:cNvCxnSpPr/>
              <p:nvPr/>
            </p:nvCxnSpPr>
            <p:spPr>
              <a:xfrm flipH="1">
                <a:off x="6824749" y="5134686"/>
                <a:ext cx="761090" cy="7413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flipV="1">
                <a:off x="6055112" y="5130055"/>
                <a:ext cx="769636" cy="7876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6810329" y="5208823"/>
                <a:ext cx="0" cy="181247"/>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4677453" y="5392978"/>
                <a:ext cx="1308484" cy="338554"/>
              </a:xfrm>
              <a:prstGeom prst="rect">
                <a:avLst/>
              </a:prstGeom>
              <a:noFill/>
              <a:ln w="12700">
                <a:solidFill>
                  <a:schemeClr val="tx1"/>
                </a:solidFill>
              </a:ln>
            </p:spPr>
            <p:txBody>
              <a:bodyPr wrap="square" lIns="0" rIns="0" rtlCol="0">
                <a:spAutoFit/>
              </a:bodyPr>
              <a:lstStyle/>
              <a:p>
                <a:pPr algn="ctr"/>
                <a:r>
                  <a:rPr lang="en-US" sz="1600" dirty="0" err="1" smtClean="0">
                    <a:ea typeface="Helvetica Light" charset="0"/>
                    <a:cs typeface="Helvetica Light" charset="0"/>
                  </a:rPr>
                  <a:t>mayAlias</a:t>
                </a:r>
                <a:r>
                  <a:rPr lang="en-US" sz="1600" dirty="0" smtClean="0">
                    <a:ea typeface="Helvetica Light" charset="0"/>
                    <a:cs typeface="Helvetica Light" charset="0"/>
                  </a:rPr>
                  <a:t>(</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43" name="Straight Arrow Connector 142"/>
              <p:cNvCxnSpPr/>
              <p:nvPr/>
            </p:nvCxnSpPr>
            <p:spPr>
              <a:xfrm>
                <a:off x="6810329" y="5728624"/>
                <a:ext cx="2317" cy="2404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flipV="1">
                <a:off x="5331695" y="5731532"/>
                <a:ext cx="1478634" cy="1066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6802933" y="5728662"/>
                <a:ext cx="1503493" cy="109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a:endCxn id="85" idx="0"/>
              </p:cNvCxnSpPr>
              <p:nvPr/>
            </p:nvCxnSpPr>
            <p:spPr>
              <a:xfrm>
                <a:off x="7791087" y="1036805"/>
                <a:ext cx="0" cy="2367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2" name="TextBox 61"/>
          <p:cNvSpPr txBox="1"/>
          <p:nvPr/>
        </p:nvSpPr>
        <p:spPr>
          <a:xfrm>
            <a:off x="314644" y="3341727"/>
            <a:ext cx="4351945" cy="1738938"/>
          </a:xfrm>
          <a:prstGeom prst="rect">
            <a:avLst/>
          </a:prstGeom>
          <a:noFill/>
          <a:ln w="19050">
            <a:solidFill>
              <a:schemeClr val="tx1"/>
            </a:solidFill>
          </a:ln>
        </p:spPr>
        <p:txBody>
          <a:bodyPr wrap="square" rIns="0" rtlCol="0">
            <a:spAutoFit/>
          </a:bodyPr>
          <a:lstStyle/>
          <a:p>
            <a:r>
              <a:rPr lang="en-US" dirty="0" smtClean="0"/>
              <a:t>parallel(p3</a:t>
            </a:r>
            <a:r>
              <a:rPr lang="en-US" dirty="0"/>
              <a:t>, p2) :- parallel(p1, p2), </a:t>
            </a:r>
            <a:r>
              <a:rPr lang="en-US" dirty="0" smtClean="0"/>
              <a:t>next </a:t>
            </a:r>
            <a:r>
              <a:rPr lang="en-US" dirty="0"/>
              <a:t>(p3, p1). </a:t>
            </a:r>
            <a:r>
              <a:rPr lang="en-US" sz="2000" dirty="0">
                <a:solidFill>
                  <a:srgbClr val="00B050"/>
                </a:solidFill>
              </a:rPr>
              <a:t/>
            </a:r>
            <a:br>
              <a:rPr lang="en-US" sz="2000" dirty="0">
                <a:solidFill>
                  <a:srgbClr val="00B050"/>
                </a:solidFill>
              </a:rPr>
            </a:br>
            <a:endParaRPr lang="en-US" sz="900" dirty="0">
              <a:solidFill>
                <a:srgbClr val="00B050"/>
              </a:solidFill>
            </a:endParaRPr>
          </a:p>
          <a:p>
            <a:r>
              <a:rPr lang="en-US" dirty="0" smtClean="0"/>
              <a:t>parallel(p1</a:t>
            </a:r>
            <a:r>
              <a:rPr lang="en-US" dirty="0"/>
              <a:t>, p2) :- parallel(p2, p1).</a:t>
            </a:r>
            <a:r>
              <a:rPr lang="en-US" sz="800" dirty="0"/>
              <a:t> </a:t>
            </a:r>
            <a:r>
              <a:rPr lang="en-US" dirty="0"/>
              <a:t>  </a:t>
            </a:r>
          </a:p>
          <a:p>
            <a:endParaRPr lang="en-US" sz="800" dirty="0" smtClean="0"/>
          </a:p>
          <a:p>
            <a:r>
              <a:rPr lang="en-US" dirty="0"/>
              <a:t> </a:t>
            </a:r>
            <a:r>
              <a:rPr lang="en-US" dirty="0" smtClean="0"/>
              <a:t>    race(p1</a:t>
            </a:r>
            <a:r>
              <a:rPr lang="en-US" dirty="0"/>
              <a:t>, p2) :- parallel(p1, p2), </a:t>
            </a:r>
            <a:r>
              <a:rPr lang="en-US" dirty="0" smtClean="0"/>
              <a:t/>
            </a:r>
            <a:br>
              <a:rPr lang="en-US" dirty="0" smtClean="0"/>
            </a:br>
            <a:r>
              <a:rPr lang="en-US" dirty="0" smtClean="0"/>
              <a:t>                </a:t>
            </a:r>
            <a:r>
              <a:rPr lang="en-US" dirty="0" err="1" smtClean="0"/>
              <a:t>mayAlias</a:t>
            </a:r>
            <a:r>
              <a:rPr lang="en-US" dirty="0" smtClean="0"/>
              <a:t>(p1</a:t>
            </a:r>
            <a:r>
              <a:rPr lang="en-US" dirty="0"/>
              <a:t>, p2</a:t>
            </a:r>
            <a:r>
              <a:rPr lang="en-US" dirty="0" smtClean="0"/>
              <a:t>), </a:t>
            </a:r>
            <a:r>
              <a:rPr lang="es-ES_tradnl" dirty="0" smtClean="0"/>
              <a:t>¬</a:t>
            </a:r>
            <a:r>
              <a:rPr lang="en-US" dirty="0"/>
              <a:t>guarded(p1, p2</a:t>
            </a:r>
            <a:r>
              <a:rPr lang="en-US" dirty="0" smtClean="0"/>
              <a:t>).</a:t>
            </a:r>
          </a:p>
          <a:p>
            <a:r>
              <a:rPr lang="mr-IN" dirty="0" smtClean="0">
                <a:latin typeface="Helvetica Light" charset="0"/>
                <a:ea typeface="Helvetica Light" charset="0"/>
                <a:cs typeface="Helvetica Light" charset="0"/>
              </a:rPr>
              <a:t>…</a:t>
            </a:r>
            <a:endParaRPr lang="en-US" dirty="0" smtClean="0">
              <a:latin typeface="Helvetica Light" charset="0"/>
              <a:ea typeface="Helvetica Light" charset="0"/>
              <a:cs typeface="Helvetica Light" charset="0"/>
            </a:endParaRPr>
          </a:p>
        </p:txBody>
      </p:sp>
      <p:grpSp>
        <p:nvGrpSpPr>
          <p:cNvPr id="63" name="Group 62"/>
          <p:cNvGrpSpPr/>
          <p:nvPr/>
        </p:nvGrpSpPr>
        <p:grpSpPr>
          <a:xfrm>
            <a:off x="319743" y="1005839"/>
            <a:ext cx="2886438" cy="1919253"/>
            <a:chOff x="604128" y="1243381"/>
            <a:chExt cx="3206828" cy="1919253"/>
          </a:xfrm>
        </p:grpSpPr>
        <p:sp>
          <p:nvSpPr>
            <p:cNvPr id="65" name="TextBox 64"/>
            <p:cNvSpPr txBox="1"/>
            <p:nvPr/>
          </p:nvSpPr>
          <p:spPr>
            <a:xfrm>
              <a:off x="622727" y="1565933"/>
              <a:ext cx="3188228" cy="307777"/>
            </a:xfrm>
            <a:prstGeom prst="rect">
              <a:avLst/>
            </a:prstGeom>
            <a:noFill/>
          </p:spPr>
          <p:txBody>
            <a:bodyPr wrap="none" rtlCol="0">
              <a:spAutoFit/>
            </a:bodyPr>
            <a:lstStyle/>
            <a:p>
              <a:r>
                <a:rPr lang="en-US" sz="1400" dirty="0" smtClean="0">
                  <a:solidFill>
                    <a:srgbClr val="FF0000"/>
                  </a:solidFill>
                  <a:latin typeface="Monaco" charset="0"/>
                  <a:ea typeface="Monaco" charset="0"/>
                  <a:cs typeface="Monaco" charset="0"/>
                </a:rPr>
                <a:t> </a:t>
              </a:r>
              <a:r>
                <a:rPr lang="en-US" sz="1400" dirty="0" err="1" smtClean="0">
                  <a:solidFill>
                    <a:srgbClr val="FF0000"/>
                  </a:solidFill>
                  <a:latin typeface="Monaco" charset="0"/>
                  <a:ea typeface="Monaco" charset="0"/>
                  <a:cs typeface="Monaco" charset="0"/>
                </a:rPr>
                <a:t>request.clear</a:t>
              </a:r>
              <a:r>
                <a:rPr lang="en-US" sz="1400" dirty="0" smtClean="0">
                  <a:solidFill>
                    <a:srgbClr val="FF0000"/>
                  </a:solidFill>
                  <a:latin typeface="Monaco" charset="0"/>
                  <a:ea typeface="Monaco" charset="0"/>
                  <a:cs typeface="Monaco" charset="0"/>
                </a:rPr>
                <a:t>();  // </a:t>
              </a:r>
              <a:r>
                <a:rPr lang="en-US" sz="1400" b="1" dirty="0">
                  <a:solidFill>
                    <a:srgbClr val="FF0000"/>
                  </a:solidFill>
                  <a:latin typeface="Monaco" charset="0"/>
                  <a:ea typeface="Monaco" charset="0"/>
                  <a:cs typeface="Monaco" charset="0"/>
                </a:rPr>
                <a:t>x1</a:t>
              </a:r>
              <a:endParaRPr lang="en-US" sz="1400" dirty="0">
                <a:solidFill>
                  <a:srgbClr val="FF0000"/>
                </a:solidFill>
                <a:latin typeface="Monaco" charset="0"/>
                <a:ea typeface="Monaco" charset="0"/>
                <a:cs typeface="Monaco" charset="0"/>
              </a:endParaRPr>
            </a:p>
          </p:txBody>
        </p:sp>
        <p:sp>
          <p:nvSpPr>
            <p:cNvPr id="68" name="TextBox 67"/>
            <p:cNvSpPr txBox="1"/>
            <p:nvPr/>
          </p:nvSpPr>
          <p:spPr>
            <a:xfrm>
              <a:off x="622728" y="1888485"/>
              <a:ext cx="3188228" cy="307777"/>
            </a:xfrm>
            <a:prstGeom prst="rect">
              <a:avLst/>
            </a:prstGeom>
            <a:noFill/>
          </p:spPr>
          <p:txBody>
            <a:bodyPr wrap="none" rtlCol="0">
              <a:spAutoFit/>
            </a:bodyPr>
            <a:lstStyle/>
            <a:p>
              <a:r>
                <a:rPr lang="en-US" sz="1400" dirty="0" smtClean="0">
                  <a:solidFill>
                    <a:srgbClr val="00B050"/>
                  </a:solidFill>
                  <a:latin typeface="Monaco" charset="0"/>
                  <a:ea typeface="Monaco" charset="0"/>
                  <a:cs typeface="Monaco" charset="0"/>
                </a:rPr>
                <a:t> request </a:t>
              </a:r>
              <a:r>
                <a:rPr lang="en-US" sz="1400" dirty="0">
                  <a:solidFill>
                    <a:srgbClr val="00B050"/>
                  </a:solidFill>
                  <a:latin typeface="Monaco" charset="0"/>
                  <a:ea typeface="Monaco" charset="0"/>
                  <a:cs typeface="Monaco" charset="0"/>
                </a:rPr>
                <a:t>= null</a:t>
              </a:r>
              <a:r>
                <a:rPr lang="en-US" sz="1400" dirty="0" smtClean="0">
                  <a:solidFill>
                    <a:srgbClr val="00B050"/>
                  </a:solidFill>
                  <a:latin typeface="Monaco" charset="0"/>
                  <a:ea typeface="Monaco" charset="0"/>
                  <a:cs typeface="Monaco" charset="0"/>
                </a:rPr>
                <a:t>;   // </a:t>
              </a:r>
              <a:r>
                <a:rPr lang="en-US" sz="1400" b="1" dirty="0" smtClean="0">
                  <a:solidFill>
                    <a:srgbClr val="00B050"/>
                  </a:solidFill>
                  <a:latin typeface="Monaco" charset="0"/>
                  <a:ea typeface="Monaco" charset="0"/>
                  <a:cs typeface="Monaco" charset="0"/>
                </a:rPr>
                <a:t>x2</a:t>
              </a:r>
              <a:endParaRPr lang="en-US" sz="1400" dirty="0">
                <a:solidFill>
                  <a:srgbClr val="00B050"/>
                </a:solidFill>
                <a:latin typeface="Monaco" charset="0"/>
                <a:ea typeface="Monaco" charset="0"/>
                <a:cs typeface="Monaco" charset="0"/>
              </a:endParaRPr>
            </a:p>
          </p:txBody>
        </p:sp>
        <p:sp>
          <p:nvSpPr>
            <p:cNvPr id="69" name="TextBox 68"/>
            <p:cNvSpPr txBox="1"/>
            <p:nvPr/>
          </p:nvSpPr>
          <p:spPr>
            <a:xfrm>
              <a:off x="612648" y="2180797"/>
              <a:ext cx="3188228" cy="307777"/>
            </a:xfrm>
            <a:prstGeom prst="rect">
              <a:avLst/>
            </a:prstGeom>
            <a:noFill/>
          </p:spPr>
          <p:txBody>
            <a:bodyPr wrap="none" rtlCol="0">
              <a:spAutoFit/>
            </a:bodyPr>
            <a:lstStyle/>
            <a:p>
              <a:r>
                <a:rPr lang="en-US" sz="1400" dirty="0" smtClean="0">
                  <a:solidFill>
                    <a:srgbClr val="00B0F0"/>
                  </a:solidFill>
                  <a:latin typeface="Monaco" charset="0"/>
                  <a:ea typeface="Monaco" charset="0"/>
                  <a:cs typeface="Monaco" charset="0"/>
                </a:rPr>
                <a:t> </a:t>
              </a:r>
              <a:r>
                <a:rPr lang="en-US" sz="1400" dirty="0" err="1" smtClean="0">
                  <a:solidFill>
                    <a:srgbClr val="00B0F0"/>
                  </a:solidFill>
                  <a:latin typeface="Monaco" charset="0"/>
                  <a:ea typeface="Monaco" charset="0"/>
                  <a:cs typeface="Monaco" charset="0"/>
                </a:rPr>
                <a:t>writer.close</a:t>
              </a:r>
              <a:r>
                <a:rPr lang="en-US" sz="1400" dirty="0">
                  <a:solidFill>
                    <a:srgbClr val="00B0F0"/>
                  </a:solidFill>
                  <a:latin typeface="Monaco" charset="0"/>
                  <a:ea typeface="Monaco" charset="0"/>
                  <a:cs typeface="Monaco" charset="0"/>
                </a:rPr>
                <a:t>(); </a:t>
              </a:r>
              <a:r>
                <a:rPr lang="en-US" sz="1400" dirty="0" smtClean="0">
                  <a:solidFill>
                    <a:srgbClr val="00B0F0"/>
                  </a:solidFill>
                  <a:latin typeface="Monaco" charset="0"/>
                  <a:ea typeface="Monaco" charset="0"/>
                  <a:cs typeface="Monaco" charset="0"/>
                </a:rPr>
                <a:t>  // </a:t>
              </a:r>
              <a:r>
                <a:rPr lang="en-US" sz="1400" b="1" dirty="0" smtClean="0">
                  <a:solidFill>
                    <a:srgbClr val="00B0F0"/>
                  </a:solidFill>
                  <a:latin typeface="Monaco" charset="0"/>
                  <a:ea typeface="Monaco" charset="0"/>
                  <a:cs typeface="Monaco" charset="0"/>
                </a:rPr>
                <a:t>y1</a:t>
              </a:r>
              <a:endParaRPr lang="en-US" sz="1400" dirty="0">
                <a:solidFill>
                  <a:srgbClr val="00B0F0"/>
                </a:solidFill>
                <a:latin typeface="Monaco" charset="0"/>
                <a:ea typeface="Monaco" charset="0"/>
                <a:cs typeface="Monaco" charset="0"/>
              </a:endParaRPr>
            </a:p>
          </p:txBody>
        </p:sp>
        <p:sp>
          <p:nvSpPr>
            <p:cNvPr id="70" name="TextBox 69"/>
            <p:cNvSpPr txBox="1"/>
            <p:nvPr/>
          </p:nvSpPr>
          <p:spPr>
            <a:xfrm>
              <a:off x="622726" y="2518668"/>
              <a:ext cx="3188228" cy="307777"/>
            </a:xfrm>
            <a:prstGeom prst="rect">
              <a:avLst/>
            </a:prstGeom>
            <a:noFill/>
          </p:spPr>
          <p:txBody>
            <a:bodyPr wrap="none" rtlCol="0">
              <a:spAutoFit/>
            </a:bodyPr>
            <a:lstStyle/>
            <a:p>
              <a:r>
                <a:rPr lang="en-US" sz="1400" dirty="0" smtClean="0">
                  <a:solidFill>
                    <a:srgbClr val="7030A0"/>
                  </a:solidFill>
                  <a:latin typeface="Monaco" charset="0"/>
                  <a:ea typeface="Monaco" charset="0"/>
                  <a:cs typeface="Monaco" charset="0"/>
                </a:rPr>
                <a:t> writer </a:t>
              </a:r>
              <a:r>
                <a:rPr lang="en-US" sz="1400" dirty="0">
                  <a:solidFill>
                    <a:srgbClr val="7030A0"/>
                  </a:solidFill>
                  <a:latin typeface="Monaco" charset="0"/>
                  <a:ea typeface="Monaco" charset="0"/>
                  <a:cs typeface="Monaco" charset="0"/>
                </a:rPr>
                <a:t>= null; </a:t>
              </a:r>
              <a:r>
                <a:rPr lang="en-US" sz="1400" dirty="0" smtClean="0">
                  <a:solidFill>
                    <a:srgbClr val="7030A0"/>
                  </a:solidFill>
                  <a:latin typeface="Monaco" charset="0"/>
                  <a:ea typeface="Monaco" charset="0"/>
                  <a:cs typeface="Monaco" charset="0"/>
                </a:rPr>
                <a:t>   // </a:t>
              </a:r>
              <a:r>
                <a:rPr lang="en-US" sz="1400" b="1" dirty="0" smtClean="0">
                  <a:solidFill>
                    <a:srgbClr val="7030A0"/>
                  </a:solidFill>
                  <a:latin typeface="Monaco" charset="0"/>
                  <a:ea typeface="Monaco" charset="0"/>
                  <a:cs typeface="Monaco" charset="0"/>
                </a:rPr>
                <a:t>y2</a:t>
              </a:r>
              <a:endParaRPr lang="en-US" sz="1400" dirty="0">
                <a:solidFill>
                  <a:srgbClr val="7030A0"/>
                </a:solidFill>
                <a:latin typeface="Monaco" charset="0"/>
                <a:ea typeface="Monaco" charset="0"/>
                <a:cs typeface="Monaco" charset="0"/>
              </a:endParaRPr>
            </a:p>
          </p:txBody>
        </p:sp>
        <p:sp>
          <p:nvSpPr>
            <p:cNvPr id="71" name="TextBox 70"/>
            <p:cNvSpPr txBox="1"/>
            <p:nvPr/>
          </p:nvSpPr>
          <p:spPr>
            <a:xfrm>
              <a:off x="612648" y="2793302"/>
              <a:ext cx="3094304" cy="369332"/>
            </a:xfrm>
            <a:prstGeom prst="rect">
              <a:avLst/>
            </a:prstGeom>
            <a:noFill/>
          </p:spPr>
          <p:txBody>
            <a:bodyPr wrap="square" rtlCol="0">
              <a:spAutoFit/>
            </a:bodyPr>
            <a:lstStyle/>
            <a:p>
              <a:pPr algn="ctr"/>
              <a:r>
                <a:rPr lang="mr-IN" dirty="0" smtClean="0"/>
                <a:t>…</a:t>
              </a:r>
              <a:endParaRPr lang="en-US" dirty="0"/>
            </a:p>
          </p:txBody>
        </p:sp>
        <p:sp>
          <p:nvSpPr>
            <p:cNvPr id="72" name="TextBox 71"/>
            <p:cNvSpPr txBox="1"/>
            <p:nvPr/>
          </p:nvSpPr>
          <p:spPr>
            <a:xfrm>
              <a:off x="604128" y="1243381"/>
              <a:ext cx="3094304" cy="369332"/>
            </a:xfrm>
            <a:prstGeom prst="rect">
              <a:avLst/>
            </a:prstGeom>
            <a:noFill/>
          </p:spPr>
          <p:txBody>
            <a:bodyPr wrap="square" rtlCol="0">
              <a:spAutoFit/>
            </a:bodyPr>
            <a:lstStyle/>
            <a:p>
              <a:pPr algn="ctr"/>
              <a:r>
                <a:rPr lang="mr-IN" smtClean="0"/>
                <a:t>…</a:t>
              </a:r>
              <a:endParaRPr lang="en-US" dirty="0"/>
            </a:p>
          </p:txBody>
        </p:sp>
      </p:grpSp>
      <p:sp>
        <p:nvSpPr>
          <p:cNvPr id="81" name="Rectangle 80"/>
          <p:cNvSpPr/>
          <p:nvPr/>
        </p:nvSpPr>
        <p:spPr>
          <a:xfrm>
            <a:off x="325464" y="1068427"/>
            <a:ext cx="2854346" cy="19016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1F7DF5D7-FF41-4BF6-8958-28DFF1DB182D}" type="slidenum">
              <a:rPr lang="en-US" smtClean="0"/>
              <a:pPr/>
              <a:t>51</a:t>
            </a:fld>
            <a:endParaRPr lang="en-US" dirty="0"/>
          </a:p>
        </p:txBody>
      </p:sp>
    </p:spTree>
    <p:custDataLst>
      <p:tags r:id="rId1"/>
    </p:custDataLst>
    <p:extLst>
      <p:ext uri="{BB962C8B-B14F-4D97-AF65-F5344CB8AC3E}">
        <p14:creationId xmlns:p14="http://schemas.microsoft.com/office/powerpoint/2010/main" val="1755659819"/>
      </p:ext>
    </p:extLst>
  </p:cSld>
  <p:clrMapOvr>
    <a:masterClrMapping/>
  </p:clrMapOvr>
  <mc:AlternateContent xmlns:mc="http://schemas.openxmlformats.org/markup-compatibility/2006" xmlns:p14="http://schemas.microsoft.com/office/powerpoint/2010/main">
    <mc:Choice Requires="p14">
      <p:transition spd="slow" p14:dur="2000" advTm="21480"/>
    </mc:Choice>
    <mc:Fallback xmlns="">
      <p:transition spd="slow" advTm="2148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457200" y="1828800"/>
            <a:ext cx="8229600" cy="3718560"/>
          </a:xfrm>
        </p:spPr>
        <p:txBody>
          <a:bodyPr/>
          <a:lstStyle/>
          <a:p>
            <a:r>
              <a:rPr lang="en-US" b="1" dirty="0" smtClean="0">
                <a:solidFill>
                  <a:schemeClr val="tx2">
                    <a:lumMod val="60000"/>
                    <a:lumOff val="40000"/>
                  </a:schemeClr>
                </a:solidFill>
              </a:rPr>
              <a:t>Generalization</a:t>
            </a:r>
          </a:p>
          <a:p>
            <a:pPr lvl="1"/>
            <a:r>
              <a:rPr lang="en-US" sz="2400" dirty="0" smtClean="0"/>
              <a:t>Number of Questions &lt;&lt; Number of Alarms Resolved</a:t>
            </a:r>
            <a:endParaRPr lang="en-US" sz="2400" dirty="0"/>
          </a:p>
          <a:p>
            <a:endParaRPr lang="en-US" dirty="0" smtClean="0"/>
          </a:p>
          <a:p>
            <a:endParaRPr lang="en-US" dirty="0" smtClean="0"/>
          </a:p>
          <a:p>
            <a:r>
              <a:rPr lang="en-US" b="1" dirty="0" smtClean="0">
                <a:solidFill>
                  <a:srgbClr val="FFC000"/>
                </a:solidFill>
              </a:rPr>
              <a:t>Prioritization</a:t>
            </a:r>
          </a:p>
          <a:p>
            <a:pPr lvl="1"/>
            <a:r>
              <a:rPr lang="en-US" sz="2400" dirty="0" smtClean="0"/>
              <a:t>Prioritize Questions Likely to Resolve the Most Alarms</a:t>
            </a:r>
            <a:endParaRPr lang="en-US" sz="2400" dirty="0"/>
          </a:p>
        </p:txBody>
      </p:sp>
      <p:sp>
        <p:nvSpPr>
          <p:cNvPr id="3" name="Date Placeholder 2"/>
          <p:cNvSpPr>
            <a:spLocks noGrp="1"/>
          </p:cNvSpPr>
          <p:nvPr>
            <p:ph type="dt" sz="half" idx="10"/>
          </p:nvPr>
        </p:nvSpPr>
        <p:spPr/>
        <p:txBody>
          <a:bodyPr/>
          <a:lstStyle/>
          <a:p>
            <a:r>
              <a:rPr lang="en-US" smtClean="0"/>
              <a:t>10/13/17</a:t>
            </a:r>
            <a:endParaRPr lang="en-US" dirty="0"/>
          </a:p>
        </p:txBody>
      </p:sp>
      <p:sp>
        <p:nvSpPr>
          <p:cNvPr id="5" name="Title 4"/>
          <p:cNvSpPr>
            <a:spLocks noGrp="1"/>
          </p:cNvSpPr>
          <p:nvPr>
            <p:ph type="title"/>
          </p:nvPr>
        </p:nvSpPr>
        <p:spPr/>
        <p:txBody>
          <a:bodyPr/>
          <a:lstStyle/>
          <a:p>
            <a:r>
              <a:rPr lang="en-US" dirty="0" smtClean="0"/>
              <a:t>Two Key Objectives</a:t>
            </a:r>
            <a:endParaRPr lang="en-US" dirty="0"/>
          </a:p>
        </p:txBody>
      </p:sp>
      <p:sp>
        <p:nvSpPr>
          <p:cNvPr id="7" name="Slide Number Placeholder 6"/>
          <p:cNvSpPr>
            <a:spLocks noGrp="1"/>
          </p:cNvSpPr>
          <p:nvPr>
            <p:ph type="sldNum" sz="quarter" idx="12"/>
          </p:nvPr>
        </p:nvSpPr>
        <p:spPr/>
        <p:txBody>
          <a:bodyPr/>
          <a:lstStyle/>
          <a:p>
            <a:fld id="{1F7DF5D7-FF41-4BF6-8958-28DFF1DB182D}" type="slidenum">
              <a:rPr lang="en-US" smtClean="0"/>
              <a:pPr/>
              <a:t>52</a:t>
            </a:fld>
            <a:endParaRPr lang="en-US" dirty="0"/>
          </a:p>
        </p:txBody>
      </p:sp>
    </p:spTree>
    <p:extLst>
      <p:ext uri="{BB962C8B-B14F-4D97-AF65-F5344CB8AC3E}">
        <p14:creationId xmlns:p14="http://schemas.microsoft.com/office/powerpoint/2010/main" val="6938339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Payoff Comparison</a:t>
            </a:r>
            <a:endParaRPr lang="en-US" dirty="0"/>
          </a:p>
        </p:txBody>
      </p:sp>
      <p:sp>
        <p:nvSpPr>
          <p:cNvPr id="6" name="Date Placeholder 5"/>
          <p:cNvSpPr>
            <a:spLocks noGrp="1"/>
          </p:cNvSpPr>
          <p:nvPr>
            <p:ph type="dt" sz="half" idx="10"/>
          </p:nvPr>
        </p:nvSpPr>
        <p:spPr/>
        <p:txBody>
          <a:bodyPr/>
          <a:lstStyle/>
          <a:p>
            <a:r>
              <a:rPr lang="en-US" smtClean="0"/>
              <a:t>10/13/17</a:t>
            </a:r>
            <a:endParaRPr lang="en-US" dirty="0"/>
          </a:p>
        </p:txBody>
      </p:sp>
      <p:sp>
        <p:nvSpPr>
          <p:cNvPr id="64" name="Rectangle 63"/>
          <p:cNvSpPr/>
          <p:nvPr/>
        </p:nvSpPr>
        <p:spPr>
          <a:xfrm>
            <a:off x="6254792" y="1852476"/>
            <a:ext cx="1344021" cy="36760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4966618" y="2391150"/>
            <a:ext cx="1129345" cy="45524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p:cNvGrpSpPr/>
          <p:nvPr/>
        </p:nvGrpSpPr>
        <p:grpSpPr>
          <a:xfrm>
            <a:off x="3405075" y="1036805"/>
            <a:ext cx="5596483" cy="5270791"/>
            <a:chOff x="3405075" y="1036805"/>
            <a:chExt cx="5596483" cy="5270791"/>
          </a:xfrm>
        </p:grpSpPr>
        <p:sp>
          <p:nvSpPr>
            <p:cNvPr id="85" name="TextBox 84"/>
            <p:cNvSpPr txBox="1"/>
            <p:nvPr/>
          </p:nvSpPr>
          <p:spPr>
            <a:xfrm>
              <a:off x="7611294" y="5390108"/>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smtClean="0">
                  <a:solidFill>
                    <a:prstClr val="black"/>
                  </a:solidFill>
                  <a:latin typeface="Garamond" panose="02020404030301010803" pitchFamily="18" charset="0"/>
                </a:rPr>
                <a:t>guarded</a:t>
              </a:r>
              <a:r>
                <a:rPr lang="es-ES_tradnl" sz="1600" dirty="0" smtClean="0">
                  <a:solidFill>
                    <a:prstClr val="black"/>
                  </a:solidFill>
                  <a:latin typeface="Garamond" panose="02020404030301010803" pitchFamily="18" charset="0"/>
                </a:rPr>
                <a:t>(</a:t>
              </a:r>
              <a:r>
                <a:rPr lang="es-ES_tradnl" sz="1600" dirty="0" smtClean="0">
                  <a:solidFill>
                    <a:srgbClr val="7030A0"/>
                  </a:solidFill>
                  <a:latin typeface="Garamond" panose="02020404030301010803" pitchFamily="18" charset="0"/>
                </a:rPr>
                <a:t>y2</a:t>
              </a:r>
              <a:r>
                <a:rPr lang="es-ES_tradnl" sz="1600" dirty="0">
                  <a:solidFill>
                    <a:prstClr val="black"/>
                  </a:solidFill>
                  <a:latin typeface="Garamond" panose="02020404030301010803" pitchFamily="18" charset="0"/>
                </a:rPr>
                <a:t>, </a:t>
              </a:r>
              <a:r>
                <a:rPr lang="es-ES_tradnl" sz="1600" dirty="0" smtClean="0">
                  <a:solidFill>
                    <a:srgbClr val="00B0F0"/>
                  </a:solidFill>
                  <a:latin typeface="Garamond" panose="02020404030301010803" pitchFamily="18" charset="0"/>
                </a:rPr>
                <a:t>y1</a:t>
              </a:r>
              <a:r>
                <a:rPr lang="es-ES_tradnl" sz="1600" dirty="0">
                  <a:solidFill>
                    <a:prstClr val="black"/>
                  </a:solidFill>
                  <a:latin typeface="Garamond" panose="02020404030301010803" pitchFamily="18" charset="0"/>
                </a:rPr>
                <a:t>)</a:t>
              </a:r>
              <a:endParaRPr lang="en-US" sz="1600" dirty="0" smtClean="0">
                <a:ea typeface="Helvetica Light" charset="0"/>
                <a:cs typeface="Helvetica Light" charset="0"/>
              </a:endParaRPr>
            </a:p>
          </p:txBody>
        </p:sp>
        <p:sp>
          <p:nvSpPr>
            <p:cNvPr id="86" name="TextBox 85"/>
            <p:cNvSpPr txBox="1"/>
            <p:nvPr/>
          </p:nvSpPr>
          <p:spPr>
            <a:xfrm>
              <a:off x="6271950" y="5969042"/>
              <a:ext cx="1081392" cy="338554"/>
            </a:xfrm>
            <a:prstGeom prst="rect">
              <a:avLst/>
            </a:prstGeom>
            <a:solidFill>
              <a:schemeClr val="bg1">
                <a:lumMod val="75000"/>
              </a:schemeClr>
            </a:solidFill>
            <a:ln w="28575">
              <a:solidFill>
                <a:schemeClr val="tx1"/>
              </a:solidFill>
            </a:ln>
          </p:spPr>
          <p:txBody>
            <a:bodyPr wrap="square" rtlCol="0">
              <a:spAutoFit/>
            </a:bodyPr>
            <a:lstStyle/>
            <a:p>
              <a:pPr algn="ctr"/>
              <a:r>
                <a:rPr lang="en-US" sz="1600" dirty="0" smtClean="0">
                  <a:ea typeface="Helvetica Light" charset="0"/>
                  <a:cs typeface="Helvetica Light" charset="0"/>
                </a:rPr>
                <a:t>race(</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grpSp>
          <p:nvGrpSpPr>
            <p:cNvPr id="87" name="Group 86"/>
            <p:cNvGrpSpPr/>
            <p:nvPr/>
          </p:nvGrpSpPr>
          <p:grpSpPr>
            <a:xfrm>
              <a:off x="3405075" y="1036805"/>
              <a:ext cx="5474528" cy="4932237"/>
              <a:chOff x="3405075" y="1036805"/>
              <a:chExt cx="5474528" cy="4932237"/>
            </a:xfrm>
          </p:grpSpPr>
          <p:sp>
            <p:nvSpPr>
              <p:cNvPr id="88" name="TextBox 87"/>
              <p:cNvSpPr txBox="1"/>
              <p:nvPr/>
            </p:nvSpPr>
            <p:spPr>
              <a:xfrm>
                <a:off x="7136845" y="1273530"/>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89" name="TextBox 88"/>
              <p:cNvSpPr txBox="1"/>
              <p:nvPr/>
            </p:nvSpPr>
            <p:spPr>
              <a:xfrm>
                <a:off x="6277870" y="1862306"/>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90" name="TextBox 89"/>
              <p:cNvSpPr txBox="1"/>
              <p:nvPr/>
            </p:nvSpPr>
            <p:spPr>
              <a:xfrm>
                <a:off x="5452347" y="1276484"/>
                <a:ext cx="1081392" cy="338554"/>
              </a:xfrm>
              <a:prstGeom prst="rect">
                <a:avLst/>
              </a:prstGeom>
              <a:solidFill>
                <a:schemeClr val="bg1">
                  <a:lumMod val="75000"/>
                </a:schemeClr>
              </a:solid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cxnSp>
            <p:nvCxnSpPr>
              <p:cNvPr id="91" name="Straight Connector 90"/>
              <p:cNvCxnSpPr>
                <a:stCxn id="147" idx="2"/>
              </p:cNvCxnSpPr>
              <p:nvPr/>
            </p:nvCxnSpPr>
            <p:spPr>
              <a:xfrm>
                <a:off x="5993043" y="1615038"/>
                <a:ext cx="936474" cy="7811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endCxn id="85" idx="2"/>
              </p:cNvCxnSpPr>
              <p:nvPr/>
            </p:nvCxnSpPr>
            <p:spPr>
              <a:xfrm flipV="1">
                <a:off x="6929517" y="1612084"/>
                <a:ext cx="861570" cy="81072"/>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endCxn id="144" idx="0"/>
              </p:cNvCxnSpPr>
              <p:nvPr/>
            </p:nvCxnSpPr>
            <p:spPr>
              <a:xfrm>
                <a:off x="6929517" y="1693156"/>
                <a:ext cx="2595" cy="16915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6275275" y="2466247"/>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95" name="Straight Arrow Connector 94"/>
              <p:cNvCxnSpPr>
                <a:stCxn id="144" idx="2"/>
              </p:cNvCxnSpPr>
              <p:nvPr/>
            </p:nvCxnSpPr>
            <p:spPr>
              <a:xfrm flipH="1">
                <a:off x="6929517" y="2200860"/>
                <a:ext cx="2595" cy="2653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7798211" y="2463607"/>
                <a:ext cx="1081392" cy="338554"/>
              </a:xfrm>
              <a:prstGeom prst="rect">
                <a:avLst/>
              </a:prstGeom>
              <a:solidFill>
                <a:schemeClr val="bg1">
                  <a:lumMod val="75000"/>
                </a:schemeClr>
              </a:solid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101" name="TextBox 100"/>
              <p:cNvSpPr txBox="1"/>
              <p:nvPr/>
            </p:nvSpPr>
            <p:spPr>
              <a:xfrm>
                <a:off x="7044277" y="3074676"/>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104" name="Straight Connector 103"/>
              <p:cNvCxnSpPr/>
              <p:nvPr/>
            </p:nvCxnSpPr>
            <p:spPr>
              <a:xfrm flipH="1">
                <a:off x="7707039" y="2802161"/>
                <a:ext cx="631868" cy="12483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flipV="1">
                <a:off x="6929517" y="2804801"/>
                <a:ext cx="769002" cy="11514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7698519" y="2919948"/>
                <a:ext cx="0" cy="154728"/>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5527560" y="3074676"/>
                <a:ext cx="1081392" cy="338554"/>
              </a:xfrm>
              <a:prstGeom prst="rect">
                <a:avLst/>
              </a:prstGeom>
              <a:solidFill>
                <a:schemeClr val="bg1">
                  <a:lumMod val="75000"/>
                </a:schemeClr>
              </a:solid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cxnSp>
            <p:nvCxnSpPr>
              <p:cNvPr id="110" name="Straight Connector 109"/>
              <p:cNvCxnSpPr/>
              <p:nvPr/>
            </p:nvCxnSpPr>
            <p:spPr>
              <a:xfrm flipH="1">
                <a:off x="6837130" y="3413230"/>
                <a:ext cx="861389" cy="8151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flipV="1">
                <a:off x="6068256" y="3413230"/>
                <a:ext cx="768874" cy="8151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6843181" y="3494741"/>
                <a:ext cx="221" cy="157028"/>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4879046" y="1862306"/>
                <a:ext cx="1308484" cy="338554"/>
              </a:xfrm>
              <a:prstGeom prst="rect">
                <a:avLst/>
              </a:prstGeom>
              <a:noFill/>
              <a:ln w="12700">
                <a:solidFill>
                  <a:schemeClr val="tx1"/>
                </a:solidFill>
              </a:ln>
            </p:spPr>
            <p:txBody>
              <a:bodyPr wrap="square" lIns="0" rIns="0" rtlCol="0">
                <a:spAutoFit/>
              </a:bodyPr>
              <a:lstStyle/>
              <a:p>
                <a:pPr algn="ctr"/>
                <a:r>
                  <a:rPr lang="en-US" sz="1600" dirty="0" err="1" smtClean="0">
                    <a:ea typeface="Helvetica Light" charset="0"/>
                    <a:cs typeface="Helvetica Light" charset="0"/>
                  </a:rPr>
                  <a:t>mayAlias</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sp>
            <p:nvSpPr>
              <p:cNvPr id="116" name="TextBox 115"/>
              <p:cNvSpPr txBox="1"/>
              <p:nvPr/>
            </p:nvSpPr>
            <p:spPr>
              <a:xfrm>
                <a:off x="3405075" y="1862306"/>
                <a:ext cx="1390264" cy="338554"/>
              </a:xfrm>
              <a:prstGeom prst="rect">
                <a:avLst/>
              </a:prstGeom>
              <a:noFill/>
              <a:ln w="12700">
                <a:solidFill>
                  <a:schemeClr val="tx1"/>
                </a:solidFill>
              </a:ln>
            </p:spPr>
            <p:txBody>
              <a:bodyPr wrap="square" lIns="0" rIns="0" rtlCol="0">
                <a:spAutoFit/>
              </a:bodyPr>
              <a:lstStyle/>
              <a:p>
                <a:pPr algn="ctr"/>
                <a:r>
                  <a:rPr lang="es-ES_tradnl" sz="1600" dirty="0">
                    <a:solidFill>
                      <a:prstClr val="black"/>
                    </a:solidFill>
                    <a:latin typeface="Garamond" panose="02020404030301010803" pitchFamily="18" charset="0"/>
                  </a:rPr>
                  <a:t>¬</a:t>
                </a:r>
                <a:r>
                  <a:rPr lang="es-ES_tradnl" sz="1600" dirty="0" err="1">
                    <a:solidFill>
                      <a:prstClr val="black"/>
                    </a:solidFill>
                    <a:latin typeface="Garamond" panose="02020404030301010803" pitchFamily="18" charset="0"/>
                  </a:rPr>
                  <a:t>guarded</a:t>
                </a:r>
                <a:r>
                  <a:rPr lang="es-ES_tradnl" sz="1600" dirty="0">
                    <a:solidFill>
                      <a:prstClr val="black"/>
                    </a:solidFill>
                    <a:latin typeface="Garamond" panose="02020404030301010803" pitchFamily="18" charset="0"/>
                  </a:rPr>
                  <a:t>(</a:t>
                </a:r>
                <a:r>
                  <a:rPr lang="es-ES_tradnl" sz="1600" dirty="0">
                    <a:solidFill>
                      <a:srgbClr val="00B050"/>
                    </a:solidFill>
                    <a:latin typeface="Garamond" panose="02020404030301010803" pitchFamily="18" charset="0"/>
                  </a:rPr>
                  <a:t>x2</a:t>
                </a:r>
                <a:r>
                  <a:rPr lang="es-ES_tradnl" sz="1600" dirty="0">
                    <a:solidFill>
                      <a:prstClr val="black"/>
                    </a:solidFill>
                    <a:latin typeface="Garamond" panose="02020404030301010803" pitchFamily="18" charset="0"/>
                  </a:rPr>
                  <a:t>, </a:t>
                </a:r>
                <a:r>
                  <a:rPr lang="es-ES_tradnl" sz="1600" dirty="0">
                    <a:solidFill>
                      <a:srgbClr val="FF0000"/>
                    </a:solidFill>
                    <a:latin typeface="Garamond" panose="02020404030301010803" pitchFamily="18" charset="0"/>
                  </a:rPr>
                  <a:t>x1</a:t>
                </a:r>
                <a:r>
                  <a:rPr lang="es-ES_tradnl" sz="1600" dirty="0">
                    <a:solidFill>
                      <a:prstClr val="black"/>
                    </a:solidFill>
                    <a:latin typeface="Garamond" panose="02020404030301010803" pitchFamily="18" charset="0"/>
                  </a:rPr>
                  <a:t>)</a:t>
                </a:r>
                <a:endParaRPr lang="en-US" sz="1600" dirty="0" smtClean="0">
                  <a:ea typeface="Helvetica Light" charset="0"/>
                  <a:cs typeface="Helvetica Light" charset="0"/>
                </a:endParaRPr>
              </a:p>
            </p:txBody>
          </p:sp>
          <p:sp>
            <p:nvSpPr>
              <p:cNvPr id="118" name="TextBox 117"/>
              <p:cNvSpPr txBox="1"/>
              <p:nvPr/>
            </p:nvSpPr>
            <p:spPr>
              <a:xfrm>
                <a:off x="4992585" y="2456556"/>
                <a:ext cx="1081392" cy="338554"/>
              </a:xfrm>
              <a:prstGeom prst="rect">
                <a:avLst/>
              </a:prstGeom>
              <a:solidFill>
                <a:schemeClr val="bg1">
                  <a:lumMod val="75000"/>
                </a:schemeClr>
              </a:solidFill>
              <a:ln w="28575">
                <a:solidFill>
                  <a:schemeClr val="tx1"/>
                </a:solidFill>
              </a:ln>
            </p:spPr>
            <p:txBody>
              <a:bodyPr wrap="square" rtlCol="0">
                <a:spAutoFit/>
              </a:bodyPr>
              <a:lstStyle/>
              <a:p>
                <a:pPr algn="ctr"/>
                <a:r>
                  <a:rPr lang="en-US" sz="1600" dirty="0" smtClean="0">
                    <a:ea typeface="Helvetica Light" charset="0"/>
                    <a:cs typeface="Helvetica Light" charset="0"/>
                  </a:rPr>
                  <a:t>race(</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FF0000"/>
                    </a:solidFill>
                    <a:ea typeface="Helvetica Light" charset="0"/>
                    <a:cs typeface="Helvetica Light" charset="0"/>
                  </a:rPr>
                  <a:t>x1</a:t>
                </a:r>
                <a:r>
                  <a:rPr lang="en-US" sz="1600" dirty="0" smtClean="0">
                    <a:ea typeface="Helvetica Light" charset="0"/>
                    <a:cs typeface="Helvetica Light" charset="0"/>
                  </a:rPr>
                  <a:t>)</a:t>
                </a:r>
              </a:p>
            </p:txBody>
          </p:sp>
          <p:cxnSp>
            <p:nvCxnSpPr>
              <p:cNvPr id="119" name="Straight Connector 118"/>
              <p:cNvCxnSpPr>
                <a:endCxn id="144" idx="2"/>
              </p:cNvCxnSpPr>
              <p:nvPr/>
            </p:nvCxnSpPr>
            <p:spPr>
              <a:xfrm flipV="1">
                <a:off x="5527560" y="2200860"/>
                <a:ext cx="1404552" cy="125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flipV="1">
                <a:off x="3946368" y="2200861"/>
                <a:ext cx="1581192" cy="125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5533281" y="2200860"/>
                <a:ext cx="7" cy="255696"/>
              </a:xfrm>
              <a:prstGeom prst="line">
                <a:avLst/>
              </a:prstGeom>
              <a:ln w="12700">
                <a:solidFill>
                  <a:schemeClr val="tx1"/>
                </a:solidFill>
                <a:headEnd type="triangle"/>
                <a:tailEnd w="sm" len="sm"/>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6189160" y="3651769"/>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sp>
            <p:nvSpPr>
              <p:cNvPr id="127" name="TextBox 126"/>
              <p:cNvSpPr txBox="1"/>
              <p:nvPr/>
            </p:nvSpPr>
            <p:spPr>
              <a:xfrm>
                <a:off x="6189160" y="4174219"/>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29" name="Straight Arrow Connector 128"/>
              <p:cNvCxnSpPr/>
              <p:nvPr/>
            </p:nvCxnSpPr>
            <p:spPr>
              <a:xfrm>
                <a:off x="6843402" y="3990323"/>
                <a:ext cx="0" cy="1838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4915935" y="4180327"/>
                <a:ext cx="1081392" cy="338554"/>
              </a:xfrm>
              <a:prstGeom prst="rect">
                <a:avLst/>
              </a:prstGeom>
              <a:solidFill>
                <a:schemeClr val="bg1">
                  <a:lumMod val="75000"/>
                </a:schemeClr>
              </a:solid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50"/>
                    </a:solidFill>
                    <a:ea typeface="Helvetica Light" charset="0"/>
                    <a:cs typeface="Helvetica Light" charset="0"/>
                  </a:rPr>
                  <a:t>x2</a:t>
                </a:r>
                <a:r>
                  <a:rPr lang="en-US" sz="1600" dirty="0" smtClean="0">
                    <a:ea typeface="Helvetica Light" charset="0"/>
                    <a:cs typeface="Helvetica Light" charset="0"/>
                  </a:rPr>
                  <a:t>)</a:t>
                </a:r>
              </a:p>
            </p:txBody>
          </p:sp>
          <p:sp>
            <p:nvSpPr>
              <p:cNvPr id="133" name="TextBox 132"/>
              <p:cNvSpPr txBox="1"/>
              <p:nvPr/>
            </p:nvSpPr>
            <p:spPr>
              <a:xfrm>
                <a:off x="5400870" y="4791501"/>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34" name="Straight Connector 133"/>
              <p:cNvCxnSpPr/>
              <p:nvPr/>
            </p:nvCxnSpPr>
            <p:spPr>
              <a:xfrm>
                <a:off x="5456631" y="4518881"/>
                <a:ext cx="598481" cy="13465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6055112" y="4512773"/>
                <a:ext cx="788290" cy="140766"/>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6055112" y="4653538"/>
                <a:ext cx="0" cy="137963"/>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7045143" y="4796132"/>
                <a:ext cx="1081392" cy="338554"/>
              </a:xfrm>
              <a:prstGeom prst="rect">
                <a:avLst/>
              </a:prstGeom>
              <a:solidFill>
                <a:schemeClr val="bg1">
                  <a:lumMod val="75000"/>
                </a:schemeClr>
              </a:solidFill>
              <a:ln w="12700">
                <a:solidFill>
                  <a:schemeClr val="tx1"/>
                </a:solidFill>
              </a:ln>
            </p:spPr>
            <p:txBody>
              <a:bodyPr wrap="square" rtlCol="0">
                <a:spAutoFit/>
              </a:bodyPr>
              <a:lstStyle/>
              <a:p>
                <a:pPr algn="ctr"/>
                <a:r>
                  <a:rPr lang="en-US" sz="1600" dirty="0" smtClean="0">
                    <a:ea typeface="Helvetica Light" charset="0"/>
                    <a:cs typeface="Helvetica Light" charset="0"/>
                  </a:rPr>
                  <a:t>next(</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sp>
            <p:nvSpPr>
              <p:cNvPr id="138" name="TextBox 137"/>
              <p:cNvSpPr txBox="1"/>
              <p:nvPr/>
            </p:nvSpPr>
            <p:spPr>
              <a:xfrm>
                <a:off x="6156087" y="5390070"/>
                <a:ext cx="1308484" cy="338554"/>
              </a:xfrm>
              <a:prstGeom prst="rect">
                <a:avLst/>
              </a:prstGeom>
              <a:noFill/>
              <a:ln w="12700">
                <a:solidFill>
                  <a:schemeClr val="tx1"/>
                </a:solidFill>
              </a:ln>
            </p:spPr>
            <p:txBody>
              <a:bodyPr wrap="square" rtlCol="0">
                <a:spAutoFit/>
              </a:bodyPr>
              <a:lstStyle/>
              <a:p>
                <a:pPr algn="ctr"/>
                <a:r>
                  <a:rPr lang="en-US" sz="1600" dirty="0" smtClean="0">
                    <a:ea typeface="Helvetica Light" charset="0"/>
                    <a:cs typeface="Helvetica Light" charset="0"/>
                  </a:rPr>
                  <a:t>parallel(</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39" name="Straight Connector 138"/>
              <p:cNvCxnSpPr/>
              <p:nvPr/>
            </p:nvCxnSpPr>
            <p:spPr>
              <a:xfrm flipH="1">
                <a:off x="6824749" y="5134686"/>
                <a:ext cx="761090" cy="7413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flipV="1">
                <a:off x="6055112" y="5130055"/>
                <a:ext cx="769636" cy="7876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6810329" y="5208823"/>
                <a:ext cx="0" cy="181247"/>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4677453" y="5392978"/>
                <a:ext cx="1308484" cy="338554"/>
              </a:xfrm>
              <a:prstGeom prst="rect">
                <a:avLst/>
              </a:prstGeom>
              <a:noFill/>
              <a:ln w="12700">
                <a:solidFill>
                  <a:schemeClr val="tx1"/>
                </a:solidFill>
              </a:ln>
            </p:spPr>
            <p:txBody>
              <a:bodyPr wrap="square" lIns="0" rIns="0" rtlCol="0">
                <a:spAutoFit/>
              </a:bodyPr>
              <a:lstStyle/>
              <a:p>
                <a:pPr algn="ctr"/>
                <a:r>
                  <a:rPr lang="en-US" sz="1600" dirty="0" err="1" smtClean="0">
                    <a:ea typeface="Helvetica Light" charset="0"/>
                    <a:cs typeface="Helvetica Light" charset="0"/>
                  </a:rPr>
                  <a:t>mayAlias</a:t>
                </a:r>
                <a:r>
                  <a:rPr lang="en-US" sz="1600" dirty="0" smtClean="0">
                    <a:ea typeface="Helvetica Light" charset="0"/>
                    <a:cs typeface="Helvetica Light" charset="0"/>
                  </a:rPr>
                  <a:t>(</a:t>
                </a:r>
                <a:r>
                  <a:rPr lang="en-US" sz="1600" dirty="0" smtClean="0">
                    <a:solidFill>
                      <a:srgbClr val="7030A0"/>
                    </a:solidFill>
                    <a:ea typeface="Helvetica Light" charset="0"/>
                    <a:cs typeface="Helvetica Light" charset="0"/>
                  </a:rPr>
                  <a:t>y2</a:t>
                </a:r>
                <a:r>
                  <a:rPr lang="en-US" sz="1600" dirty="0" smtClean="0">
                    <a:ea typeface="Helvetica Light" charset="0"/>
                    <a:cs typeface="Helvetica Light" charset="0"/>
                  </a:rPr>
                  <a:t>,</a:t>
                </a:r>
                <a:r>
                  <a:rPr lang="en-US" sz="1600" dirty="0" smtClean="0">
                    <a:solidFill>
                      <a:srgbClr val="00B0F0"/>
                    </a:solidFill>
                    <a:ea typeface="Helvetica Light" charset="0"/>
                    <a:cs typeface="Helvetica Light" charset="0"/>
                  </a:rPr>
                  <a:t>y1</a:t>
                </a:r>
                <a:r>
                  <a:rPr lang="en-US" sz="1600" dirty="0" smtClean="0">
                    <a:ea typeface="Helvetica Light" charset="0"/>
                    <a:cs typeface="Helvetica Light" charset="0"/>
                  </a:rPr>
                  <a:t>)</a:t>
                </a:r>
              </a:p>
            </p:txBody>
          </p:sp>
          <p:cxnSp>
            <p:nvCxnSpPr>
              <p:cNvPr id="143" name="Straight Arrow Connector 142"/>
              <p:cNvCxnSpPr/>
              <p:nvPr/>
            </p:nvCxnSpPr>
            <p:spPr>
              <a:xfrm>
                <a:off x="6810329" y="5728624"/>
                <a:ext cx="2317" cy="2404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flipV="1">
                <a:off x="5331695" y="5731532"/>
                <a:ext cx="1478634" cy="1066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6802933" y="5728662"/>
                <a:ext cx="1503493" cy="109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a:endCxn id="85" idx="0"/>
              </p:cNvCxnSpPr>
              <p:nvPr/>
            </p:nvCxnSpPr>
            <p:spPr>
              <a:xfrm>
                <a:off x="7791087" y="1036805"/>
                <a:ext cx="0" cy="2367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1518387840"/>
                  </p:ext>
                </p:extLst>
              </p:nvPr>
            </p:nvGraphicFramePr>
            <p:xfrm>
              <a:off x="284003" y="3501994"/>
              <a:ext cx="3850197" cy="2136806"/>
            </p:xfrm>
            <a:graphic>
              <a:graphicData uri="http://schemas.openxmlformats.org/drawingml/2006/table">
                <a:tbl>
                  <a:tblPr firstRow="1" bandRow="1">
                    <a:tableStyleId>{5C22544A-7EE6-4342-B048-85BDC9FD1C3A}</a:tableStyleId>
                  </a:tblPr>
                  <a:tblGrid>
                    <a:gridCol w="2107222"/>
                    <a:gridCol w="1742975"/>
                  </a:tblGrid>
                  <a:tr h="689000">
                    <a:tc>
                      <a:txBody>
                        <a:bodyPr/>
                        <a:lstStyle/>
                        <a:p>
                          <a:pPr algn="ctr"/>
                          <a:r>
                            <a:rPr lang="en-US" dirty="0" smtClean="0"/>
                            <a:t>Questions</a:t>
                          </a:r>
                        </a:p>
                        <a:p>
                          <a:pPr algn="ctr"/>
                          <a:r>
                            <a:rPr lang="en-US" dirty="0" smtClean="0"/>
                            <a:t>Asked</a:t>
                          </a:r>
                          <a:endParaRPr lang="en-US" dirty="0"/>
                        </a:p>
                      </a:txBody>
                      <a:tcPr/>
                    </a:tc>
                    <a:tc>
                      <a:txBody>
                        <a:bodyPr/>
                        <a:lstStyle/>
                        <a:p>
                          <a:pPr algn="ctr"/>
                          <a:r>
                            <a:rPr lang="en-US" dirty="0" smtClean="0"/>
                            <a:t>Alarms</a:t>
                          </a:r>
                        </a:p>
                        <a:p>
                          <a:pPr algn="ctr"/>
                          <a:r>
                            <a:rPr lang="en-US" dirty="0" smtClean="0"/>
                            <a:t>Resolved</a:t>
                          </a:r>
                          <a:endParaRPr lang="en-US" dirty="0"/>
                        </a:p>
                      </a:txBody>
                      <a:tcPr/>
                    </a:tc>
                  </a:tr>
                  <a:tr h="500645">
                    <a:tc>
                      <a:txBody>
                        <a:bodyPr/>
                        <a:lstStyle/>
                        <a:p>
                          <a:pPr algn="ctr"/>
                          <a:r>
                            <a:rPr lang="en-US" sz="1900" b="0" dirty="0" smtClean="0"/>
                            <a:t>{ parallel(x1,</a:t>
                          </a:r>
                          <a:r>
                            <a:rPr lang="en-US" sz="1900" b="0" baseline="0" dirty="0" smtClean="0"/>
                            <a:t> x1) }</a:t>
                          </a:r>
                          <a:endParaRPr lang="en-US" sz="1900" b="0" dirty="0"/>
                        </a:p>
                      </a:txBody>
                      <a:tcPr anchor="ctr" anchorCtr="1"/>
                    </a:tc>
                    <a:tc>
                      <a:txBody>
                        <a:bodyPr/>
                        <a:lstStyle/>
                        <a:p>
                          <a:pPr algn="ctr"/>
                          <a:r>
                            <a:rPr lang="en-US" sz="1900" b="0" dirty="0" smtClean="0"/>
                            <a:t>{ </a:t>
                          </a:r>
                          <a:r>
                            <a:rPr lang="en-US" sz="1800" b="1" i="0" dirty="0" smtClean="0">
                              <a:latin typeface="Helvetica Light" charset="0"/>
                              <a:ea typeface="Helvetica Light" charset="0"/>
                              <a:cs typeface="Helvetica Light" charset="0"/>
                            </a:rPr>
                            <a:t>R1</a:t>
                          </a:r>
                          <a:r>
                            <a:rPr lang="en-US" sz="1800" b="0" dirty="0" smtClean="0"/>
                            <a:t>, </a:t>
                          </a:r>
                          <a:r>
                            <a:rPr lang="en-US" sz="1800" b="1" i="0" dirty="0" smtClean="0">
                              <a:latin typeface="Helvetica Light" charset="0"/>
                              <a:ea typeface="Helvetica Light" charset="0"/>
                              <a:cs typeface="Helvetica Light" charset="0"/>
                            </a:rPr>
                            <a:t>R2</a:t>
                          </a:r>
                          <a:r>
                            <a:rPr lang="en-US" sz="1900" b="0" dirty="0" smtClean="0"/>
                            <a:t> }</a:t>
                          </a:r>
                          <a:endParaRPr lang="en-US" sz="1900" b="0" dirty="0"/>
                        </a:p>
                      </a:txBody>
                      <a:tcPr anchor="ctr" anchorCtr="1"/>
                    </a:tc>
                  </a:tr>
                  <a:tr h="486907">
                    <a:tc>
                      <a:txBody>
                        <a:bodyPr/>
                        <a:lstStyle/>
                        <a:p>
                          <a:pPr algn="ctr"/>
                          <a:r>
                            <a:rPr lang="en-US" sz="1900" b="0" dirty="0" smtClean="0"/>
                            <a:t>{</a:t>
                          </a:r>
                          <a:r>
                            <a:rPr lang="en-US" sz="1900" b="0" baseline="0" dirty="0" smtClean="0"/>
                            <a:t> </a:t>
                          </a:r>
                          <a:r>
                            <a:rPr lang="en-US" sz="1900" b="0" dirty="0" smtClean="0"/>
                            <a:t>parallel(y1,</a:t>
                          </a:r>
                          <a:r>
                            <a:rPr lang="en-US" sz="1900" b="0" baseline="0" dirty="0" smtClean="0"/>
                            <a:t> y1)</a:t>
                          </a:r>
                          <a:r>
                            <a:rPr lang="en-US" sz="1900" b="0" dirty="0" smtClean="0"/>
                            <a:t> }</a:t>
                          </a:r>
                          <a:endParaRPr lang="en-US" sz="1900" b="0" dirty="0"/>
                        </a:p>
                      </a:txBody>
                      <a:tcPr anchor="ctr" anchorCtr="1"/>
                    </a:tc>
                    <a:tc>
                      <a:txBody>
                        <a:bodyPr/>
                        <a:lstStyle/>
                        <a:p>
                          <a:pPr algn="ctr"/>
                          <a:r>
                            <a:rPr lang="en-US" sz="1900" b="0" dirty="0" smtClean="0"/>
                            <a:t>{ </a:t>
                          </a:r>
                          <a:r>
                            <a:rPr lang="en-US" sz="1800" b="1" i="0" dirty="0" smtClean="0">
                              <a:latin typeface="Helvetica Light" charset="0"/>
                              <a:ea typeface="Helvetica Light" charset="0"/>
                              <a:cs typeface="Helvetica Light" charset="0"/>
                            </a:rPr>
                            <a:t>R2</a:t>
                          </a:r>
                          <a:r>
                            <a:rPr lang="en-US" sz="1900" b="0" baseline="0" dirty="0" smtClean="0"/>
                            <a:t> }</a:t>
                          </a:r>
                          <a:endParaRPr lang="en-US" sz="1900" b="0" dirty="0"/>
                        </a:p>
                      </a:txBody>
                      <a:tcPr anchor="ctr" anchorCtr="1"/>
                    </a:tc>
                  </a:tr>
                  <a:tr h="460254">
                    <a:tc>
                      <a:txBody>
                        <a:bodyPr/>
                        <a:lstStyle/>
                        <a:p>
                          <a:pPr algn="ctr"/>
                          <a:r>
                            <a:rPr lang="en-US" sz="1900" b="0" dirty="0" smtClean="0"/>
                            <a:t>{ </a:t>
                          </a:r>
                          <a:r>
                            <a:rPr lang="en-US" sz="1900" b="0" dirty="0" err="1" smtClean="0"/>
                            <a:t>mayAlias</a:t>
                          </a:r>
                          <a:r>
                            <a:rPr lang="en-US" sz="1900" b="0" dirty="0" smtClean="0"/>
                            <a:t>(y2, y1) }</a:t>
                          </a:r>
                          <a:endParaRPr lang="en-US" sz="1900" b="0" dirty="0"/>
                        </a:p>
                      </a:txBody>
                      <a:tcPr anchor="ctr" anchorCtr="1"/>
                    </a:tc>
                    <a:tc>
                      <a:txBody>
                        <a:bodyPr/>
                        <a:lstStyle/>
                        <a:p>
                          <a:pPr algn="ctr"/>
                          <a14:m>
                            <m:oMathPara xmlns:m="http://schemas.openxmlformats.org/officeDocument/2006/math">
                              <m:oMathParaPr>
                                <m:jc m:val="centerGroup"/>
                              </m:oMathParaPr>
                              <m:oMath xmlns:m="http://schemas.openxmlformats.org/officeDocument/2006/math">
                                <m:r>
                                  <a:rPr lang="en-US" sz="1900" b="0" i="1" smtClean="0">
                                    <a:latin typeface="Cambria Math" charset="0"/>
                                    <a:ea typeface="Cambria Math" charset="0"/>
                                    <a:cs typeface="Cambria Math" charset="0"/>
                                  </a:rPr>
                                  <m:t>∅</m:t>
                                </m:r>
                              </m:oMath>
                            </m:oMathPara>
                          </a14:m>
                          <a:endParaRPr lang="en-US" sz="1900" b="0" dirty="0"/>
                        </a:p>
                      </a:txBody>
                      <a:tcPr anchor="ctr" anchorCtr="1"/>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1518387840"/>
                  </p:ext>
                </p:extLst>
              </p:nvPr>
            </p:nvGraphicFramePr>
            <p:xfrm>
              <a:off x="284003" y="3501994"/>
              <a:ext cx="3850197" cy="2136806"/>
            </p:xfrm>
            <a:graphic>
              <a:graphicData uri="http://schemas.openxmlformats.org/drawingml/2006/table">
                <a:tbl>
                  <a:tblPr firstRow="1" bandRow="1">
                    <a:tableStyleId>{5C22544A-7EE6-4342-B048-85BDC9FD1C3A}</a:tableStyleId>
                  </a:tblPr>
                  <a:tblGrid>
                    <a:gridCol w="2107222"/>
                    <a:gridCol w="1742975"/>
                  </a:tblGrid>
                  <a:tr h="689000">
                    <a:tc>
                      <a:txBody>
                        <a:bodyPr/>
                        <a:lstStyle/>
                        <a:p>
                          <a:pPr algn="ctr"/>
                          <a:r>
                            <a:rPr lang="en-US" dirty="0" smtClean="0"/>
                            <a:t>Questions</a:t>
                          </a:r>
                        </a:p>
                        <a:p>
                          <a:pPr algn="ctr"/>
                          <a:r>
                            <a:rPr lang="en-US" dirty="0" smtClean="0"/>
                            <a:t>Asked</a:t>
                          </a:r>
                          <a:endParaRPr lang="en-US" dirty="0"/>
                        </a:p>
                      </a:txBody>
                      <a:tcPr/>
                    </a:tc>
                    <a:tc>
                      <a:txBody>
                        <a:bodyPr/>
                        <a:lstStyle/>
                        <a:p>
                          <a:pPr algn="ctr"/>
                          <a:r>
                            <a:rPr lang="en-US" dirty="0" smtClean="0"/>
                            <a:t>Alarms</a:t>
                          </a:r>
                        </a:p>
                        <a:p>
                          <a:pPr algn="ctr"/>
                          <a:r>
                            <a:rPr lang="en-US" dirty="0" smtClean="0"/>
                            <a:t>Resolved</a:t>
                          </a:r>
                          <a:endParaRPr lang="en-US" dirty="0"/>
                        </a:p>
                      </a:txBody>
                      <a:tcPr/>
                    </a:tc>
                  </a:tr>
                  <a:tr h="500645">
                    <a:tc>
                      <a:txBody>
                        <a:bodyPr/>
                        <a:lstStyle/>
                        <a:p>
                          <a:pPr algn="ctr"/>
                          <a:r>
                            <a:rPr lang="en-US" sz="1900" b="0" dirty="0" smtClean="0"/>
                            <a:t>{ parallel(x1,</a:t>
                          </a:r>
                          <a:r>
                            <a:rPr lang="en-US" sz="1900" b="0" baseline="0" dirty="0" smtClean="0"/>
                            <a:t> x1) }</a:t>
                          </a:r>
                          <a:endParaRPr lang="en-US" sz="1900" b="0" dirty="0"/>
                        </a:p>
                      </a:txBody>
                      <a:tcPr anchor="ctr" anchorCtr="1"/>
                    </a:tc>
                    <a:tc>
                      <a:txBody>
                        <a:bodyPr/>
                        <a:lstStyle/>
                        <a:p>
                          <a:pPr algn="ctr"/>
                          <a:r>
                            <a:rPr lang="en-US" sz="1900" b="0" dirty="0" smtClean="0"/>
                            <a:t>{ </a:t>
                          </a:r>
                          <a:r>
                            <a:rPr lang="en-US" sz="1800" b="1" i="0" dirty="0" smtClean="0">
                              <a:latin typeface="Helvetica Light" charset="0"/>
                              <a:ea typeface="Helvetica Light" charset="0"/>
                              <a:cs typeface="Helvetica Light" charset="0"/>
                            </a:rPr>
                            <a:t>R1</a:t>
                          </a:r>
                          <a:r>
                            <a:rPr lang="en-US" sz="1800" b="0" dirty="0" smtClean="0"/>
                            <a:t>, </a:t>
                          </a:r>
                          <a:r>
                            <a:rPr lang="en-US" sz="1800" b="1" i="0" dirty="0" smtClean="0">
                              <a:latin typeface="Helvetica Light" charset="0"/>
                              <a:ea typeface="Helvetica Light" charset="0"/>
                              <a:cs typeface="Helvetica Light" charset="0"/>
                            </a:rPr>
                            <a:t>R2</a:t>
                          </a:r>
                          <a:r>
                            <a:rPr lang="en-US" sz="1900" b="0" dirty="0" smtClean="0"/>
                            <a:t> }</a:t>
                          </a:r>
                          <a:endParaRPr lang="en-US" sz="1900" b="0" dirty="0"/>
                        </a:p>
                      </a:txBody>
                      <a:tcPr anchor="ctr" anchorCtr="1"/>
                    </a:tc>
                  </a:tr>
                  <a:tr h="486907">
                    <a:tc>
                      <a:txBody>
                        <a:bodyPr/>
                        <a:lstStyle/>
                        <a:p>
                          <a:pPr algn="ctr"/>
                          <a:r>
                            <a:rPr lang="en-US" sz="1900" b="0" dirty="0" smtClean="0"/>
                            <a:t>{</a:t>
                          </a:r>
                          <a:r>
                            <a:rPr lang="en-US" sz="1900" b="0" baseline="0" dirty="0" smtClean="0"/>
                            <a:t> </a:t>
                          </a:r>
                          <a:r>
                            <a:rPr lang="en-US" sz="1900" b="0" dirty="0" smtClean="0"/>
                            <a:t>parallel(y1,</a:t>
                          </a:r>
                          <a:r>
                            <a:rPr lang="en-US" sz="1900" b="0" baseline="0" dirty="0" smtClean="0"/>
                            <a:t> y1)</a:t>
                          </a:r>
                          <a:r>
                            <a:rPr lang="en-US" sz="1900" b="0" dirty="0" smtClean="0"/>
                            <a:t> }</a:t>
                          </a:r>
                          <a:endParaRPr lang="en-US" sz="1900" b="0" dirty="0"/>
                        </a:p>
                      </a:txBody>
                      <a:tcPr anchor="ctr" anchorCtr="1"/>
                    </a:tc>
                    <a:tc>
                      <a:txBody>
                        <a:bodyPr/>
                        <a:lstStyle/>
                        <a:p>
                          <a:pPr algn="ctr"/>
                          <a:r>
                            <a:rPr lang="en-US" sz="1900" b="0" dirty="0" smtClean="0"/>
                            <a:t>{ </a:t>
                          </a:r>
                          <a:r>
                            <a:rPr lang="en-US" sz="1800" b="1" i="0" dirty="0" smtClean="0">
                              <a:latin typeface="Helvetica Light" charset="0"/>
                              <a:ea typeface="Helvetica Light" charset="0"/>
                              <a:cs typeface="Helvetica Light" charset="0"/>
                            </a:rPr>
                            <a:t>R2</a:t>
                          </a:r>
                          <a:r>
                            <a:rPr lang="en-US" sz="1900" b="0" baseline="0" dirty="0" smtClean="0"/>
                            <a:t> }</a:t>
                          </a:r>
                          <a:endParaRPr lang="en-US" sz="1900" b="0" dirty="0"/>
                        </a:p>
                      </a:txBody>
                      <a:tcPr anchor="ctr" anchorCtr="1"/>
                    </a:tc>
                  </a:tr>
                  <a:tr h="460254">
                    <a:tc>
                      <a:txBody>
                        <a:bodyPr/>
                        <a:lstStyle/>
                        <a:p>
                          <a:pPr algn="ctr"/>
                          <a:r>
                            <a:rPr lang="en-US" sz="1900" b="0" dirty="0" smtClean="0"/>
                            <a:t>{ </a:t>
                          </a:r>
                          <a:r>
                            <a:rPr lang="en-US" sz="1900" b="0" dirty="0" err="1" smtClean="0"/>
                            <a:t>mayAlias</a:t>
                          </a:r>
                          <a:r>
                            <a:rPr lang="en-US" sz="1900" b="0" dirty="0" smtClean="0"/>
                            <a:t>(y2, y1) }</a:t>
                          </a:r>
                          <a:endParaRPr lang="en-US" sz="1900" b="0" dirty="0"/>
                        </a:p>
                      </a:txBody>
                      <a:tcPr anchor="ctr" anchorCtr="1"/>
                    </a:tc>
                    <a:tc>
                      <a:txBody>
                        <a:bodyPr/>
                        <a:lstStyle/>
                        <a:p>
                          <a:endParaRPr lang="en-US"/>
                        </a:p>
                      </a:txBody>
                      <a:tcPr anchor="ctr" anchorCtr="1">
                        <a:blipFill rotWithShape="0">
                          <a:blip r:embed="rId4"/>
                          <a:stretch>
                            <a:fillRect l="-120906" t="-368421" r="-1394" b="-14474"/>
                          </a:stretch>
                        </a:blipFill>
                      </a:tcPr>
                    </a:tc>
                  </a:tr>
                </a:tbl>
              </a:graphicData>
            </a:graphic>
          </p:graphicFrame>
        </mc:Fallback>
      </mc:AlternateContent>
      <p:sp>
        <p:nvSpPr>
          <p:cNvPr id="2" name="TextBox 1"/>
          <p:cNvSpPr txBox="1"/>
          <p:nvPr/>
        </p:nvSpPr>
        <p:spPr>
          <a:xfrm>
            <a:off x="4495800" y="2453640"/>
            <a:ext cx="479618" cy="369332"/>
          </a:xfrm>
          <a:prstGeom prst="rect">
            <a:avLst/>
          </a:prstGeom>
          <a:noFill/>
        </p:spPr>
        <p:txBody>
          <a:bodyPr wrap="none" rtlCol="0">
            <a:spAutoFit/>
          </a:bodyPr>
          <a:lstStyle/>
          <a:p>
            <a:r>
              <a:rPr lang="en-US" b="1" dirty="0" smtClean="0">
                <a:latin typeface="Helvetica Light" charset="0"/>
                <a:ea typeface="Helvetica Light" charset="0"/>
                <a:cs typeface="Helvetica Light" charset="0"/>
              </a:rPr>
              <a:t>R1</a:t>
            </a:r>
          </a:p>
        </p:txBody>
      </p:sp>
      <p:sp>
        <p:nvSpPr>
          <p:cNvPr id="63" name="TextBox 62"/>
          <p:cNvSpPr txBox="1"/>
          <p:nvPr/>
        </p:nvSpPr>
        <p:spPr>
          <a:xfrm>
            <a:off x="7387305" y="5916905"/>
            <a:ext cx="479618" cy="369332"/>
          </a:xfrm>
          <a:prstGeom prst="rect">
            <a:avLst/>
          </a:prstGeom>
          <a:noFill/>
        </p:spPr>
        <p:txBody>
          <a:bodyPr wrap="none" rtlCol="0">
            <a:spAutoFit/>
          </a:bodyPr>
          <a:lstStyle/>
          <a:p>
            <a:r>
              <a:rPr lang="en-US" b="1" dirty="0" smtClean="0">
                <a:latin typeface="Helvetica Light" charset="0"/>
                <a:ea typeface="Helvetica Light" charset="0"/>
                <a:cs typeface="Helvetica Light" charset="0"/>
              </a:rPr>
              <a:t>R2</a:t>
            </a:r>
          </a:p>
        </p:txBody>
      </p:sp>
      <p:grpSp>
        <p:nvGrpSpPr>
          <p:cNvPr id="73" name="Group 72"/>
          <p:cNvGrpSpPr/>
          <p:nvPr/>
        </p:nvGrpSpPr>
        <p:grpSpPr>
          <a:xfrm>
            <a:off x="319743" y="1005839"/>
            <a:ext cx="2886438" cy="1919253"/>
            <a:chOff x="604128" y="1243381"/>
            <a:chExt cx="3206828" cy="1919253"/>
          </a:xfrm>
        </p:grpSpPr>
        <p:sp>
          <p:nvSpPr>
            <p:cNvPr id="74" name="TextBox 73"/>
            <p:cNvSpPr txBox="1"/>
            <p:nvPr/>
          </p:nvSpPr>
          <p:spPr>
            <a:xfrm>
              <a:off x="622727" y="1565933"/>
              <a:ext cx="3188228" cy="307777"/>
            </a:xfrm>
            <a:prstGeom prst="rect">
              <a:avLst/>
            </a:prstGeom>
            <a:noFill/>
          </p:spPr>
          <p:txBody>
            <a:bodyPr wrap="none" rtlCol="0">
              <a:spAutoFit/>
            </a:bodyPr>
            <a:lstStyle/>
            <a:p>
              <a:r>
                <a:rPr lang="en-US" sz="1400" dirty="0" smtClean="0">
                  <a:solidFill>
                    <a:srgbClr val="FF0000"/>
                  </a:solidFill>
                  <a:latin typeface="Monaco" charset="0"/>
                  <a:ea typeface="Monaco" charset="0"/>
                  <a:cs typeface="Monaco" charset="0"/>
                </a:rPr>
                <a:t> </a:t>
              </a:r>
              <a:r>
                <a:rPr lang="en-US" sz="1400" dirty="0" err="1" smtClean="0">
                  <a:solidFill>
                    <a:srgbClr val="FF0000"/>
                  </a:solidFill>
                  <a:latin typeface="Monaco" charset="0"/>
                  <a:ea typeface="Monaco" charset="0"/>
                  <a:cs typeface="Monaco" charset="0"/>
                </a:rPr>
                <a:t>request.clear</a:t>
              </a:r>
              <a:r>
                <a:rPr lang="en-US" sz="1400" dirty="0" smtClean="0">
                  <a:solidFill>
                    <a:srgbClr val="FF0000"/>
                  </a:solidFill>
                  <a:latin typeface="Monaco" charset="0"/>
                  <a:ea typeface="Monaco" charset="0"/>
                  <a:cs typeface="Monaco" charset="0"/>
                </a:rPr>
                <a:t>();  // </a:t>
              </a:r>
              <a:r>
                <a:rPr lang="en-US" sz="1400" b="1" dirty="0">
                  <a:solidFill>
                    <a:srgbClr val="FF0000"/>
                  </a:solidFill>
                  <a:latin typeface="Monaco" charset="0"/>
                  <a:ea typeface="Monaco" charset="0"/>
                  <a:cs typeface="Monaco" charset="0"/>
                </a:rPr>
                <a:t>x1</a:t>
              </a:r>
              <a:endParaRPr lang="en-US" sz="1400" dirty="0">
                <a:solidFill>
                  <a:srgbClr val="FF0000"/>
                </a:solidFill>
                <a:latin typeface="Monaco" charset="0"/>
                <a:ea typeface="Monaco" charset="0"/>
                <a:cs typeface="Monaco" charset="0"/>
              </a:endParaRPr>
            </a:p>
          </p:txBody>
        </p:sp>
        <p:sp>
          <p:nvSpPr>
            <p:cNvPr id="75" name="TextBox 74"/>
            <p:cNvSpPr txBox="1"/>
            <p:nvPr/>
          </p:nvSpPr>
          <p:spPr>
            <a:xfrm>
              <a:off x="622728" y="1888485"/>
              <a:ext cx="3188228" cy="307777"/>
            </a:xfrm>
            <a:prstGeom prst="rect">
              <a:avLst/>
            </a:prstGeom>
            <a:noFill/>
          </p:spPr>
          <p:txBody>
            <a:bodyPr wrap="none" rtlCol="0">
              <a:spAutoFit/>
            </a:bodyPr>
            <a:lstStyle/>
            <a:p>
              <a:r>
                <a:rPr lang="en-US" sz="1400" dirty="0" smtClean="0">
                  <a:solidFill>
                    <a:srgbClr val="00B050"/>
                  </a:solidFill>
                  <a:latin typeface="Monaco" charset="0"/>
                  <a:ea typeface="Monaco" charset="0"/>
                  <a:cs typeface="Monaco" charset="0"/>
                </a:rPr>
                <a:t> request </a:t>
              </a:r>
              <a:r>
                <a:rPr lang="en-US" sz="1400" dirty="0">
                  <a:solidFill>
                    <a:srgbClr val="00B050"/>
                  </a:solidFill>
                  <a:latin typeface="Monaco" charset="0"/>
                  <a:ea typeface="Monaco" charset="0"/>
                  <a:cs typeface="Monaco" charset="0"/>
                </a:rPr>
                <a:t>= null</a:t>
              </a:r>
              <a:r>
                <a:rPr lang="en-US" sz="1400" dirty="0" smtClean="0">
                  <a:solidFill>
                    <a:srgbClr val="00B050"/>
                  </a:solidFill>
                  <a:latin typeface="Monaco" charset="0"/>
                  <a:ea typeface="Monaco" charset="0"/>
                  <a:cs typeface="Monaco" charset="0"/>
                </a:rPr>
                <a:t>;   // </a:t>
              </a:r>
              <a:r>
                <a:rPr lang="en-US" sz="1400" b="1" dirty="0" smtClean="0">
                  <a:solidFill>
                    <a:srgbClr val="00B050"/>
                  </a:solidFill>
                  <a:latin typeface="Monaco" charset="0"/>
                  <a:ea typeface="Monaco" charset="0"/>
                  <a:cs typeface="Monaco" charset="0"/>
                </a:rPr>
                <a:t>x2</a:t>
              </a:r>
              <a:endParaRPr lang="en-US" sz="1400" dirty="0">
                <a:solidFill>
                  <a:srgbClr val="00B050"/>
                </a:solidFill>
                <a:latin typeface="Monaco" charset="0"/>
                <a:ea typeface="Monaco" charset="0"/>
                <a:cs typeface="Monaco" charset="0"/>
              </a:endParaRPr>
            </a:p>
          </p:txBody>
        </p:sp>
        <p:sp>
          <p:nvSpPr>
            <p:cNvPr id="76" name="TextBox 75"/>
            <p:cNvSpPr txBox="1"/>
            <p:nvPr/>
          </p:nvSpPr>
          <p:spPr>
            <a:xfrm>
              <a:off x="612648" y="2180797"/>
              <a:ext cx="3188228" cy="307777"/>
            </a:xfrm>
            <a:prstGeom prst="rect">
              <a:avLst/>
            </a:prstGeom>
            <a:noFill/>
          </p:spPr>
          <p:txBody>
            <a:bodyPr wrap="none" rtlCol="0">
              <a:spAutoFit/>
            </a:bodyPr>
            <a:lstStyle/>
            <a:p>
              <a:r>
                <a:rPr lang="en-US" sz="1400" dirty="0" smtClean="0">
                  <a:solidFill>
                    <a:srgbClr val="00B0F0"/>
                  </a:solidFill>
                  <a:latin typeface="Monaco" charset="0"/>
                  <a:ea typeface="Monaco" charset="0"/>
                  <a:cs typeface="Monaco" charset="0"/>
                </a:rPr>
                <a:t> </a:t>
              </a:r>
              <a:r>
                <a:rPr lang="en-US" sz="1400" dirty="0" err="1" smtClean="0">
                  <a:solidFill>
                    <a:srgbClr val="00B0F0"/>
                  </a:solidFill>
                  <a:latin typeface="Monaco" charset="0"/>
                  <a:ea typeface="Monaco" charset="0"/>
                  <a:cs typeface="Monaco" charset="0"/>
                </a:rPr>
                <a:t>writer.close</a:t>
              </a:r>
              <a:r>
                <a:rPr lang="en-US" sz="1400" dirty="0">
                  <a:solidFill>
                    <a:srgbClr val="00B0F0"/>
                  </a:solidFill>
                  <a:latin typeface="Monaco" charset="0"/>
                  <a:ea typeface="Monaco" charset="0"/>
                  <a:cs typeface="Monaco" charset="0"/>
                </a:rPr>
                <a:t>(); </a:t>
              </a:r>
              <a:r>
                <a:rPr lang="en-US" sz="1400" dirty="0" smtClean="0">
                  <a:solidFill>
                    <a:srgbClr val="00B0F0"/>
                  </a:solidFill>
                  <a:latin typeface="Monaco" charset="0"/>
                  <a:ea typeface="Monaco" charset="0"/>
                  <a:cs typeface="Monaco" charset="0"/>
                </a:rPr>
                <a:t>  // </a:t>
              </a:r>
              <a:r>
                <a:rPr lang="en-US" sz="1400" b="1" dirty="0" smtClean="0">
                  <a:solidFill>
                    <a:srgbClr val="00B0F0"/>
                  </a:solidFill>
                  <a:latin typeface="Monaco" charset="0"/>
                  <a:ea typeface="Monaco" charset="0"/>
                  <a:cs typeface="Monaco" charset="0"/>
                </a:rPr>
                <a:t>y1</a:t>
              </a:r>
              <a:endParaRPr lang="en-US" sz="1400" dirty="0">
                <a:solidFill>
                  <a:srgbClr val="00B0F0"/>
                </a:solidFill>
                <a:latin typeface="Monaco" charset="0"/>
                <a:ea typeface="Monaco" charset="0"/>
                <a:cs typeface="Monaco" charset="0"/>
              </a:endParaRPr>
            </a:p>
          </p:txBody>
        </p:sp>
        <p:sp>
          <p:nvSpPr>
            <p:cNvPr id="77" name="TextBox 76"/>
            <p:cNvSpPr txBox="1"/>
            <p:nvPr/>
          </p:nvSpPr>
          <p:spPr>
            <a:xfrm>
              <a:off x="622726" y="2518668"/>
              <a:ext cx="3188228" cy="307777"/>
            </a:xfrm>
            <a:prstGeom prst="rect">
              <a:avLst/>
            </a:prstGeom>
            <a:noFill/>
          </p:spPr>
          <p:txBody>
            <a:bodyPr wrap="none" rtlCol="0">
              <a:spAutoFit/>
            </a:bodyPr>
            <a:lstStyle/>
            <a:p>
              <a:r>
                <a:rPr lang="en-US" sz="1400" dirty="0" smtClean="0">
                  <a:solidFill>
                    <a:srgbClr val="7030A0"/>
                  </a:solidFill>
                  <a:latin typeface="Monaco" charset="0"/>
                  <a:ea typeface="Monaco" charset="0"/>
                  <a:cs typeface="Monaco" charset="0"/>
                </a:rPr>
                <a:t> writer </a:t>
              </a:r>
              <a:r>
                <a:rPr lang="en-US" sz="1400" dirty="0">
                  <a:solidFill>
                    <a:srgbClr val="7030A0"/>
                  </a:solidFill>
                  <a:latin typeface="Monaco" charset="0"/>
                  <a:ea typeface="Monaco" charset="0"/>
                  <a:cs typeface="Monaco" charset="0"/>
                </a:rPr>
                <a:t>= null; </a:t>
              </a:r>
              <a:r>
                <a:rPr lang="en-US" sz="1400" dirty="0" smtClean="0">
                  <a:solidFill>
                    <a:srgbClr val="7030A0"/>
                  </a:solidFill>
                  <a:latin typeface="Monaco" charset="0"/>
                  <a:ea typeface="Monaco" charset="0"/>
                  <a:cs typeface="Monaco" charset="0"/>
                </a:rPr>
                <a:t>   // </a:t>
              </a:r>
              <a:r>
                <a:rPr lang="en-US" sz="1400" b="1" dirty="0" smtClean="0">
                  <a:solidFill>
                    <a:srgbClr val="7030A0"/>
                  </a:solidFill>
                  <a:latin typeface="Monaco" charset="0"/>
                  <a:ea typeface="Monaco" charset="0"/>
                  <a:cs typeface="Monaco" charset="0"/>
                </a:rPr>
                <a:t>y2</a:t>
              </a:r>
              <a:endParaRPr lang="en-US" sz="1400" dirty="0">
                <a:solidFill>
                  <a:srgbClr val="7030A0"/>
                </a:solidFill>
                <a:latin typeface="Monaco" charset="0"/>
                <a:ea typeface="Monaco" charset="0"/>
                <a:cs typeface="Monaco" charset="0"/>
              </a:endParaRPr>
            </a:p>
          </p:txBody>
        </p:sp>
        <p:sp>
          <p:nvSpPr>
            <p:cNvPr id="78" name="TextBox 77"/>
            <p:cNvSpPr txBox="1"/>
            <p:nvPr/>
          </p:nvSpPr>
          <p:spPr>
            <a:xfrm>
              <a:off x="612648" y="2793302"/>
              <a:ext cx="3094304" cy="369332"/>
            </a:xfrm>
            <a:prstGeom prst="rect">
              <a:avLst/>
            </a:prstGeom>
            <a:noFill/>
          </p:spPr>
          <p:txBody>
            <a:bodyPr wrap="square" rtlCol="0">
              <a:spAutoFit/>
            </a:bodyPr>
            <a:lstStyle/>
            <a:p>
              <a:pPr algn="ctr"/>
              <a:r>
                <a:rPr lang="mr-IN" dirty="0" smtClean="0"/>
                <a:t>…</a:t>
              </a:r>
              <a:endParaRPr lang="en-US" dirty="0"/>
            </a:p>
          </p:txBody>
        </p:sp>
        <p:sp>
          <p:nvSpPr>
            <p:cNvPr id="79" name="TextBox 78"/>
            <p:cNvSpPr txBox="1"/>
            <p:nvPr/>
          </p:nvSpPr>
          <p:spPr>
            <a:xfrm>
              <a:off x="604128" y="1243381"/>
              <a:ext cx="3094304" cy="369332"/>
            </a:xfrm>
            <a:prstGeom prst="rect">
              <a:avLst/>
            </a:prstGeom>
            <a:noFill/>
          </p:spPr>
          <p:txBody>
            <a:bodyPr wrap="square" rtlCol="0">
              <a:spAutoFit/>
            </a:bodyPr>
            <a:lstStyle/>
            <a:p>
              <a:pPr algn="ctr"/>
              <a:r>
                <a:rPr lang="mr-IN" smtClean="0"/>
                <a:t>…</a:t>
              </a:r>
              <a:endParaRPr lang="en-US" dirty="0"/>
            </a:p>
          </p:txBody>
        </p:sp>
      </p:grpSp>
      <p:sp>
        <p:nvSpPr>
          <p:cNvPr id="81" name="Rectangle 80"/>
          <p:cNvSpPr/>
          <p:nvPr/>
        </p:nvSpPr>
        <p:spPr>
          <a:xfrm>
            <a:off x="325464" y="1068427"/>
            <a:ext cx="2854346" cy="19016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1F7DF5D7-FF41-4BF6-8958-28DFF1DB182D}" type="slidenum">
              <a:rPr lang="en-US" smtClean="0"/>
              <a:pPr/>
              <a:t>53</a:t>
            </a:fld>
            <a:endParaRPr lang="en-US" dirty="0"/>
          </a:p>
        </p:txBody>
      </p:sp>
    </p:spTree>
    <p:custDataLst>
      <p:tags r:id="rId1"/>
    </p:custDataLst>
    <p:extLst>
      <p:ext uri="{BB962C8B-B14F-4D97-AF65-F5344CB8AC3E}">
        <p14:creationId xmlns:p14="http://schemas.microsoft.com/office/powerpoint/2010/main" val="430288546"/>
      </p:ext>
    </p:extLst>
  </p:cSld>
  <p:clrMapOvr>
    <a:masterClrMapping/>
  </p:clrMapOvr>
  <mc:AlternateContent xmlns:mc="http://schemas.openxmlformats.org/markup-compatibility/2006" xmlns:p14="http://schemas.microsoft.com/office/powerpoint/2010/main">
    <mc:Choice Requires="p14">
      <p:transition spd="slow" p14:dur="2000" advTm="21480"/>
    </mc:Choice>
    <mc:Fallback xmlns="">
      <p:transition spd="slow" advTm="214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dissolve">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Empirical Results: Generalization</a:t>
            </a:r>
            <a:endParaRPr lang="en-US" dirty="0"/>
          </a:p>
        </p:txBody>
      </p:sp>
      <p:sp>
        <p:nvSpPr>
          <p:cNvPr id="3" name="Date Placeholder 2"/>
          <p:cNvSpPr>
            <a:spLocks noGrp="1"/>
          </p:cNvSpPr>
          <p:nvPr>
            <p:ph type="dt" sz="half" idx="10"/>
          </p:nvPr>
        </p:nvSpPr>
        <p:spPr/>
        <p:txBody>
          <a:bodyPr/>
          <a:lstStyle/>
          <a:p>
            <a:r>
              <a:rPr lang="en-US" smtClean="0"/>
              <a:t>10/13/17</a:t>
            </a:r>
            <a:endParaRPr lang="en-US" dirty="0"/>
          </a:p>
        </p:txBody>
      </p:sp>
      <p:graphicFrame>
        <p:nvGraphicFramePr>
          <p:cNvPr id="21" name="Chart 20"/>
          <p:cNvGraphicFramePr>
            <a:graphicFrameLocks/>
          </p:cNvGraphicFramePr>
          <p:nvPr>
            <p:extLst/>
          </p:nvPr>
        </p:nvGraphicFramePr>
        <p:xfrm>
          <a:off x="1081405" y="2024380"/>
          <a:ext cx="6584950" cy="3784600"/>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p:cNvSpPr txBox="1"/>
          <p:nvPr/>
        </p:nvSpPr>
        <p:spPr>
          <a:xfrm>
            <a:off x="2874364" y="1816608"/>
            <a:ext cx="845846" cy="338554"/>
          </a:xfrm>
          <a:prstGeom prst="rect">
            <a:avLst/>
          </a:prstGeom>
          <a:noFill/>
        </p:spPr>
        <p:txBody>
          <a:bodyPr wrap="square" rtlCol="0">
            <a:spAutoFit/>
          </a:bodyPr>
          <a:lstStyle/>
          <a:p>
            <a:r>
              <a:rPr lang="en-US" sz="1600" dirty="0" smtClean="0">
                <a:solidFill>
                  <a:srgbClr val="FF9300"/>
                </a:solidFill>
                <a:latin typeface="Helvetica Light" charset="0"/>
                <a:ea typeface="Helvetica Light" charset="0"/>
                <a:cs typeface="Helvetica Light" charset="0"/>
              </a:rPr>
              <a:t>64  </a:t>
            </a:r>
            <a:r>
              <a:rPr lang="en-US" sz="1600" dirty="0" smtClean="0">
                <a:solidFill>
                  <a:schemeClr val="tx2"/>
                </a:solidFill>
                <a:latin typeface="Helvetica Light" charset="0"/>
                <a:ea typeface="Helvetica Light" charset="0"/>
                <a:cs typeface="Helvetica Light" charset="0"/>
              </a:rPr>
              <a:t>0</a:t>
            </a:r>
            <a:endParaRPr lang="en-US" sz="1600" dirty="0" smtClean="0">
              <a:solidFill>
                <a:schemeClr val="accent5">
                  <a:lumMod val="75000"/>
                </a:schemeClr>
              </a:solidFill>
              <a:latin typeface="Helvetica Light" charset="0"/>
              <a:ea typeface="Helvetica Light" charset="0"/>
              <a:cs typeface="Helvetica Light" charset="0"/>
            </a:endParaRPr>
          </a:p>
        </p:txBody>
      </p:sp>
      <p:sp>
        <p:nvSpPr>
          <p:cNvPr id="23" name="TextBox 22"/>
          <p:cNvSpPr txBox="1"/>
          <p:nvPr/>
        </p:nvSpPr>
        <p:spPr>
          <a:xfrm>
            <a:off x="3765930" y="1816608"/>
            <a:ext cx="1009608" cy="338554"/>
          </a:xfrm>
          <a:prstGeom prst="rect">
            <a:avLst/>
          </a:prstGeom>
          <a:noFill/>
        </p:spPr>
        <p:txBody>
          <a:bodyPr wrap="square" rtlCol="0">
            <a:spAutoFit/>
          </a:bodyPr>
          <a:lstStyle/>
          <a:p>
            <a:r>
              <a:rPr lang="en-US" sz="1600" dirty="0" smtClean="0">
                <a:solidFill>
                  <a:srgbClr val="FF9300"/>
                </a:solidFill>
                <a:latin typeface="Helvetica Light" charset="0"/>
                <a:ea typeface="Helvetica Light" charset="0"/>
                <a:cs typeface="Helvetica Light" charset="0"/>
              </a:rPr>
              <a:t>100  </a:t>
            </a:r>
            <a:r>
              <a:rPr lang="en-US" sz="1600" dirty="0" smtClean="0">
                <a:solidFill>
                  <a:schemeClr val="tx2"/>
                </a:solidFill>
                <a:latin typeface="Helvetica Light" charset="0"/>
                <a:ea typeface="Helvetica Light" charset="0"/>
                <a:cs typeface="Helvetica Light" charset="0"/>
              </a:rPr>
              <a:t>0</a:t>
            </a:r>
            <a:endParaRPr lang="en-US" sz="1600" dirty="0" smtClean="0">
              <a:solidFill>
                <a:schemeClr val="accent5">
                  <a:lumMod val="75000"/>
                </a:schemeClr>
              </a:solidFill>
              <a:latin typeface="Helvetica Light" charset="0"/>
              <a:ea typeface="Helvetica Light" charset="0"/>
              <a:cs typeface="Helvetica Light" charset="0"/>
            </a:endParaRPr>
          </a:p>
        </p:txBody>
      </p:sp>
      <p:sp>
        <p:nvSpPr>
          <p:cNvPr id="24" name="TextBox 23"/>
          <p:cNvSpPr txBox="1"/>
          <p:nvPr/>
        </p:nvSpPr>
        <p:spPr>
          <a:xfrm>
            <a:off x="6832505" y="1816608"/>
            <a:ext cx="568774" cy="338554"/>
          </a:xfrm>
          <a:prstGeom prst="rect">
            <a:avLst/>
          </a:prstGeom>
          <a:noFill/>
        </p:spPr>
        <p:txBody>
          <a:bodyPr wrap="square" rtlCol="0">
            <a:spAutoFit/>
          </a:bodyPr>
          <a:lstStyle/>
          <a:p>
            <a:r>
              <a:rPr lang="en-US" sz="1600" smtClean="0">
                <a:solidFill>
                  <a:srgbClr val="FF9300"/>
                </a:solidFill>
                <a:latin typeface="Helvetica Light" charset="0"/>
                <a:ea typeface="Helvetica Light" charset="0"/>
                <a:cs typeface="Helvetica Light" charset="0"/>
              </a:rPr>
              <a:t>317</a:t>
            </a:r>
            <a:endParaRPr lang="en-US" sz="1600" dirty="0" smtClean="0">
              <a:solidFill>
                <a:schemeClr val="accent5">
                  <a:lumMod val="75000"/>
                </a:schemeClr>
              </a:solidFill>
              <a:latin typeface="Helvetica Light" charset="0"/>
              <a:ea typeface="Helvetica Light" charset="0"/>
              <a:cs typeface="Helvetica Light" charset="0"/>
            </a:endParaRPr>
          </a:p>
        </p:txBody>
      </p:sp>
      <p:sp>
        <p:nvSpPr>
          <p:cNvPr id="25" name="TextBox 24"/>
          <p:cNvSpPr txBox="1"/>
          <p:nvPr/>
        </p:nvSpPr>
        <p:spPr>
          <a:xfrm>
            <a:off x="1819721" y="1841576"/>
            <a:ext cx="557720" cy="338554"/>
          </a:xfrm>
          <a:prstGeom prst="rect">
            <a:avLst/>
          </a:prstGeom>
          <a:noFill/>
        </p:spPr>
        <p:txBody>
          <a:bodyPr wrap="square" rtlCol="0">
            <a:spAutoFit/>
          </a:bodyPr>
          <a:lstStyle/>
          <a:p>
            <a:r>
              <a:rPr lang="en-US" sz="1600" smtClean="0">
                <a:solidFill>
                  <a:srgbClr val="FF9300"/>
                </a:solidFill>
                <a:latin typeface="Helvetica Light" charset="0"/>
                <a:ea typeface="Helvetica Light" charset="0"/>
                <a:cs typeface="Helvetica Light" charset="0"/>
              </a:rPr>
              <a:t>226</a:t>
            </a:r>
            <a:endParaRPr lang="en-US" sz="1600" dirty="0" smtClean="0">
              <a:solidFill>
                <a:schemeClr val="accent5">
                  <a:lumMod val="75000"/>
                </a:schemeClr>
              </a:solidFill>
              <a:latin typeface="Helvetica Light" charset="0"/>
              <a:ea typeface="Helvetica Light" charset="0"/>
              <a:cs typeface="Helvetica Light" charset="0"/>
            </a:endParaRPr>
          </a:p>
        </p:txBody>
      </p:sp>
      <p:sp>
        <p:nvSpPr>
          <p:cNvPr id="26" name="TextBox 25"/>
          <p:cNvSpPr txBox="1"/>
          <p:nvPr/>
        </p:nvSpPr>
        <p:spPr>
          <a:xfrm>
            <a:off x="4649800" y="1816608"/>
            <a:ext cx="943849" cy="338554"/>
          </a:xfrm>
          <a:prstGeom prst="rect">
            <a:avLst/>
          </a:prstGeom>
          <a:noFill/>
        </p:spPr>
        <p:txBody>
          <a:bodyPr wrap="square" rtlCol="0">
            <a:spAutoFit/>
          </a:bodyPr>
          <a:lstStyle/>
          <a:p>
            <a:r>
              <a:rPr lang="en-US" sz="1600" dirty="0" smtClean="0">
                <a:solidFill>
                  <a:srgbClr val="FF9300"/>
                </a:solidFill>
                <a:latin typeface="Helvetica Light" charset="0"/>
                <a:ea typeface="Helvetica Light" charset="0"/>
                <a:cs typeface="Helvetica Light" charset="0"/>
              </a:rPr>
              <a:t>214  </a:t>
            </a:r>
            <a:r>
              <a:rPr lang="en-US" sz="1600" dirty="0" smtClean="0">
                <a:solidFill>
                  <a:schemeClr val="tx2"/>
                </a:solidFill>
                <a:latin typeface="Helvetica Light" charset="0"/>
                <a:ea typeface="Helvetica Light" charset="0"/>
                <a:cs typeface="Helvetica Light" charset="0"/>
              </a:rPr>
              <a:t>50</a:t>
            </a:r>
          </a:p>
        </p:txBody>
      </p:sp>
      <p:sp>
        <p:nvSpPr>
          <p:cNvPr id="27" name="TextBox 26"/>
          <p:cNvSpPr txBox="1"/>
          <p:nvPr/>
        </p:nvSpPr>
        <p:spPr>
          <a:xfrm>
            <a:off x="5822249" y="1816608"/>
            <a:ext cx="569443" cy="338554"/>
          </a:xfrm>
          <a:prstGeom prst="rect">
            <a:avLst/>
          </a:prstGeom>
          <a:noFill/>
        </p:spPr>
        <p:txBody>
          <a:bodyPr wrap="square" rtlCol="0">
            <a:spAutoFit/>
          </a:bodyPr>
          <a:lstStyle/>
          <a:p>
            <a:r>
              <a:rPr lang="en-US" sz="1600" smtClean="0">
                <a:solidFill>
                  <a:srgbClr val="FF9300"/>
                </a:solidFill>
                <a:latin typeface="Helvetica Light" charset="0"/>
                <a:ea typeface="Helvetica Light" charset="0"/>
                <a:cs typeface="Helvetica Light" charset="0"/>
              </a:rPr>
              <a:t>594</a:t>
            </a:r>
            <a:endParaRPr lang="en-US" sz="1600" dirty="0" smtClean="0">
              <a:solidFill>
                <a:schemeClr val="accent5">
                  <a:lumMod val="75000"/>
                </a:schemeClr>
              </a:solidFill>
              <a:latin typeface="Helvetica Light" charset="0"/>
              <a:ea typeface="Helvetica Light" charset="0"/>
              <a:cs typeface="Helvetica Light" charset="0"/>
            </a:endParaRPr>
          </a:p>
        </p:txBody>
      </p:sp>
      <p:sp>
        <p:nvSpPr>
          <p:cNvPr id="7" name="TextBox 6"/>
          <p:cNvSpPr txBox="1"/>
          <p:nvPr/>
        </p:nvSpPr>
        <p:spPr>
          <a:xfrm>
            <a:off x="1845905" y="1364225"/>
            <a:ext cx="5448803" cy="369332"/>
          </a:xfrm>
          <a:prstGeom prst="rect">
            <a:avLst/>
          </a:prstGeom>
          <a:noFill/>
        </p:spPr>
        <p:txBody>
          <a:bodyPr wrap="square" rtlCol="0">
            <a:spAutoFit/>
          </a:bodyPr>
          <a:lstStyle/>
          <a:p>
            <a:pPr algn="ctr"/>
            <a:r>
              <a:rPr lang="en-US" b="1" dirty="0" smtClean="0">
                <a:latin typeface="Helvetica Light" charset="0"/>
                <a:ea typeface="Helvetica Light" charset="0"/>
                <a:cs typeface="Helvetica Light" charset="0"/>
              </a:rPr>
              <a:t>total </a:t>
            </a:r>
            <a:r>
              <a:rPr lang="en-US" b="1" dirty="0" smtClean="0">
                <a:solidFill>
                  <a:schemeClr val="accent6"/>
                </a:solidFill>
                <a:latin typeface="Helvetica Light" charset="0"/>
                <a:ea typeface="Helvetica Light" charset="0"/>
                <a:cs typeface="Helvetica Light" charset="0"/>
              </a:rPr>
              <a:t>false</a:t>
            </a:r>
            <a:r>
              <a:rPr lang="en-US" b="1" dirty="0" smtClean="0">
                <a:latin typeface="Helvetica Light" charset="0"/>
                <a:ea typeface="Helvetica Light" charset="0"/>
                <a:cs typeface="Helvetica Light" charset="0"/>
              </a:rPr>
              <a:t> and </a:t>
            </a:r>
            <a:r>
              <a:rPr lang="en-US" b="1" dirty="0" smtClean="0">
                <a:solidFill>
                  <a:schemeClr val="tx2"/>
                </a:solidFill>
                <a:latin typeface="Helvetica Light" charset="0"/>
                <a:ea typeface="Helvetica Light" charset="0"/>
                <a:cs typeface="Helvetica Light" charset="0"/>
              </a:rPr>
              <a:t>true</a:t>
            </a:r>
            <a:r>
              <a:rPr lang="en-US" b="1" dirty="0">
                <a:latin typeface="Helvetica Light" charset="0"/>
                <a:ea typeface="Helvetica Light" charset="0"/>
                <a:cs typeface="Helvetica Light" charset="0"/>
              </a:rPr>
              <a:t> </a:t>
            </a:r>
            <a:r>
              <a:rPr lang="en-US" b="1" dirty="0" smtClean="0">
                <a:latin typeface="Helvetica Light" charset="0"/>
                <a:ea typeface="Helvetica Light" charset="0"/>
                <a:cs typeface="Helvetica Light" charset="0"/>
              </a:rPr>
              <a:t>reports</a:t>
            </a:r>
          </a:p>
        </p:txBody>
      </p:sp>
      <p:sp>
        <p:nvSpPr>
          <p:cNvPr id="28" name="TextBox 27"/>
          <p:cNvSpPr txBox="1"/>
          <p:nvPr/>
        </p:nvSpPr>
        <p:spPr>
          <a:xfrm>
            <a:off x="2215961" y="1841576"/>
            <a:ext cx="557720" cy="338554"/>
          </a:xfrm>
          <a:prstGeom prst="rect">
            <a:avLst/>
          </a:prstGeom>
          <a:noFill/>
        </p:spPr>
        <p:txBody>
          <a:bodyPr wrap="square" rtlCol="0">
            <a:spAutoFit/>
          </a:bodyPr>
          <a:lstStyle/>
          <a:p>
            <a:r>
              <a:rPr lang="en-US" sz="1600" dirty="0" smtClean="0">
                <a:solidFill>
                  <a:schemeClr val="tx2"/>
                </a:solidFill>
                <a:latin typeface="Helvetica Light" charset="0"/>
                <a:ea typeface="Helvetica Light" charset="0"/>
                <a:cs typeface="Helvetica Light" charset="0"/>
              </a:rPr>
              <a:t>185</a:t>
            </a:r>
          </a:p>
        </p:txBody>
      </p:sp>
      <p:sp>
        <p:nvSpPr>
          <p:cNvPr id="6" name="Slide Number Placeholder 5"/>
          <p:cNvSpPr>
            <a:spLocks noGrp="1"/>
          </p:cNvSpPr>
          <p:nvPr>
            <p:ph type="sldNum" sz="quarter" idx="12"/>
          </p:nvPr>
        </p:nvSpPr>
        <p:spPr/>
        <p:txBody>
          <a:bodyPr/>
          <a:lstStyle/>
          <a:p>
            <a:fld id="{1F7DF5D7-FF41-4BF6-8958-28DFF1DB182D}" type="slidenum">
              <a:rPr lang="en-US" smtClean="0"/>
              <a:pPr/>
              <a:t>54</a:t>
            </a:fld>
            <a:endParaRPr lang="en-US" dirty="0"/>
          </a:p>
        </p:txBody>
      </p:sp>
    </p:spTree>
    <p:custDataLst>
      <p:tags r:id="rId1"/>
    </p:custDataLst>
    <p:extLst>
      <p:ext uri="{BB962C8B-B14F-4D97-AF65-F5344CB8AC3E}">
        <p14:creationId xmlns:p14="http://schemas.microsoft.com/office/powerpoint/2010/main" val="928474025"/>
      </p:ext>
    </p:extLst>
  </p:cSld>
  <p:clrMapOvr>
    <a:masterClrMapping/>
  </p:clrMapOvr>
  <mc:AlternateContent xmlns:mc="http://schemas.openxmlformats.org/markup-compatibility/2006" xmlns:p14="http://schemas.microsoft.com/office/powerpoint/2010/main">
    <mc:Choice Requires="p14">
      <p:transition spd="slow" p14:dur="2000" advTm="58530"/>
    </mc:Choice>
    <mc:Fallback xmlns="">
      <p:transition spd="slow" advTm="5853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Empirical Results: Generalization</a:t>
            </a:r>
            <a:endParaRPr lang="en-US" dirty="0"/>
          </a:p>
        </p:txBody>
      </p:sp>
      <p:sp>
        <p:nvSpPr>
          <p:cNvPr id="3" name="Date Placeholder 2"/>
          <p:cNvSpPr>
            <a:spLocks noGrp="1"/>
          </p:cNvSpPr>
          <p:nvPr>
            <p:ph type="dt" sz="half" idx="10"/>
          </p:nvPr>
        </p:nvSpPr>
        <p:spPr/>
        <p:txBody>
          <a:bodyPr/>
          <a:lstStyle/>
          <a:p>
            <a:r>
              <a:rPr lang="en-US" smtClean="0"/>
              <a:t>10/13/17</a:t>
            </a:r>
            <a:endParaRPr lang="en-US" dirty="0"/>
          </a:p>
        </p:txBody>
      </p:sp>
      <p:graphicFrame>
        <p:nvGraphicFramePr>
          <p:cNvPr id="21" name="Chart 20"/>
          <p:cNvGraphicFramePr>
            <a:graphicFrameLocks/>
          </p:cNvGraphicFramePr>
          <p:nvPr>
            <p:extLst/>
          </p:nvPr>
        </p:nvGraphicFramePr>
        <p:xfrm>
          <a:off x="1081405" y="2024380"/>
          <a:ext cx="6584950" cy="3784600"/>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p:cNvSpPr txBox="1"/>
          <p:nvPr/>
        </p:nvSpPr>
        <p:spPr>
          <a:xfrm>
            <a:off x="2874364" y="1816608"/>
            <a:ext cx="845846" cy="338554"/>
          </a:xfrm>
          <a:prstGeom prst="rect">
            <a:avLst/>
          </a:prstGeom>
          <a:noFill/>
        </p:spPr>
        <p:txBody>
          <a:bodyPr wrap="square" rtlCol="0">
            <a:spAutoFit/>
          </a:bodyPr>
          <a:lstStyle/>
          <a:p>
            <a:r>
              <a:rPr lang="en-US" sz="1600" dirty="0" smtClean="0">
                <a:solidFill>
                  <a:srgbClr val="FF9300"/>
                </a:solidFill>
                <a:latin typeface="Helvetica Light" charset="0"/>
                <a:ea typeface="Helvetica Light" charset="0"/>
                <a:cs typeface="Helvetica Light" charset="0"/>
              </a:rPr>
              <a:t>64  </a:t>
            </a:r>
            <a:r>
              <a:rPr lang="en-US" sz="1600" dirty="0" smtClean="0">
                <a:solidFill>
                  <a:schemeClr val="tx2"/>
                </a:solidFill>
                <a:latin typeface="Helvetica Light" charset="0"/>
                <a:ea typeface="Helvetica Light" charset="0"/>
                <a:cs typeface="Helvetica Light" charset="0"/>
              </a:rPr>
              <a:t>0</a:t>
            </a:r>
            <a:endParaRPr lang="en-US" sz="1600" dirty="0" smtClean="0">
              <a:solidFill>
                <a:schemeClr val="accent5">
                  <a:lumMod val="75000"/>
                </a:schemeClr>
              </a:solidFill>
              <a:latin typeface="Helvetica Light" charset="0"/>
              <a:ea typeface="Helvetica Light" charset="0"/>
              <a:cs typeface="Helvetica Light" charset="0"/>
            </a:endParaRPr>
          </a:p>
        </p:txBody>
      </p:sp>
      <p:sp>
        <p:nvSpPr>
          <p:cNvPr id="23" name="TextBox 22"/>
          <p:cNvSpPr txBox="1"/>
          <p:nvPr/>
        </p:nvSpPr>
        <p:spPr>
          <a:xfrm>
            <a:off x="3765930" y="1816608"/>
            <a:ext cx="1009608" cy="338554"/>
          </a:xfrm>
          <a:prstGeom prst="rect">
            <a:avLst/>
          </a:prstGeom>
          <a:noFill/>
        </p:spPr>
        <p:txBody>
          <a:bodyPr wrap="square" rtlCol="0">
            <a:spAutoFit/>
          </a:bodyPr>
          <a:lstStyle/>
          <a:p>
            <a:r>
              <a:rPr lang="en-US" sz="1600" dirty="0" smtClean="0">
                <a:solidFill>
                  <a:srgbClr val="FF9300"/>
                </a:solidFill>
                <a:latin typeface="Helvetica Light" charset="0"/>
                <a:ea typeface="Helvetica Light" charset="0"/>
                <a:cs typeface="Helvetica Light" charset="0"/>
              </a:rPr>
              <a:t>100  </a:t>
            </a:r>
            <a:r>
              <a:rPr lang="en-US" sz="1600" dirty="0" smtClean="0">
                <a:solidFill>
                  <a:schemeClr val="tx2"/>
                </a:solidFill>
                <a:latin typeface="Helvetica Light" charset="0"/>
                <a:ea typeface="Helvetica Light" charset="0"/>
                <a:cs typeface="Helvetica Light" charset="0"/>
              </a:rPr>
              <a:t>0</a:t>
            </a:r>
            <a:endParaRPr lang="en-US" sz="1600" dirty="0" smtClean="0">
              <a:solidFill>
                <a:schemeClr val="accent5">
                  <a:lumMod val="75000"/>
                </a:schemeClr>
              </a:solidFill>
              <a:latin typeface="Helvetica Light" charset="0"/>
              <a:ea typeface="Helvetica Light" charset="0"/>
              <a:cs typeface="Helvetica Light" charset="0"/>
            </a:endParaRPr>
          </a:p>
        </p:txBody>
      </p:sp>
      <p:sp>
        <p:nvSpPr>
          <p:cNvPr id="24" name="TextBox 23"/>
          <p:cNvSpPr txBox="1"/>
          <p:nvPr/>
        </p:nvSpPr>
        <p:spPr>
          <a:xfrm>
            <a:off x="6832505" y="1816608"/>
            <a:ext cx="568774" cy="338554"/>
          </a:xfrm>
          <a:prstGeom prst="rect">
            <a:avLst/>
          </a:prstGeom>
          <a:noFill/>
        </p:spPr>
        <p:txBody>
          <a:bodyPr wrap="square" rtlCol="0">
            <a:spAutoFit/>
          </a:bodyPr>
          <a:lstStyle/>
          <a:p>
            <a:r>
              <a:rPr lang="en-US" sz="1600" smtClean="0">
                <a:solidFill>
                  <a:srgbClr val="FF9300"/>
                </a:solidFill>
                <a:latin typeface="Helvetica Light" charset="0"/>
                <a:ea typeface="Helvetica Light" charset="0"/>
                <a:cs typeface="Helvetica Light" charset="0"/>
              </a:rPr>
              <a:t>317</a:t>
            </a:r>
            <a:endParaRPr lang="en-US" sz="1600" dirty="0" smtClean="0">
              <a:solidFill>
                <a:schemeClr val="accent5">
                  <a:lumMod val="75000"/>
                </a:schemeClr>
              </a:solidFill>
              <a:latin typeface="Helvetica Light" charset="0"/>
              <a:ea typeface="Helvetica Light" charset="0"/>
              <a:cs typeface="Helvetica Light" charset="0"/>
            </a:endParaRPr>
          </a:p>
        </p:txBody>
      </p:sp>
      <p:sp>
        <p:nvSpPr>
          <p:cNvPr id="25" name="TextBox 24"/>
          <p:cNvSpPr txBox="1"/>
          <p:nvPr/>
        </p:nvSpPr>
        <p:spPr>
          <a:xfrm>
            <a:off x="1819721" y="1841576"/>
            <a:ext cx="557720" cy="338554"/>
          </a:xfrm>
          <a:prstGeom prst="rect">
            <a:avLst/>
          </a:prstGeom>
          <a:noFill/>
        </p:spPr>
        <p:txBody>
          <a:bodyPr wrap="square" rtlCol="0">
            <a:spAutoFit/>
          </a:bodyPr>
          <a:lstStyle/>
          <a:p>
            <a:r>
              <a:rPr lang="en-US" sz="1600" smtClean="0">
                <a:solidFill>
                  <a:srgbClr val="FF9300"/>
                </a:solidFill>
                <a:latin typeface="Helvetica Light" charset="0"/>
                <a:ea typeface="Helvetica Light" charset="0"/>
                <a:cs typeface="Helvetica Light" charset="0"/>
              </a:rPr>
              <a:t>226</a:t>
            </a:r>
            <a:endParaRPr lang="en-US" sz="1600" dirty="0" smtClean="0">
              <a:solidFill>
                <a:schemeClr val="accent5">
                  <a:lumMod val="75000"/>
                </a:schemeClr>
              </a:solidFill>
              <a:latin typeface="Helvetica Light" charset="0"/>
              <a:ea typeface="Helvetica Light" charset="0"/>
              <a:cs typeface="Helvetica Light" charset="0"/>
            </a:endParaRPr>
          </a:p>
        </p:txBody>
      </p:sp>
      <p:sp>
        <p:nvSpPr>
          <p:cNvPr id="26" name="TextBox 25"/>
          <p:cNvSpPr txBox="1"/>
          <p:nvPr/>
        </p:nvSpPr>
        <p:spPr>
          <a:xfrm>
            <a:off x="4649800" y="1816608"/>
            <a:ext cx="943849" cy="338554"/>
          </a:xfrm>
          <a:prstGeom prst="rect">
            <a:avLst/>
          </a:prstGeom>
          <a:noFill/>
        </p:spPr>
        <p:txBody>
          <a:bodyPr wrap="square" rtlCol="0">
            <a:spAutoFit/>
          </a:bodyPr>
          <a:lstStyle/>
          <a:p>
            <a:r>
              <a:rPr lang="en-US" sz="1600" dirty="0" smtClean="0">
                <a:solidFill>
                  <a:srgbClr val="FF9300"/>
                </a:solidFill>
                <a:latin typeface="Helvetica Light" charset="0"/>
                <a:ea typeface="Helvetica Light" charset="0"/>
                <a:cs typeface="Helvetica Light" charset="0"/>
              </a:rPr>
              <a:t>214  </a:t>
            </a:r>
            <a:r>
              <a:rPr lang="en-US" sz="1600" dirty="0" smtClean="0">
                <a:solidFill>
                  <a:schemeClr val="tx2"/>
                </a:solidFill>
                <a:latin typeface="Helvetica Light" charset="0"/>
                <a:ea typeface="Helvetica Light" charset="0"/>
                <a:cs typeface="Helvetica Light" charset="0"/>
              </a:rPr>
              <a:t>50</a:t>
            </a:r>
          </a:p>
        </p:txBody>
      </p:sp>
      <p:sp>
        <p:nvSpPr>
          <p:cNvPr id="27" name="TextBox 26"/>
          <p:cNvSpPr txBox="1"/>
          <p:nvPr/>
        </p:nvSpPr>
        <p:spPr>
          <a:xfrm>
            <a:off x="5822249" y="1816608"/>
            <a:ext cx="569443" cy="338554"/>
          </a:xfrm>
          <a:prstGeom prst="rect">
            <a:avLst/>
          </a:prstGeom>
          <a:noFill/>
        </p:spPr>
        <p:txBody>
          <a:bodyPr wrap="square" rtlCol="0">
            <a:spAutoFit/>
          </a:bodyPr>
          <a:lstStyle/>
          <a:p>
            <a:r>
              <a:rPr lang="en-US" sz="1600" smtClean="0">
                <a:solidFill>
                  <a:srgbClr val="FF9300"/>
                </a:solidFill>
                <a:latin typeface="Helvetica Light" charset="0"/>
                <a:ea typeface="Helvetica Light" charset="0"/>
                <a:cs typeface="Helvetica Light" charset="0"/>
              </a:rPr>
              <a:t>594</a:t>
            </a:r>
            <a:endParaRPr lang="en-US" sz="1600" dirty="0" smtClean="0">
              <a:solidFill>
                <a:schemeClr val="accent5">
                  <a:lumMod val="75000"/>
                </a:schemeClr>
              </a:solidFill>
              <a:latin typeface="Helvetica Light" charset="0"/>
              <a:ea typeface="Helvetica Light" charset="0"/>
              <a:cs typeface="Helvetica Light" charset="0"/>
            </a:endParaRPr>
          </a:p>
        </p:txBody>
      </p:sp>
      <p:sp>
        <p:nvSpPr>
          <p:cNvPr id="7" name="TextBox 6"/>
          <p:cNvSpPr txBox="1"/>
          <p:nvPr/>
        </p:nvSpPr>
        <p:spPr>
          <a:xfrm>
            <a:off x="1845905" y="1364225"/>
            <a:ext cx="5448803" cy="369332"/>
          </a:xfrm>
          <a:prstGeom prst="rect">
            <a:avLst/>
          </a:prstGeom>
          <a:noFill/>
        </p:spPr>
        <p:txBody>
          <a:bodyPr wrap="square" rtlCol="0">
            <a:spAutoFit/>
          </a:bodyPr>
          <a:lstStyle/>
          <a:p>
            <a:pPr algn="ctr"/>
            <a:r>
              <a:rPr lang="en-US" b="1" dirty="0" smtClean="0">
                <a:latin typeface="Helvetica Light" charset="0"/>
                <a:ea typeface="Helvetica Light" charset="0"/>
                <a:cs typeface="Helvetica Light" charset="0"/>
              </a:rPr>
              <a:t>total </a:t>
            </a:r>
            <a:r>
              <a:rPr lang="en-US" b="1" dirty="0" smtClean="0">
                <a:solidFill>
                  <a:schemeClr val="accent6"/>
                </a:solidFill>
                <a:latin typeface="Helvetica Light" charset="0"/>
                <a:ea typeface="Helvetica Light" charset="0"/>
                <a:cs typeface="Helvetica Light" charset="0"/>
              </a:rPr>
              <a:t>false</a:t>
            </a:r>
            <a:r>
              <a:rPr lang="en-US" b="1" dirty="0" smtClean="0">
                <a:latin typeface="Helvetica Light" charset="0"/>
                <a:ea typeface="Helvetica Light" charset="0"/>
                <a:cs typeface="Helvetica Light" charset="0"/>
              </a:rPr>
              <a:t> and </a:t>
            </a:r>
            <a:r>
              <a:rPr lang="en-US" b="1" dirty="0" smtClean="0">
                <a:solidFill>
                  <a:schemeClr val="tx2"/>
                </a:solidFill>
                <a:latin typeface="Helvetica Light" charset="0"/>
                <a:ea typeface="Helvetica Light" charset="0"/>
                <a:cs typeface="Helvetica Light" charset="0"/>
              </a:rPr>
              <a:t>true</a:t>
            </a:r>
            <a:r>
              <a:rPr lang="en-US" b="1" dirty="0">
                <a:latin typeface="Helvetica Light" charset="0"/>
                <a:ea typeface="Helvetica Light" charset="0"/>
                <a:cs typeface="Helvetica Light" charset="0"/>
              </a:rPr>
              <a:t> </a:t>
            </a:r>
            <a:r>
              <a:rPr lang="en-US" b="1" dirty="0" smtClean="0">
                <a:latin typeface="Helvetica Light" charset="0"/>
                <a:ea typeface="Helvetica Light" charset="0"/>
                <a:cs typeface="Helvetica Light" charset="0"/>
              </a:rPr>
              <a:t>reports</a:t>
            </a:r>
          </a:p>
        </p:txBody>
      </p:sp>
      <p:sp>
        <p:nvSpPr>
          <p:cNvPr id="28" name="TextBox 27"/>
          <p:cNvSpPr txBox="1"/>
          <p:nvPr/>
        </p:nvSpPr>
        <p:spPr>
          <a:xfrm>
            <a:off x="2215961" y="1841576"/>
            <a:ext cx="557720" cy="338554"/>
          </a:xfrm>
          <a:prstGeom prst="rect">
            <a:avLst/>
          </a:prstGeom>
          <a:noFill/>
        </p:spPr>
        <p:txBody>
          <a:bodyPr wrap="square" rtlCol="0">
            <a:spAutoFit/>
          </a:bodyPr>
          <a:lstStyle/>
          <a:p>
            <a:r>
              <a:rPr lang="en-US" sz="1600" dirty="0" smtClean="0">
                <a:solidFill>
                  <a:schemeClr val="tx2"/>
                </a:solidFill>
                <a:latin typeface="Helvetica Light" charset="0"/>
                <a:ea typeface="Helvetica Light" charset="0"/>
                <a:cs typeface="Helvetica Light" charset="0"/>
              </a:rPr>
              <a:t>185</a:t>
            </a:r>
          </a:p>
        </p:txBody>
      </p:sp>
      <p:sp>
        <p:nvSpPr>
          <p:cNvPr id="20" name="Rounded Rectangle 19"/>
          <p:cNvSpPr/>
          <p:nvPr/>
        </p:nvSpPr>
        <p:spPr>
          <a:xfrm>
            <a:off x="450209" y="2847483"/>
            <a:ext cx="8162977" cy="1244024"/>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Helvetica" charset="0"/>
                <a:ea typeface="Helvetica" charset="0"/>
                <a:cs typeface="Helvetica" charset="0"/>
              </a:rPr>
              <a:t>With only up to </a:t>
            </a:r>
            <a:r>
              <a:rPr lang="en-US" sz="2400" dirty="0">
                <a:latin typeface="Helvetica" charset="0"/>
                <a:ea typeface="Helvetica" charset="0"/>
                <a:cs typeface="Helvetica" charset="0"/>
              </a:rPr>
              <a:t>5</a:t>
            </a:r>
            <a:r>
              <a:rPr lang="en-US" sz="2400" dirty="0" smtClean="0">
                <a:latin typeface="Helvetica" charset="0"/>
                <a:ea typeface="Helvetica" charset="0"/>
                <a:cs typeface="Helvetica" charset="0"/>
              </a:rPr>
              <a:t>% questions, 74% of the false alarms</a:t>
            </a:r>
            <a:br>
              <a:rPr lang="en-US" sz="2400" dirty="0" smtClean="0">
                <a:latin typeface="Helvetica" charset="0"/>
                <a:ea typeface="Helvetica" charset="0"/>
                <a:cs typeface="Helvetica" charset="0"/>
              </a:rPr>
            </a:br>
            <a:r>
              <a:rPr lang="en-US" sz="2400" dirty="0" smtClean="0">
                <a:latin typeface="Helvetica" charset="0"/>
                <a:ea typeface="Helvetica" charset="0"/>
                <a:cs typeface="Helvetica" charset="0"/>
              </a:rPr>
              <a:t>are resolved </a:t>
            </a:r>
            <a:r>
              <a:rPr lang="en-US" sz="2400" smtClean="0">
                <a:latin typeface="Helvetica" charset="0"/>
                <a:ea typeface="Helvetica" charset="0"/>
                <a:cs typeface="Helvetica" charset="0"/>
              </a:rPr>
              <a:t>with average </a:t>
            </a:r>
            <a:r>
              <a:rPr lang="en-US" sz="2400" dirty="0" smtClean="0">
                <a:latin typeface="Helvetica" charset="0"/>
                <a:ea typeface="Helvetica" charset="0"/>
                <a:cs typeface="Helvetica" charset="0"/>
              </a:rPr>
              <a:t>payoff of 12X per question.</a:t>
            </a:r>
            <a:endParaRPr lang="en-US" sz="2400" dirty="0">
              <a:latin typeface="Helvetica" charset="0"/>
              <a:ea typeface="Helvetica" charset="0"/>
              <a:cs typeface="Helvetica" charset="0"/>
            </a:endParaRPr>
          </a:p>
        </p:txBody>
      </p:sp>
      <p:sp>
        <p:nvSpPr>
          <p:cNvPr id="6" name="Slide Number Placeholder 5"/>
          <p:cNvSpPr>
            <a:spLocks noGrp="1"/>
          </p:cNvSpPr>
          <p:nvPr>
            <p:ph type="sldNum" sz="quarter" idx="12"/>
          </p:nvPr>
        </p:nvSpPr>
        <p:spPr/>
        <p:txBody>
          <a:bodyPr/>
          <a:lstStyle/>
          <a:p>
            <a:fld id="{1F7DF5D7-FF41-4BF6-8958-28DFF1DB182D}" type="slidenum">
              <a:rPr lang="en-US" smtClean="0"/>
              <a:pPr/>
              <a:t>55</a:t>
            </a:fld>
            <a:endParaRPr lang="en-US" dirty="0"/>
          </a:p>
        </p:txBody>
      </p:sp>
    </p:spTree>
    <p:custDataLst>
      <p:tags r:id="rId1"/>
    </p:custDataLst>
    <p:extLst>
      <p:ext uri="{BB962C8B-B14F-4D97-AF65-F5344CB8AC3E}">
        <p14:creationId xmlns:p14="http://schemas.microsoft.com/office/powerpoint/2010/main" val="1281796132"/>
      </p:ext>
    </p:extLst>
  </p:cSld>
  <p:clrMapOvr>
    <a:masterClrMapping/>
  </p:clrMapOvr>
  <mc:AlternateContent xmlns:mc="http://schemas.openxmlformats.org/markup-compatibility/2006" xmlns:p14="http://schemas.microsoft.com/office/powerpoint/2010/main">
    <mc:Choice Requires="p14">
      <p:transition spd="slow" p14:dur="2000" advTm="58530"/>
    </mc:Choice>
    <mc:Fallback xmlns="">
      <p:transition spd="slow" advTm="5853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Empirical Results: </a:t>
            </a:r>
            <a:r>
              <a:rPr lang="en-US" dirty="0" smtClean="0"/>
              <a:t>Prioritization</a:t>
            </a:r>
            <a:endParaRPr lang="en-US" dirty="0"/>
          </a:p>
        </p:txBody>
      </p:sp>
      <p:sp>
        <p:nvSpPr>
          <p:cNvPr id="3" name="Date Placeholder 2"/>
          <p:cNvSpPr>
            <a:spLocks noGrp="1"/>
          </p:cNvSpPr>
          <p:nvPr>
            <p:ph type="dt" sz="half" idx="10"/>
          </p:nvPr>
        </p:nvSpPr>
        <p:spPr/>
        <p:txBody>
          <a:bodyPr/>
          <a:lstStyle/>
          <a:p>
            <a:r>
              <a:rPr lang="en-US" smtClean="0"/>
              <a:t>10/13/17</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1622" y="1234440"/>
            <a:ext cx="2269558" cy="218694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3819" y="1234440"/>
            <a:ext cx="2139616" cy="214916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0" y="1239901"/>
            <a:ext cx="2273398" cy="213575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560" y="3738957"/>
            <a:ext cx="2260128" cy="212773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8241" y="3732807"/>
            <a:ext cx="2320914" cy="2180399"/>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01622" y="3834615"/>
            <a:ext cx="2320765" cy="2189401"/>
          </a:xfrm>
          <a:prstGeom prst="rect">
            <a:avLst/>
          </a:prstGeom>
        </p:spPr>
      </p:pic>
      <p:sp>
        <p:nvSpPr>
          <p:cNvPr id="7" name="Slide Number Placeholder 6"/>
          <p:cNvSpPr>
            <a:spLocks noGrp="1"/>
          </p:cNvSpPr>
          <p:nvPr>
            <p:ph type="sldNum" sz="quarter" idx="12"/>
          </p:nvPr>
        </p:nvSpPr>
        <p:spPr/>
        <p:txBody>
          <a:bodyPr/>
          <a:lstStyle/>
          <a:p>
            <a:fld id="{1F7DF5D7-FF41-4BF6-8958-28DFF1DB182D}" type="slidenum">
              <a:rPr lang="en-US" smtClean="0"/>
              <a:pPr/>
              <a:t>56</a:t>
            </a:fld>
            <a:endParaRPr lang="en-US" dirty="0"/>
          </a:p>
        </p:txBody>
      </p:sp>
    </p:spTree>
    <p:custDataLst>
      <p:tags r:id="rId1"/>
    </p:custDataLst>
    <p:extLst>
      <p:ext uri="{BB962C8B-B14F-4D97-AF65-F5344CB8AC3E}">
        <p14:creationId xmlns:p14="http://schemas.microsoft.com/office/powerpoint/2010/main" val="115418552"/>
      </p:ext>
    </p:extLst>
  </p:cSld>
  <p:clrMapOvr>
    <a:masterClrMapping/>
  </p:clrMapOvr>
  <mc:AlternateContent xmlns:mc="http://schemas.openxmlformats.org/markup-compatibility/2006" xmlns:p14="http://schemas.microsoft.com/office/powerpoint/2010/main">
    <mc:Choice Requires="p14">
      <p:transition spd="slow" p14:dur="2000" advTm="58530"/>
    </mc:Choice>
    <mc:Fallback xmlns="">
      <p:transition spd="slow" advTm="5853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Empirical Results: </a:t>
            </a:r>
            <a:r>
              <a:rPr lang="en-US" dirty="0" smtClean="0"/>
              <a:t>Prioritization</a:t>
            </a:r>
            <a:endParaRPr lang="en-US" dirty="0"/>
          </a:p>
        </p:txBody>
      </p:sp>
      <p:sp>
        <p:nvSpPr>
          <p:cNvPr id="3" name="Date Placeholder 2"/>
          <p:cNvSpPr>
            <a:spLocks noGrp="1"/>
          </p:cNvSpPr>
          <p:nvPr>
            <p:ph type="dt" sz="half" idx="10"/>
          </p:nvPr>
        </p:nvSpPr>
        <p:spPr/>
        <p:txBody>
          <a:bodyPr/>
          <a:lstStyle/>
          <a:p>
            <a:r>
              <a:rPr lang="en-US" smtClean="0"/>
              <a:t>10/13/17</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1622" y="1234440"/>
            <a:ext cx="2269558" cy="218694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3819" y="1234440"/>
            <a:ext cx="2139616" cy="214916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0" y="1239901"/>
            <a:ext cx="2273398" cy="213575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560" y="3738957"/>
            <a:ext cx="2260128" cy="212773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8241" y="3732807"/>
            <a:ext cx="2320914" cy="2180399"/>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01622" y="3834615"/>
            <a:ext cx="2320765" cy="2189401"/>
          </a:xfrm>
          <a:prstGeom prst="rect">
            <a:avLst/>
          </a:prstGeom>
        </p:spPr>
      </p:pic>
      <p:sp>
        <p:nvSpPr>
          <p:cNvPr id="13" name="Rounded Rectangle 12"/>
          <p:cNvSpPr/>
          <p:nvPr/>
        </p:nvSpPr>
        <p:spPr>
          <a:xfrm>
            <a:off x="450209" y="2847483"/>
            <a:ext cx="8162977" cy="1244024"/>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Helvetica" charset="0"/>
                <a:ea typeface="Helvetica" charset="0"/>
                <a:cs typeface="Helvetica" charset="0"/>
              </a:rPr>
              <a:t>Earlier iterations yield higher payoffs and match the performance of the ideal setting.</a:t>
            </a:r>
            <a:endParaRPr lang="en-US" sz="2400" dirty="0">
              <a:latin typeface="Helvetica" charset="0"/>
              <a:ea typeface="Helvetica" charset="0"/>
              <a:cs typeface="Helvetica" charset="0"/>
            </a:endParaRPr>
          </a:p>
        </p:txBody>
      </p:sp>
      <p:sp>
        <p:nvSpPr>
          <p:cNvPr id="7" name="Slide Number Placeholder 6"/>
          <p:cNvSpPr>
            <a:spLocks noGrp="1"/>
          </p:cNvSpPr>
          <p:nvPr>
            <p:ph type="sldNum" sz="quarter" idx="12"/>
          </p:nvPr>
        </p:nvSpPr>
        <p:spPr/>
        <p:txBody>
          <a:bodyPr/>
          <a:lstStyle/>
          <a:p>
            <a:fld id="{1F7DF5D7-FF41-4BF6-8958-28DFF1DB182D}" type="slidenum">
              <a:rPr lang="en-US" smtClean="0"/>
              <a:pPr/>
              <a:t>57</a:t>
            </a:fld>
            <a:endParaRPr lang="en-US" dirty="0"/>
          </a:p>
        </p:txBody>
      </p:sp>
    </p:spTree>
    <p:custDataLst>
      <p:tags r:id="rId1"/>
    </p:custDataLst>
    <p:extLst>
      <p:ext uri="{BB962C8B-B14F-4D97-AF65-F5344CB8AC3E}">
        <p14:creationId xmlns:p14="http://schemas.microsoft.com/office/powerpoint/2010/main" val="87546501"/>
      </p:ext>
    </p:extLst>
  </p:cSld>
  <p:clrMapOvr>
    <a:masterClrMapping/>
  </p:clrMapOvr>
  <mc:AlternateContent xmlns:mc="http://schemas.openxmlformats.org/markup-compatibility/2006" xmlns:p14="http://schemas.microsoft.com/office/powerpoint/2010/main">
    <mc:Choice Requires="p14">
      <p:transition spd="slow" p14:dur="2000" advTm="58530"/>
    </mc:Choice>
    <mc:Fallback xmlns="">
      <p:transition spd="slow" advTm="5853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4617" y="2221802"/>
            <a:ext cx="917876" cy="917876"/>
          </a:xfrm>
          <a:prstGeom prst="rect">
            <a:avLst/>
          </a:prstGeom>
        </p:spPr>
      </p:pic>
      <p:sp>
        <p:nvSpPr>
          <p:cNvPr id="3" name="Date Placeholder 2"/>
          <p:cNvSpPr>
            <a:spLocks noGrp="1"/>
          </p:cNvSpPr>
          <p:nvPr>
            <p:ph type="dt" sz="half" idx="10"/>
          </p:nvPr>
        </p:nvSpPr>
        <p:spPr/>
        <p:txBody>
          <a:bodyPr/>
          <a:lstStyle/>
          <a:p>
            <a:r>
              <a:rPr lang="en-US" smtClean="0"/>
              <a:t>10/13/17</a:t>
            </a:r>
            <a:endParaRPr lang="en-US" dirty="0"/>
          </a:p>
        </p:txBody>
      </p:sp>
      <p:sp>
        <p:nvSpPr>
          <p:cNvPr id="5" name="Title 4"/>
          <p:cNvSpPr>
            <a:spLocks noGrp="1"/>
          </p:cNvSpPr>
          <p:nvPr>
            <p:ph type="title"/>
          </p:nvPr>
        </p:nvSpPr>
        <p:spPr/>
        <p:txBody>
          <a:bodyPr/>
          <a:lstStyle/>
          <a:p>
            <a:r>
              <a:rPr lang="en-US" dirty="0" smtClean="0"/>
              <a:t>Conclusions and Outlook</a:t>
            </a:r>
            <a:endParaRPr lang="en-US" dirty="0">
              <a:solidFill>
                <a:srgbClr val="00B050"/>
              </a:solidFill>
            </a:endParaRPr>
          </a:p>
        </p:txBody>
      </p:sp>
      <p:cxnSp>
        <p:nvCxnSpPr>
          <p:cNvPr id="31" name="Straight Connector 30"/>
          <p:cNvCxnSpPr/>
          <p:nvPr/>
        </p:nvCxnSpPr>
        <p:spPr>
          <a:xfrm>
            <a:off x="612648" y="3429000"/>
            <a:ext cx="8074152"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572000" y="1321653"/>
            <a:ext cx="0" cy="471799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83664" y="1114186"/>
            <a:ext cx="2989089" cy="400110"/>
          </a:xfrm>
          <a:prstGeom prst="rect">
            <a:avLst/>
          </a:prstGeom>
          <a:noFill/>
        </p:spPr>
        <p:txBody>
          <a:bodyPr wrap="square" rtlCol="0">
            <a:spAutoFit/>
          </a:bodyPr>
          <a:lstStyle/>
          <a:p>
            <a:pPr algn="ctr"/>
            <a:r>
              <a:rPr lang="en-US" sz="2000" b="1" dirty="0" smtClean="0">
                <a:latin typeface="Helvetica Light" charset="0"/>
                <a:ea typeface="Helvetica Light" charset="0"/>
                <a:cs typeface="Helvetica Light" charset="0"/>
              </a:rPr>
              <a:t>Human In the Loop</a:t>
            </a:r>
          </a:p>
        </p:txBody>
      </p:sp>
      <p:sp>
        <p:nvSpPr>
          <p:cNvPr id="50" name="TextBox 49"/>
          <p:cNvSpPr txBox="1"/>
          <p:nvPr/>
        </p:nvSpPr>
        <p:spPr>
          <a:xfrm>
            <a:off x="4709029" y="1114186"/>
            <a:ext cx="4273605" cy="400110"/>
          </a:xfrm>
          <a:prstGeom prst="rect">
            <a:avLst/>
          </a:prstGeom>
          <a:noFill/>
        </p:spPr>
        <p:txBody>
          <a:bodyPr wrap="square" rtlCol="0">
            <a:spAutoFit/>
          </a:bodyPr>
          <a:lstStyle/>
          <a:p>
            <a:pPr algn="ctr"/>
            <a:r>
              <a:rPr lang="en-US" sz="2000" b="1" dirty="0" smtClean="0">
                <a:latin typeface="Helvetica Light" charset="0"/>
                <a:ea typeface="Helvetica Light" charset="0"/>
                <a:cs typeface="Helvetica Light" charset="0"/>
              </a:rPr>
              <a:t>Combining Logic With Probability</a:t>
            </a:r>
          </a:p>
        </p:txBody>
      </p:sp>
      <p:sp>
        <p:nvSpPr>
          <p:cNvPr id="51" name="TextBox 50"/>
          <p:cNvSpPr txBox="1"/>
          <p:nvPr/>
        </p:nvSpPr>
        <p:spPr>
          <a:xfrm>
            <a:off x="883663" y="3562634"/>
            <a:ext cx="2989089" cy="400110"/>
          </a:xfrm>
          <a:prstGeom prst="rect">
            <a:avLst/>
          </a:prstGeom>
          <a:noFill/>
        </p:spPr>
        <p:txBody>
          <a:bodyPr wrap="square" rtlCol="0">
            <a:spAutoFit/>
          </a:bodyPr>
          <a:lstStyle/>
          <a:p>
            <a:pPr algn="ctr"/>
            <a:r>
              <a:rPr lang="en-US" sz="2000" b="1" dirty="0" smtClean="0">
                <a:latin typeface="Helvetica Light" charset="0"/>
                <a:ea typeface="Helvetica Light" charset="0"/>
                <a:cs typeface="Helvetica Light" charset="0"/>
              </a:rPr>
              <a:t>Optimization Solvers</a:t>
            </a:r>
          </a:p>
        </p:txBody>
      </p:sp>
      <p:sp>
        <p:nvSpPr>
          <p:cNvPr id="56" name="TextBox 55"/>
          <p:cNvSpPr txBox="1"/>
          <p:nvPr/>
        </p:nvSpPr>
        <p:spPr>
          <a:xfrm>
            <a:off x="5958147" y="3562634"/>
            <a:ext cx="1775370" cy="400110"/>
          </a:xfrm>
          <a:prstGeom prst="rect">
            <a:avLst/>
          </a:prstGeom>
          <a:noFill/>
        </p:spPr>
        <p:txBody>
          <a:bodyPr wrap="square" rtlCol="0">
            <a:spAutoFit/>
          </a:bodyPr>
          <a:lstStyle/>
          <a:p>
            <a:pPr algn="ctr"/>
            <a:r>
              <a:rPr lang="en-US" sz="2000" b="1" dirty="0" smtClean="0">
                <a:latin typeface="Helvetica Light" charset="0"/>
                <a:ea typeface="Helvetica Light" charset="0"/>
                <a:cs typeface="Helvetica Light" charset="0"/>
              </a:rPr>
              <a:t>Data-Driven</a:t>
            </a:r>
          </a:p>
        </p:txBody>
      </p:sp>
      <p:grpSp>
        <p:nvGrpSpPr>
          <p:cNvPr id="102" name="Group 101"/>
          <p:cNvGrpSpPr/>
          <p:nvPr/>
        </p:nvGrpSpPr>
        <p:grpSpPr>
          <a:xfrm>
            <a:off x="633932" y="1518558"/>
            <a:ext cx="3601352" cy="1843626"/>
            <a:chOff x="633932" y="1518558"/>
            <a:chExt cx="3601352" cy="1843626"/>
          </a:xfrm>
        </p:grpSpPr>
        <p:sp>
          <p:nvSpPr>
            <p:cNvPr id="58" name="Document 57"/>
            <p:cNvSpPr/>
            <p:nvPr/>
          </p:nvSpPr>
          <p:spPr>
            <a:xfrm>
              <a:off x="3036686" y="1847402"/>
              <a:ext cx="1198598" cy="1292276"/>
            </a:xfrm>
            <a:prstGeom prst="flowChartDocumen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latin typeface="Helvetica Light" charset="0"/>
                  <a:ea typeface="Helvetica Light" charset="0"/>
                  <a:cs typeface="Helvetica Light" charset="0"/>
                </a:rPr>
                <a:t>Program</a:t>
              </a:r>
            </a:p>
            <a:p>
              <a:pPr algn="ctr"/>
              <a:r>
                <a:rPr lang="en-US" sz="1600" dirty="0" smtClean="0">
                  <a:latin typeface="Helvetica Light" charset="0"/>
                  <a:ea typeface="Helvetica Light" charset="0"/>
                  <a:cs typeface="Helvetica Light" charset="0"/>
                </a:rPr>
                <a:t>Reasoning</a:t>
              </a:r>
            </a:p>
            <a:p>
              <a:pPr algn="ctr"/>
              <a:r>
                <a:rPr lang="en-US" sz="1600" dirty="0" smtClean="0">
                  <a:latin typeface="Helvetica Light" charset="0"/>
                  <a:ea typeface="Helvetica Light" charset="0"/>
                  <a:cs typeface="Helvetica Light" charset="0"/>
                </a:rPr>
                <a:t>Tool</a:t>
              </a:r>
              <a:endParaRPr lang="en-US" sz="1600" dirty="0">
                <a:latin typeface="Helvetica Light" charset="0"/>
                <a:ea typeface="Helvetica Light" charset="0"/>
                <a:cs typeface="Helvetica Light" charset="0"/>
              </a:endParaRPr>
            </a:p>
          </p:txBody>
        </p:sp>
        <p:pic>
          <p:nvPicPr>
            <p:cNvPr id="60" name="Picture 59"/>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33932" y="1974130"/>
              <a:ext cx="872138" cy="845490"/>
            </a:xfrm>
            <a:prstGeom prst="rect">
              <a:avLst/>
            </a:prstGeom>
          </p:spPr>
        </p:pic>
        <p:grpSp>
          <p:nvGrpSpPr>
            <p:cNvPr id="36" name="Group 35"/>
            <p:cNvGrpSpPr/>
            <p:nvPr/>
          </p:nvGrpSpPr>
          <p:grpSpPr>
            <a:xfrm flipV="1">
              <a:off x="1279437" y="1518558"/>
              <a:ext cx="1856516" cy="1843626"/>
              <a:chOff x="2205717" y="1396866"/>
              <a:chExt cx="2737278" cy="2737278"/>
            </a:xfrm>
          </p:grpSpPr>
          <p:sp>
            <p:nvSpPr>
              <p:cNvPr id="38" name="Circular Arrow 37"/>
              <p:cNvSpPr/>
              <p:nvPr/>
            </p:nvSpPr>
            <p:spPr>
              <a:xfrm>
                <a:off x="2205717" y="1396866"/>
                <a:ext cx="2737278" cy="2737278"/>
              </a:xfrm>
              <a:prstGeom prst="circularArrow">
                <a:avLst>
                  <a:gd name="adj1" fmla="val 9486"/>
                  <a:gd name="adj2" fmla="val 685215"/>
                  <a:gd name="adj3" fmla="val 7849511"/>
                  <a:gd name="adj4" fmla="val 2265274"/>
                  <a:gd name="adj5" fmla="val 11067"/>
                </a:avLst>
              </a:prstGeom>
            </p:spPr>
            <p:style>
              <a:lnRef idx="3">
                <a:schemeClr val="lt1"/>
              </a:lnRef>
              <a:fillRef idx="1">
                <a:schemeClr val="accent1"/>
              </a:fillRef>
              <a:effectRef idx="1">
                <a:schemeClr val="accent1"/>
              </a:effectRef>
              <a:fontRef idx="minor">
                <a:schemeClr val="lt1"/>
              </a:fontRef>
            </p:style>
          </p:sp>
          <p:sp>
            <p:nvSpPr>
              <p:cNvPr id="65" name="Circular Arrow 64"/>
              <p:cNvSpPr/>
              <p:nvPr/>
            </p:nvSpPr>
            <p:spPr>
              <a:xfrm>
                <a:off x="2205717" y="1396866"/>
                <a:ext cx="2737278" cy="2737278"/>
              </a:xfrm>
              <a:prstGeom prst="circularArrow">
                <a:avLst>
                  <a:gd name="adj1" fmla="val 9486"/>
                  <a:gd name="adj2" fmla="val 685215"/>
                  <a:gd name="adj3" fmla="val 18649511"/>
                  <a:gd name="adj4" fmla="val 13065274"/>
                  <a:gd name="adj5" fmla="val 11067"/>
                </a:avLst>
              </a:prstGeom>
            </p:spPr>
            <p:style>
              <a:lnRef idx="3">
                <a:schemeClr val="lt1"/>
              </a:lnRef>
              <a:fillRef idx="1">
                <a:schemeClr val="accent1"/>
              </a:fillRef>
              <a:effectRef idx="1">
                <a:schemeClr val="accent1"/>
              </a:effectRef>
              <a:fontRef idx="minor">
                <a:schemeClr val="lt1"/>
              </a:fontRef>
            </p:style>
          </p:sp>
        </p:grpSp>
      </p:grpSp>
      <p:cxnSp>
        <p:nvCxnSpPr>
          <p:cNvPr id="67" name="Straight Connector 66"/>
          <p:cNvCxnSpPr/>
          <p:nvPr/>
        </p:nvCxnSpPr>
        <p:spPr>
          <a:xfrm>
            <a:off x="5109883" y="3088982"/>
            <a:ext cx="3457815" cy="0"/>
          </a:xfrm>
          <a:prstGeom prst="line">
            <a:avLst/>
          </a:prstGeom>
          <a:ln w="12700">
            <a:headEnd type="arrow"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4701647" y="1808228"/>
                <a:ext cx="983411" cy="1107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charset="0"/>
                          <a:ea typeface="Helvetica Light" charset="0"/>
                          <a:cs typeface="Helvetica Light" charset="0"/>
                        </a:rPr>
                        <m:t>𝑝</m:t>
                      </m:r>
                    </m:oMath>
                  </m:oMathPara>
                </a14:m>
                <a:endParaRPr lang="en-US" b="0" i="1" dirty="0" smtClean="0">
                  <a:solidFill>
                    <a:srgbClr val="0070C0"/>
                  </a:solidFill>
                  <a:latin typeface="Cambria Math" charset="0"/>
                  <a:ea typeface="Helvetica Light" charset="0"/>
                  <a:cs typeface="Helvetica Light" charset="0"/>
                </a:endParaRPr>
              </a:p>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charset="0"/>
                          <a:ea typeface="Helvetica Light" charset="0"/>
                          <a:cs typeface="Helvetica Light" charset="0"/>
                        </a:rPr>
                        <m:t>𝑝</m:t>
                      </m:r>
                      <m:r>
                        <a:rPr lang="en-US" b="0" i="1" smtClean="0">
                          <a:solidFill>
                            <a:srgbClr val="0070C0"/>
                          </a:solidFill>
                          <a:latin typeface="Cambria Math" charset="0"/>
                          <a:ea typeface="Helvetica Light" charset="0"/>
                          <a:cs typeface="Helvetica Light" charset="0"/>
                        </a:rPr>
                        <m:t>→</m:t>
                      </m:r>
                      <m:r>
                        <a:rPr lang="en-US" b="0" i="1" smtClean="0">
                          <a:solidFill>
                            <a:srgbClr val="0070C0"/>
                          </a:solidFill>
                          <a:latin typeface="Cambria Math" charset="0"/>
                          <a:ea typeface="Helvetica Light" charset="0"/>
                          <a:cs typeface="Helvetica Light" charset="0"/>
                        </a:rPr>
                        <m:t>𝑞</m:t>
                      </m:r>
                    </m:oMath>
                  </m:oMathPara>
                </a14:m>
                <a:endParaRPr lang="en-US" b="0" dirty="0" smtClean="0">
                  <a:solidFill>
                    <a:srgbClr val="0070C0"/>
                  </a:solidFill>
                  <a:latin typeface="Helvetica Light" charset="0"/>
                  <a:ea typeface="Helvetica Light" charset="0"/>
                  <a:cs typeface="Helvetica Light" charset="0"/>
                </a:endParaRPr>
              </a:p>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charset="0"/>
                          <a:ea typeface="Helvetica Light" charset="0"/>
                          <a:cs typeface="Helvetica Light" charset="0"/>
                        </a:rPr>
                        <m:t>𝑝</m:t>
                      </m:r>
                      <m:r>
                        <a:rPr lang="en-US" b="0" i="1" smtClean="0">
                          <a:solidFill>
                            <a:srgbClr val="0070C0"/>
                          </a:solidFill>
                          <a:latin typeface="Cambria Math" charset="0"/>
                          <a:ea typeface="Helvetica Light" charset="0"/>
                          <a:cs typeface="Helvetica Light" charset="0"/>
                        </a:rPr>
                        <m:t>→</m:t>
                      </m:r>
                      <m:r>
                        <a:rPr lang="en-US" b="0" i="1" smtClean="0">
                          <a:solidFill>
                            <a:srgbClr val="0070C0"/>
                          </a:solidFill>
                          <a:latin typeface="Cambria Math" charset="0"/>
                          <a:ea typeface="Helvetica Light" charset="0"/>
                          <a:cs typeface="Helvetica Light" charset="0"/>
                        </a:rPr>
                        <m:t>𝑟</m:t>
                      </m:r>
                    </m:oMath>
                  </m:oMathPara>
                </a14:m>
                <a:endParaRPr lang="en-US" b="0" dirty="0" smtClean="0">
                  <a:solidFill>
                    <a:srgbClr val="0070C0"/>
                  </a:solidFill>
                  <a:latin typeface="Helvetica Light" charset="0"/>
                  <a:ea typeface="Helvetica Light" charset="0"/>
                  <a:cs typeface="Helvetica Light" charset="0"/>
                </a:endParaRPr>
              </a:p>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charset="0"/>
                          <a:ea typeface="Helvetica Light" charset="0"/>
                          <a:cs typeface="Helvetica Light" charset="0"/>
                        </a:rPr>
                        <m:t>𝑞</m:t>
                      </m:r>
                      <m:r>
                        <a:rPr lang="en-US" b="0" i="1" smtClean="0">
                          <a:solidFill>
                            <a:srgbClr val="0070C0"/>
                          </a:solidFill>
                          <a:latin typeface="Cambria Math" charset="0"/>
                          <a:ea typeface="Helvetica Light" charset="0"/>
                          <a:cs typeface="Helvetica Light" charset="0"/>
                        </a:rPr>
                        <m:t>∧</m:t>
                      </m:r>
                      <m:r>
                        <a:rPr lang="en-US" b="0" i="1" smtClean="0">
                          <a:solidFill>
                            <a:srgbClr val="0070C0"/>
                          </a:solidFill>
                          <a:latin typeface="Cambria Math" charset="0"/>
                          <a:ea typeface="Helvetica Light" charset="0"/>
                          <a:cs typeface="Helvetica Light" charset="0"/>
                        </a:rPr>
                        <m:t>𝑟</m:t>
                      </m:r>
                      <m:r>
                        <a:rPr lang="en-US" b="0" i="1" smtClean="0">
                          <a:solidFill>
                            <a:srgbClr val="0070C0"/>
                          </a:solidFill>
                          <a:latin typeface="Cambria Math" charset="0"/>
                          <a:ea typeface="Helvetica Light" charset="0"/>
                          <a:cs typeface="Helvetica Light" charset="0"/>
                        </a:rPr>
                        <m:t>→</m:t>
                      </m:r>
                      <m:r>
                        <a:rPr lang="en-US" b="0" i="1" smtClean="0">
                          <a:solidFill>
                            <a:srgbClr val="0070C0"/>
                          </a:solidFill>
                          <a:latin typeface="Cambria Math" charset="0"/>
                          <a:ea typeface="Helvetica Light" charset="0"/>
                          <a:cs typeface="Helvetica Light" charset="0"/>
                        </a:rPr>
                        <m:t>𝑠</m:t>
                      </m:r>
                    </m:oMath>
                  </m:oMathPara>
                </a14:m>
                <a:endParaRPr lang="en-US" dirty="0" err="1" smtClean="0">
                  <a:solidFill>
                    <a:srgbClr val="0070C0"/>
                  </a:solidFill>
                  <a:latin typeface="Helvetica Light" charset="0"/>
                  <a:ea typeface="Helvetica Light" charset="0"/>
                  <a:cs typeface="Helvetica Light" charset="0"/>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4701647" y="1808228"/>
                <a:ext cx="983411" cy="1107996"/>
              </a:xfrm>
              <a:prstGeom prst="rect">
                <a:avLst/>
              </a:prstGeom>
              <a:blipFill rotWithShape="0">
                <a:blip r:embed="rId6"/>
                <a:stretch>
                  <a:fillRect l="-4321" r="-1852" b="-5525"/>
                </a:stretch>
              </a:blipFill>
            </p:spPr>
            <p:txBody>
              <a:bodyPr/>
              <a:lstStyle/>
              <a:p>
                <a:r>
                  <a:rPr lang="en-US">
                    <a:noFill/>
                  </a:rPr>
                  <a:t> </a:t>
                </a:r>
              </a:p>
            </p:txBody>
          </p:sp>
        </mc:Fallback>
      </mc:AlternateContent>
      <p:grpSp>
        <p:nvGrpSpPr>
          <p:cNvPr id="80" name="Group 79"/>
          <p:cNvGrpSpPr/>
          <p:nvPr/>
        </p:nvGrpSpPr>
        <p:grpSpPr>
          <a:xfrm>
            <a:off x="7848777" y="1917337"/>
            <a:ext cx="1217935" cy="1091800"/>
            <a:chOff x="7787305" y="1886601"/>
            <a:chExt cx="1217935" cy="1091800"/>
          </a:xfrm>
        </p:grpSpPr>
        <mc:AlternateContent xmlns:mc="http://schemas.openxmlformats.org/markup-compatibility/2006" xmlns:a14="http://schemas.microsoft.com/office/drawing/2010/main">
          <mc:Choice Requires="a14">
            <p:graphicFrame>
              <p:nvGraphicFramePr>
                <p:cNvPr id="78" name="Chart 77"/>
                <p:cNvGraphicFramePr/>
                <p:nvPr>
                  <p:extLst/>
                </p:nvPr>
              </p:nvGraphicFramePr>
              <p:xfrm>
                <a:off x="7787305" y="1997182"/>
                <a:ext cx="1217935" cy="981219"/>
              </p:xfrm>
              <a:graphic>
                <a:graphicData uri="http://schemas.openxmlformats.org/drawingml/2006/chart">
                  <c:chart xmlns:c="http://schemas.openxmlformats.org/drawingml/2006/chart" xmlns:r="http://schemas.openxmlformats.org/officeDocument/2006/relationships" r:id="rId7"/>
                </a:graphicData>
              </a:graphic>
            </p:graphicFrame>
          </mc:Choice>
          <mc:Fallback xmlns="">
            <p:graphicFrame>
              <p:nvGraphicFramePr>
                <p:cNvPr id="78" name="Chart 77"/>
                <p:cNvGraphicFramePr/>
                <p:nvPr>
                  <p:extLst>
                    <p:ext uri="{D42A27DB-BD31-4B8C-83A1-F6EECF244321}">
                      <p14:modId xmlns:p14="http://schemas.microsoft.com/office/powerpoint/2010/main" val="2008858173"/>
                    </p:ext>
                  </p:extLst>
                </p:nvPr>
              </p:nvGraphicFramePr>
              <p:xfrm>
                <a:off x="7787305" y="1997182"/>
                <a:ext cx="1217935" cy="981219"/>
              </p:xfrm>
              <a:graphic>
                <a:graphicData uri="http://schemas.openxmlformats.org/drawingml/2006/chart">
                  <c:chart xmlns:c="http://schemas.openxmlformats.org/drawingml/2006/chart" xmlns:r="http://schemas.openxmlformats.org/officeDocument/2006/relationships" r:id="rId8"/>
                </a:graphicData>
              </a:graphic>
            </p:graphicFrame>
          </mc:Fallback>
        </mc:AlternateContent>
        <mc:AlternateContent xmlns:mc="http://schemas.openxmlformats.org/markup-compatibility/2006" xmlns:a14="http://schemas.microsoft.com/office/drawing/2010/main">
          <mc:Choice Requires="a14">
            <p:sp>
              <p:nvSpPr>
                <p:cNvPr id="79" name="TextBox 78"/>
                <p:cNvSpPr txBox="1"/>
                <p:nvPr/>
              </p:nvSpPr>
              <p:spPr>
                <a:xfrm>
                  <a:off x="7928156" y="1886601"/>
                  <a:ext cx="60319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00B050"/>
                            </a:solidFill>
                            <a:latin typeface="Cambria Math" charset="0"/>
                            <a:ea typeface="Helvetica Light" charset="0"/>
                            <a:cs typeface="Helvetica Light" charset="0"/>
                          </a:rPr>
                          <m:t>𝑃</m:t>
                        </m:r>
                        <m:d>
                          <m:dPr>
                            <m:endChr m:val="|"/>
                            <m:ctrlPr>
                              <a:rPr lang="en-US" sz="1600" b="0" i="1" smtClean="0">
                                <a:solidFill>
                                  <a:srgbClr val="00B050"/>
                                </a:solidFill>
                                <a:latin typeface="Cambria Math" charset="0"/>
                                <a:ea typeface="Helvetica Light" charset="0"/>
                                <a:cs typeface="Helvetica Light" charset="0"/>
                              </a:rPr>
                            </m:ctrlPr>
                          </m:dPr>
                          <m:e>
                            <m:r>
                              <a:rPr lang="en-US" sz="1600" b="0" i="1" smtClean="0">
                                <a:solidFill>
                                  <a:srgbClr val="00B050"/>
                                </a:solidFill>
                                <a:latin typeface="Cambria Math" charset="0"/>
                                <a:ea typeface="Helvetica Light" charset="0"/>
                                <a:cs typeface="Helvetica Light" charset="0"/>
                              </a:rPr>
                              <m:t>𝑋</m:t>
                            </m:r>
                            <m:r>
                              <a:rPr lang="en-US" sz="1600" b="0" i="1" smtClean="0">
                                <a:solidFill>
                                  <a:srgbClr val="00B050"/>
                                </a:solidFill>
                                <a:latin typeface="Cambria Math" charset="0"/>
                                <a:ea typeface="Helvetica Light" charset="0"/>
                                <a:cs typeface="Helvetica Light" charset="0"/>
                              </a:rPr>
                              <m:t> </m:t>
                            </m:r>
                          </m:e>
                        </m:d>
                        <m:r>
                          <a:rPr lang="en-US" sz="1600" b="0" i="1" smtClean="0">
                            <a:solidFill>
                              <a:srgbClr val="00B050"/>
                            </a:solidFill>
                            <a:latin typeface="Cambria Math" charset="0"/>
                            <a:ea typeface="Helvetica Light" charset="0"/>
                            <a:cs typeface="Helvetica Light" charset="0"/>
                          </a:rPr>
                          <m:t> </m:t>
                        </m:r>
                        <m:r>
                          <a:rPr lang="en-US" sz="1600" b="0" i="1" smtClean="0">
                            <a:solidFill>
                              <a:srgbClr val="00B050"/>
                            </a:solidFill>
                            <a:latin typeface="Cambria Math" charset="0"/>
                            <a:ea typeface="Helvetica Light" charset="0"/>
                            <a:cs typeface="Helvetica Light" charset="0"/>
                          </a:rPr>
                          <m:t>𝑌</m:t>
                        </m:r>
                        <m:r>
                          <a:rPr lang="en-US" sz="1600" b="0" i="1" smtClean="0">
                            <a:solidFill>
                              <a:srgbClr val="00B050"/>
                            </a:solidFill>
                            <a:latin typeface="Cambria Math" charset="0"/>
                            <a:ea typeface="Helvetica Light" charset="0"/>
                            <a:cs typeface="Helvetica Light" charset="0"/>
                          </a:rPr>
                          <m:t>)</m:t>
                        </m:r>
                      </m:oMath>
                    </m:oMathPara>
                  </a14:m>
                  <a:endParaRPr lang="en-US" sz="1600" dirty="0" err="1" smtClean="0">
                    <a:solidFill>
                      <a:srgbClr val="00B050"/>
                    </a:solidFill>
                    <a:latin typeface="Helvetica Light" charset="0"/>
                    <a:ea typeface="Helvetica Light" charset="0"/>
                    <a:cs typeface="Helvetica Light" charset="0"/>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7928156" y="1886601"/>
                  <a:ext cx="603197" cy="338554"/>
                </a:xfrm>
                <a:prstGeom prst="rect">
                  <a:avLst/>
                </a:prstGeom>
                <a:blipFill rotWithShape="0">
                  <a:blip r:embed="rId9"/>
                  <a:stretch>
                    <a:fillRect t="-90909" r="-50505" b="-114545"/>
                  </a:stretch>
                </a:blipFill>
              </p:spPr>
              <p:txBody>
                <a:bodyPr/>
                <a:lstStyle/>
                <a:p>
                  <a:r>
                    <a:rPr lang="en-US">
                      <a:noFill/>
                    </a:rPr>
                    <a:t> </a:t>
                  </a:r>
                </a:p>
              </p:txBody>
            </p:sp>
          </mc:Fallback>
        </mc:AlternateContent>
      </p:grpSp>
      <p:pic>
        <p:nvPicPr>
          <p:cNvPr id="93" name="Picture 9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57155" y="4030136"/>
            <a:ext cx="1340297" cy="445649"/>
          </a:xfrm>
          <a:prstGeom prst="rect">
            <a:avLst/>
          </a:prstGeom>
          <a:noFill/>
          <a:ln>
            <a:noFill/>
          </a:ln>
        </p:spPr>
      </p:pic>
      <p:pic>
        <p:nvPicPr>
          <p:cNvPr id="94" name="Picture 9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57599" y="4489622"/>
            <a:ext cx="1027868" cy="533006"/>
          </a:xfrm>
          <a:prstGeom prst="rect">
            <a:avLst/>
          </a:prstGeom>
          <a:noFill/>
          <a:ln>
            <a:noFill/>
          </a:ln>
        </p:spPr>
      </p:pic>
      <p:pic>
        <p:nvPicPr>
          <p:cNvPr id="96" name="Picture 9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777643" y="4622941"/>
            <a:ext cx="1834998" cy="405653"/>
          </a:xfrm>
          <a:prstGeom prst="rect">
            <a:avLst/>
          </a:prstGeom>
          <a:noFill/>
          <a:ln>
            <a:noFill/>
          </a:ln>
        </p:spPr>
      </p:pic>
      <p:pic>
        <p:nvPicPr>
          <p:cNvPr id="97" name="Picture 9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190327" y="5247236"/>
            <a:ext cx="1353680" cy="640742"/>
          </a:xfrm>
          <a:prstGeom prst="rect">
            <a:avLst/>
          </a:prstGeom>
          <a:noFill/>
          <a:ln>
            <a:noFill/>
          </a:ln>
        </p:spPr>
      </p:pic>
      <p:grpSp>
        <p:nvGrpSpPr>
          <p:cNvPr id="101" name="Group 100"/>
          <p:cNvGrpSpPr/>
          <p:nvPr/>
        </p:nvGrpSpPr>
        <p:grpSpPr>
          <a:xfrm>
            <a:off x="6952760" y="5280460"/>
            <a:ext cx="1887876" cy="859024"/>
            <a:chOff x="6952760" y="5280460"/>
            <a:chExt cx="1887876" cy="859024"/>
          </a:xfrm>
        </p:grpSpPr>
        <p:pic>
          <p:nvPicPr>
            <p:cNvPr id="99" name="Picture 98"/>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7235942" y="5280460"/>
              <a:ext cx="1295411" cy="397238"/>
            </a:xfrm>
            <a:prstGeom prst="rect">
              <a:avLst/>
            </a:prstGeom>
            <a:noFill/>
            <a:ln>
              <a:noFill/>
            </a:ln>
          </p:spPr>
        </p:pic>
        <p:pic>
          <p:nvPicPr>
            <p:cNvPr id="100" name="Picture 99"/>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952760" y="5639278"/>
              <a:ext cx="1887876" cy="500206"/>
            </a:xfrm>
            <a:prstGeom prst="rect">
              <a:avLst/>
            </a:prstGeom>
            <a:noFill/>
            <a:ln>
              <a:noFill/>
            </a:ln>
          </p:spPr>
        </p:pic>
      </p:grpSp>
      <p:grpSp>
        <p:nvGrpSpPr>
          <p:cNvPr id="20" name="Group 19"/>
          <p:cNvGrpSpPr/>
          <p:nvPr/>
        </p:nvGrpSpPr>
        <p:grpSpPr>
          <a:xfrm>
            <a:off x="1025322" y="4441125"/>
            <a:ext cx="2233206" cy="609380"/>
            <a:chOff x="1025322" y="4441125"/>
            <a:chExt cx="2233206" cy="609380"/>
          </a:xfrm>
        </p:grpSpPr>
        <p:sp>
          <p:nvSpPr>
            <p:cNvPr id="14" name="Oval 13"/>
            <p:cNvSpPr/>
            <p:nvPr/>
          </p:nvSpPr>
          <p:spPr>
            <a:xfrm>
              <a:off x="1025322" y="4441125"/>
              <a:ext cx="1192684" cy="609380"/>
            </a:xfrm>
            <a:prstGeom prst="ellipse">
              <a:avLst/>
            </a:prstGeom>
            <a:noFill/>
          </p:spPr>
          <p:style>
            <a:lnRef idx="2">
              <a:schemeClr val="dk1"/>
            </a:lnRef>
            <a:fillRef idx="1">
              <a:schemeClr val="lt1"/>
            </a:fillRef>
            <a:effectRef idx="0">
              <a:schemeClr val="dk1"/>
            </a:effectRef>
            <a:fontRef idx="minor">
              <a:schemeClr val="dk1"/>
            </a:fontRef>
          </p:style>
          <p:txBody>
            <a:bodyPr lIns="0" rIns="91440" rtlCol="0" anchor="ctr"/>
            <a:lstStyle/>
            <a:p>
              <a:pPr algn="ctr"/>
              <a:r>
                <a:rPr lang="en-US" dirty="0" smtClean="0">
                  <a:latin typeface="Helvetica Light" charset="0"/>
                  <a:ea typeface="Helvetica Light" charset="0"/>
                  <a:cs typeface="Helvetica Light" charset="0"/>
                </a:rPr>
                <a:t>SAT</a:t>
              </a:r>
              <a:endParaRPr lang="en-US" dirty="0">
                <a:latin typeface="Helvetica Light" charset="0"/>
                <a:ea typeface="Helvetica Light" charset="0"/>
                <a:cs typeface="Helvetica Light" charset="0"/>
              </a:endParaRPr>
            </a:p>
          </p:txBody>
        </p:sp>
        <p:sp>
          <p:nvSpPr>
            <p:cNvPr id="103" name="Oval 102"/>
            <p:cNvSpPr/>
            <p:nvPr/>
          </p:nvSpPr>
          <p:spPr>
            <a:xfrm>
              <a:off x="1987299" y="4446844"/>
              <a:ext cx="1271229" cy="584596"/>
            </a:xfrm>
            <a:prstGeom prst="ellipse">
              <a:avLst/>
            </a:prstGeom>
            <a:noFill/>
          </p:spPr>
          <p:style>
            <a:lnRef idx="2">
              <a:schemeClr val="accent1"/>
            </a:lnRef>
            <a:fillRef idx="1">
              <a:schemeClr val="lt1"/>
            </a:fillRef>
            <a:effectRef idx="0">
              <a:schemeClr val="accent1"/>
            </a:effectRef>
            <a:fontRef idx="minor">
              <a:schemeClr val="dk1"/>
            </a:fontRef>
          </p:style>
          <p:txBody>
            <a:bodyPr lIns="91440" rIns="0" rtlCol="0" anchor="ctr"/>
            <a:lstStyle/>
            <a:p>
              <a:pPr algn="ctr"/>
              <a:r>
                <a:rPr lang="en-US" dirty="0" err="1" smtClean="0">
                  <a:solidFill>
                    <a:srgbClr val="0070C0"/>
                  </a:solidFill>
                  <a:latin typeface="Helvetica Light" charset="0"/>
                  <a:ea typeface="Helvetica Light" charset="0"/>
                  <a:cs typeface="Helvetica Light" charset="0"/>
                </a:rPr>
                <a:t>Datalog</a:t>
              </a:r>
              <a:endParaRPr lang="en-US" dirty="0">
                <a:solidFill>
                  <a:srgbClr val="0070C0"/>
                </a:solidFill>
                <a:latin typeface="Helvetica Light" charset="0"/>
                <a:ea typeface="Helvetica Light" charset="0"/>
                <a:cs typeface="Helvetica Light" charset="0"/>
              </a:endParaRPr>
            </a:p>
          </p:txBody>
        </p:sp>
      </p:grpSp>
      <p:grpSp>
        <p:nvGrpSpPr>
          <p:cNvPr id="21" name="Group 20"/>
          <p:cNvGrpSpPr/>
          <p:nvPr/>
        </p:nvGrpSpPr>
        <p:grpSpPr>
          <a:xfrm>
            <a:off x="151905" y="4172056"/>
            <a:ext cx="3253774" cy="1123188"/>
            <a:chOff x="151905" y="4172056"/>
            <a:chExt cx="3253774" cy="1123188"/>
          </a:xfrm>
        </p:grpSpPr>
        <p:sp>
          <p:nvSpPr>
            <p:cNvPr id="15" name="Oval 14"/>
            <p:cNvSpPr/>
            <p:nvPr/>
          </p:nvSpPr>
          <p:spPr>
            <a:xfrm>
              <a:off x="424048" y="4172056"/>
              <a:ext cx="2981631" cy="1123188"/>
            </a:xfrm>
            <a:prstGeom prst="ellipse">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p:cNvSpPr txBox="1"/>
            <p:nvPr/>
          </p:nvSpPr>
          <p:spPr>
            <a:xfrm>
              <a:off x="151905" y="4548984"/>
              <a:ext cx="562550" cy="369332"/>
            </a:xfrm>
            <a:prstGeom prst="rect">
              <a:avLst/>
            </a:prstGeom>
            <a:solidFill>
              <a:schemeClr val="bg1"/>
            </a:solidFill>
          </p:spPr>
          <p:txBody>
            <a:bodyPr wrap="square" lIns="0" rIns="0" rtlCol="0">
              <a:spAutoFit/>
            </a:bodyPr>
            <a:lstStyle/>
            <a:p>
              <a:pPr algn="ctr"/>
              <a:r>
                <a:rPr lang="en-US" dirty="0" smtClean="0">
                  <a:solidFill>
                    <a:srgbClr val="00B050"/>
                  </a:solidFill>
                  <a:latin typeface="Helvetica Light" charset="0"/>
                  <a:ea typeface="Helvetica Light" charset="0"/>
                  <a:cs typeface="Helvetica Light" charset="0"/>
                </a:rPr>
                <a:t>SMT</a:t>
              </a:r>
              <a:endParaRPr lang="en-US" sz="2000" dirty="0" smtClean="0">
                <a:solidFill>
                  <a:srgbClr val="00B050"/>
                </a:solidFill>
                <a:latin typeface="Helvetica Light" charset="0"/>
                <a:ea typeface="Helvetica Light" charset="0"/>
                <a:cs typeface="Helvetica Light" charset="0"/>
              </a:endParaRPr>
            </a:p>
          </p:txBody>
        </p:sp>
      </p:grpSp>
      <p:grpSp>
        <p:nvGrpSpPr>
          <p:cNvPr id="22" name="Group 21"/>
          <p:cNvGrpSpPr/>
          <p:nvPr/>
        </p:nvGrpSpPr>
        <p:grpSpPr>
          <a:xfrm>
            <a:off x="818077" y="4184190"/>
            <a:ext cx="3604049" cy="1123188"/>
            <a:chOff x="818077" y="4184190"/>
            <a:chExt cx="3604049" cy="1123188"/>
          </a:xfrm>
        </p:grpSpPr>
        <p:sp>
          <p:nvSpPr>
            <p:cNvPr id="104" name="Oval 103"/>
            <p:cNvSpPr/>
            <p:nvPr/>
          </p:nvSpPr>
          <p:spPr>
            <a:xfrm>
              <a:off x="818077" y="4184190"/>
              <a:ext cx="3139545" cy="112318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5" name="TextBox 104"/>
            <p:cNvSpPr txBox="1"/>
            <p:nvPr/>
          </p:nvSpPr>
          <p:spPr>
            <a:xfrm>
              <a:off x="3423476" y="4603164"/>
              <a:ext cx="998650" cy="369332"/>
            </a:xfrm>
            <a:prstGeom prst="rect">
              <a:avLst/>
            </a:prstGeom>
            <a:solidFill>
              <a:schemeClr val="bg1"/>
            </a:solidFill>
          </p:spPr>
          <p:txBody>
            <a:bodyPr wrap="square" lIns="0" rIns="0" rtlCol="0">
              <a:spAutoFit/>
            </a:bodyPr>
            <a:lstStyle/>
            <a:p>
              <a:pPr algn="ctr"/>
              <a:r>
                <a:rPr lang="en-US" dirty="0" err="1" smtClean="0">
                  <a:solidFill>
                    <a:srgbClr val="FF0000"/>
                  </a:solidFill>
                  <a:latin typeface="Helvetica Light" charset="0"/>
                  <a:ea typeface="Helvetica Light" charset="0"/>
                  <a:cs typeface="Helvetica Light" charset="0"/>
                </a:rPr>
                <a:t>MaxSAT</a:t>
              </a:r>
              <a:endParaRPr lang="en-US" dirty="0" smtClean="0">
                <a:solidFill>
                  <a:srgbClr val="FF0000"/>
                </a:solidFill>
                <a:latin typeface="Helvetica Light" charset="0"/>
                <a:ea typeface="Helvetica Light" charset="0"/>
                <a:cs typeface="Helvetica Light" charset="0"/>
              </a:endParaRPr>
            </a:p>
          </p:txBody>
        </p:sp>
      </p:grpSp>
      <p:grpSp>
        <p:nvGrpSpPr>
          <p:cNvPr id="25" name="Group 24"/>
          <p:cNvGrpSpPr/>
          <p:nvPr/>
        </p:nvGrpSpPr>
        <p:grpSpPr>
          <a:xfrm>
            <a:off x="142477" y="4011293"/>
            <a:ext cx="4304765" cy="2423162"/>
            <a:chOff x="142477" y="4011293"/>
            <a:chExt cx="4304765" cy="2423162"/>
          </a:xfrm>
        </p:grpSpPr>
        <p:grpSp>
          <p:nvGrpSpPr>
            <p:cNvPr id="23" name="Group 22"/>
            <p:cNvGrpSpPr/>
            <p:nvPr/>
          </p:nvGrpSpPr>
          <p:grpSpPr>
            <a:xfrm>
              <a:off x="142477" y="4011293"/>
              <a:ext cx="4304765" cy="2256703"/>
              <a:chOff x="142477" y="4011293"/>
              <a:chExt cx="4304765" cy="2256703"/>
            </a:xfrm>
          </p:grpSpPr>
          <p:sp>
            <p:nvSpPr>
              <p:cNvPr id="17" name="Oval 16"/>
              <p:cNvSpPr/>
              <p:nvPr/>
            </p:nvSpPr>
            <p:spPr>
              <a:xfrm>
                <a:off x="142477" y="4011293"/>
                <a:ext cx="4304765" cy="1413572"/>
              </a:xfrm>
              <a:prstGeom prst="ellipse">
                <a:avLst/>
              </a:prstGeom>
              <a:noFill/>
              <a:ln w="28575">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9" name="TextBox 18"/>
              <p:cNvSpPr txBox="1"/>
              <p:nvPr/>
            </p:nvSpPr>
            <p:spPr>
              <a:xfrm>
                <a:off x="1759752" y="5436999"/>
                <a:ext cx="2570117" cy="830997"/>
              </a:xfrm>
              <a:prstGeom prst="rect">
                <a:avLst/>
              </a:prstGeom>
              <a:noFill/>
            </p:spPr>
            <p:txBody>
              <a:bodyPr wrap="square" rtlCol="0">
                <a:spAutoFit/>
              </a:bodyPr>
              <a:lstStyle/>
              <a:p>
                <a:r>
                  <a:rPr lang="en-US" sz="1600" b="1" dirty="0" err="1" smtClean="0">
                    <a:solidFill>
                      <a:srgbClr val="FF9300"/>
                    </a:solidFill>
                    <a:latin typeface="Helvetica Light" charset="0"/>
                    <a:ea typeface="Helvetica Light" charset="0"/>
                    <a:cs typeface="Helvetica Light" charset="0"/>
                  </a:rPr>
                  <a:t>MaxSMT</a:t>
                </a:r>
                <a:endParaRPr lang="en-US" sz="1600" b="1" dirty="0" smtClean="0">
                  <a:solidFill>
                    <a:srgbClr val="FF9300"/>
                  </a:solidFill>
                  <a:latin typeface="Helvetica Light" charset="0"/>
                  <a:ea typeface="Helvetica Light" charset="0"/>
                  <a:cs typeface="Helvetica Light" charset="0"/>
                </a:endParaRPr>
              </a:p>
              <a:p>
                <a:r>
                  <a:rPr lang="en-US" sz="1600" b="1" dirty="0" smtClean="0">
                    <a:solidFill>
                      <a:srgbClr val="FF9300"/>
                    </a:solidFill>
                    <a:latin typeface="Helvetica Light" charset="0"/>
                    <a:ea typeface="Helvetica Light" charset="0"/>
                    <a:cs typeface="Helvetica Light" charset="0"/>
                  </a:rPr>
                  <a:t>Markov Logic Network</a:t>
                </a:r>
              </a:p>
              <a:p>
                <a:r>
                  <a:rPr lang="en-US" sz="1600" b="1" dirty="0" smtClean="0">
                    <a:solidFill>
                      <a:srgbClr val="FF9300"/>
                    </a:solidFill>
                    <a:latin typeface="Helvetica Light" charset="0"/>
                    <a:ea typeface="Helvetica Light" charset="0"/>
                    <a:cs typeface="Helvetica Light" charset="0"/>
                  </a:rPr>
                  <a:t>Probabilistic Soft Logic</a:t>
                </a:r>
              </a:p>
            </p:txBody>
          </p:sp>
        </p:grpSp>
        <p:sp>
          <p:nvSpPr>
            <p:cNvPr id="24" name="TextBox 23"/>
            <p:cNvSpPr txBox="1"/>
            <p:nvPr/>
          </p:nvSpPr>
          <p:spPr>
            <a:xfrm>
              <a:off x="1767583" y="6034345"/>
              <a:ext cx="334223" cy="400110"/>
            </a:xfrm>
            <a:prstGeom prst="rect">
              <a:avLst/>
            </a:prstGeom>
            <a:noFill/>
          </p:spPr>
          <p:txBody>
            <a:bodyPr wrap="square" rtlCol="0">
              <a:spAutoFit/>
            </a:bodyPr>
            <a:lstStyle/>
            <a:p>
              <a:r>
                <a:rPr lang="mr-IN" sz="2000" b="1" dirty="0">
                  <a:solidFill>
                    <a:srgbClr val="FF9300"/>
                  </a:solidFill>
                  <a:latin typeface="Helvetica Light" charset="0"/>
                  <a:ea typeface="Helvetica Light" charset="0"/>
                  <a:cs typeface="Helvetica Light" charset="0"/>
                </a:rPr>
                <a:t>…</a:t>
              </a:r>
              <a:endParaRPr lang="en-US" sz="2000" dirty="0" err="1" smtClean="0">
                <a:latin typeface="Helvetica Light" charset="0"/>
                <a:ea typeface="Helvetica Light" charset="0"/>
                <a:cs typeface="Helvetica Light" charset="0"/>
              </a:endParaRPr>
            </a:p>
          </p:txBody>
        </p:sp>
      </p:grpSp>
      <p:sp>
        <p:nvSpPr>
          <p:cNvPr id="6" name="Slide Number Placeholder 5"/>
          <p:cNvSpPr>
            <a:spLocks noGrp="1"/>
          </p:cNvSpPr>
          <p:nvPr>
            <p:ph type="sldNum" sz="quarter" idx="12"/>
          </p:nvPr>
        </p:nvSpPr>
        <p:spPr/>
        <p:txBody>
          <a:bodyPr/>
          <a:lstStyle/>
          <a:p>
            <a:fld id="{1F7DF5D7-FF41-4BF6-8958-28DFF1DB182D}" type="slidenum">
              <a:rPr lang="en-US" smtClean="0"/>
              <a:pPr/>
              <a:t>58</a:t>
            </a:fld>
            <a:endParaRPr lang="en-US" dirty="0"/>
          </a:p>
        </p:txBody>
      </p:sp>
    </p:spTree>
    <p:custDataLst>
      <p:tags r:id="rId1"/>
    </p:custDataLst>
    <p:extLst>
      <p:ext uri="{BB962C8B-B14F-4D97-AF65-F5344CB8AC3E}">
        <p14:creationId xmlns:p14="http://schemas.microsoft.com/office/powerpoint/2010/main" val="1849368753"/>
      </p:ext>
    </p:extLst>
  </p:cSld>
  <p:clrMapOvr>
    <a:masterClrMapping/>
  </p:clrMapOvr>
  <mc:AlternateContent xmlns:mc="http://schemas.openxmlformats.org/markup-compatibility/2006" xmlns:p14="http://schemas.microsoft.com/office/powerpoint/2010/main">
    <mc:Choice Requires="p14">
      <p:transition spd="slow" p14:dur="2000" advTm="193657"/>
    </mc:Choice>
    <mc:Fallback xmlns="">
      <p:transition spd="slow" advTm="1936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500"/>
                                  </p:stCondLst>
                                  <p:childTnLst>
                                    <p:set>
                                      <p:cBhvr>
                                        <p:cTn id="21" dur="1" fill="hold">
                                          <p:stCondLst>
                                            <p:cond delay="0"/>
                                          </p:stCondLst>
                                        </p:cTn>
                                        <p:tgtEl>
                                          <p:spTgt spid="7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93"/>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nodeType="afterEffect">
                                  <p:stCondLst>
                                    <p:cond delay="500"/>
                                  </p:stCondLst>
                                  <p:childTnLst>
                                    <p:set>
                                      <p:cBhvr>
                                        <p:cTn id="60" dur="1" fill="hold">
                                          <p:stCondLst>
                                            <p:cond delay="0"/>
                                          </p:stCondLst>
                                        </p:cTn>
                                        <p:tgtEl>
                                          <p:spTgt spid="96"/>
                                        </p:tgtEl>
                                        <p:attrNameLst>
                                          <p:attrName>style.visibility</p:attrName>
                                        </p:attrNameLst>
                                      </p:cBhvr>
                                      <p:to>
                                        <p:strVal val="visible"/>
                                      </p:to>
                                    </p:set>
                                  </p:childTnLst>
                                </p:cTn>
                              </p:par>
                            </p:childTnLst>
                          </p:cTn>
                        </p:par>
                        <p:par>
                          <p:cTn id="61" fill="hold">
                            <p:stCondLst>
                              <p:cond delay="500"/>
                            </p:stCondLst>
                            <p:childTnLst>
                              <p:par>
                                <p:cTn id="62" presetID="1" presetClass="entr" presetSubtype="0" fill="hold" nodeType="afterEffect">
                                  <p:stCondLst>
                                    <p:cond delay="500"/>
                                  </p:stCondLst>
                                  <p:childTnLst>
                                    <p:set>
                                      <p:cBhvr>
                                        <p:cTn id="63" dur="1" fill="hold">
                                          <p:stCondLst>
                                            <p:cond delay="0"/>
                                          </p:stCondLst>
                                        </p:cTn>
                                        <p:tgtEl>
                                          <p:spTgt spid="9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97"/>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500"/>
                                  </p:stCondLst>
                                  <p:childTnLst>
                                    <p:set>
                                      <p:cBhvr>
                                        <p:cTn id="7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50" grpId="0"/>
      <p:bldP spid="51" grpId="0"/>
      <p:bldP spid="56" grpId="0"/>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dirty="0" smtClean="0"/>
              <a:t>Program Analysis</a:t>
            </a:r>
            <a:r>
              <a:rPr lang="en-US" dirty="0"/>
              <a:t>: State of the Practice</a:t>
            </a:r>
          </a:p>
        </p:txBody>
      </p:sp>
      <p:sp>
        <p:nvSpPr>
          <p:cNvPr id="3" name="Date Placeholder 2"/>
          <p:cNvSpPr>
            <a:spLocks noGrp="1"/>
          </p:cNvSpPr>
          <p:nvPr>
            <p:ph type="dt" sz="half" idx="10"/>
          </p:nvPr>
        </p:nvSpPr>
        <p:spPr/>
        <p:txBody>
          <a:bodyPr/>
          <a:lstStyle/>
          <a:p>
            <a:r>
              <a:rPr lang="en-US" smtClean="0"/>
              <a:t>10/13/17</a:t>
            </a:r>
            <a:endParaRPr lang="en-US" dirty="0"/>
          </a:p>
        </p:txBody>
      </p:sp>
      <p:grpSp>
        <p:nvGrpSpPr>
          <p:cNvPr id="17" name="Group 16"/>
          <p:cNvGrpSpPr/>
          <p:nvPr/>
        </p:nvGrpSpPr>
        <p:grpSpPr>
          <a:xfrm>
            <a:off x="1310459" y="1430147"/>
            <a:ext cx="3006959" cy="1678186"/>
            <a:chOff x="951770" y="1507075"/>
            <a:chExt cx="3006959" cy="1678186"/>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2642" y="1507075"/>
              <a:ext cx="2165216" cy="978796"/>
            </a:xfrm>
            <a:prstGeom prst="rect">
              <a:avLst/>
            </a:prstGeom>
          </p:spPr>
        </p:pic>
        <p:sp>
          <p:nvSpPr>
            <p:cNvPr id="8" name="TextBox 7"/>
            <p:cNvSpPr txBox="1"/>
            <p:nvPr/>
          </p:nvSpPr>
          <p:spPr>
            <a:xfrm>
              <a:off x="951770" y="2477375"/>
              <a:ext cx="3006959" cy="707886"/>
            </a:xfrm>
            <a:prstGeom prst="rect">
              <a:avLst/>
            </a:prstGeom>
            <a:noFill/>
          </p:spPr>
          <p:txBody>
            <a:bodyPr wrap="square" rtlCol="0">
              <a:spAutoFit/>
            </a:bodyPr>
            <a:lstStyle/>
            <a:p>
              <a:pPr algn="ctr"/>
              <a:r>
                <a:rPr lang="en-US" sz="2000" b="1" dirty="0" smtClean="0">
                  <a:solidFill>
                    <a:srgbClr val="7030A0"/>
                  </a:solidFill>
                  <a:latin typeface="Helvetica Light" charset="0"/>
                  <a:ea typeface="Helvetica Light" charset="0"/>
                  <a:cs typeface="Helvetica Light" charset="0"/>
                </a:rPr>
                <a:t>Microsoft</a:t>
              </a:r>
            </a:p>
            <a:p>
              <a:pPr algn="ctr"/>
              <a:r>
                <a:rPr lang="en-US" sz="2000" dirty="0" smtClean="0">
                  <a:latin typeface="Helvetica Light" charset="0"/>
                  <a:ea typeface="Helvetica Light" charset="0"/>
                  <a:cs typeface="Helvetica Light" charset="0"/>
                </a:rPr>
                <a:t>Windows Device Drivers</a:t>
              </a:r>
            </a:p>
          </p:txBody>
        </p:sp>
      </p:grpSp>
      <p:grpSp>
        <p:nvGrpSpPr>
          <p:cNvPr id="18" name="Group 17"/>
          <p:cNvGrpSpPr/>
          <p:nvPr/>
        </p:nvGrpSpPr>
        <p:grpSpPr>
          <a:xfrm>
            <a:off x="5021321" y="1434792"/>
            <a:ext cx="3190505" cy="1650723"/>
            <a:chOff x="4770574" y="1449039"/>
            <a:chExt cx="3190505" cy="1650723"/>
          </a:xfrm>
        </p:grpSpPr>
        <p:sp>
          <p:nvSpPr>
            <p:cNvPr id="5" name="TextBox 4"/>
            <p:cNvSpPr txBox="1"/>
            <p:nvPr/>
          </p:nvSpPr>
          <p:spPr>
            <a:xfrm>
              <a:off x="4770574" y="1449039"/>
              <a:ext cx="3190505" cy="923330"/>
            </a:xfrm>
            <a:prstGeom prst="rect">
              <a:avLst/>
            </a:prstGeom>
            <a:noFill/>
          </p:spPr>
          <p:txBody>
            <a:bodyPr wrap="square" rtlCol="0">
              <a:spAutoFit/>
            </a:bodyPr>
            <a:lstStyle/>
            <a:p>
              <a:pPr algn="ctr"/>
              <a:r>
                <a:rPr lang="en-US" sz="5400" b="1" dirty="0" err="1" smtClean="0">
                  <a:solidFill>
                    <a:srgbClr val="A92666"/>
                  </a:solidFill>
                  <a:latin typeface="Tahoma" charset="0"/>
                </a:rPr>
                <a:t>Astrée</a:t>
              </a:r>
              <a:endParaRPr lang="en-US" sz="5400" dirty="0">
                <a:solidFill>
                  <a:srgbClr val="A92666"/>
                </a:solidFill>
                <a:latin typeface="Tahoma" charset="0"/>
              </a:endParaRPr>
            </a:p>
          </p:txBody>
        </p:sp>
        <p:sp>
          <p:nvSpPr>
            <p:cNvPr id="14" name="TextBox 13"/>
            <p:cNvSpPr txBox="1"/>
            <p:nvPr/>
          </p:nvSpPr>
          <p:spPr>
            <a:xfrm>
              <a:off x="4954120" y="2391876"/>
              <a:ext cx="3006959" cy="707886"/>
            </a:xfrm>
            <a:prstGeom prst="rect">
              <a:avLst/>
            </a:prstGeom>
            <a:noFill/>
          </p:spPr>
          <p:txBody>
            <a:bodyPr wrap="square" rtlCol="0">
              <a:spAutoFit/>
            </a:bodyPr>
            <a:lstStyle/>
            <a:p>
              <a:pPr algn="ctr"/>
              <a:r>
                <a:rPr lang="en-US" sz="2000" b="1" dirty="0" smtClean="0">
                  <a:solidFill>
                    <a:srgbClr val="7030A0"/>
                  </a:solidFill>
                  <a:latin typeface="Helvetica Light" charset="0"/>
                  <a:ea typeface="Helvetica Light" charset="0"/>
                  <a:cs typeface="Helvetica Light" charset="0"/>
                </a:rPr>
                <a:t>Airbus</a:t>
              </a:r>
            </a:p>
            <a:p>
              <a:pPr algn="ctr"/>
              <a:r>
                <a:rPr lang="en-US" sz="2000" dirty="0" smtClean="0">
                  <a:latin typeface="Helvetica Light" charset="0"/>
                  <a:ea typeface="Helvetica Light" charset="0"/>
                  <a:cs typeface="Helvetica Light" charset="0"/>
                </a:rPr>
                <a:t>Aircraft Control Software</a:t>
              </a:r>
            </a:p>
          </p:txBody>
        </p:sp>
      </p:grpSp>
      <p:grpSp>
        <p:nvGrpSpPr>
          <p:cNvPr id="20" name="Group 19"/>
          <p:cNvGrpSpPr/>
          <p:nvPr/>
        </p:nvGrpSpPr>
        <p:grpSpPr>
          <a:xfrm>
            <a:off x="4567528" y="3854432"/>
            <a:ext cx="4159369" cy="1820113"/>
            <a:chOff x="4208295" y="3744470"/>
            <a:chExt cx="4159369" cy="1820113"/>
          </a:xfrm>
        </p:grpSpPr>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17960" y="3744470"/>
              <a:ext cx="1140040" cy="1112635"/>
            </a:xfrm>
            <a:prstGeom prst="rect">
              <a:avLst/>
            </a:prstGeom>
          </p:spPr>
        </p:pic>
        <p:sp>
          <p:nvSpPr>
            <p:cNvPr id="15" name="TextBox 14"/>
            <p:cNvSpPr txBox="1"/>
            <p:nvPr/>
          </p:nvSpPr>
          <p:spPr>
            <a:xfrm>
              <a:off x="4208295" y="4856697"/>
              <a:ext cx="4159369" cy="707886"/>
            </a:xfrm>
            <a:prstGeom prst="rect">
              <a:avLst/>
            </a:prstGeom>
            <a:noFill/>
          </p:spPr>
          <p:txBody>
            <a:bodyPr wrap="square" rtlCol="0">
              <a:spAutoFit/>
            </a:bodyPr>
            <a:lstStyle/>
            <a:p>
              <a:pPr algn="ctr"/>
              <a:r>
                <a:rPr lang="en-US" sz="2000" b="1" dirty="0" smtClean="0">
                  <a:solidFill>
                    <a:srgbClr val="7030A0"/>
                  </a:solidFill>
                  <a:latin typeface="Helvetica Light" charset="0"/>
                  <a:ea typeface="Helvetica Light" charset="0"/>
                  <a:cs typeface="Helvetica Light" charset="0"/>
                </a:rPr>
                <a:t>Facebook</a:t>
              </a:r>
            </a:p>
            <a:p>
              <a:pPr algn="ctr"/>
              <a:r>
                <a:rPr lang="en-US" sz="2000" dirty="0" smtClean="0">
                  <a:latin typeface="Helvetica Light" charset="0"/>
                  <a:ea typeface="Helvetica Light" charset="0"/>
                  <a:cs typeface="Helvetica Light" charset="0"/>
                </a:rPr>
                <a:t>Mobile Applications</a:t>
              </a:r>
            </a:p>
          </p:txBody>
        </p:sp>
      </p:grpSp>
      <p:grpSp>
        <p:nvGrpSpPr>
          <p:cNvPr id="19" name="Group 18"/>
          <p:cNvGrpSpPr/>
          <p:nvPr/>
        </p:nvGrpSpPr>
        <p:grpSpPr>
          <a:xfrm>
            <a:off x="734255" y="4123647"/>
            <a:ext cx="4159369" cy="1550064"/>
            <a:chOff x="734255" y="4013685"/>
            <a:chExt cx="4159369" cy="1550064"/>
          </a:xfrm>
        </p:grpSpPr>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3309" y="4013685"/>
              <a:ext cx="3461263" cy="725217"/>
            </a:xfrm>
            <a:prstGeom prst="rect">
              <a:avLst/>
            </a:prstGeom>
          </p:spPr>
        </p:pic>
        <p:sp>
          <p:nvSpPr>
            <p:cNvPr id="16" name="TextBox 15"/>
            <p:cNvSpPr txBox="1"/>
            <p:nvPr/>
          </p:nvSpPr>
          <p:spPr>
            <a:xfrm>
              <a:off x="734255" y="4855863"/>
              <a:ext cx="4159369" cy="707886"/>
            </a:xfrm>
            <a:prstGeom prst="rect">
              <a:avLst/>
            </a:prstGeom>
            <a:noFill/>
          </p:spPr>
          <p:txBody>
            <a:bodyPr wrap="square" rtlCol="0">
              <a:spAutoFit/>
            </a:bodyPr>
            <a:lstStyle/>
            <a:p>
              <a:pPr algn="ctr"/>
              <a:r>
                <a:rPr lang="en-US" sz="2000" b="1" dirty="0" smtClean="0">
                  <a:solidFill>
                    <a:srgbClr val="7030A0"/>
                  </a:solidFill>
                  <a:latin typeface="Helvetica Light" charset="0"/>
                  <a:ea typeface="Helvetica Light" charset="0"/>
                  <a:cs typeface="Helvetica Light" charset="0"/>
                </a:rPr>
                <a:t>Synopsis</a:t>
              </a:r>
            </a:p>
            <a:p>
              <a:pPr algn="ctr"/>
              <a:r>
                <a:rPr lang="en-US" sz="2000" dirty="0" smtClean="0">
                  <a:latin typeface="Helvetica Light" charset="0"/>
                  <a:ea typeface="Helvetica Light" charset="0"/>
                  <a:cs typeface="Helvetica Light" charset="0"/>
                </a:rPr>
                <a:t>Enterprise Applications</a:t>
              </a:r>
            </a:p>
          </p:txBody>
        </p:sp>
      </p:grpSp>
      <p:sp>
        <p:nvSpPr>
          <p:cNvPr id="6" name="Slide Number Placeholder 5"/>
          <p:cNvSpPr>
            <a:spLocks noGrp="1"/>
          </p:cNvSpPr>
          <p:nvPr>
            <p:ph type="sldNum" sz="quarter" idx="12"/>
          </p:nvPr>
        </p:nvSpPr>
        <p:spPr/>
        <p:txBody>
          <a:bodyPr/>
          <a:lstStyle/>
          <a:p>
            <a:fld id="{1F7DF5D7-FF41-4BF6-8958-28DFF1DB182D}" type="slidenum">
              <a:rPr lang="en-US" smtClean="0"/>
              <a:t>6</a:t>
            </a:fld>
            <a:endParaRPr lang="en-US" dirty="0"/>
          </a:p>
        </p:txBody>
      </p:sp>
    </p:spTree>
    <p:custDataLst>
      <p:tags r:id="rId1"/>
    </p:custDataLst>
    <p:extLst>
      <p:ext uri="{BB962C8B-B14F-4D97-AF65-F5344CB8AC3E}">
        <p14:creationId xmlns:p14="http://schemas.microsoft.com/office/powerpoint/2010/main" val="1723483017"/>
      </p:ext>
    </p:extLst>
  </p:cSld>
  <p:clrMapOvr>
    <a:masterClrMapping/>
  </p:clrMapOvr>
  <mc:AlternateContent xmlns:mc="http://schemas.openxmlformats.org/markup-compatibility/2006" xmlns:p14="http://schemas.microsoft.com/office/powerpoint/2010/main">
    <mc:Choice Requires="p14">
      <p:transition spd="slow" p14:dur="2000" advTm="1152"/>
    </mc:Choice>
    <mc:Fallback xmlns="">
      <p:transition spd="slow" advTm="11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Conventional Approach</a:t>
            </a:r>
            <a:endParaRPr lang="en-US" dirty="0"/>
          </a:p>
        </p:txBody>
      </p:sp>
      <p:sp>
        <p:nvSpPr>
          <p:cNvPr id="10" name="Vertical Scroll 9"/>
          <p:cNvSpPr/>
          <p:nvPr/>
        </p:nvSpPr>
        <p:spPr>
          <a:xfrm>
            <a:off x="3524448" y="1887312"/>
            <a:ext cx="1882485" cy="1669145"/>
          </a:xfrm>
          <a:prstGeom prst="verticalScroll">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600" dirty="0" smtClean="0"/>
              <a:t>Program</a:t>
            </a:r>
          </a:p>
          <a:p>
            <a:pPr algn="ctr"/>
            <a:r>
              <a:rPr lang="en-US" sz="2600" dirty="0" smtClean="0"/>
              <a:t>Analysis</a:t>
            </a:r>
            <a:endParaRPr lang="en-US" sz="2600" dirty="0"/>
          </a:p>
        </p:txBody>
      </p:sp>
      <p:sp>
        <p:nvSpPr>
          <p:cNvPr id="2" name="Date Placeholder 1"/>
          <p:cNvSpPr>
            <a:spLocks noGrp="1"/>
          </p:cNvSpPr>
          <p:nvPr>
            <p:ph type="dt" sz="half" idx="10"/>
          </p:nvPr>
        </p:nvSpPr>
        <p:spPr/>
        <p:txBody>
          <a:bodyPr/>
          <a:lstStyle/>
          <a:p>
            <a:r>
              <a:rPr lang="en-US" smtClean="0"/>
              <a:t>10/13/17</a:t>
            </a:r>
            <a:endParaRPr lang="en-US" dirty="0"/>
          </a:p>
        </p:txBody>
      </p:sp>
      <p:sp>
        <p:nvSpPr>
          <p:cNvPr id="3" name="Slide Number Placeholder 2"/>
          <p:cNvSpPr>
            <a:spLocks noGrp="1"/>
          </p:cNvSpPr>
          <p:nvPr>
            <p:ph type="sldNum" sz="quarter" idx="12"/>
          </p:nvPr>
        </p:nvSpPr>
        <p:spPr/>
        <p:txBody>
          <a:bodyPr/>
          <a:lstStyle/>
          <a:p>
            <a:fld id="{1F7DF5D7-FF41-4BF6-8958-28DFF1DB182D}" type="slidenum">
              <a:rPr lang="en-US" smtClean="0"/>
              <a:pPr/>
              <a:t>7</a:t>
            </a:fld>
            <a:endParaRPr lang="en-US" dirty="0"/>
          </a:p>
        </p:txBody>
      </p:sp>
    </p:spTree>
    <p:custDataLst>
      <p:tags r:id="rId1"/>
    </p:custDataLst>
    <p:extLst>
      <p:ext uri="{BB962C8B-B14F-4D97-AF65-F5344CB8AC3E}">
        <p14:creationId xmlns:p14="http://schemas.microsoft.com/office/powerpoint/2010/main" val="1707477912"/>
      </p:ext>
    </p:extLst>
  </p:cSld>
  <p:clrMapOvr>
    <a:masterClrMapping/>
  </p:clrMapOvr>
  <mc:AlternateContent xmlns:mc="http://schemas.openxmlformats.org/markup-compatibility/2006" xmlns:p14="http://schemas.microsoft.com/office/powerpoint/2010/main">
    <mc:Choice Requires="p14">
      <p:transition spd="slow" p14:dur="2000" advTm="76255"/>
    </mc:Choice>
    <mc:Fallback xmlns="">
      <p:transition spd="slow" advTm="76255"/>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tx1"/>
                </a:solidFill>
              </a:rPr>
              <a:t>Conventional Approach</a:t>
            </a:r>
            <a:endParaRPr lang="en-US" dirty="0">
              <a:solidFill>
                <a:schemeClr val="tx1"/>
              </a:solidFill>
            </a:endParaRPr>
          </a:p>
        </p:txBody>
      </p:sp>
      <p:sp>
        <p:nvSpPr>
          <p:cNvPr id="10" name="Right Arrow 9"/>
          <p:cNvSpPr/>
          <p:nvPr/>
        </p:nvSpPr>
        <p:spPr>
          <a:xfrm>
            <a:off x="2586167" y="2365580"/>
            <a:ext cx="4071536" cy="484750"/>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principles_of_p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50" y="1705697"/>
            <a:ext cx="1159253" cy="1759217"/>
          </a:xfrm>
          <a:prstGeom prst="rect">
            <a:avLst/>
          </a:prstGeom>
        </p:spPr>
      </p:pic>
      <p:sp>
        <p:nvSpPr>
          <p:cNvPr id="20" name="Oval 19"/>
          <p:cNvSpPr/>
          <p:nvPr/>
        </p:nvSpPr>
        <p:spPr>
          <a:xfrm>
            <a:off x="3429562" y="2297715"/>
            <a:ext cx="2035765" cy="621002"/>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normAutofit/>
          </a:bodyPr>
          <a:lstStyle/>
          <a:p>
            <a:pPr algn="ctr"/>
            <a:r>
              <a:rPr lang="en-US" sz="2000" b="1" dirty="0" smtClean="0">
                <a:latin typeface="Calibri"/>
                <a:cs typeface="Calibri"/>
              </a:rPr>
              <a:t>Approximations</a:t>
            </a:r>
            <a:endParaRPr lang="en-US" sz="2000" b="1" dirty="0">
              <a:latin typeface="Calibri"/>
              <a:cs typeface="Calibri"/>
            </a:endParaRPr>
          </a:p>
        </p:txBody>
      </p:sp>
      <p:pic>
        <p:nvPicPr>
          <p:cNvPr id="3" name="Picture 2"/>
          <p:cNvPicPr>
            <a:picLocks noChangeAspect="1"/>
          </p:cNvPicPr>
          <p:nvPr/>
        </p:nvPicPr>
        <p:blipFill>
          <a:blip r:embed="rId5"/>
          <a:stretch>
            <a:fillRect/>
          </a:stretch>
        </p:blipFill>
        <p:spPr>
          <a:xfrm>
            <a:off x="658368" y="1993392"/>
            <a:ext cx="1819656" cy="1819656"/>
          </a:xfrm>
          <a:prstGeom prst="rect">
            <a:avLst/>
          </a:prstGeom>
        </p:spPr>
      </p:pic>
      <p:sp>
        <p:nvSpPr>
          <p:cNvPr id="22" name="TextBox 21"/>
          <p:cNvSpPr txBox="1"/>
          <p:nvPr/>
        </p:nvSpPr>
        <p:spPr>
          <a:xfrm>
            <a:off x="2415801" y="3311688"/>
            <a:ext cx="4419030" cy="430887"/>
          </a:xfrm>
          <a:prstGeom prst="rect">
            <a:avLst/>
          </a:prstGeom>
          <a:noFill/>
        </p:spPr>
        <p:txBody>
          <a:bodyPr wrap="none" rtlCol="0">
            <a:spAutoFit/>
          </a:bodyPr>
          <a:lstStyle/>
          <a:p>
            <a:r>
              <a:rPr lang="en-US" sz="2200" dirty="0" smtClean="0"/>
              <a:t>Properties impossible to state precisely</a:t>
            </a:r>
            <a:endParaRPr lang="en-US" sz="2200" dirty="0"/>
          </a:p>
        </p:txBody>
      </p:sp>
      <p:sp>
        <p:nvSpPr>
          <p:cNvPr id="23" name="TextBox 22"/>
          <p:cNvSpPr txBox="1"/>
          <p:nvPr/>
        </p:nvSpPr>
        <p:spPr>
          <a:xfrm>
            <a:off x="2427160" y="3694166"/>
            <a:ext cx="4445832" cy="430887"/>
          </a:xfrm>
          <a:prstGeom prst="rect">
            <a:avLst/>
          </a:prstGeom>
          <a:noFill/>
        </p:spPr>
        <p:txBody>
          <a:bodyPr wrap="none" rtlCol="0">
            <a:spAutoFit/>
          </a:bodyPr>
          <a:lstStyle/>
          <a:p>
            <a:r>
              <a:rPr lang="en-US" sz="2200" dirty="0" smtClean="0"/>
              <a:t>Missing </a:t>
            </a:r>
            <a:r>
              <a:rPr lang="en-US" sz="2200" dirty="0"/>
              <a:t>or </a:t>
            </a:r>
            <a:r>
              <a:rPr lang="en-US" sz="2200" dirty="0" smtClean="0"/>
              <a:t>opaque program </a:t>
            </a:r>
            <a:r>
              <a:rPr lang="en-US" sz="2200" dirty="0"/>
              <a:t>fragments</a:t>
            </a:r>
          </a:p>
        </p:txBody>
      </p:sp>
      <p:sp>
        <p:nvSpPr>
          <p:cNvPr id="24" name="TextBox 23"/>
          <p:cNvSpPr txBox="1"/>
          <p:nvPr/>
        </p:nvSpPr>
        <p:spPr>
          <a:xfrm>
            <a:off x="2390506" y="2914192"/>
            <a:ext cx="4434227" cy="430887"/>
          </a:xfrm>
          <a:prstGeom prst="rect">
            <a:avLst/>
          </a:prstGeom>
          <a:noFill/>
        </p:spPr>
        <p:txBody>
          <a:bodyPr wrap="none" rtlCol="0">
            <a:spAutoFit/>
          </a:bodyPr>
          <a:lstStyle/>
          <a:p>
            <a:r>
              <a:rPr lang="en-US" sz="2200" dirty="0" smtClean="0"/>
              <a:t>Exact solutions impossible to compute</a:t>
            </a:r>
            <a:endParaRPr lang="en-US" sz="2200" dirty="0"/>
          </a:p>
        </p:txBody>
      </p:sp>
      <p:sp>
        <p:nvSpPr>
          <p:cNvPr id="26" name="TextBox 25"/>
          <p:cNvSpPr txBox="1"/>
          <p:nvPr/>
        </p:nvSpPr>
        <p:spPr>
          <a:xfrm>
            <a:off x="3210370" y="4017993"/>
            <a:ext cx="2369502" cy="430887"/>
          </a:xfrm>
          <a:prstGeom prst="rect">
            <a:avLst/>
          </a:prstGeom>
          <a:noFill/>
        </p:spPr>
        <p:txBody>
          <a:bodyPr wrap="square" rtlCol="0">
            <a:spAutoFit/>
          </a:bodyPr>
          <a:lstStyle/>
          <a:p>
            <a:pPr algn="ctr"/>
            <a:r>
              <a:rPr lang="en-US" sz="2200" dirty="0" smtClean="0"/>
              <a:t>…</a:t>
            </a:r>
            <a:endParaRPr lang="en-US" sz="2200" dirty="0"/>
          </a:p>
        </p:txBody>
      </p:sp>
      <p:sp>
        <p:nvSpPr>
          <p:cNvPr id="2" name="Date Placeholder 1"/>
          <p:cNvSpPr>
            <a:spLocks noGrp="1"/>
          </p:cNvSpPr>
          <p:nvPr>
            <p:ph type="dt" sz="half" idx="10"/>
          </p:nvPr>
        </p:nvSpPr>
        <p:spPr/>
        <p:txBody>
          <a:bodyPr/>
          <a:lstStyle/>
          <a:p>
            <a:r>
              <a:rPr lang="en-US" smtClean="0"/>
              <a:t>10/13/17</a:t>
            </a:r>
            <a:endParaRPr lang="en-US" dirty="0"/>
          </a:p>
        </p:txBody>
      </p:sp>
      <p:grpSp>
        <p:nvGrpSpPr>
          <p:cNvPr id="53" name="Group 52"/>
          <p:cNvGrpSpPr/>
          <p:nvPr/>
        </p:nvGrpSpPr>
        <p:grpSpPr>
          <a:xfrm>
            <a:off x="6765845" y="1878744"/>
            <a:ext cx="1882485" cy="1669145"/>
            <a:chOff x="714481" y="1858897"/>
            <a:chExt cx="1882485" cy="1669145"/>
          </a:xfrm>
        </p:grpSpPr>
        <p:pic>
          <p:nvPicPr>
            <p:cNvPr id="55" name="Picture 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878" y="2185230"/>
              <a:ext cx="1135380" cy="1135380"/>
            </a:xfrm>
            <a:prstGeom prst="rect">
              <a:avLst/>
            </a:prstGeom>
          </p:spPr>
        </p:pic>
        <p:sp>
          <p:nvSpPr>
            <p:cNvPr id="54" name="Vertical Scroll 53"/>
            <p:cNvSpPr/>
            <p:nvPr/>
          </p:nvSpPr>
          <p:spPr>
            <a:xfrm>
              <a:off x="714481" y="1858897"/>
              <a:ext cx="1882485" cy="1669145"/>
            </a:xfrm>
            <a:prstGeom prst="verticalScroll">
              <a:avLst/>
            </a:prstGeom>
            <a:solidFill>
              <a:schemeClr val="accent1"/>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600" dirty="0"/>
                <a:t>Program</a:t>
              </a:r>
            </a:p>
            <a:p>
              <a:pPr algn="ctr"/>
              <a:r>
                <a:rPr lang="en-US" sz="2600" dirty="0" smtClean="0"/>
                <a:t>Analysis</a:t>
              </a:r>
              <a:endParaRPr lang="en-US" sz="2600" dirty="0"/>
            </a:p>
          </p:txBody>
        </p:sp>
      </p:grpSp>
      <p:sp>
        <p:nvSpPr>
          <p:cNvPr id="19" name="TextBox 18"/>
          <p:cNvSpPr txBox="1"/>
          <p:nvPr/>
        </p:nvSpPr>
        <p:spPr>
          <a:xfrm>
            <a:off x="602243" y="3876910"/>
            <a:ext cx="1813558" cy="646331"/>
          </a:xfrm>
          <a:prstGeom prst="rect">
            <a:avLst/>
          </a:prstGeom>
          <a:noFill/>
        </p:spPr>
        <p:txBody>
          <a:bodyPr wrap="square" rtlCol="0">
            <a:spAutoFit/>
          </a:bodyPr>
          <a:lstStyle/>
          <a:p>
            <a:pPr algn="ctr"/>
            <a:r>
              <a:rPr lang="en-US" b="1" smtClean="0">
                <a:latin typeface="Calibri"/>
                <a:cs typeface="Calibri"/>
              </a:rPr>
              <a:t>Analysis Writer (Alice)</a:t>
            </a:r>
            <a:endParaRPr lang="en-US" b="1" dirty="0" smtClean="0">
              <a:latin typeface="Calibri"/>
              <a:cs typeface="Calibri"/>
            </a:endParaRPr>
          </a:p>
        </p:txBody>
      </p:sp>
      <p:sp>
        <p:nvSpPr>
          <p:cNvPr id="4" name="Slide Number Placeholder 3"/>
          <p:cNvSpPr>
            <a:spLocks noGrp="1"/>
          </p:cNvSpPr>
          <p:nvPr>
            <p:ph type="sldNum" sz="quarter" idx="12"/>
          </p:nvPr>
        </p:nvSpPr>
        <p:spPr/>
        <p:txBody>
          <a:bodyPr/>
          <a:lstStyle/>
          <a:p>
            <a:fld id="{1F7DF5D7-FF41-4BF6-8958-28DFF1DB182D}" type="slidenum">
              <a:rPr lang="en-US" smtClean="0"/>
              <a:pPr/>
              <a:t>8</a:t>
            </a:fld>
            <a:endParaRPr lang="en-US" dirty="0"/>
          </a:p>
        </p:txBody>
      </p:sp>
    </p:spTree>
    <p:custDataLst>
      <p:tags r:id="rId1"/>
    </p:custDataLst>
    <p:extLst>
      <p:ext uri="{BB962C8B-B14F-4D97-AF65-F5344CB8AC3E}">
        <p14:creationId xmlns:p14="http://schemas.microsoft.com/office/powerpoint/2010/main" val="1522704949"/>
      </p:ext>
    </p:extLst>
  </p:cSld>
  <p:clrMapOvr>
    <a:masterClrMapping/>
  </p:clrMapOvr>
  <mc:AlternateContent xmlns:mc="http://schemas.openxmlformats.org/markup-compatibility/2006" xmlns:p14="http://schemas.microsoft.com/office/powerpoint/2010/main">
    <mc:Choice Requires="p14">
      <p:transition spd="slow" p14:dur="2000" advTm="76255"/>
    </mc:Choice>
    <mc:Fallback xmlns="">
      <p:transition spd="slow" advTm="76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1.94444E-6 0.00023 L -0.6625 0.00023 " pathEditMode="relative" rAng="0" ptsTypes="AA">
                                      <p:cBhvr>
                                        <p:cTn id="54" dur="2000" fill="hold"/>
                                        <p:tgtEl>
                                          <p:spTgt spid="53"/>
                                        </p:tgtEl>
                                        <p:attrNameLst>
                                          <p:attrName>ppt_x</p:attrName>
                                          <p:attrName>ppt_y</p:attrName>
                                        </p:attrNameLst>
                                      </p:cBhvr>
                                      <p:rCtr x="-33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0" grpId="0" animBg="1"/>
      <p:bldP spid="20" grpId="1" animBg="1"/>
      <p:bldP spid="22" grpId="0"/>
      <p:bldP spid="22" grpId="1"/>
      <p:bldP spid="23" grpId="0"/>
      <p:bldP spid="23" grpId="1"/>
      <p:bldP spid="24" grpId="0"/>
      <p:bldP spid="24" grpId="1"/>
      <p:bldP spid="26" grpId="0"/>
      <p:bldP spid="26" grpId="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10/13/17</a:t>
            </a:r>
            <a:endParaRPr lang="en-US" dirty="0"/>
          </a:p>
        </p:txBody>
      </p:sp>
      <p:sp>
        <p:nvSpPr>
          <p:cNvPr id="4" name="Slide Number Placeholder 3"/>
          <p:cNvSpPr>
            <a:spLocks noGrp="1"/>
          </p:cNvSpPr>
          <p:nvPr>
            <p:ph type="sldNum" sz="quarter" idx="12"/>
          </p:nvPr>
        </p:nvSpPr>
        <p:spPr/>
        <p:txBody>
          <a:bodyPr/>
          <a:lstStyle/>
          <a:p>
            <a:fld id="{1F7DF5D7-FF41-4BF6-8958-28DFF1DB182D}" type="slidenum">
              <a:rPr lang="en-US" smtClean="0"/>
              <a:pPr/>
              <a:t>9</a:t>
            </a:fld>
            <a:endParaRPr lang="en-US" dirty="0"/>
          </a:p>
        </p:txBody>
      </p:sp>
      <p:sp>
        <p:nvSpPr>
          <p:cNvPr id="6" name="Title 4"/>
          <p:cNvSpPr>
            <a:spLocks noGrp="1"/>
          </p:cNvSpPr>
          <p:nvPr>
            <p:ph type="title"/>
          </p:nvPr>
        </p:nvSpPr>
        <p:spPr>
          <a:xfrm>
            <a:off x="457200" y="155447"/>
            <a:ext cx="8229600" cy="850392"/>
          </a:xfrm>
        </p:spPr>
        <p:txBody>
          <a:bodyPr/>
          <a:lstStyle/>
          <a:p>
            <a:r>
              <a:rPr lang="en-US" dirty="0"/>
              <a:t>Conventional Approach</a:t>
            </a:r>
          </a:p>
        </p:txBody>
      </p:sp>
      <p:sp>
        <p:nvSpPr>
          <p:cNvPr id="7" name="TextBox 6"/>
          <p:cNvSpPr txBox="1"/>
          <p:nvPr/>
        </p:nvSpPr>
        <p:spPr>
          <a:xfrm>
            <a:off x="5139545" y="3401765"/>
            <a:ext cx="1813558" cy="646331"/>
          </a:xfrm>
          <a:prstGeom prst="rect">
            <a:avLst/>
          </a:prstGeom>
          <a:noFill/>
        </p:spPr>
        <p:txBody>
          <a:bodyPr wrap="square" rtlCol="0">
            <a:spAutoFit/>
          </a:bodyPr>
          <a:lstStyle/>
          <a:p>
            <a:pPr algn="ctr"/>
            <a:r>
              <a:rPr lang="en-US" b="1" dirty="0" smtClean="0">
                <a:latin typeface="Calibri"/>
                <a:cs typeface="Calibri"/>
              </a:rPr>
              <a:t>Analysis User</a:t>
            </a:r>
            <a:br>
              <a:rPr lang="en-US" b="1" dirty="0" smtClean="0">
                <a:latin typeface="Calibri"/>
                <a:cs typeface="Calibri"/>
              </a:rPr>
            </a:br>
            <a:r>
              <a:rPr lang="en-US" b="1" dirty="0" smtClean="0">
                <a:latin typeface="Calibri"/>
                <a:cs typeface="Calibri"/>
              </a:rPr>
              <a:t>(Bob)</a:t>
            </a:r>
          </a:p>
        </p:txBody>
      </p:sp>
      <p:sp>
        <p:nvSpPr>
          <p:cNvPr id="8" name="TextBox 7"/>
          <p:cNvSpPr txBox="1"/>
          <p:nvPr/>
        </p:nvSpPr>
        <p:spPr>
          <a:xfrm>
            <a:off x="3288003" y="3326542"/>
            <a:ext cx="184666" cy="369332"/>
          </a:xfrm>
          <a:prstGeom prst="rect">
            <a:avLst/>
          </a:prstGeom>
          <a:noFill/>
        </p:spPr>
        <p:txBody>
          <a:bodyPr wrap="none" rtlCol="0">
            <a:spAutoFit/>
          </a:bodyPr>
          <a:lstStyle/>
          <a:p>
            <a:r>
              <a:rPr lang="en-US" dirty="0" smtClean="0"/>
              <a:t> </a:t>
            </a:r>
            <a:endParaRPr lang="en-US" dirty="0"/>
          </a:p>
        </p:txBody>
      </p:sp>
      <p:pic>
        <p:nvPicPr>
          <p:cNvPr id="9" name="Picture 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37923" y="1806703"/>
            <a:ext cx="691996" cy="895403"/>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 name="Picture 1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14123" y="1882902"/>
            <a:ext cx="701036" cy="907319"/>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1" name="Picture 1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90322" y="1959102"/>
            <a:ext cx="707199" cy="915127"/>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 name="Picture 1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266522" y="2035302"/>
            <a:ext cx="707199" cy="915127"/>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3" name="Picture 1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342722" y="2111502"/>
            <a:ext cx="707199" cy="915127"/>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 name="Picture 14"/>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418922" y="2187702"/>
            <a:ext cx="707199" cy="915127"/>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 name="Picture 15"/>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495122" y="2263902"/>
            <a:ext cx="707199" cy="915127"/>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6" name="Picture 26"/>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568642" y="2331692"/>
            <a:ext cx="707199" cy="915127"/>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7" name="Picture 27"/>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658497" y="2407892"/>
            <a:ext cx="707199" cy="915127"/>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8" name="Picture 28"/>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748353" y="2470437"/>
            <a:ext cx="706788" cy="915127"/>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9" name="Picture 29"/>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824552" y="2546637"/>
            <a:ext cx="707199" cy="915127"/>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0" name="TextBox 19"/>
          <p:cNvSpPr txBox="1"/>
          <p:nvPr/>
        </p:nvSpPr>
        <p:spPr>
          <a:xfrm>
            <a:off x="7067696" y="3643107"/>
            <a:ext cx="1342034" cy="369332"/>
          </a:xfrm>
          <a:prstGeom prst="rect">
            <a:avLst/>
          </a:prstGeom>
          <a:noFill/>
        </p:spPr>
        <p:txBody>
          <a:bodyPr wrap="none" rtlCol="0">
            <a:spAutoFit/>
          </a:bodyPr>
          <a:lstStyle/>
          <a:p>
            <a:r>
              <a:rPr lang="en-US" b="1" dirty="0" smtClean="0">
                <a:solidFill>
                  <a:srgbClr val="C00000"/>
                </a:solidFill>
                <a:latin typeface="Calibri"/>
                <a:cs typeface="Calibri"/>
              </a:rPr>
              <a:t>Bug Reports</a:t>
            </a:r>
            <a:endParaRPr lang="en-US" b="1" dirty="0">
              <a:solidFill>
                <a:srgbClr val="C00000"/>
              </a:solidFill>
              <a:latin typeface="Calibri"/>
              <a:cs typeface="Calibri"/>
            </a:endParaRPr>
          </a:p>
        </p:txBody>
      </p:sp>
      <p:pic>
        <p:nvPicPr>
          <p:cNvPr id="21" name="Picture 20"/>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5475115" y="2075104"/>
            <a:ext cx="1276715" cy="1276715"/>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104729" y="1956510"/>
            <a:ext cx="1267968" cy="1267968"/>
          </a:xfrm>
          <a:prstGeom prst="rect">
            <a:avLst/>
          </a:prstGeom>
        </p:spPr>
      </p:pic>
      <p:sp>
        <p:nvSpPr>
          <p:cNvPr id="23" name="Right Arrow 22"/>
          <p:cNvSpPr/>
          <p:nvPr/>
        </p:nvSpPr>
        <p:spPr>
          <a:xfrm>
            <a:off x="2989866" y="2453680"/>
            <a:ext cx="1650710" cy="484750"/>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707136" y="1874528"/>
            <a:ext cx="1882485" cy="1669145"/>
            <a:chOff x="714481" y="1858897"/>
            <a:chExt cx="1882485" cy="1669145"/>
          </a:xfrm>
        </p:grpSpPr>
        <p:pic>
          <p:nvPicPr>
            <p:cNvPr id="25" name="Picture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2878" y="2185230"/>
              <a:ext cx="1135380" cy="1135380"/>
            </a:xfrm>
            <a:prstGeom prst="rect">
              <a:avLst/>
            </a:prstGeom>
          </p:spPr>
        </p:pic>
        <p:sp>
          <p:nvSpPr>
            <p:cNvPr id="26" name="Vertical Scroll 25"/>
            <p:cNvSpPr/>
            <p:nvPr/>
          </p:nvSpPr>
          <p:spPr>
            <a:xfrm>
              <a:off x="714481" y="1858897"/>
              <a:ext cx="1882485" cy="1669145"/>
            </a:xfrm>
            <a:prstGeom prst="verticalScroll">
              <a:avLst/>
            </a:prstGeom>
            <a:solidFill>
              <a:schemeClr val="accent1"/>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600" dirty="0"/>
                <a:t>Program</a:t>
              </a:r>
            </a:p>
            <a:p>
              <a:pPr algn="ctr"/>
              <a:r>
                <a:rPr lang="en-US" sz="2600" dirty="0" smtClean="0"/>
                <a:t>Analysis</a:t>
              </a:r>
              <a:endParaRPr lang="en-US" sz="2600" dirty="0"/>
            </a:p>
          </p:txBody>
        </p:sp>
      </p:grpSp>
      <p:grpSp>
        <p:nvGrpSpPr>
          <p:cNvPr id="27" name="Group 26"/>
          <p:cNvGrpSpPr/>
          <p:nvPr/>
        </p:nvGrpSpPr>
        <p:grpSpPr>
          <a:xfrm>
            <a:off x="581209" y="1179805"/>
            <a:ext cx="4458181" cy="3648789"/>
            <a:chOff x="543016" y="1645920"/>
            <a:chExt cx="4458181" cy="3648789"/>
          </a:xfrm>
        </p:grpSpPr>
        <p:sp>
          <p:nvSpPr>
            <p:cNvPr id="28" name="TextBox 27"/>
            <p:cNvSpPr txBox="1"/>
            <p:nvPr/>
          </p:nvSpPr>
          <p:spPr>
            <a:xfrm>
              <a:off x="543016" y="1645920"/>
              <a:ext cx="4458181" cy="3648789"/>
            </a:xfrm>
            <a:prstGeom prst="rect">
              <a:avLst/>
            </a:prstGeom>
            <a:solidFill>
              <a:schemeClr val="bg1"/>
            </a:solidFill>
            <a:ln w="25400">
              <a:solidFill>
                <a:schemeClr val="accent1"/>
              </a:solidFill>
            </a:ln>
          </p:spPr>
          <p:txBody>
            <a:bodyPr wrap="square" rtlCol="0">
              <a:noAutofit/>
            </a:bodyPr>
            <a:lstStyle/>
            <a:p>
              <a:pPr algn="ctr"/>
              <a:endParaRPr lang="en-US" sz="1500" dirty="0" smtClean="0">
                <a:solidFill>
                  <a:schemeClr val="accent6">
                    <a:lumMod val="50000"/>
                  </a:schemeClr>
                </a:solidFill>
              </a:endParaRPr>
            </a:p>
            <a:p>
              <a:pPr algn="ctr"/>
              <a:r>
                <a:rPr lang="en-US" sz="2600" dirty="0" smtClean="0">
                  <a:solidFill>
                    <a:srgbClr val="7030A0"/>
                  </a:solidFill>
                </a:rPr>
                <a:t>People </a:t>
              </a:r>
              <a:r>
                <a:rPr lang="en-US" sz="2600" dirty="0">
                  <a:solidFill>
                    <a:srgbClr val="7030A0"/>
                  </a:solidFill>
                </a:rPr>
                <a:t>ignore the </a:t>
              </a:r>
              <a:r>
                <a:rPr lang="en-US" sz="2600" dirty="0" smtClean="0">
                  <a:solidFill>
                    <a:srgbClr val="7030A0"/>
                  </a:solidFill>
                </a:rPr>
                <a:t>tool if</a:t>
              </a:r>
            </a:p>
            <a:p>
              <a:pPr algn="ctr"/>
              <a:r>
                <a:rPr lang="en-US" sz="2600" dirty="0" smtClean="0">
                  <a:solidFill>
                    <a:srgbClr val="7030A0"/>
                  </a:solidFill>
                </a:rPr>
                <a:t>more than 30% false positives</a:t>
              </a:r>
            </a:p>
            <a:p>
              <a:pPr algn="ctr"/>
              <a:r>
                <a:rPr lang="en-US" sz="2600" dirty="0" smtClean="0">
                  <a:solidFill>
                    <a:srgbClr val="7030A0"/>
                  </a:solidFill>
                </a:rPr>
                <a:t>are reported …</a:t>
              </a:r>
            </a:p>
            <a:p>
              <a:pPr algn="ctr"/>
              <a:r>
                <a:rPr lang="en-US" sz="2000" b="1" dirty="0" smtClean="0">
                  <a:solidFill>
                    <a:schemeClr val="bg2">
                      <a:lumMod val="10000"/>
                    </a:schemeClr>
                  </a:solidFill>
                </a:rPr>
                <a:t/>
              </a:r>
              <a:br>
                <a:rPr lang="en-US" sz="2000" b="1" dirty="0" smtClean="0">
                  <a:solidFill>
                    <a:schemeClr val="bg2">
                      <a:lumMod val="10000"/>
                    </a:schemeClr>
                  </a:solidFill>
                </a:rPr>
              </a:br>
              <a:r>
                <a:rPr lang="en-US" sz="2200" b="1" i="1" dirty="0" smtClean="0">
                  <a:solidFill>
                    <a:schemeClr val="bg2">
                      <a:lumMod val="10000"/>
                    </a:schemeClr>
                  </a:solidFill>
                </a:rPr>
                <a:t>A Few Billion Lines of Code Later: Using Static Analysis to Find Bugs</a:t>
              </a:r>
              <a:br>
                <a:rPr lang="en-US" sz="2200" b="1" i="1" dirty="0" smtClean="0">
                  <a:solidFill>
                    <a:schemeClr val="bg2">
                      <a:lumMod val="10000"/>
                    </a:schemeClr>
                  </a:solidFill>
                </a:rPr>
              </a:br>
              <a:r>
                <a:rPr lang="en-US" sz="2200" b="1" i="1" dirty="0" smtClean="0">
                  <a:solidFill>
                    <a:schemeClr val="bg2">
                      <a:lumMod val="10000"/>
                    </a:schemeClr>
                  </a:solidFill>
                </a:rPr>
                <a:t>in the Real World</a:t>
              </a:r>
            </a:p>
            <a:p>
              <a:pPr algn="ctr"/>
              <a:r>
                <a:rPr lang="en-US" sz="2000" dirty="0" smtClean="0">
                  <a:solidFill>
                    <a:schemeClr val="bg2">
                      <a:lumMod val="10000"/>
                    </a:schemeClr>
                  </a:solidFill>
                </a:rPr>
                <a:t/>
              </a:r>
              <a:br>
                <a:rPr lang="en-US" sz="2000" dirty="0" smtClean="0">
                  <a:solidFill>
                    <a:schemeClr val="bg2">
                      <a:lumMod val="10000"/>
                    </a:schemeClr>
                  </a:solidFill>
                </a:rPr>
              </a:br>
              <a:r>
                <a:rPr lang="en-US" sz="2400" dirty="0" err="1" smtClean="0">
                  <a:solidFill>
                    <a:schemeClr val="bg2">
                      <a:lumMod val="10000"/>
                    </a:schemeClr>
                  </a:solidFill>
                  <a:latin typeface="Abadi MT Condensed Extra Bold" charset="0"/>
                  <a:ea typeface="Abadi MT Condensed Extra Bold" charset="0"/>
                  <a:cs typeface="Abadi MT Condensed Extra Bold" charset="0"/>
                </a:rPr>
                <a:t>Coverity</a:t>
              </a:r>
              <a:r>
                <a:rPr lang="en-US" sz="2400" dirty="0" smtClean="0">
                  <a:solidFill>
                    <a:schemeClr val="bg2">
                      <a:lumMod val="10000"/>
                    </a:schemeClr>
                  </a:solidFill>
                  <a:latin typeface="Abadi MT Condensed Extra Bold" charset="0"/>
                  <a:ea typeface="Abadi MT Condensed Extra Bold" charset="0"/>
                  <a:cs typeface="Abadi MT Condensed Extra Bold" charset="0"/>
                </a:rPr>
                <a:t> </a:t>
              </a:r>
              <a:r>
                <a:rPr lang="en-US" sz="2400" dirty="0" err="1" smtClean="0">
                  <a:solidFill>
                    <a:schemeClr val="bg2">
                      <a:lumMod val="10000"/>
                    </a:schemeClr>
                  </a:solidFill>
                  <a:latin typeface="Abadi MT Condensed Extra Bold" charset="0"/>
                  <a:ea typeface="Abadi MT Condensed Extra Bold" charset="0"/>
                  <a:cs typeface="Abadi MT Condensed Extra Bold" charset="0"/>
                </a:rPr>
                <a:t>Inc</a:t>
              </a:r>
              <a:r>
                <a:rPr lang="en-US" sz="2400" dirty="0" smtClean="0">
                  <a:solidFill>
                    <a:schemeClr val="bg2">
                      <a:lumMod val="10000"/>
                    </a:schemeClr>
                  </a:solidFill>
                  <a:latin typeface="Abadi MT Condensed Extra Bold" charset="0"/>
                  <a:ea typeface="Abadi MT Condensed Extra Bold" charset="0"/>
                  <a:cs typeface="Abadi MT Condensed Extra Bold" charset="0"/>
                </a:rPr>
                <a:t>, CACM 2010</a:t>
              </a:r>
              <a:endParaRPr lang="en-US" sz="2400" dirty="0">
                <a:solidFill>
                  <a:schemeClr val="bg2">
                    <a:lumMod val="10000"/>
                  </a:schemeClr>
                </a:solidFill>
                <a:latin typeface="Abadi MT Condensed Extra Bold" charset="0"/>
                <a:ea typeface="Abadi MT Condensed Extra Bold" charset="0"/>
                <a:cs typeface="Abadi MT Condensed Extra Bold" charset="0"/>
              </a:endParaRPr>
            </a:p>
          </p:txBody>
        </p:sp>
        <p:sp>
          <p:nvSpPr>
            <p:cNvPr id="29" name="Rectangle 28"/>
            <p:cNvSpPr/>
            <p:nvPr/>
          </p:nvSpPr>
          <p:spPr>
            <a:xfrm>
              <a:off x="769361" y="1829859"/>
              <a:ext cx="644093" cy="707886"/>
            </a:xfrm>
            <a:prstGeom prst="rect">
              <a:avLst/>
            </a:prstGeom>
          </p:spPr>
          <p:txBody>
            <a:bodyPr wrap="square">
              <a:spAutoFit/>
            </a:bodyPr>
            <a:lstStyle/>
            <a:p>
              <a:r>
                <a:rPr lang="en-US" sz="4000" dirty="0">
                  <a:solidFill>
                    <a:srgbClr val="7030A0"/>
                  </a:solidFill>
                </a:rPr>
                <a:t>“</a:t>
              </a:r>
            </a:p>
          </p:txBody>
        </p:sp>
        <p:sp>
          <p:nvSpPr>
            <p:cNvPr id="30" name="Rectangle 29"/>
            <p:cNvSpPr/>
            <p:nvPr/>
          </p:nvSpPr>
          <p:spPr>
            <a:xfrm>
              <a:off x="3654653" y="2608523"/>
              <a:ext cx="763750" cy="707886"/>
            </a:xfrm>
            <a:prstGeom prst="rect">
              <a:avLst/>
            </a:prstGeom>
          </p:spPr>
          <p:txBody>
            <a:bodyPr wrap="square">
              <a:spAutoFit/>
            </a:bodyPr>
            <a:lstStyle/>
            <a:p>
              <a:r>
                <a:rPr lang="en-US" sz="4000" dirty="0">
                  <a:solidFill>
                    <a:srgbClr val="7030A0"/>
                  </a:solidFill>
                </a:rPr>
                <a:t>”</a:t>
              </a:r>
            </a:p>
          </p:txBody>
        </p:sp>
      </p:grpSp>
    </p:spTree>
    <p:extLst>
      <p:ext uri="{BB962C8B-B14F-4D97-AF65-F5344CB8AC3E}">
        <p14:creationId xmlns:p14="http://schemas.microsoft.com/office/powerpoint/2010/main" val="42625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2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nodeType="afterEffect">
                                  <p:stCondLst>
                                    <p:cond delay="2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2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800"/>
                            </p:stCondLst>
                            <p:childTnLst>
                              <p:par>
                                <p:cTn id="20" presetID="1" presetClass="entr" presetSubtype="0" fill="hold" nodeType="afterEffect">
                                  <p:stCondLst>
                                    <p:cond delay="2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2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1200"/>
                            </p:stCondLst>
                            <p:childTnLst>
                              <p:par>
                                <p:cTn id="26" presetID="1" presetClass="entr" presetSubtype="0" fill="hold" nodeType="afterEffect">
                                  <p:stCondLst>
                                    <p:cond delay="20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1400"/>
                            </p:stCondLst>
                            <p:childTnLst>
                              <p:par>
                                <p:cTn id="29" presetID="1" presetClass="entr" presetSubtype="0" fill="hold" nodeType="afterEffect">
                                  <p:stCondLst>
                                    <p:cond delay="20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1600"/>
                            </p:stCondLst>
                            <p:childTnLst>
                              <p:par>
                                <p:cTn id="32" presetID="1" presetClass="entr" presetSubtype="0" fill="hold" nodeType="afterEffect">
                                  <p:stCondLst>
                                    <p:cond delay="2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1800"/>
                            </p:stCondLst>
                            <p:childTnLst>
                              <p:par>
                                <p:cTn id="35" presetID="1" presetClass="entr" presetSubtype="0" fill="hold" nodeType="afterEffect">
                                  <p:stCondLst>
                                    <p:cond delay="20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nodeType="afterEffect">
                                  <p:stCondLst>
                                    <p:cond delay="200"/>
                                  </p:stCondLst>
                                  <p:childTnLst>
                                    <p:set>
                                      <p:cBhvr>
                                        <p:cTn id="39" dur="1" fill="hold">
                                          <p:stCondLst>
                                            <p:cond delay="0"/>
                                          </p:stCondLst>
                                        </p:cTn>
                                        <p:tgtEl>
                                          <p:spTgt spid="19"/>
                                        </p:tgtEl>
                                        <p:attrNameLst>
                                          <p:attrName>style.visibility</p:attrName>
                                        </p:attrNameLst>
                                      </p:cBhvr>
                                      <p:to>
                                        <p:strVal val="visible"/>
                                      </p:to>
                                    </p:set>
                                  </p:childTnLst>
                                </p:cTn>
                              </p:par>
                            </p:childTnLst>
                          </p:cTn>
                        </p:par>
                        <p:par>
                          <p:cTn id="40" fill="hold">
                            <p:stCondLst>
                              <p:cond delay="2200"/>
                            </p:stCondLst>
                            <p:childTnLst>
                              <p:par>
                                <p:cTn id="41" presetID="1" presetClass="entr" presetSubtype="0" fill="hold" nodeType="afterEffect">
                                  <p:stCondLst>
                                    <p:cond delay="50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dissolv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1|7.9|4.1|5.6|15.3|4.7"/>
</p:tagLst>
</file>

<file path=ppt/tags/tag10.xml><?xml version="1.0" encoding="utf-8"?>
<p:tagLst xmlns:a="http://schemas.openxmlformats.org/drawingml/2006/main" xmlns:r="http://schemas.openxmlformats.org/officeDocument/2006/relationships" xmlns:p="http://schemas.openxmlformats.org/presentationml/2006/main">
  <p:tag name="TIMING" val="|0.6|1|0.4|0.4|0.3|0.4|0.5|9.8"/>
</p:tagLst>
</file>

<file path=ppt/tags/tag11.xml><?xml version="1.0" encoding="utf-8"?>
<p:tagLst xmlns:a="http://schemas.openxmlformats.org/drawingml/2006/main" xmlns:r="http://schemas.openxmlformats.org/officeDocument/2006/relationships" xmlns:p="http://schemas.openxmlformats.org/presentationml/2006/main">
  <p:tag name="TIMING" val="|109.7|19.4|1.7|1.3|0.6|1"/>
</p:tagLst>
</file>

<file path=ppt/tags/tag12.xml><?xml version="1.0" encoding="utf-8"?>
<p:tagLst xmlns:a="http://schemas.openxmlformats.org/drawingml/2006/main" xmlns:r="http://schemas.openxmlformats.org/officeDocument/2006/relationships" xmlns:p="http://schemas.openxmlformats.org/presentationml/2006/main">
  <p:tag name="TIMING" val="|10.2|5.6|34.3"/>
</p:tagLst>
</file>

<file path=ppt/tags/tag13.xml><?xml version="1.0" encoding="utf-8"?>
<p:tagLst xmlns:a="http://schemas.openxmlformats.org/drawingml/2006/main" xmlns:r="http://schemas.openxmlformats.org/officeDocument/2006/relationships" xmlns:p="http://schemas.openxmlformats.org/presentationml/2006/main">
  <p:tag name="TIMING" val="|12.5|8.7"/>
</p:tagLst>
</file>

<file path=ppt/tags/tag14.xml><?xml version="1.0" encoding="utf-8"?>
<p:tagLst xmlns:a="http://schemas.openxmlformats.org/drawingml/2006/main" xmlns:r="http://schemas.openxmlformats.org/officeDocument/2006/relationships" xmlns:p="http://schemas.openxmlformats.org/presentationml/2006/main">
  <p:tag name="TIMING" val="|27.5|3.4|1.3|3.7|1"/>
</p:tagLst>
</file>

<file path=ppt/tags/tag15.xml><?xml version="1.0" encoding="utf-8"?>
<p:tagLst xmlns:a="http://schemas.openxmlformats.org/drawingml/2006/main" xmlns:r="http://schemas.openxmlformats.org/officeDocument/2006/relationships" xmlns:p="http://schemas.openxmlformats.org/presentationml/2006/main">
  <p:tag name="TIMING" val="|33.4"/>
</p:tagLst>
</file>

<file path=ppt/tags/tag16.xml><?xml version="1.0" encoding="utf-8"?>
<p:tagLst xmlns:a="http://schemas.openxmlformats.org/drawingml/2006/main" xmlns:r="http://schemas.openxmlformats.org/officeDocument/2006/relationships" xmlns:p="http://schemas.openxmlformats.org/presentationml/2006/main">
  <p:tag name="TIMING" val="|27.5|3.4|1.3|3.7|1"/>
</p:tagLst>
</file>

<file path=ppt/tags/tag17.xml><?xml version="1.0" encoding="utf-8"?>
<p:tagLst xmlns:a="http://schemas.openxmlformats.org/drawingml/2006/main" xmlns:r="http://schemas.openxmlformats.org/officeDocument/2006/relationships" xmlns:p="http://schemas.openxmlformats.org/presentationml/2006/main">
  <p:tag name="TIMING" val="|10.2|5.6|34.3"/>
</p:tagLst>
</file>

<file path=ppt/tags/tag18.xml><?xml version="1.0" encoding="utf-8"?>
<p:tagLst xmlns:a="http://schemas.openxmlformats.org/drawingml/2006/main" xmlns:r="http://schemas.openxmlformats.org/officeDocument/2006/relationships" xmlns:p="http://schemas.openxmlformats.org/presentationml/2006/main">
  <p:tag name="TIMING" val="|6.1|6.7|4.8|16.9|43"/>
</p:tagLst>
</file>

<file path=ppt/tags/tag19.xml><?xml version="1.0" encoding="utf-8"?>
<p:tagLst xmlns:a="http://schemas.openxmlformats.org/drawingml/2006/main" xmlns:r="http://schemas.openxmlformats.org/officeDocument/2006/relationships" xmlns:p="http://schemas.openxmlformats.org/presentationml/2006/main">
  <p:tag name="TIMING" val="|6.1|6.7|4.8|16.9|43"/>
</p:tagLst>
</file>

<file path=ppt/tags/tag2.xml><?xml version="1.0" encoding="utf-8"?>
<p:tagLst xmlns:a="http://schemas.openxmlformats.org/drawingml/2006/main" xmlns:r="http://schemas.openxmlformats.org/officeDocument/2006/relationships" xmlns:p="http://schemas.openxmlformats.org/presentationml/2006/main">
  <p:tag name="TIMING" val="|22.7"/>
</p:tagLst>
</file>

<file path=ppt/tags/tag20.xml><?xml version="1.0" encoding="utf-8"?>
<p:tagLst xmlns:a="http://schemas.openxmlformats.org/drawingml/2006/main" xmlns:r="http://schemas.openxmlformats.org/officeDocument/2006/relationships" xmlns:p="http://schemas.openxmlformats.org/presentationml/2006/main">
  <p:tag name="TIMING" val="|6.1|6.7|4.8|16.9|43"/>
</p:tagLst>
</file>

<file path=ppt/tags/tag21.xml><?xml version="1.0" encoding="utf-8"?>
<p:tagLst xmlns:a="http://schemas.openxmlformats.org/drawingml/2006/main" xmlns:r="http://schemas.openxmlformats.org/officeDocument/2006/relationships" xmlns:p="http://schemas.openxmlformats.org/presentationml/2006/main">
  <p:tag name="TIMING" val="|6.5|22.7|13.6|13.9|0.4|3.7|6.4|2.9|9.5|3.4|0.4|3.9"/>
</p:tagLst>
</file>

<file path=ppt/tags/tag22.xml><?xml version="1.0" encoding="utf-8"?>
<p:tagLst xmlns:a="http://schemas.openxmlformats.org/drawingml/2006/main" xmlns:r="http://schemas.openxmlformats.org/officeDocument/2006/relationships" xmlns:p="http://schemas.openxmlformats.org/presentationml/2006/main">
  <p:tag name="TIMING" val="|47.4"/>
</p:tagLst>
</file>

<file path=ppt/tags/tag23.xml><?xml version="1.0" encoding="utf-8"?>
<p:tagLst xmlns:a="http://schemas.openxmlformats.org/drawingml/2006/main" xmlns:r="http://schemas.openxmlformats.org/officeDocument/2006/relationships" xmlns:p="http://schemas.openxmlformats.org/presentationml/2006/main">
  <p:tag name="TIMING" val="|47.4"/>
</p:tagLst>
</file>

<file path=ppt/tags/tag24.xml><?xml version="1.0" encoding="utf-8"?>
<p:tagLst xmlns:a="http://schemas.openxmlformats.org/drawingml/2006/main" xmlns:r="http://schemas.openxmlformats.org/officeDocument/2006/relationships" xmlns:p="http://schemas.openxmlformats.org/presentationml/2006/main">
  <p:tag name="TIMING" val="|109.7|19.4|1.7|1.3|0.6|1"/>
</p:tagLst>
</file>

<file path=ppt/tags/tag25.xml><?xml version="1.0" encoding="utf-8"?>
<p:tagLst xmlns:a="http://schemas.openxmlformats.org/drawingml/2006/main" xmlns:r="http://schemas.openxmlformats.org/officeDocument/2006/relationships" xmlns:p="http://schemas.openxmlformats.org/presentationml/2006/main">
  <p:tag name="TIMING" val="|6.1|6.7|4.8|16.9|43"/>
</p:tagLst>
</file>

<file path=ppt/tags/tag26.xml><?xml version="1.0" encoding="utf-8"?>
<p:tagLst xmlns:a="http://schemas.openxmlformats.org/drawingml/2006/main" xmlns:r="http://schemas.openxmlformats.org/officeDocument/2006/relationships" xmlns:p="http://schemas.openxmlformats.org/presentationml/2006/main">
  <p:tag name="TIMING" val="|6.1|6.7|4.8|16.9|43"/>
</p:tagLst>
</file>

<file path=ppt/tags/tag27.xml><?xml version="1.0" encoding="utf-8"?>
<p:tagLst xmlns:a="http://schemas.openxmlformats.org/drawingml/2006/main" xmlns:r="http://schemas.openxmlformats.org/officeDocument/2006/relationships" xmlns:p="http://schemas.openxmlformats.org/presentationml/2006/main">
  <p:tag name="TIMING" val="|6.1|6.7|4.8|16.9|43"/>
</p:tagLst>
</file>

<file path=ppt/tags/tag28.xml><?xml version="1.0" encoding="utf-8"?>
<p:tagLst xmlns:a="http://schemas.openxmlformats.org/drawingml/2006/main" xmlns:r="http://schemas.openxmlformats.org/officeDocument/2006/relationships" xmlns:p="http://schemas.openxmlformats.org/presentationml/2006/main">
  <p:tag name="TIMING" val="|6.1|6.7|4.8|16.9|43"/>
</p:tagLst>
</file>

<file path=ppt/tags/tag29.xml><?xml version="1.0" encoding="utf-8"?>
<p:tagLst xmlns:a="http://schemas.openxmlformats.org/drawingml/2006/main" xmlns:r="http://schemas.openxmlformats.org/officeDocument/2006/relationships" xmlns:p="http://schemas.openxmlformats.org/presentationml/2006/main">
  <p:tag name="TIMING" val="|47.4"/>
</p:tagLst>
</file>

<file path=ppt/tags/tag3.xml><?xml version="1.0" encoding="utf-8"?>
<p:tagLst xmlns:a="http://schemas.openxmlformats.org/drawingml/2006/main" xmlns:r="http://schemas.openxmlformats.org/officeDocument/2006/relationships" xmlns:p="http://schemas.openxmlformats.org/presentationml/2006/main">
  <p:tag name="TIMING" val="|6.5|5.7|4.9|0.6"/>
</p:tagLst>
</file>

<file path=ppt/tags/tag30.xml><?xml version="1.0" encoding="utf-8"?>
<p:tagLst xmlns:a="http://schemas.openxmlformats.org/drawingml/2006/main" xmlns:r="http://schemas.openxmlformats.org/officeDocument/2006/relationships" xmlns:p="http://schemas.openxmlformats.org/presentationml/2006/main">
  <p:tag name="TIMING" val="|47.4"/>
</p:tagLst>
</file>

<file path=ppt/tags/tag31.xml><?xml version="1.0" encoding="utf-8"?>
<p:tagLst xmlns:a="http://schemas.openxmlformats.org/drawingml/2006/main" xmlns:r="http://schemas.openxmlformats.org/officeDocument/2006/relationships" xmlns:p="http://schemas.openxmlformats.org/presentationml/2006/main">
  <p:tag name="TIMING" val="|47.4"/>
</p:tagLst>
</file>

<file path=ppt/tags/tag32.xml><?xml version="1.0" encoding="utf-8"?>
<p:tagLst xmlns:a="http://schemas.openxmlformats.org/drawingml/2006/main" xmlns:r="http://schemas.openxmlformats.org/officeDocument/2006/relationships" xmlns:p="http://schemas.openxmlformats.org/presentationml/2006/main">
  <p:tag name="TIMING" val="|47.4"/>
</p:tagLst>
</file>

<file path=ppt/tags/tag33.xml><?xml version="1.0" encoding="utf-8"?>
<p:tagLst xmlns:a="http://schemas.openxmlformats.org/drawingml/2006/main" xmlns:r="http://schemas.openxmlformats.org/officeDocument/2006/relationships" xmlns:p="http://schemas.openxmlformats.org/presentationml/2006/main">
  <p:tag name="TIMING" val="|19.6|24.4|7.9|38.3|5|25.1|4.2|2.5|5.5|8.2|21.9|18.4|4.7"/>
</p:tagLst>
</file>

<file path=ppt/tags/tag4.xml><?xml version="1.0" encoding="utf-8"?>
<p:tagLst xmlns:a="http://schemas.openxmlformats.org/drawingml/2006/main" xmlns:r="http://schemas.openxmlformats.org/officeDocument/2006/relationships" xmlns:p="http://schemas.openxmlformats.org/presentationml/2006/main">
  <p:tag name="TIMING" val="|0.2|0.1|0.1|0.1"/>
</p:tagLst>
</file>

<file path=ppt/tags/tag5.xml><?xml version="1.0" encoding="utf-8"?>
<p:tagLst xmlns:a="http://schemas.openxmlformats.org/drawingml/2006/main" xmlns:r="http://schemas.openxmlformats.org/officeDocument/2006/relationships" xmlns:p="http://schemas.openxmlformats.org/presentationml/2006/main">
  <p:tag name="TIMING" val="|10.1|10.5|8.5|5.8|12.5|24.5"/>
</p:tagLst>
</file>

<file path=ppt/tags/tag6.xml><?xml version="1.0" encoding="utf-8"?>
<p:tagLst xmlns:a="http://schemas.openxmlformats.org/drawingml/2006/main" xmlns:r="http://schemas.openxmlformats.org/officeDocument/2006/relationships" xmlns:p="http://schemas.openxmlformats.org/presentationml/2006/main">
  <p:tag name="TIMING" val="|10.1|10.5|8.5|5.8|12.5|24.5"/>
</p:tagLst>
</file>

<file path=ppt/tags/tag7.xml><?xml version="1.0" encoding="utf-8"?>
<p:tagLst xmlns:a="http://schemas.openxmlformats.org/drawingml/2006/main" xmlns:r="http://schemas.openxmlformats.org/officeDocument/2006/relationships" xmlns:p="http://schemas.openxmlformats.org/presentationml/2006/main">
  <p:tag name="TIMING" val="|7.6|6.2"/>
</p:tagLst>
</file>

<file path=ppt/tags/tag8.xml><?xml version="1.0" encoding="utf-8"?>
<p:tagLst xmlns:a="http://schemas.openxmlformats.org/drawingml/2006/main" xmlns:r="http://schemas.openxmlformats.org/officeDocument/2006/relationships" xmlns:p="http://schemas.openxmlformats.org/presentationml/2006/main">
  <p:tag name="TIMING" val="|85.3|0.3|4.2|20.7|12.6|8|23.5|5.5"/>
</p:tagLst>
</file>

<file path=ppt/tags/tag9.xml><?xml version="1.0" encoding="utf-8"?>
<p:tagLst xmlns:a="http://schemas.openxmlformats.org/drawingml/2006/main" xmlns:r="http://schemas.openxmlformats.org/officeDocument/2006/relationships" xmlns:p="http://schemas.openxmlformats.org/presentationml/2006/main">
  <p:tag name="TIMING" val="|2.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gant">
  <a:themeElements>
    <a:clrScheme name="Custom 15">
      <a:dk1>
        <a:srgbClr val="000000"/>
      </a:dk1>
      <a:lt1>
        <a:srgbClr val="FFFFFF"/>
      </a:lt1>
      <a:dk2>
        <a:srgbClr val="005392"/>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Garamond"/>
        <a:ea typeface=""/>
        <a:cs typeface=""/>
      </a:majorFont>
      <a:minorFont>
        <a:latin typeface="Garamond"/>
        <a:ea typeface=""/>
        <a:cs typeface=""/>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txDef>
      <a:spPr>
        <a:noFill/>
      </a:spPr>
      <a:bodyPr wrap="square" rtlCol="0">
        <a:spAutoFit/>
      </a:bodyPr>
      <a:lstStyle>
        <a:defPPr>
          <a:defRPr sz="2000" dirty="0" err="1" smtClean="0">
            <a:latin typeface="Helvetica Light" charset="0"/>
            <a:ea typeface="Helvetica Light" charset="0"/>
            <a:cs typeface="Helvetica Light" charset="0"/>
          </a:defRPr>
        </a:defPPr>
      </a:lstStyle>
    </a:txDef>
  </a:objectDefaults>
  <a:extraClrSchemeLst/>
  <a:extLst>
    <a:ext uri="{05A4C25C-085E-4340-85A3-A5531E510DB2}">
      <thm15:themeFamily xmlns:thm15="http://schemas.microsoft.com/office/thememl/2012/main" name="elegant" id="{4F5F41D9-9FFF-4ED8-9C7F-C1ACADA51854}" vid="{60351B06-E032-4235-A2F9-2C204A0F36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8ED355A42788143AE0FB0D22F302F2E" ma:contentTypeVersion="1" ma:contentTypeDescription="Create a new document." ma:contentTypeScope="" ma:versionID="31bce0da7b120c2ed0a0b0f7e09a2746">
  <xsd:schema xmlns:xsd="http://www.w3.org/2001/XMLSchema" xmlns:xs="http://www.w3.org/2001/XMLSchema" xmlns:p="http://schemas.microsoft.com/office/2006/metadata/properties" xmlns:ns3="645017dd-093d-4fe6-8749-94edcd17ab36" targetNamespace="http://schemas.microsoft.com/office/2006/metadata/properties" ma:root="true" ma:fieldsID="436f62787a1dbbb720be1912f308f81f" ns3:_="">
    <xsd:import namespace="645017dd-093d-4fe6-8749-94edcd17ab36"/>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5017dd-093d-4fe6-8749-94edcd17ab3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6884DA-E94B-4DCE-9FF8-5930163FDDBC}">
  <ds:schemaRefs>
    <ds:schemaRef ds:uri="http://schemas.openxmlformats.org/package/2006/metadata/core-properties"/>
    <ds:schemaRef ds:uri="http://schemas.microsoft.com/office/2006/metadata/properties"/>
    <ds:schemaRef ds:uri="http://www.w3.org/XML/1998/namespace"/>
    <ds:schemaRef ds:uri="http://purl.org/dc/dcmitype/"/>
    <ds:schemaRef ds:uri="http://schemas.microsoft.com/office/infopath/2007/PartnerControls"/>
    <ds:schemaRef ds:uri="http://schemas.microsoft.com/office/2006/documentManagement/types"/>
    <ds:schemaRef ds:uri="http://purl.org/dc/terms/"/>
    <ds:schemaRef ds:uri="645017dd-093d-4fe6-8749-94edcd17ab36"/>
    <ds:schemaRef ds:uri="http://purl.org/dc/elements/1.1/"/>
  </ds:schemaRefs>
</ds:datastoreItem>
</file>

<file path=customXml/itemProps2.xml><?xml version="1.0" encoding="utf-8"?>
<ds:datastoreItem xmlns:ds="http://schemas.openxmlformats.org/officeDocument/2006/customXml" ds:itemID="{D2D6EF29-6828-4236-AFDE-D4CDBE69BB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5017dd-093d-4fe6-8749-94edcd17ab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621055-3A2D-42F9-B8D3-AEB84A18ED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90374</TotalTime>
  <Words>6756</Words>
  <Application>Microsoft Macintosh PowerPoint</Application>
  <PresentationFormat>On-screen Show (4:3)</PresentationFormat>
  <Paragraphs>1279</Paragraphs>
  <Slides>58</Slides>
  <Notes>43</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58</vt:i4>
      </vt:variant>
    </vt:vector>
  </HeadingPairs>
  <TitlesOfParts>
    <vt:vector size="72" baseType="lpstr">
      <vt:lpstr>Abadi MT Condensed Extra Bold</vt:lpstr>
      <vt:lpstr>Arial Unicode MS</vt:lpstr>
      <vt:lpstr>Calibri</vt:lpstr>
      <vt:lpstr>Cambria Math</vt:lpstr>
      <vt:lpstr>Garamond</vt:lpstr>
      <vt:lpstr>Helvetica</vt:lpstr>
      <vt:lpstr>Helvetica Light</vt:lpstr>
      <vt:lpstr>Mangal</vt:lpstr>
      <vt:lpstr>Monaco</vt:lpstr>
      <vt:lpstr>Tahoma</vt:lpstr>
      <vt:lpstr>Wingdings</vt:lpstr>
      <vt:lpstr>Wingdings 3</vt:lpstr>
      <vt:lpstr>Arial</vt:lpstr>
      <vt:lpstr>elegant</vt:lpstr>
      <vt:lpstr>Hunting Software Bugs Using Machine Learning</vt:lpstr>
      <vt:lpstr>Software Is Becoming Increasingly Complex</vt:lpstr>
      <vt:lpstr>The Challenge of Scaling Current QA Methods</vt:lpstr>
      <vt:lpstr>When Software Fails</vt:lpstr>
      <vt:lpstr>Approaches to Software Reliability</vt:lpstr>
      <vt:lpstr>Program Analysis: State of the Practice</vt:lpstr>
      <vt:lpstr>Conventional Approach</vt:lpstr>
      <vt:lpstr>Conventional Approach</vt:lpstr>
      <vt:lpstr>Conventional Approach</vt:lpstr>
      <vt:lpstr>Our Solution: An Interactive Approach</vt:lpstr>
      <vt:lpstr>Summary of Results</vt:lpstr>
      <vt:lpstr>Talk Outline</vt:lpstr>
      <vt:lpstr>Example: Static Datarace Analysis</vt:lpstr>
      <vt:lpstr>Why Datalog?</vt:lpstr>
      <vt:lpstr>Applying the Analysis to a Program</vt:lpstr>
      <vt:lpstr>Applying the Analysis to a Program</vt:lpstr>
      <vt:lpstr>Applying the Analysis to a Program</vt:lpstr>
      <vt:lpstr>How Does Datalog Work?</vt:lpstr>
      <vt:lpstr>How To Go From This …</vt:lpstr>
      <vt:lpstr>… To This?</vt:lpstr>
      <vt:lpstr>An Idea: Mixed Hard and Soft Rules</vt:lpstr>
      <vt:lpstr>A Long History …</vt:lpstr>
      <vt:lpstr>From Derivation Trees to Bayesian Networks</vt:lpstr>
      <vt:lpstr>Marginal Inference in Bayesian Networks</vt:lpstr>
      <vt:lpstr>Recap of Key Concepts</vt:lpstr>
      <vt:lpstr>Talk Outline</vt:lpstr>
      <vt:lpstr>PowerPoint Presentation</vt:lpstr>
      <vt:lpstr>PowerPoint Presentation</vt:lpstr>
      <vt:lpstr>Analysis Result, Before User Feedback</vt:lpstr>
      <vt:lpstr>Analysis Result, After User Feedback</vt:lpstr>
      <vt:lpstr>Datarace Analysis: Logical     Probabilistic</vt:lpstr>
      <vt:lpstr>How Does Generalization Work?</vt:lpstr>
      <vt:lpstr>How Does Generalization Work?</vt:lpstr>
      <vt:lpstr>How Does Generalization Work?</vt:lpstr>
      <vt:lpstr>How Does Generalization Work?</vt:lpstr>
      <vt:lpstr>Experimental Setup</vt:lpstr>
      <vt:lpstr>Accuracy of Alarm Classification</vt:lpstr>
      <vt:lpstr>Accuracy of Alarm Classification</vt:lpstr>
      <vt:lpstr>PowerPoint Presentation</vt:lpstr>
      <vt:lpstr>PowerPoint Presentation</vt:lpstr>
      <vt:lpstr>PowerPoint Presentation</vt:lpstr>
      <vt:lpstr>PowerPoint Presentation</vt:lpstr>
      <vt:lpstr>PowerPoint Presentation</vt:lpstr>
      <vt:lpstr>Empirical Results: Alarm Ranking</vt:lpstr>
      <vt:lpstr>Ranking Quality: Race Conditions Checker</vt:lpstr>
      <vt:lpstr>Ranking Quality: Information Flow Checker</vt:lpstr>
      <vt:lpstr>PowerPoint Presentation</vt:lpstr>
      <vt:lpstr>Example Revisited: Static Datarace Analysis</vt:lpstr>
      <vt:lpstr>Space of Questions</vt:lpstr>
      <vt:lpstr>Space of Questions</vt:lpstr>
      <vt:lpstr>Space of Questions</vt:lpstr>
      <vt:lpstr>Two Key Objectives</vt:lpstr>
      <vt:lpstr>Payoff Comparison</vt:lpstr>
      <vt:lpstr>Empirical Results: Generalization</vt:lpstr>
      <vt:lpstr>Empirical Results: Generalization</vt:lpstr>
      <vt:lpstr>Empirical Results: Prioritization</vt:lpstr>
      <vt:lpstr>Empirical Results: Prioritization</vt:lpstr>
      <vt:lpstr>Conclusions and Outlook</vt:lpstr>
    </vt:vector>
  </TitlesOfParts>
  <Manager/>
  <Company/>
  <LinksUpToDate>false</LinksUpToDate>
  <SharedDoc>false</SharedDoc>
  <HyperlinkBase/>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Abstraction Refinement for Program Analyses in Datalog</dc:title>
  <dc:subject/>
  <dc:creator>Zhang, Xin</dc:creator>
  <cp:keywords/>
  <dc:description/>
  <cp:lastModifiedBy>Sneha Kamat Satoskar</cp:lastModifiedBy>
  <cp:revision>7972</cp:revision>
  <cp:lastPrinted>2017-02-27T19:16:45Z</cp:lastPrinted>
  <dcterms:created xsi:type="dcterms:W3CDTF">2014-05-20T21:07:45Z</dcterms:created>
  <dcterms:modified xsi:type="dcterms:W3CDTF">2017-11-18T23:45:20Z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0x010100F8ED355A42788143AE0FB0D22F302F2E</vt:lpwstr>
  </property>
  <property fmtid="{D5CDD505-2E9C-101B-9397-08002B2CF9AE}" pid="3" name="IsMyDocuments">
    <vt:bool>true</vt:bool>
  </property>
</Properties>
</file>