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notesSlides/notesSlide25.xml" ContentType="application/vnd.openxmlformats-officedocument.presentationml.notesSlide+xml"/>
  <Override PartName="/ppt/notesSlides/notesSlide27.xml" ContentType="application/vnd.openxmlformats-officedocument.presentationml.notesSlide+xml"/>
  <Override PartName="/docProps/app.xml" ContentType="application/vnd.openxmlformats-officedocument.extended-properties+xml"/>
  <Override PartName="/ppt/notesSlides/notesSlide32.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Override PartName="/ppt/notesSlides/notesSlide33.xml" ContentType="application/vnd.openxmlformats-officedocument.presentationml.notesSlide+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notesSlides/notesSlide24.xml" ContentType="application/vnd.openxmlformats-officedocument.presentationml.notesSlide+xml"/>
  <Override PartName="/ppt/slides/slide24.xml" ContentType="application/vnd.openxmlformats-officedocument.presentationml.slide+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72" r:id="rId1"/>
  </p:sldMasterIdLst>
  <p:notesMasterIdLst>
    <p:notesMasterId r:id="rId35"/>
  </p:notesMasterIdLst>
  <p:handoutMasterIdLst>
    <p:handoutMasterId r:id="rId36"/>
  </p:handoutMasterIdLst>
  <p:sldIdLst>
    <p:sldId id="256" r:id="rId2"/>
    <p:sldId id="292" r:id="rId3"/>
    <p:sldId id="293" r:id="rId4"/>
    <p:sldId id="294" r:id="rId5"/>
    <p:sldId id="295" r:id="rId6"/>
    <p:sldId id="296" r:id="rId7"/>
    <p:sldId id="297" r:id="rId8"/>
    <p:sldId id="298" r:id="rId9"/>
    <p:sldId id="260" r:id="rId10"/>
    <p:sldId id="262" r:id="rId11"/>
    <p:sldId id="270" r:id="rId12"/>
    <p:sldId id="271" r:id="rId13"/>
    <p:sldId id="272" r:id="rId14"/>
    <p:sldId id="273" r:id="rId15"/>
    <p:sldId id="274" r:id="rId16"/>
    <p:sldId id="275" r:id="rId17"/>
    <p:sldId id="277" r:id="rId18"/>
    <p:sldId id="278" r:id="rId19"/>
    <p:sldId id="279" r:id="rId20"/>
    <p:sldId id="280" r:id="rId21"/>
    <p:sldId id="281" r:id="rId22"/>
    <p:sldId id="276" r:id="rId23"/>
    <p:sldId id="282" r:id="rId24"/>
    <p:sldId id="283" r:id="rId25"/>
    <p:sldId id="284" r:id="rId26"/>
    <p:sldId id="285" r:id="rId27"/>
    <p:sldId id="286" r:id="rId28"/>
    <p:sldId id="287" r:id="rId29"/>
    <p:sldId id="261" r:id="rId30"/>
    <p:sldId id="288" r:id="rId31"/>
    <p:sldId id="291" r:id="rId32"/>
    <p:sldId id="289" r:id="rId33"/>
    <p:sldId id="290" r:id="rId34"/>
  </p:sldIdLst>
  <p:sldSz cx="9144000" cy="6858000" type="screen4x3"/>
  <p:notesSz cx="6858000" cy="9144000"/>
  <p:defaultTextStyle>
    <a:defPPr>
      <a:defRPr lang="en-US"/>
    </a:defPPr>
    <a:lvl1pPr marL="0" algn="l" defTabSz="457153" rtl="0" eaLnBrk="1" latinLnBrk="0" hangingPunct="1">
      <a:defRPr sz="1800" kern="1200">
        <a:solidFill>
          <a:schemeClr val="tx1"/>
        </a:solidFill>
        <a:latin typeface="+mn-lt"/>
        <a:ea typeface="+mn-ea"/>
        <a:cs typeface="+mn-cs"/>
      </a:defRPr>
    </a:lvl1pPr>
    <a:lvl2pPr marL="457153" algn="l" defTabSz="457153" rtl="0" eaLnBrk="1" latinLnBrk="0" hangingPunct="1">
      <a:defRPr sz="1800" kern="1200">
        <a:solidFill>
          <a:schemeClr val="tx1"/>
        </a:solidFill>
        <a:latin typeface="+mn-lt"/>
        <a:ea typeface="+mn-ea"/>
        <a:cs typeface="+mn-cs"/>
      </a:defRPr>
    </a:lvl2pPr>
    <a:lvl3pPr marL="914305" algn="l" defTabSz="457153" rtl="0" eaLnBrk="1" latinLnBrk="0" hangingPunct="1">
      <a:defRPr sz="1800" kern="1200">
        <a:solidFill>
          <a:schemeClr val="tx1"/>
        </a:solidFill>
        <a:latin typeface="+mn-lt"/>
        <a:ea typeface="+mn-ea"/>
        <a:cs typeface="+mn-cs"/>
      </a:defRPr>
    </a:lvl3pPr>
    <a:lvl4pPr marL="1371458" algn="l" defTabSz="457153" rtl="0" eaLnBrk="1" latinLnBrk="0" hangingPunct="1">
      <a:defRPr sz="1800" kern="1200">
        <a:solidFill>
          <a:schemeClr val="tx1"/>
        </a:solidFill>
        <a:latin typeface="+mn-lt"/>
        <a:ea typeface="+mn-ea"/>
        <a:cs typeface="+mn-cs"/>
      </a:defRPr>
    </a:lvl4pPr>
    <a:lvl5pPr marL="1828610" algn="l" defTabSz="457153" rtl="0" eaLnBrk="1" latinLnBrk="0" hangingPunct="1">
      <a:defRPr sz="1800" kern="1200">
        <a:solidFill>
          <a:schemeClr val="tx1"/>
        </a:solidFill>
        <a:latin typeface="+mn-lt"/>
        <a:ea typeface="+mn-ea"/>
        <a:cs typeface="+mn-cs"/>
      </a:defRPr>
    </a:lvl5pPr>
    <a:lvl6pPr marL="2285763" algn="l" defTabSz="457153" rtl="0" eaLnBrk="1" latinLnBrk="0" hangingPunct="1">
      <a:defRPr sz="1800" kern="1200">
        <a:solidFill>
          <a:schemeClr val="tx1"/>
        </a:solidFill>
        <a:latin typeface="+mn-lt"/>
        <a:ea typeface="+mn-ea"/>
        <a:cs typeface="+mn-cs"/>
      </a:defRPr>
    </a:lvl6pPr>
    <a:lvl7pPr marL="2742915" algn="l" defTabSz="457153" rtl="0" eaLnBrk="1" latinLnBrk="0" hangingPunct="1">
      <a:defRPr sz="1800" kern="1200">
        <a:solidFill>
          <a:schemeClr val="tx1"/>
        </a:solidFill>
        <a:latin typeface="+mn-lt"/>
        <a:ea typeface="+mn-ea"/>
        <a:cs typeface="+mn-cs"/>
      </a:defRPr>
    </a:lvl7pPr>
    <a:lvl8pPr marL="3200068" algn="l" defTabSz="457153" rtl="0" eaLnBrk="1" latinLnBrk="0" hangingPunct="1">
      <a:defRPr sz="1800" kern="1200">
        <a:solidFill>
          <a:schemeClr val="tx1"/>
        </a:solidFill>
        <a:latin typeface="+mn-lt"/>
        <a:ea typeface="+mn-ea"/>
        <a:cs typeface="+mn-cs"/>
      </a:defRPr>
    </a:lvl8pPr>
    <a:lvl9pPr marL="3657220" algn="l" defTabSz="45715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40" autoAdjust="0"/>
    <p:restoredTop sz="94694" autoAdjust="0"/>
  </p:normalViewPr>
  <p:slideViewPr>
    <p:cSldViewPr snapToGrid="0" snapToObjects="1">
      <p:cViewPr varScale="1">
        <p:scale>
          <a:sx n="147" d="100"/>
          <a:sy n="147" d="100"/>
        </p:scale>
        <p:origin x="-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notesMaster" Target="notesMasters/notesMaster1.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viewProps" Target="viewProps.xml"/><Relationship Id="rId40" Type="http://schemas.openxmlformats.org/officeDocument/2006/relationships/theme" Target="theme/theme1.xml"/><Relationship Id="rId7" Type="http://schemas.openxmlformats.org/officeDocument/2006/relationships/slide" Target="slides/slide6.xml"/><Relationship Id="rId36" Type="http://schemas.openxmlformats.org/officeDocument/2006/relationships/handoutMaster" Target="handoutMasters/handoutMaster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presProps" Target="presProps.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A7BEC9-5D12-F444-9948-046D3CAD7764}" type="datetimeFigureOut">
              <a:rPr lang="en-US" smtClean="0"/>
              <a:pPr/>
              <a:t>2/23/10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2568EA-D30E-0F46-A346-4D621A75C50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8D84F-2857-7241-8357-93F882BEBE25}" type="datetimeFigureOut">
              <a:rPr lang="en-US" smtClean="0"/>
              <a:pPr/>
              <a:t>2/23/10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8EDC0-1689-AA47-B1CE-BC8A91479BF4}"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153" rtl="0" eaLnBrk="1" latinLnBrk="0" hangingPunct="1">
      <a:defRPr sz="1200" kern="1200">
        <a:solidFill>
          <a:schemeClr val="tx1"/>
        </a:solidFill>
        <a:latin typeface="+mn-lt"/>
        <a:ea typeface="+mn-ea"/>
        <a:cs typeface="+mn-cs"/>
      </a:defRPr>
    </a:lvl1pPr>
    <a:lvl2pPr marL="457153" algn="l" defTabSz="457153" rtl="0" eaLnBrk="1" latinLnBrk="0" hangingPunct="1">
      <a:defRPr sz="1200" kern="1200">
        <a:solidFill>
          <a:schemeClr val="tx1"/>
        </a:solidFill>
        <a:latin typeface="+mn-lt"/>
        <a:ea typeface="+mn-ea"/>
        <a:cs typeface="+mn-cs"/>
      </a:defRPr>
    </a:lvl2pPr>
    <a:lvl3pPr marL="914305" algn="l" defTabSz="457153" rtl="0" eaLnBrk="1" latinLnBrk="0" hangingPunct="1">
      <a:defRPr sz="1200" kern="1200">
        <a:solidFill>
          <a:schemeClr val="tx1"/>
        </a:solidFill>
        <a:latin typeface="+mn-lt"/>
        <a:ea typeface="+mn-ea"/>
        <a:cs typeface="+mn-cs"/>
      </a:defRPr>
    </a:lvl3pPr>
    <a:lvl4pPr marL="1371458" algn="l" defTabSz="457153" rtl="0" eaLnBrk="1" latinLnBrk="0" hangingPunct="1">
      <a:defRPr sz="1200" kern="1200">
        <a:solidFill>
          <a:schemeClr val="tx1"/>
        </a:solidFill>
        <a:latin typeface="+mn-lt"/>
        <a:ea typeface="+mn-ea"/>
        <a:cs typeface="+mn-cs"/>
      </a:defRPr>
    </a:lvl4pPr>
    <a:lvl5pPr marL="1828610" algn="l" defTabSz="457153" rtl="0" eaLnBrk="1" latinLnBrk="0" hangingPunct="1">
      <a:defRPr sz="1200" kern="1200">
        <a:solidFill>
          <a:schemeClr val="tx1"/>
        </a:solidFill>
        <a:latin typeface="+mn-lt"/>
        <a:ea typeface="+mn-ea"/>
        <a:cs typeface="+mn-cs"/>
      </a:defRPr>
    </a:lvl5pPr>
    <a:lvl6pPr marL="2285763" algn="l" defTabSz="457153" rtl="0" eaLnBrk="1" latinLnBrk="0" hangingPunct="1">
      <a:defRPr sz="1200" kern="1200">
        <a:solidFill>
          <a:schemeClr val="tx1"/>
        </a:solidFill>
        <a:latin typeface="+mn-lt"/>
        <a:ea typeface="+mn-ea"/>
        <a:cs typeface="+mn-cs"/>
      </a:defRPr>
    </a:lvl6pPr>
    <a:lvl7pPr marL="2742915" algn="l" defTabSz="457153" rtl="0" eaLnBrk="1" latinLnBrk="0" hangingPunct="1">
      <a:defRPr sz="1200" kern="1200">
        <a:solidFill>
          <a:schemeClr val="tx1"/>
        </a:solidFill>
        <a:latin typeface="+mn-lt"/>
        <a:ea typeface="+mn-ea"/>
        <a:cs typeface="+mn-cs"/>
      </a:defRPr>
    </a:lvl7pPr>
    <a:lvl8pPr marL="3200068" algn="l" defTabSz="457153" rtl="0" eaLnBrk="1" latinLnBrk="0" hangingPunct="1">
      <a:defRPr sz="1200" kern="1200">
        <a:solidFill>
          <a:schemeClr val="tx1"/>
        </a:solidFill>
        <a:latin typeface="+mn-lt"/>
        <a:ea typeface="+mn-ea"/>
        <a:cs typeface="+mn-cs"/>
      </a:defRPr>
    </a:lvl8pPr>
    <a:lvl9pPr marL="3657220" algn="l" defTabSz="4571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18EDC0-1689-AA47-B1CE-BC8A91479BF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15D0A894-F147-314B-8459-2445E0979C55}" type="datetime4">
              <a:rPr lang="en-US" smtClean="0"/>
              <a:pPr/>
              <a:t>February 23, 2010</a:t>
            </a:fld>
            <a:endParaRPr lang="en-US"/>
          </a:p>
        </p:txBody>
      </p:sp>
      <p:sp>
        <p:nvSpPr>
          <p:cNvPr id="5" name="Footer Placeholder 4"/>
          <p:cNvSpPr>
            <a:spLocks noGrp="1"/>
          </p:cNvSpPr>
          <p:nvPr>
            <p:ph type="ftr" idx="11"/>
          </p:nvPr>
        </p:nvSpPr>
        <p:spPr/>
        <p:txBody>
          <a:bodyPr/>
          <a:lstStyle>
            <a:lvl1pPr>
              <a:defRPr smtClean="0"/>
            </a:lvl1pPr>
          </a:lstStyle>
          <a:p>
            <a:r>
              <a:rPr lang="en-US" smtClean="0"/>
              <a:t>SSE 2010</a:t>
            </a:r>
            <a:endParaRPr lang="en-US"/>
          </a:p>
        </p:txBody>
      </p:sp>
      <p:sp>
        <p:nvSpPr>
          <p:cNvPr id="6" name="Slide Number Placeholder 5"/>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4D92828-4EFA-CC4D-91E0-7DC78D196F71}" type="datetime4">
              <a:rPr lang="en-US" smtClean="0"/>
              <a:pPr/>
              <a:t>February 23, 2010</a:t>
            </a:fld>
            <a:endParaRPr lang="en-US"/>
          </a:p>
        </p:txBody>
      </p:sp>
      <p:sp>
        <p:nvSpPr>
          <p:cNvPr id="5" name="Footer Placeholder 4"/>
          <p:cNvSpPr>
            <a:spLocks noGrp="1"/>
          </p:cNvSpPr>
          <p:nvPr>
            <p:ph type="ftr" idx="11"/>
          </p:nvPr>
        </p:nvSpPr>
        <p:spPr/>
        <p:txBody>
          <a:bodyPr/>
          <a:lstStyle>
            <a:lvl1pPr>
              <a:defRPr smtClean="0"/>
            </a:lvl1pPr>
          </a:lstStyle>
          <a:p>
            <a:r>
              <a:rPr lang="en-US" smtClean="0"/>
              <a:t>SSE 2010</a:t>
            </a:r>
            <a:endParaRPr lang="en-US"/>
          </a:p>
        </p:txBody>
      </p:sp>
      <p:sp>
        <p:nvSpPr>
          <p:cNvPr id="6" name="Slide Number Placeholder 5"/>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3231EAA8-3131-6841-9CAD-42CAD793FF6E}" type="datetime4">
              <a:rPr lang="en-US" smtClean="0"/>
              <a:pPr/>
              <a:t>February 23, 2010</a:t>
            </a:fld>
            <a:endParaRPr lang="en-US"/>
          </a:p>
        </p:txBody>
      </p:sp>
      <p:sp>
        <p:nvSpPr>
          <p:cNvPr id="5" name="Footer Placeholder 4"/>
          <p:cNvSpPr>
            <a:spLocks noGrp="1"/>
          </p:cNvSpPr>
          <p:nvPr>
            <p:ph type="ftr" idx="11"/>
          </p:nvPr>
        </p:nvSpPr>
        <p:spPr/>
        <p:txBody>
          <a:bodyPr/>
          <a:lstStyle>
            <a:lvl1pPr>
              <a:defRPr smtClean="0"/>
            </a:lvl1pPr>
          </a:lstStyle>
          <a:p>
            <a:r>
              <a:rPr lang="en-US" smtClean="0"/>
              <a:t>SSE 2010</a:t>
            </a:r>
            <a:endParaRPr lang="en-US"/>
          </a:p>
        </p:txBody>
      </p:sp>
      <p:sp>
        <p:nvSpPr>
          <p:cNvPr id="6" name="Slide Number Placeholder 5"/>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2050A259-4B5F-E64C-B224-272C1C72BC78}" type="datetime4">
              <a:rPr lang="en-US" smtClean="0"/>
              <a:pPr/>
              <a:t>February 23, 2010</a:t>
            </a:fld>
            <a:endParaRPr lang="en-US"/>
          </a:p>
        </p:txBody>
      </p:sp>
      <p:sp>
        <p:nvSpPr>
          <p:cNvPr id="5" name="Footer Placeholder 4"/>
          <p:cNvSpPr>
            <a:spLocks noGrp="1"/>
          </p:cNvSpPr>
          <p:nvPr>
            <p:ph type="ftr" idx="11"/>
          </p:nvPr>
        </p:nvSpPr>
        <p:spPr/>
        <p:txBody>
          <a:bodyPr/>
          <a:lstStyle>
            <a:lvl1pPr>
              <a:defRPr smtClean="0"/>
            </a:lvl1pPr>
          </a:lstStyle>
          <a:p>
            <a:r>
              <a:rPr lang="en-US" smtClean="0"/>
              <a:t>SSE 2010</a:t>
            </a:r>
            <a:endParaRPr lang="en-US"/>
          </a:p>
        </p:txBody>
      </p:sp>
      <p:sp>
        <p:nvSpPr>
          <p:cNvPr id="6" name="Slide Number Placeholder 5"/>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49B092DE-0C7B-DA44-8541-C22EB864860E}" type="datetime4">
              <a:rPr lang="en-US" smtClean="0"/>
              <a:pPr/>
              <a:t>February 23, 2010</a:t>
            </a:fld>
            <a:endParaRPr lang="en-US"/>
          </a:p>
        </p:txBody>
      </p:sp>
      <p:sp>
        <p:nvSpPr>
          <p:cNvPr id="5" name="Footer Placeholder 4"/>
          <p:cNvSpPr>
            <a:spLocks noGrp="1"/>
          </p:cNvSpPr>
          <p:nvPr>
            <p:ph type="ftr" idx="11"/>
          </p:nvPr>
        </p:nvSpPr>
        <p:spPr/>
        <p:txBody>
          <a:bodyPr/>
          <a:lstStyle>
            <a:lvl1pPr>
              <a:defRPr smtClean="0"/>
            </a:lvl1pPr>
          </a:lstStyle>
          <a:p>
            <a:r>
              <a:rPr lang="en-US" smtClean="0"/>
              <a:t>SSE 2010</a:t>
            </a:r>
            <a:endParaRPr lang="en-US"/>
          </a:p>
        </p:txBody>
      </p:sp>
      <p:sp>
        <p:nvSpPr>
          <p:cNvPr id="6" name="Slide Number Placeholder 5"/>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C4616031-A662-0947-866F-DF1F388C3E71}" type="datetime4">
              <a:rPr lang="en-US" smtClean="0"/>
              <a:pPr/>
              <a:t>February 23, 2010</a:t>
            </a:fld>
            <a:endParaRPr lang="en-US"/>
          </a:p>
        </p:txBody>
      </p:sp>
      <p:sp>
        <p:nvSpPr>
          <p:cNvPr id="6" name="Footer Placeholder 5"/>
          <p:cNvSpPr>
            <a:spLocks noGrp="1"/>
          </p:cNvSpPr>
          <p:nvPr>
            <p:ph type="ftr" idx="11"/>
          </p:nvPr>
        </p:nvSpPr>
        <p:spPr/>
        <p:txBody>
          <a:bodyPr/>
          <a:lstStyle>
            <a:lvl1pPr>
              <a:defRPr smtClean="0"/>
            </a:lvl1pPr>
          </a:lstStyle>
          <a:p>
            <a:r>
              <a:rPr lang="en-US" smtClean="0"/>
              <a:t>SSE 2010</a:t>
            </a:r>
            <a:endParaRPr lang="en-US"/>
          </a:p>
        </p:txBody>
      </p:sp>
      <p:sp>
        <p:nvSpPr>
          <p:cNvPr id="7" name="Slide Number Placeholder 6"/>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4A4B80E9-0697-804B-9719-B4483F48314B}" type="datetime4">
              <a:rPr lang="en-US" smtClean="0"/>
              <a:pPr/>
              <a:t>February 23, 2010</a:t>
            </a:fld>
            <a:endParaRPr lang="en-US"/>
          </a:p>
        </p:txBody>
      </p:sp>
      <p:sp>
        <p:nvSpPr>
          <p:cNvPr id="8" name="Footer Placeholder 7"/>
          <p:cNvSpPr>
            <a:spLocks noGrp="1"/>
          </p:cNvSpPr>
          <p:nvPr>
            <p:ph type="ftr" idx="11"/>
          </p:nvPr>
        </p:nvSpPr>
        <p:spPr/>
        <p:txBody>
          <a:bodyPr/>
          <a:lstStyle>
            <a:lvl1pPr>
              <a:defRPr smtClean="0"/>
            </a:lvl1pPr>
          </a:lstStyle>
          <a:p>
            <a:r>
              <a:rPr lang="en-US" smtClean="0"/>
              <a:t>SSE 2010</a:t>
            </a:r>
            <a:endParaRPr lang="en-US"/>
          </a:p>
        </p:txBody>
      </p:sp>
      <p:sp>
        <p:nvSpPr>
          <p:cNvPr id="9" name="Slide Number Placeholder 8"/>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AB503E0E-5D19-8341-8762-DA1EFD297AE2}" type="datetime4">
              <a:rPr lang="en-US" smtClean="0"/>
              <a:pPr/>
              <a:t>February 23, 2010</a:t>
            </a:fld>
            <a:endParaRPr lang="en-US"/>
          </a:p>
        </p:txBody>
      </p:sp>
      <p:sp>
        <p:nvSpPr>
          <p:cNvPr id="4" name="Footer Placeholder 3"/>
          <p:cNvSpPr>
            <a:spLocks noGrp="1"/>
          </p:cNvSpPr>
          <p:nvPr>
            <p:ph type="ftr" idx="11"/>
          </p:nvPr>
        </p:nvSpPr>
        <p:spPr/>
        <p:txBody>
          <a:bodyPr/>
          <a:lstStyle>
            <a:lvl1pPr>
              <a:defRPr smtClean="0"/>
            </a:lvl1pPr>
          </a:lstStyle>
          <a:p>
            <a:r>
              <a:rPr lang="en-US" smtClean="0"/>
              <a:t>SSE 2010</a:t>
            </a:r>
            <a:endParaRPr lang="en-US"/>
          </a:p>
        </p:txBody>
      </p:sp>
      <p:sp>
        <p:nvSpPr>
          <p:cNvPr id="5" name="Slide Number Placeholder 4"/>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5EB0FCD-5E9A-8746-B782-C073B33C5193}" type="datetime4">
              <a:rPr lang="en-US" smtClean="0"/>
              <a:pPr/>
              <a:t>February 23, 2010</a:t>
            </a:fld>
            <a:endParaRPr lang="en-US"/>
          </a:p>
        </p:txBody>
      </p:sp>
      <p:sp>
        <p:nvSpPr>
          <p:cNvPr id="3" name="Footer Placeholder 2"/>
          <p:cNvSpPr>
            <a:spLocks noGrp="1"/>
          </p:cNvSpPr>
          <p:nvPr>
            <p:ph type="ftr" idx="11"/>
          </p:nvPr>
        </p:nvSpPr>
        <p:spPr/>
        <p:txBody>
          <a:bodyPr/>
          <a:lstStyle>
            <a:lvl1pPr>
              <a:defRPr smtClean="0"/>
            </a:lvl1pPr>
          </a:lstStyle>
          <a:p>
            <a:r>
              <a:rPr lang="en-US" smtClean="0"/>
              <a:t>SSE 2010</a:t>
            </a:r>
            <a:endParaRPr lang="en-US"/>
          </a:p>
        </p:txBody>
      </p:sp>
      <p:sp>
        <p:nvSpPr>
          <p:cNvPr id="4" name="Slide Number Placeholder 3"/>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721FB3C9-8980-2A4C-9FE7-402819C6436C}" type="datetime4">
              <a:rPr lang="en-US" smtClean="0"/>
              <a:pPr/>
              <a:t>February 23, 2010</a:t>
            </a:fld>
            <a:endParaRPr lang="en-US"/>
          </a:p>
        </p:txBody>
      </p:sp>
      <p:sp>
        <p:nvSpPr>
          <p:cNvPr id="6" name="Footer Placeholder 5"/>
          <p:cNvSpPr>
            <a:spLocks noGrp="1"/>
          </p:cNvSpPr>
          <p:nvPr>
            <p:ph type="ftr" idx="11"/>
          </p:nvPr>
        </p:nvSpPr>
        <p:spPr/>
        <p:txBody>
          <a:bodyPr/>
          <a:lstStyle>
            <a:lvl1pPr>
              <a:defRPr smtClean="0"/>
            </a:lvl1pPr>
          </a:lstStyle>
          <a:p>
            <a:r>
              <a:rPr lang="en-US" smtClean="0"/>
              <a:t>SSE 2010</a:t>
            </a:r>
            <a:endParaRPr lang="en-US"/>
          </a:p>
        </p:txBody>
      </p:sp>
      <p:sp>
        <p:nvSpPr>
          <p:cNvPr id="7" name="Slide Number Placeholder 6"/>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D2E1E094-6777-504A-A5EC-B5F7E0D54A27}" type="datetime4">
              <a:rPr lang="en-US" smtClean="0"/>
              <a:pPr/>
              <a:t>February 23, 2010</a:t>
            </a:fld>
            <a:endParaRPr lang="en-US"/>
          </a:p>
        </p:txBody>
      </p:sp>
      <p:sp>
        <p:nvSpPr>
          <p:cNvPr id="6" name="Footer Placeholder 5"/>
          <p:cNvSpPr>
            <a:spLocks noGrp="1"/>
          </p:cNvSpPr>
          <p:nvPr>
            <p:ph type="ftr" idx="11"/>
          </p:nvPr>
        </p:nvSpPr>
        <p:spPr/>
        <p:txBody>
          <a:bodyPr/>
          <a:lstStyle>
            <a:lvl1pPr>
              <a:defRPr smtClean="0"/>
            </a:lvl1pPr>
          </a:lstStyle>
          <a:p>
            <a:r>
              <a:rPr lang="en-US" smtClean="0"/>
              <a:t>SSE 2010</a:t>
            </a:r>
            <a:endParaRPr lang="en-US"/>
          </a:p>
        </p:txBody>
      </p:sp>
      <p:sp>
        <p:nvSpPr>
          <p:cNvPr id="7" name="Slide Number Placeholder 6"/>
          <p:cNvSpPr>
            <a:spLocks noGrp="1"/>
          </p:cNvSpPr>
          <p:nvPr>
            <p:ph type="sldNum" idx="12"/>
          </p:nvPr>
        </p:nvSpPr>
        <p:spPr/>
        <p:txBody>
          <a:bodyPr/>
          <a:lstStyle>
            <a:lvl1pPr>
              <a:defRPr smtClean="0"/>
            </a:lvl1pPr>
          </a:lstStyle>
          <a:p>
            <a:fld id="{9DC12F08-8986-1F40-A8EC-52EB94DB0A80}" type="slidenum">
              <a:rPr lang="en-US" smtClean="0"/>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pn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456479" y="1604329"/>
            <a:ext cx="8558784"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tabLst>
                <a:tab pos="656650" algn="l"/>
                <a:tab pos="1313299" algn="l"/>
                <a:tab pos="1969949" algn="l"/>
              </a:tabLst>
              <a:defRPr sz="1300">
                <a:solidFill>
                  <a:srgbClr val="FFFFFF"/>
                </a:solidFill>
                <a:latin typeface="Times New Roman" pitchFamily="-110" charset="0"/>
                <a:ea typeface="+mn-ea"/>
                <a:cs typeface="+mn-cs"/>
              </a:defRPr>
            </a:lvl1pPr>
          </a:lstStyle>
          <a:p>
            <a:fld id="{66EBB069-6E0C-2840-AAE5-9E8EA8EFBED3}" type="datetime4">
              <a:rPr lang="en-US" smtClean="0"/>
              <a:pPr/>
              <a:t>February 23, 2010</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656650" algn="l"/>
                <a:tab pos="1313299" algn="l"/>
                <a:tab pos="1969949" algn="l"/>
                <a:tab pos="2626599" algn="l"/>
              </a:tabLst>
              <a:defRPr sz="1300">
                <a:solidFill>
                  <a:srgbClr val="FFFFFF"/>
                </a:solidFill>
                <a:latin typeface="Times New Roman" pitchFamily="-110" charset="0"/>
                <a:ea typeface="+mn-ea"/>
                <a:cs typeface="+mn-cs"/>
              </a:defRPr>
            </a:lvl1pPr>
          </a:lstStyle>
          <a:p>
            <a:r>
              <a:rPr lang="en-US" smtClean="0"/>
              <a:t>SSE 2010</a:t>
            </a:r>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656650" algn="l"/>
                <a:tab pos="1313299" algn="l"/>
                <a:tab pos="1969949" algn="l"/>
              </a:tabLst>
              <a:defRPr sz="1300">
                <a:solidFill>
                  <a:srgbClr val="FFFFFF"/>
                </a:solidFill>
                <a:latin typeface="Times New Roman" pitchFamily="-110" charset="0"/>
                <a:ea typeface="+mn-ea"/>
                <a:cs typeface="+mn-cs"/>
              </a:defRPr>
            </a:lvl1pPr>
          </a:lstStyle>
          <a:p>
            <a:fld id="{9DC12F08-8986-1F40-A8EC-52EB94DB0A80}" type="slidenum">
              <a:rPr lang="en-US" smtClean="0"/>
              <a:pPr/>
              <a:t>‹#›</a:t>
            </a:fld>
            <a:endParaRPr lang="en-US" dirty="0"/>
          </a:p>
        </p:txBody>
      </p:sp>
      <p:pic>
        <p:nvPicPr>
          <p:cNvPr id="8" name="Picture 7" descr="Picture 1.png"/>
          <p:cNvPicPr>
            <a:picLocks noChangeAspect="1"/>
          </p:cNvPicPr>
          <p:nvPr userDrawn="1"/>
        </p:nvPicPr>
        <p:blipFill>
          <a:blip r:embed="rId13"/>
          <a:stretch>
            <a:fillRect/>
          </a:stretch>
        </p:blipFill>
        <p:spPr>
          <a:xfrm>
            <a:off x="7497594" y="273629"/>
            <a:ext cx="1422222" cy="12063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hf hdr="0"/>
  <p:txStyles>
    <p:titleStyle>
      <a:lvl1pPr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mj-lt"/>
          <a:ea typeface="+mj-ea"/>
          <a:cs typeface="+mj-cs"/>
        </a:defRPr>
      </a:lvl1pPr>
      <a:lvl2pPr marL="673930" indent="-259204"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2pPr>
      <a:lvl3pPr marL="1036815"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3pPr>
      <a:lvl4pPr marL="1451541"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4pPr>
      <a:lvl5pPr marL="1866268"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5pPr>
      <a:lvl6pPr marL="2280994"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6pPr>
      <a:lvl7pPr marL="2695720"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7pPr>
      <a:lvl8pPr marL="3110446"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8pPr>
      <a:lvl9pPr marL="3525172" indent="-207363" algn="ctr" defTabSz="407526" rtl="0" eaLnBrk="1" fontAlgn="base" hangingPunct="1">
        <a:lnSpc>
          <a:spcPct val="93000"/>
        </a:lnSpc>
        <a:spcBef>
          <a:spcPct val="0"/>
        </a:spcBef>
        <a:spcAft>
          <a:spcPct val="0"/>
        </a:spcAft>
        <a:buClr>
          <a:srgbClr val="000000"/>
        </a:buClr>
        <a:buSzPct val="100000"/>
        <a:buFont typeface="Times New Roman" pitchFamily="-110" charset="0"/>
        <a:defRPr sz="4000">
          <a:solidFill>
            <a:srgbClr val="FFFFFF"/>
          </a:solidFill>
          <a:latin typeface="Arial" pitchFamily="-110" charset="0"/>
          <a:ea typeface="Arial Unicode MS" pitchFamily="-110" charset="0"/>
          <a:cs typeface="Arial Unicode MS" pitchFamily="-110" charset="0"/>
        </a:defRPr>
      </a:lvl9pPr>
    </p:titleStyle>
    <p:bodyStyle>
      <a:lvl1pPr marL="311045" indent="-311045" algn="l" defTabSz="407526" rtl="0" eaLnBrk="1" fontAlgn="base" hangingPunct="1">
        <a:lnSpc>
          <a:spcPct val="93000"/>
        </a:lnSpc>
        <a:spcBef>
          <a:spcPct val="0"/>
        </a:spcBef>
        <a:spcAft>
          <a:spcPts val="1293"/>
        </a:spcAft>
        <a:buClr>
          <a:srgbClr val="000000"/>
        </a:buClr>
        <a:buSzPct val="100000"/>
        <a:buFont typeface="Times New Roman" pitchFamily="-110" charset="0"/>
        <a:defRPr sz="2900">
          <a:solidFill>
            <a:srgbClr val="FFFFFF"/>
          </a:solidFill>
          <a:latin typeface="+mn-lt"/>
          <a:ea typeface="+mn-ea"/>
          <a:cs typeface="+mn-cs"/>
        </a:defRPr>
      </a:lvl1pPr>
      <a:lvl2pPr marL="673930" indent="-259204" algn="l" defTabSz="407526" rtl="0" eaLnBrk="1" fontAlgn="base" hangingPunct="1">
        <a:lnSpc>
          <a:spcPct val="93000"/>
        </a:lnSpc>
        <a:spcBef>
          <a:spcPct val="0"/>
        </a:spcBef>
        <a:spcAft>
          <a:spcPts val="1032"/>
        </a:spcAft>
        <a:buClr>
          <a:srgbClr val="000000"/>
        </a:buClr>
        <a:buSzPct val="100000"/>
        <a:buFont typeface="Times New Roman" pitchFamily="-110" charset="0"/>
        <a:defRPr sz="2500">
          <a:solidFill>
            <a:srgbClr val="FFFFFF"/>
          </a:solidFill>
          <a:latin typeface="+mn-lt"/>
          <a:ea typeface="+mn-ea"/>
          <a:cs typeface="+mn-cs"/>
        </a:defRPr>
      </a:lvl2pPr>
      <a:lvl3pPr marL="1036815" indent="-207363" algn="l" defTabSz="407526" rtl="0" eaLnBrk="1" fontAlgn="base" hangingPunct="1">
        <a:lnSpc>
          <a:spcPct val="93000"/>
        </a:lnSpc>
        <a:spcBef>
          <a:spcPct val="0"/>
        </a:spcBef>
        <a:spcAft>
          <a:spcPts val="771"/>
        </a:spcAft>
        <a:buClr>
          <a:srgbClr val="000000"/>
        </a:buClr>
        <a:buSzPct val="100000"/>
        <a:buFont typeface="Times New Roman" pitchFamily="-110" charset="0"/>
        <a:defRPr sz="2200">
          <a:solidFill>
            <a:srgbClr val="FFFFFF"/>
          </a:solidFill>
          <a:latin typeface="+mn-lt"/>
          <a:ea typeface="+mn-ea"/>
          <a:cs typeface="+mn-cs"/>
        </a:defRPr>
      </a:lvl3pPr>
      <a:lvl4pPr marL="1451541" indent="-207363" algn="l" defTabSz="407526" rtl="0" eaLnBrk="1" fontAlgn="base" hangingPunct="1">
        <a:lnSpc>
          <a:spcPct val="93000"/>
        </a:lnSpc>
        <a:spcBef>
          <a:spcPct val="0"/>
        </a:spcBef>
        <a:spcAft>
          <a:spcPts val="522"/>
        </a:spcAft>
        <a:buClr>
          <a:srgbClr val="000000"/>
        </a:buClr>
        <a:buSzPct val="100000"/>
        <a:buFont typeface="Times New Roman" pitchFamily="-110" charset="0"/>
        <a:defRPr sz="1800">
          <a:solidFill>
            <a:srgbClr val="FFFFFF"/>
          </a:solidFill>
          <a:latin typeface="+mn-lt"/>
          <a:ea typeface="+mn-ea"/>
          <a:cs typeface="+mn-cs"/>
        </a:defRPr>
      </a:lvl4pPr>
      <a:lvl5pPr marL="1866268" indent="-207363" algn="l" defTabSz="407526" rtl="0" eaLnBrk="1" fontAlgn="base" hangingPunct="1">
        <a:lnSpc>
          <a:spcPct val="93000"/>
        </a:lnSpc>
        <a:spcBef>
          <a:spcPct val="0"/>
        </a:spcBef>
        <a:spcAft>
          <a:spcPts val="261"/>
        </a:spcAft>
        <a:buClr>
          <a:srgbClr val="000000"/>
        </a:buClr>
        <a:buSzPct val="100000"/>
        <a:buFont typeface="Times New Roman" pitchFamily="-110" charset="0"/>
        <a:defRPr sz="1800">
          <a:solidFill>
            <a:srgbClr val="FFFFFF"/>
          </a:solidFill>
          <a:latin typeface="+mn-lt"/>
          <a:ea typeface="+mn-ea"/>
          <a:cs typeface="+mn-cs"/>
        </a:defRPr>
      </a:lvl5pPr>
      <a:lvl6pPr marL="2280994" indent="-207363" algn="l" defTabSz="407526" rtl="0" eaLnBrk="1" fontAlgn="base" hangingPunct="1">
        <a:lnSpc>
          <a:spcPct val="93000"/>
        </a:lnSpc>
        <a:spcBef>
          <a:spcPct val="0"/>
        </a:spcBef>
        <a:spcAft>
          <a:spcPts val="261"/>
        </a:spcAft>
        <a:buClr>
          <a:srgbClr val="000000"/>
        </a:buClr>
        <a:buSzPct val="100000"/>
        <a:buFont typeface="Times New Roman" pitchFamily="-110" charset="0"/>
        <a:defRPr sz="1800">
          <a:solidFill>
            <a:srgbClr val="FFFFFF"/>
          </a:solidFill>
          <a:latin typeface="+mn-lt"/>
          <a:ea typeface="+mn-ea"/>
          <a:cs typeface="+mn-cs"/>
        </a:defRPr>
      </a:lvl6pPr>
      <a:lvl7pPr marL="2695720" indent="-207363" algn="l" defTabSz="407526" rtl="0" eaLnBrk="1" fontAlgn="base" hangingPunct="1">
        <a:lnSpc>
          <a:spcPct val="93000"/>
        </a:lnSpc>
        <a:spcBef>
          <a:spcPct val="0"/>
        </a:spcBef>
        <a:spcAft>
          <a:spcPts val="261"/>
        </a:spcAft>
        <a:buClr>
          <a:srgbClr val="000000"/>
        </a:buClr>
        <a:buSzPct val="100000"/>
        <a:buFont typeface="Times New Roman" pitchFamily="-110" charset="0"/>
        <a:defRPr sz="1800">
          <a:solidFill>
            <a:srgbClr val="FFFFFF"/>
          </a:solidFill>
          <a:latin typeface="+mn-lt"/>
          <a:ea typeface="+mn-ea"/>
          <a:cs typeface="+mn-cs"/>
        </a:defRPr>
      </a:lvl7pPr>
      <a:lvl8pPr marL="3110446" indent="-207363" algn="l" defTabSz="407526" rtl="0" eaLnBrk="1" fontAlgn="base" hangingPunct="1">
        <a:lnSpc>
          <a:spcPct val="93000"/>
        </a:lnSpc>
        <a:spcBef>
          <a:spcPct val="0"/>
        </a:spcBef>
        <a:spcAft>
          <a:spcPts val="261"/>
        </a:spcAft>
        <a:buClr>
          <a:srgbClr val="000000"/>
        </a:buClr>
        <a:buSzPct val="100000"/>
        <a:buFont typeface="Times New Roman" pitchFamily="-110" charset="0"/>
        <a:defRPr sz="1800">
          <a:solidFill>
            <a:srgbClr val="FFFFFF"/>
          </a:solidFill>
          <a:latin typeface="+mn-lt"/>
          <a:ea typeface="+mn-ea"/>
          <a:cs typeface="+mn-cs"/>
        </a:defRPr>
      </a:lvl8pPr>
      <a:lvl9pPr marL="3525172" indent="-207363" algn="l" defTabSz="407526" rtl="0" eaLnBrk="1" fontAlgn="base" hangingPunct="1">
        <a:lnSpc>
          <a:spcPct val="93000"/>
        </a:lnSpc>
        <a:spcBef>
          <a:spcPct val="0"/>
        </a:spcBef>
        <a:spcAft>
          <a:spcPts val="261"/>
        </a:spcAft>
        <a:buClr>
          <a:srgbClr val="000000"/>
        </a:buClr>
        <a:buSzPct val="100000"/>
        <a:buFont typeface="Times New Roman" pitchFamily="-110" charset="0"/>
        <a:defRPr sz="1800">
          <a:solidFill>
            <a:srgbClr val="FFFFFF"/>
          </a:solidFill>
          <a:latin typeface="+mn-lt"/>
          <a:ea typeface="+mn-ea"/>
          <a:cs typeface="+mn-cs"/>
        </a:defRPr>
      </a:lvl9pPr>
    </p:bodyStyle>
    <p:otherStyle>
      <a:defPPr>
        <a:defRPr lang="en-US"/>
      </a:defPPr>
      <a:lvl1pPr marL="0" algn="l" defTabSz="414726" rtl="0" eaLnBrk="1" latinLnBrk="0" hangingPunct="1">
        <a:defRPr sz="1600" kern="1200">
          <a:solidFill>
            <a:schemeClr val="tx1"/>
          </a:solidFill>
          <a:latin typeface="+mn-lt"/>
          <a:ea typeface="+mn-ea"/>
          <a:cs typeface="+mn-cs"/>
        </a:defRPr>
      </a:lvl1pPr>
      <a:lvl2pPr marL="414726" algn="l" defTabSz="414726" rtl="0" eaLnBrk="1" latinLnBrk="0" hangingPunct="1">
        <a:defRPr sz="1600" kern="1200">
          <a:solidFill>
            <a:schemeClr val="tx1"/>
          </a:solidFill>
          <a:latin typeface="+mn-lt"/>
          <a:ea typeface="+mn-ea"/>
          <a:cs typeface="+mn-cs"/>
        </a:defRPr>
      </a:lvl2pPr>
      <a:lvl3pPr marL="829452" algn="l" defTabSz="414726" rtl="0" eaLnBrk="1" latinLnBrk="0" hangingPunct="1">
        <a:defRPr sz="1600" kern="1200">
          <a:solidFill>
            <a:schemeClr val="tx1"/>
          </a:solidFill>
          <a:latin typeface="+mn-lt"/>
          <a:ea typeface="+mn-ea"/>
          <a:cs typeface="+mn-cs"/>
        </a:defRPr>
      </a:lvl3pPr>
      <a:lvl4pPr marL="1244178" algn="l" defTabSz="414726" rtl="0" eaLnBrk="1" latinLnBrk="0" hangingPunct="1">
        <a:defRPr sz="1600" kern="1200">
          <a:solidFill>
            <a:schemeClr val="tx1"/>
          </a:solidFill>
          <a:latin typeface="+mn-lt"/>
          <a:ea typeface="+mn-ea"/>
          <a:cs typeface="+mn-cs"/>
        </a:defRPr>
      </a:lvl4pPr>
      <a:lvl5pPr marL="1658904" algn="l" defTabSz="414726" rtl="0" eaLnBrk="1" latinLnBrk="0" hangingPunct="1">
        <a:defRPr sz="1600" kern="1200">
          <a:solidFill>
            <a:schemeClr val="tx1"/>
          </a:solidFill>
          <a:latin typeface="+mn-lt"/>
          <a:ea typeface="+mn-ea"/>
          <a:cs typeface="+mn-cs"/>
        </a:defRPr>
      </a:lvl5pPr>
      <a:lvl6pPr marL="2073631" algn="l" defTabSz="414726" rtl="0" eaLnBrk="1" latinLnBrk="0" hangingPunct="1">
        <a:defRPr sz="1600" kern="1200">
          <a:solidFill>
            <a:schemeClr val="tx1"/>
          </a:solidFill>
          <a:latin typeface="+mn-lt"/>
          <a:ea typeface="+mn-ea"/>
          <a:cs typeface="+mn-cs"/>
        </a:defRPr>
      </a:lvl6pPr>
      <a:lvl7pPr marL="2488357" algn="l" defTabSz="414726" rtl="0" eaLnBrk="1" latinLnBrk="0" hangingPunct="1">
        <a:defRPr sz="1600" kern="1200">
          <a:solidFill>
            <a:schemeClr val="tx1"/>
          </a:solidFill>
          <a:latin typeface="+mn-lt"/>
          <a:ea typeface="+mn-ea"/>
          <a:cs typeface="+mn-cs"/>
        </a:defRPr>
      </a:lvl7pPr>
      <a:lvl8pPr marL="2903083" algn="l" defTabSz="414726" rtl="0" eaLnBrk="1" latinLnBrk="0" hangingPunct="1">
        <a:defRPr sz="1600" kern="1200">
          <a:solidFill>
            <a:schemeClr val="tx1"/>
          </a:solidFill>
          <a:latin typeface="+mn-lt"/>
          <a:ea typeface="+mn-ea"/>
          <a:cs typeface="+mn-cs"/>
        </a:defRPr>
      </a:lvl8pPr>
      <a:lvl9pPr marL="3317809" algn="l" defTabSz="41472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3"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3"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weHelp</a:t>
            </a:r>
            <a:r>
              <a:rPr lang="en-US" dirty="0" smtClean="0"/>
              <a:t>: A Reference Architecture for Social Recommender Systems</a:t>
            </a:r>
            <a:endParaRPr lang="en-US" dirty="0"/>
          </a:p>
        </p:txBody>
      </p:sp>
      <p:sp>
        <p:nvSpPr>
          <p:cNvPr id="3" name="Subtitle 2"/>
          <p:cNvSpPr>
            <a:spLocks noGrp="1"/>
          </p:cNvSpPr>
          <p:nvPr>
            <p:ph type="subTitle" idx="1"/>
          </p:nvPr>
        </p:nvSpPr>
        <p:spPr>
          <a:xfrm>
            <a:off x="429172" y="3885527"/>
            <a:ext cx="8425793" cy="2595851"/>
          </a:xfrm>
        </p:spPr>
        <p:txBody>
          <a:bodyPr anchor="ctr"/>
          <a:lstStyle/>
          <a:p>
            <a:r>
              <a:rPr lang="en-US" sz="2400" dirty="0" smtClean="0">
                <a:solidFill>
                  <a:srgbClr val="FF0000"/>
                </a:solidFill>
              </a:rPr>
              <a:t>Swapneel Sheth</a:t>
            </a:r>
            <a:r>
              <a:rPr lang="en-US" sz="2400" dirty="0" smtClean="0"/>
              <a:t>, </a:t>
            </a:r>
            <a:r>
              <a:rPr lang="en-US" sz="2400" dirty="0" err="1" smtClean="0"/>
              <a:t>Nipun</a:t>
            </a:r>
            <a:r>
              <a:rPr lang="en-US" sz="2400" dirty="0" smtClean="0"/>
              <a:t> </a:t>
            </a:r>
            <a:r>
              <a:rPr lang="en-US" sz="2400" dirty="0" err="1" smtClean="0"/>
              <a:t>Arora</a:t>
            </a:r>
            <a:r>
              <a:rPr lang="en-US" sz="2400" dirty="0" smtClean="0"/>
              <a:t>, Christian Murphy, Gail Kaiser</a:t>
            </a:r>
            <a:br>
              <a:rPr lang="en-US" sz="2400" dirty="0" smtClean="0"/>
            </a:br>
            <a:r>
              <a:rPr lang="en-US" sz="2400" dirty="0" smtClean="0"/>
              <a:t>Department of Computer Science, Columbia University</a:t>
            </a:r>
            <a:br>
              <a:rPr lang="en-US" sz="2400" dirty="0" smtClean="0"/>
            </a:br>
            <a:r>
              <a:rPr lang="en-US" sz="2400" dirty="0" smtClean="0"/>
              <a:t>New York, NY 10027</a:t>
            </a:r>
            <a:br>
              <a:rPr lang="en-US" sz="2400" dirty="0" smtClean="0"/>
            </a:br>
            <a:r>
              <a:rPr lang="en-US" sz="2400" dirty="0" smtClean="0"/>
              <a:t>{</a:t>
            </a:r>
            <a:r>
              <a:rPr lang="en-US" sz="2400" dirty="0" err="1" smtClean="0"/>
              <a:t>swapneel</a:t>
            </a:r>
            <a:r>
              <a:rPr lang="en-US" sz="2400" dirty="0" smtClean="0"/>
              <a:t>, </a:t>
            </a:r>
            <a:r>
              <a:rPr lang="en-US" sz="2400" dirty="0" err="1" smtClean="0"/>
              <a:t>nipun</a:t>
            </a:r>
            <a:r>
              <a:rPr lang="en-US" sz="2400" dirty="0" smtClean="0"/>
              <a:t>, </a:t>
            </a:r>
            <a:r>
              <a:rPr lang="en-US" sz="2400" dirty="0" err="1" smtClean="0"/>
              <a:t>cmurphy</a:t>
            </a:r>
            <a:r>
              <a:rPr lang="en-US" sz="2400" dirty="0" smtClean="0"/>
              <a:t>, </a:t>
            </a:r>
            <a:r>
              <a:rPr lang="en-US" sz="2400" dirty="0" err="1" smtClean="0"/>
              <a:t>kaiser}@cs.columbia.edu</a:t>
            </a:r>
            <a:endParaRPr lang="en-US" sz="2400"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Observer of User Activities</a:t>
            </a:r>
          </a:p>
          <a:p>
            <a:pPr>
              <a:buClrTx/>
              <a:buFont typeface="Lucida Grande"/>
              <a:buChar char="-"/>
            </a:pPr>
            <a:r>
              <a:rPr lang="en-US" dirty="0" smtClean="0"/>
              <a:t>“Watches” what the user does and logs it</a:t>
            </a:r>
          </a:p>
          <a:p>
            <a:pPr>
              <a:buClrTx/>
              <a:buFont typeface="Lucida Grande"/>
              <a:buChar char="-"/>
            </a:pPr>
            <a:r>
              <a:rPr lang="en-US" dirty="0" smtClean="0"/>
              <a:t>Explicit Observations</a:t>
            </a:r>
          </a:p>
          <a:p>
            <a:pPr lvl="1">
              <a:buClrTx/>
              <a:buFont typeface="Arial"/>
              <a:buChar char="•"/>
            </a:pPr>
            <a:r>
              <a:rPr lang="en-US" dirty="0" smtClean="0"/>
              <a:t>Users can annotate/tag the data and activities</a:t>
            </a:r>
          </a:p>
          <a:p>
            <a:pPr>
              <a:buClrTx/>
              <a:buFont typeface="Lucida Grande"/>
              <a:buChar char="-"/>
            </a:pPr>
            <a:r>
              <a:rPr lang="en-US" dirty="0" smtClean="0"/>
              <a:t>Implicit Observations</a:t>
            </a:r>
          </a:p>
          <a:p>
            <a:pPr lvl="1">
              <a:buClrTx/>
              <a:buFont typeface="Arial"/>
              <a:buChar char="•"/>
            </a:pPr>
            <a:r>
              <a:rPr lang="en-US" dirty="0" smtClean="0"/>
              <a:t>Usually a better option – unobtrusive, no effort for users</a:t>
            </a:r>
          </a:p>
          <a:p>
            <a:pPr lvl="1">
              <a:buClrTx/>
              <a:buFont typeface="Arial"/>
              <a:buChar char="•"/>
            </a:pPr>
            <a:r>
              <a:rPr lang="en-US" dirty="0" smtClean="0"/>
              <a:t>E.g., counting the number of times a link was clicked</a:t>
            </a:r>
          </a:p>
          <a:p>
            <a:pPr>
              <a:buClrTx/>
              <a:buFont typeface="Lucida Grande"/>
              <a:buChar char="-"/>
            </a:pPr>
            <a:r>
              <a:rPr lang="en-US" dirty="0" smtClean="0"/>
              <a:t>Generate a </a:t>
            </a:r>
            <a:r>
              <a:rPr lang="en-US" dirty="0" err="1" smtClean="0"/>
              <a:t>parseable</a:t>
            </a:r>
            <a:r>
              <a:rPr lang="en-US" dirty="0" smtClean="0"/>
              <a:t> representation of user activities</a:t>
            </a:r>
          </a:p>
          <a:p>
            <a:pPr lvl="1">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74456280-0617-6247-820C-7A710543E19F}"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10</a:t>
            </a:fld>
            <a:endParaRPr lang="en-US"/>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Optional Functionality</a:t>
            </a:r>
          </a:p>
          <a:p>
            <a:pPr lvl="1">
              <a:buClrTx/>
              <a:buFont typeface="Arial"/>
              <a:buChar char="•"/>
            </a:pPr>
            <a:r>
              <a:rPr lang="en-US" dirty="0" smtClean="0"/>
              <a:t>Users can provide extra domain specific information</a:t>
            </a:r>
          </a:p>
          <a:p>
            <a:pPr lvl="1">
              <a:buClrTx/>
              <a:buFont typeface="Arial"/>
              <a:buChar char="•"/>
            </a:pPr>
            <a:r>
              <a:rPr lang="en-US" dirty="0" smtClean="0"/>
              <a:t>Users can rate certain activities</a:t>
            </a:r>
          </a:p>
          <a:p>
            <a:pPr lvl="1">
              <a:buClrTx/>
              <a:buFont typeface="Arial"/>
              <a:buChar char="•"/>
            </a:pPr>
            <a:endParaRPr lang="en-US" dirty="0"/>
          </a:p>
        </p:txBody>
      </p:sp>
      <p:sp>
        <p:nvSpPr>
          <p:cNvPr id="4" name="Date Placeholder 3"/>
          <p:cNvSpPr>
            <a:spLocks noGrp="1"/>
          </p:cNvSpPr>
          <p:nvPr>
            <p:ph type="dt" idx="10"/>
          </p:nvPr>
        </p:nvSpPr>
        <p:spPr/>
        <p:txBody>
          <a:bodyPr/>
          <a:lstStyle/>
          <a:p>
            <a:fld id="{74BE17CF-68AA-D34E-A487-E742202FB2AE}"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11</a:t>
            </a:fld>
            <a:endParaRPr lang="en-US"/>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 - </a:t>
            </a:r>
            <a:r>
              <a:rPr lang="en-US" dirty="0" smtClean="0">
                <a:solidFill>
                  <a:srgbClr val="0000FF"/>
                </a:solidFill>
              </a:rPr>
              <a:t>Amazon</a:t>
            </a:r>
            <a:endParaRPr lang="en-US" dirty="0">
              <a:solidFill>
                <a:srgbClr val="0000FF"/>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Observes the pages visited by a user</a:t>
            </a:r>
          </a:p>
          <a:p>
            <a:pPr>
              <a:buClrTx/>
              <a:buFont typeface="Lucida Grande"/>
              <a:buChar char="-"/>
            </a:pPr>
            <a:r>
              <a:rPr lang="en-US" dirty="0" smtClean="0"/>
              <a:t>E.g., if a user wants to buy an MP3 player, the Watcher can keep track of different MP3 players looked at and details such as vendor, color, etc.</a:t>
            </a:r>
          </a:p>
          <a:p>
            <a:pPr>
              <a:buClrTx/>
              <a:buFont typeface="Lucida Grande"/>
              <a:buChar char="-"/>
            </a:pPr>
            <a:r>
              <a:rPr lang="en-US" dirty="0" smtClean="0"/>
              <a:t>Users can provide explicit information such as rating of products and reviews</a:t>
            </a:r>
            <a:endParaRPr lang="en-US" dirty="0"/>
          </a:p>
        </p:txBody>
      </p:sp>
      <p:sp>
        <p:nvSpPr>
          <p:cNvPr id="4" name="Date Placeholder 3"/>
          <p:cNvSpPr>
            <a:spLocks noGrp="1"/>
          </p:cNvSpPr>
          <p:nvPr>
            <p:ph type="dt" idx="10"/>
          </p:nvPr>
        </p:nvSpPr>
        <p:spPr/>
        <p:txBody>
          <a:bodyPr/>
          <a:lstStyle/>
          <a:p>
            <a:fld id="{D6EF4332-1B30-0F45-912F-5D3343D37205}"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12</a:t>
            </a:fld>
            <a:endParaRPr lang="en-US"/>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 - </a:t>
            </a:r>
            <a:r>
              <a:rPr lang="en-US" dirty="0" err="1" smtClean="0">
                <a:solidFill>
                  <a:srgbClr val="FF0000"/>
                </a:solidFill>
              </a:rPr>
              <a:t>genSpace</a:t>
            </a:r>
            <a:endParaRPr lang="en-US" dirty="0">
              <a:solidFill>
                <a:srgbClr val="FF0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Observe the users’ activities as they use </a:t>
            </a:r>
            <a:r>
              <a:rPr lang="en-US" dirty="0" err="1" smtClean="0"/>
              <a:t>geWorkbench</a:t>
            </a:r>
            <a:endParaRPr lang="en-US" dirty="0" smtClean="0"/>
          </a:p>
          <a:p>
            <a:pPr>
              <a:buClrTx/>
              <a:buFont typeface="Lucida Grande"/>
              <a:buChar char="-"/>
            </a:pPr>
            <a:r>
              <a:rPr lang="en-US" dirty="0" smtClean="0"/>
              <a:t>Log information such as type of analysis, name of dataset, and the current time</a:t>
            </a:r>
          </a:p>
          <a:p>
            <a:pPr>
              <a:buClrTx/>
              <a:buFont typeface="Lucida Grande"/>
              <a:buChar char="-"/>
            </a:pPr>
            <a:r>
              <a:rPr lang="en-US" dirty="0" smtClean="0"/>
              <a:t>Data can be logged with user names, anonymously, or not at all</a:t>
            </a:r>
          </a:p>
          <a:p>
            <a:pPr>
              <a:buClrTx/>
              <a:buFont typeface="Lucida Grande"/>
              <a:buChar char="-"/>
            </a:pPr>
            <a:r>
              <a:rPr lang="en-US" dirty="0" smtClean="0"/>
              <a:t>All users are treated equally – no differentiation between “novice users” and “expert users”</a:t>
            </a:r>
            <a:endParaRPr lang="en-US" dirty="0"/>
          </a:p>
        </p:txBody>
      </p:sp>
      <p:sp>
        <p:nvSpPr>
          <p:cNvPr id="4" name="Date Placeholder 3"/>
          <p:cNvSpPr>
            <a:spLocks noGrp="1"/>
          </p:cNvSpPr>
          <p:nvPr>
            <p:ph type="dt" idx="10"/>
          </p:nvPr>
        </p:nvSpPr>
        <p:spPr/>
        <p:txBody>
          <a:bodyPr/>
          <a:lstStyle/>
          <a:p>
            <a:fld id="{546AC4F4-DB2B-0B40-B61E-D8A0C3420BD9}"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13</a:t>
            </a:fld>
            <a:endParaRPr lang="en-US"/>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 – </a:t>
            </a:r>
            <a:r>
              <a:rPr lang="en-US" dirty="0" smtClean="0">
                <a:solidFill>
                  <a:srgbClr val="008000"/>
                </a:solidFill>
              </a:rPr>
              <a:t>Retina</a:t>
            </a:r>
            <a:endParaRPr lang="en-US" dirty="0">
              <a:solidFill>
                <a:srgbClr val="008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Observe and record students’ compilation attempts and compiler errors</a:t>
            </a:r>
          </a:p>
          <a:p>
            <a:pPr>
              <a:buClrTx/>
              <a:buFont typeface="Lucida Grande"/>
              <a:buChar char="-"/>
            </a:pPr>
            <a:r>
              <a:rPr lang="en-US" dirty="0" smtClean="0"/>
              <a:t>Log information such as type of error, file name, and line number</a:t>
            </a:r>
          </a:p>
          <a:p>
            <a:pPr>
              <a:buClrTx/>
              <a:buFont typeface="Lucida Grande"/>
              <a:buChar char="-"/>
            </a:pPr>
            <a:r>
              <a:rPr lang="en-US" dirty="0" smtClean="0"/>
              <a:t>Data can be logged with user names, anonymously, or not at all</a:t>
            </a:r>
          </a:p>
          <a:p>
            <a:pPr>
              <a:buClrTx/>
              <a:buFont typeface="Lucida Grande"/>
              <a:buChar char="-"/>
            </a:pPr>
            <a:r>
              <a:rPr lang="en-US" dirty="0" smtClean="0"/>
              <a:t>All users are treated equally – no differentiation between “novice users” and “expert users”</a:t>
            </a:r>
            <a:endParaRPr lang="en-US" dirty="0"/>
          </a:p>
        </p:txBody>
      </p:sp>
      <p:sp>
        <p:nvSpPr>
          <p:cNvPr id="4" name="Date Placeholder 3"/>
          <p:cNvSpPr>
            <a:spLocks noGrp="1"/>
          </p:cNvSpPr>
          <p:nvPr>
            <p:ph type="dt" idx="10"/>
          </p:nvPr>
        </p:nvSpPr>
        <p:spPr/>
        <p:txBody>
          <a:bodyPr/>
          <a:lstStyle/>
          <a:p>
            <a:fld id="{C6AE74ED-BDEF-AA42-9A3D-CEFC6C2B2957}"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14</a:t>
            </a:fld>
            <a:endParaRPr lang="en-US"/>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Watcher Module – </a:t>
            </a:r>
            <a:r>
              <a:rPr lang="en-US" dirty="0" smtClean="0">
                <a:solidFill>
                  <a:srgbClr val="FFFF00"/>
                </a:solidFill>
              </a:rPr>
              <a:t>COMPASS</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COMPASS does differentiate between “novice users” and “expert users”</a:t>
            </a:r>
          </a:p>
          <a:p>
            <a:pPr>
              <a:buClrTx/>
              <a:buFont typeface="Lucida Grande"/>
              <a:buChar char="-"/>
            </a:pPr>
            <a:r>
              <a:rPr lang="en-US" dirty="0" smtClean="0"/>
              <a:t>Watcher module targeted towards expert users</a:t>
            </a:r>
          </a:p>
          <a:p>
            <a:pPr>
              <a:buClrTx/>
              <a:buFont typeface="Lucida Grande"/>
              <a:buChar char="-"/>
            </a:pPr>
            <a:r>
              <a:rPr lang="en-US" dirty="0" smtClean="0"/>
              <a:t>Users select “hot-spots” for parallelization and then write the corresponding parallel program</a:t>
            </a:r>
          </a:p>
          <a:p>
            <a:pPr>
              <a:buClrTx/>
              <a:buFont typeface="Lucida Grande"/>
              <a:buChar char="-"/>
            </a:pPr>
            <a:r>
              <a:rPr lang="en-US" dirty="0" smtClean="0"/>
              <a:t>Watcher module stores both versions</a:t>
            </a:r>
          </a:p>
          <a:p>
            <a:pPr>
              <a:buClrTx/>
              <a:buFont typeface="Lucida Grande"/>
              <a:buChar char="-"/>
            </a:pPr>
            <a:r>
              <a:rPr lang="en-US" dirty="0" smtClean="0"/>
              <a:t>Users can provide extra domain information such as target architecture and additional comments</a:t>
            </a:r>
            <a:endParaRPr lang="en-US" dirty="0"/>
          </a:p>
        </p:txBody>
      </p:sp>
      <p:sp>
        <p:nvSpPr>
          <p:cNvPr id="4" name="Date Placeholder 3"/>
          <p:cNvSpPr>
            <a:spLocks noGrp="1"/>
          </p:cNvSpPr>
          <p:nvPr>
            <p:ph type="dt" idx="10"/>
          </p:nvPr>
        </p:nvSpPr>
        <p:spPr/>
        <p:txBody>
          <a:bodyPr/>
          <a:lstStyle/>
          <a:p>
            <a:fld id="{7EECB470-BB53-8840-8B87-FD28165C0FCA}"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15</a:t>
            </a:fld>
            <a:endParaRPr lang="en-US"/>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Infers patterns and/or recommendations</a:t>
            </a:r>
          </a:p>
          <a:p>
            <a:pPr>
              <a:buClrTx/>
              <a:buFont typeface="Lucida Grande"/>
              <a:buChar char="-"/>
            </a:pPr>
            <a:r>
              <a:rPr lang="en-US" dirty="0" smtClean="0"/>
              <a:t>Uses the data provided by the Watcher module</a:t>
            </a:r>
          </a:p>
          <a:p>
            <a:pPr>
              <a:buClrTx/>
              <a:buFont typeface="Lucida Grande"/>
              <a:buChar char="-"/>
            </a:pPr>
            <a:r>
              <a:rPr lang="en-US" dirty="0" smtClean="0"/>
              <a:t>Can use a simple rule-based system, data aggregation, or complex data mining algorithms</a:t>
            </a:r>
          </a:p>
          <a:p>
            <a:pPr>
              <a:buClrTx/>
            </a:pPr>
            <a:endParaRPr lang="en-US" dirty="0" smtClean="0"/>
          </a:p>
          <a:p>
            <a:pPr lvl="1">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6F1001FB-74F7-8845-B6E4-CB64B07F779D}"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16</a:t>
            </a:fld>
            <a:endParaRPr 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Optional Functionality</a:t>
            </a:r>
          </a:p>
          <a:p>
            <a:pPr lvl="1">
              <a:buClrTx/>
              <a:buFont typeface="Arial"/>
              <a:buChar char="•"/>
            </a:pPr>
            <a:r>
              <a:rPr lang="en-US" dirty="0" smtClean="0"/>
              <a:t>Use different Ranking Algorithms</a:t>
            </a:r>
          </a:p>
          <a:p>
            <a:pPr lvl="1">
              <a:buClrTx/>
              <a:buFont typeface="Arial"/>
              <a:buChar char="•"/>
            </a:pPr>
            <a:r>
              <a:rPr lang="en-US" dirty="0" smtClean="0"/>
              <a:t>Weigh user data in different ways such as weighing data from experts more than data novice users</a:t>
            </a:r>
          </a:p>
          <a:p>
            <a:pPr lvl="1">
              <a:buClrTx/>
              <a:buFont typeface="Arial"/>
              <a:buChar char="•"/>
            </a:pPr>
            <a:r>
              <a:rPr lang="en-US" dirty="0" smtClean="0"/>
              <a:t>Generate overall system statistics</a:t>
            </a:r>
          </a:p>
          <a:p>
            <a:pPr lvl="1">
              <a:buClrTx/>
              <a:buFont typeface="Arial"/>
              <a:buChar char="•"/>
            </a:pPr>
            <a:r>
              <a:rPr lang="en-US" dirty="0" smtClean="0"/>
              <a:t>Include optimizations such as caching of data and results</a:t>
            </a:r>
          </a:p>
          <a:p>
            <a:pPr lvl="1">
              <a:buClrTx/>
              <a:buFont typeface="Arial"/>
              <a:buChar char="•"/>
            </a:pPr>
            <a:endParaRPr lang="en-US" dirty="0" smtClean="0"/>
          </a:p>
          <a:p>
            <a:pPr lvl="1">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1A46FFAD-B6D8-C64C-9164-FC6F4E0D5962}"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17</a:t>
            </a:fld>
            <a:endParaRPr 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 - </a:t>
            </a:r>
            <a:r>
              <a:rPr lang="en-US" dirty="0" smtClean="0">
                <a:solidFill>
                  <a:srgbClr val="0000FF"/>
                </a:solidFill>
              </a:rPr>
              <a:t>Amazon</a:t>
            </a:r>
            <a:endParaRPr lang="en-US" dirty="0">
              <a:solidFill>
                <a:srgbClr val="0000FF"/>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Uses the information recorded by the Watcher module to infer patterns and recommendations</a:t>
            </a:r>
          </a:p>
          <a:p>
            <a:pPr>
              <a:buClrTx/>
              <a:buFont typeface="Lucida Grande"/>
              <a:buChar char="-"/>
            </a:pPr>
            <a:r>
              <a:rPr lang="en-US" dirty="0" smtClean="0"/>
              <a:t>E.g., suggest alternate products to buy depending on the products viewed by the user</a:t>
            </a:r>
          </a:p>
          <a:p>
            <a:pPr>
              <a:buClrTx/>
              <a:buFont typeface="Lucida Grande"/>
              <a:buChar char="-"/>
            </a:pPr>
            <a:r>
              <a:rPr lang="en-US" dirty="0" smtClean="0"/>
              <a:t>Generates statistics such as the highest rated products and the most popular products in different categories</a:t>
            </a:r>
          </a:p>
          <a:p>
            <a:pPr lvl="1">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4B9B3DDB-7894-0041-BD97-36401C20D6D7}"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18</a:t>
            </a:fld>
            <a:endParaRPr 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 - </a:t>
            </a:r>
            <a:r>
              <a:rPr lang="en-US" dirty="0" err="1" smtClean="0">
                <a:solidFill>
                  <a:srgbClr val="FF0000"/>
                </a:solidFill>
              </a:rPr>
              <a:t>genSpace</a:t>
            </a:r>
            <a:endParaRPr lang="en-US" dirty="0">
              <a:solidFill>
                <a:srgbClr val="FF0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Uses data aggregation to provide recommendations</a:t>
            </a:r>
          </a:p>
          <a:p>
            <a:pPr>
              <a:buClrTx/>
              <a:buFont typeface="Lucida Grande"/>
              <a:buChar char="-"/>
            </a:pPr>
            <a:r>
              <a:rPr lang="en-US" dirty="0" smtClean="0"/>
              <a:t>E.g., the next best tool to use, based on popular workflows and the tools used by the user so far</a:t>
            </a:r>
          </a:p>
          <a:p>
            <a:pPr>
              <a:buClrTx/>
              <a:buFont typeface="Lucida Grande"/>
              <a:buChar char="-"/>
            </a:pPr>
            <a:r>
              <a:rPr lang="en-US" dirty="0" smtClean="0"/>
              <a:t>Uses an exponential time decay formula [CS03] to weigh recent user data more heavily</a:t>
            </a:r>
          </a:p>
          <a:p>
            <a:pPr>
              <a:buClrTx/>
              <a:buFont typeface="Lucida Grande"/>
              <a:buChar char="-"/>
            </a:pPr>
            <a:r>
              <a:rPr lang="en-US" dirty="0" smtClean="0"/>
              <a:t>Generates statistics such as the most popular tools and the most popular workflows</a:t>
            </a:r>
          </a:p>
          <a:p>
            <a:pPr lvl="1">
              <a:buClrTx/>
              <a:buFont typeface="Arial"/>
              <a:buChar char="•"/>
            </a:pPr>
            <a:endParaRPr lang="en-US" dirty="0"/>
          </a:p>
        </p:txBody>
      </p:sp>
      <p:sp>
        <p:nvSpPr>
          <p:cNvPr id="4" name="Date Placeholder 3"/>
          <p:cNvSpPr>
            <a:spLocks noGrp="1"/>
          </p:cNvSpPr>
          <p:nvPr>
            <p:ph type="dt" idx="10"/>
          </p:nvPr>
        </p:nvSpPr>
        <p:spPr/>
        <p:txBody>
          <a:bodyPr/>
          <a:lstStyle/>
          <a:p>
            <a:fld id="{79647498-CDF1-1D4B-BCF6-1FAC04AE643D}"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19</a:t>
            </a:fld>
            <a:endParaRPr lang="en-US"/>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Introduction</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Recommender systems have been increasingly popular and ubiquitous – Amazon, Netflix, </a:t>
            </a:r>
            <a:r>
              <a:rPr lang="en-US" dirty="0" err="1" smtClean="0"/>
              <a:t>Facebook</a:t>
            </a:r>
            <a:r>
              <a:rPr lang="en-US" dirty="0" smtClean="0"/>
              <a:t>, Pandora</a:t>
            </a:r>
          </a:p>
          <a:p>
            <a:pPr>
              <a:buClrTx/>
              <a:buFont typeface="Lucida Grande"/>
              <a:buChar char="-"/>
            </a:pPr>
            <a:r>
              <a:rPr lang="en-US" dirty="0" smtClean="0"/>
              <a:t>Most of the research has focused on aspects such as algorithms [</a:t>
            </a:r>
            <a:r>
              <a:rPr lang="en-US" dirty="0" err="1" smtClean="0"/>
              <a:t>Netb</a:t>
            </a:r>
            <a:r>
              <a:rPr lang="en-US" dirty="0" smtClean="0"/>
              <a:t>, ZP07], social network implications [ZC08], and security/privacy issues [BEKR07, MA07]</a:t>
            </a:r>
          </a:p>
          <a:p>
            <a:pPr>
              <a:buClrTx/>
              <a:buFont typeface="Lucida Grande"/>
              <a:buChar char="-"/>
            </a:pPr>
            <a:r>
              <a:rPr lang="en-US" dirty="0" smtClean="0"/>
              <a:t>Very little research in the area of system architectures for recommendation systems</a:t>
            </a:r>
          </a:p>
          <a:p>
            <a:pPr>
              <a:buClrTx/>
              <a:buFont typeface="Lucida Grande"/>
              <a:buChar char="-"/>
            </a:pPr>
            <a:r>
              <a:rPr lang="en-US" dirty="0" smtClean="0"/>
              <a:t>Work such as [GNOT92] has focused on their own implementations, without aiming to propose a general purpose reference architecture</a:t>
            </a:r>
          </a:p>
        </p:txBody>
      </p:sp>
      <p:sp>
        <p:nvSpPr>
          <p:cNvPr id="4" name="Date Placeholder 3"/>
          <p:cNvSpPr>
            <a:spLocks noGrp="1"/>
          </p:cNvSpPr>
          <p:nvPr>
            <p:ph type="dt" idx="10"/>
          </p:nvPr>
        </p:nvSpPr>
        <p:spPr/>
        <p:txBody>
          <a:bodyPr/>
          <a:lstStyle/>
          <a:p>
            <a:fld id="{565F7297-F597-4A41-AFF3-D8447F211210}"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a:t>
            </a:fld>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 - </a:t>
            </a:r>
            <a:r>
              <a:rPr lang="en-US" dirty="0" smtClean="0">
                <a:solidFill>
                  <a:srgbClr val="008000"/>
                </a:solidFill>
              </a:rPr>
              <a:t>Retina</a:t>
            </a:r>
            <a:endParaRPr lang="en-US" dirty="0">
              <a:solidFill>
                <a:srgbClr val="008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sz="2600" dirty="0" smtClean="0"/>
              <a:t>Uses a rule-based system to provide recommendations</a:t>
            </a:r>
          </a:p>
          <a:p>
            <a:pPr>
              <a:buClrTx/>
              <a:buFont typeface="Lucida Grande"/>
              <a:buChar char="-"/>
            </a:pPr>
            <a:r>
              <a:rPr lang="en-US" sz="2600" dirty="0" smtClean="0"/>
              <a:t>E.g., the amount of time a student can expect to spend on an assignment, based on the student’s past performance and the time taken by others for the same assignment in the past</a:t>
            </a:r>
          </a:p>
          <a:p>
            <a:pPr>
              <a:buClrTx/>
              <a:buFont typeface="Lucida Grande"/>
              <a:buChar char="-"/>
            </a:pPr>
            <a:r>
              <a:rPr lang="en-US" sz="2600" dirty="0" smtClean="0"/>
              <a:t>Generates statistics such as the most common compilation errors and the average time spent on the assignment for all students, which can be useful for instructors to gauge the difficulty of an assignment</a:t>
            </a:r>
          </a:p>
          <a:p>
            <a:pPr>
              <a:buClrTx/>
              <a:buFont typeface="Lucida Grande"/>
              <a:buChar char="-"/>
            </a:pPr>
            <a:r>
              <a:rPr lang="en-US" sz="2600" dirty="0" smtClean="0"/>
              <a:t>Retina also helps instructors by providing a picture of particular difficulties faced by the current class, to help them refine their lectures </a:t>
            </a:r>
          </a:p>
          <a:p>
            <a:pPr lvl="1">
              <a:buClrTx/>
              <a:buFont typeface="Arial"/>
              <a:buChar char="•"/>
            </a:pPr>
            <a:endParaRPr lang="en-US" sz="2600" dirty="0"/>
          </a:p>
        </p:txBody>
      </p:sp>
      <p:sp>
        <p:nvSpPr>
          <p:cNvPr id="4" name="Date Placeholder 3"/>
          <p:cNvSpPr>
            <a:spLocks noGrp="1"/>
          </p:cNvSpPr>
          <p:nvPr>
            <p:ph type="dt" idx="10"/>
          </p:nvPr>
        </p:nvSpPr>
        <p:spPr/>
        <p:txBody>
          <a:bodyPr/>
          <a:lstStyle/>
          <a:p>
            <a:fld id="{7C627272-A584-1646-82C6-0AAFFF4F9CFB}"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20</a:t>
            </a:fld>
            <a:endParaRPr lang="en-US"/>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Learner Module - </a:t>
            </a:r>
            <a:r>
              <a:rPr lang="en-US" dirty="0" smtClean="0">
                <a:solidFill>
                  <a:srgbClr val="FFFF00"/>
                </a:solidFill>
              </a:rPr>
              <a:t>COMPASS</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Uses a code matching and ranking algorithm to provide recommendations</a:t>
            </a:r>
          </a:p>
          <a:p>
            <a:pPr>
              <a:buClrTx/>
              <a:buFont typeface="Lucida Grande"/>
              <a:buChar char="-"/>
            </a:pPr>
            <a:r>
              <a:rPr lang="en-US" dirty="0" smtClean="0"/>
              <a:t>E.g., code </a:t>
            </a:r>
            <a:r>
              <a:rPr lang="en-US" dirty="0" err="1" smtClean="0"/>
              <a:t>parallelizations</a:t>
            </a:r>
            <a:r>
              <a:rPr lang="en-US" dirty="0" smtClean="0"/>
              <a:t>, based on the serial code under consideration and past </a:t>
            </a:r>
            <a:r>
              <a:rPr lang="en-US" dirty="0" err="1" smtClean="0"/>
              <a:t>parallelizations</a:t>
            </a:r>
            <a:r>
              <a:rPr lang="en-US" dirty="0" smtClean="0"/>
              <a:t> performed by users</a:t>
            </a:r>
          </a:p>
          <a:p>
            <a:pPr>
              <a:buClrTx/>
              <a:buFont typeface="Lucida Grande"/>
              <a:buChar char="-"/>
            </a:pPr>
            <a:r>
              <a:rPr lang="en-US" dirty="0" smtClean="0"/>
              <a:t>COMPASS uses a code matching algorithm on the key “before” entries in its knowledge base and then a ranking algorithm to prioritize the corresponding value “after” entries </a:t>
            </a:r>
          </a:p>
        </p:txBody>
      </p:sp>
      <p:sp>
        <p:nvSpPr>
          <p:cNvPr id="4" name="Date Placeholder 3"/>
          <p:cNvSpPr>
            <a:spLocks noGrp="1"/>
          </p:cNvSpPr>
          <p:nvPr>
            <p:ph type="dt" idx="10"/>
          </p:nvPr>
        </p:nvSpPr>
        <p:spPr/>
        <p:txBody>
          <a:bodyPr/>
          <a:lstStyle/>
          <a:p>
            <a:fld id="{7AEC8325-C769-4C44-9957-09D994D8C887}"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21</a:t>
            </a:fld>
            <a:endParaRPr lang="en-US"/>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Provides recommendations to the users</a:t>
            </a:r>
          </a:p>
          <a:p>
            <a:pPr>
              <a:buClrTx/>
              <a:buFont typeface="Lucida Grande"/>
              <a:buChar char="-"/>
            </a:pPr>
            <a:r>
              <a:rPr lang="en-US" dirty="0" smtClean="0"/>
              <a:t>Uses the data from the Learner module</a:t>
            </a:r>
          </a:p>
          <a:p>
            <a:pPr>
              <a:buClrTx/>
              <a:buFont typeface="Lucida Grande"/>
              <a:buChar char="-"/>
            </a:pPr>
            <a:r>
              <a:rPr lang="en-US" dirty="0" smtClean="0"/>
              <a:t>Implemented using a variety of different UI options</a:t>
            </a:r>
          </a:p>
          <a:p>
            <a:pPr>
              <a:buClrTx/>
              <a:buFont typeface="Lucida Grande"/>
              <a:buChar char="-"/>
            </a:pPr>
            <a:r>
              <a:rPr lang="en-US" dirty="0" smtClean="0"/>
              <a:t>Pulled Recommendations</a:t>
            </a:r>
          </a:p>
          <a:p>
            <a:pPr lvl="1">
              <a:buClrTx/>
              <a:buFont typeface="Arial"/>
              <a:buChar char="•"/>
            </a:pPr>
            <a:r>
              <a:rPr lang="en-US" dirty="0" smtClean="0"/>
              <a:t>Users can ask for recommendations when needed most</a:t>
            </a:r>
          </a:p>
          <a:p>
            <a:pPr>
              <a:buClrTx/>
              <a:buFont typeface="Lucida Grande"/>
              <a:buChar char="-"/>
            </a:pPr>
            <a:r>
              <a:rPr lang="en-US" dirty="0" smtClean="0"/>
              <a:t>Pushed Recommendations</a:t>
            </a:r>
          </a:p>
          <a:p>
            <a:pPr lvl="1">
              <a:buClrTx/>
              <a:buFont typeface="Arial"/>
              <a:buChar char="•"/>
            </a:pPr>
            <a:r>
              <a:rPr lang="en-US" dirty="0" smtClean="0"/>
              <a:t>More dynamic, can take into account users’ current activities</a:t>
            </a:r>
          </a:p>
          <a:p>
            <a:pPr>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67555584-E0A9-F54F-BFF9-D256434517D1}"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22</a:t>
            </a:fld>
            <a:endParaRPr lang="en-US"/>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a:t>
            </a:r>
            <a:endParaRPr lang="en-US" dirty="0"/>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Care should be taken to avoid the “</a:t>
            </a:r>
            <a:r>
              <a:rPr lang="en-US" dirty="0" err="1" smtClean="0"/>
              <a:t>Clippy</a:t>
            </a:r>
            <a:r>
              <a:rPr lang="en-US" dirty="0" smtClean="0"/>
              <a:t> Effect” [Gal06]</a:t>
            </a:r>
          </a:p>
          <a:p>
            <a:pPr>
              <a:buClrTx/>
              <a:buFont typeface="Lucida Grande"/>
              <a:buChar char="-"/>
            </a:pPr>
            <a:r>
              <a:rPr lang="en-US" dirty="0" smtClean="0"/>
              <a:t>Optional Functionality</a:t>
            </a:r>
          </a:p>
          <a:p>
            <a:pPr lvl="1">
              <a:buClrTx/>
              <a:buFont typeface="Arial"/>
              <a:buChar char="•"/>
            </a:pPr>
            <a:r>
              <a:rPr lang="en-US" dirty="0" smtClean="0"/>
              <a:t>Allow the user to rate the suggestions</a:t>
            </a:r>
          </a:p>
          <a:p>
            <a:pPr lvl="1">
              <a:buClrTx/>
              <a:buFont typeface="Arial"/>
              <a:buChar char="•"/>
            </a:pPr>
            <a:r>
              <a:rPr lang="en-US" dirty="0" smtClean="0"/>
              <a:t>Users can provide feedback to the recommender system and to other users</a:t>
            </a:r>
          </a:p>
          <a:p>
            <a:pPr>
              <a:buClrTx/>
              <a:buFont typeface="Lucida Grande"/>
              <a:buChar char="-"/>
            </a:pPr>
            <a:endParaRPr lang="en-US" dirty="0" smtClean="0"/>
          </a:p>
          <a:p>
            <a:pPr>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7B7F8E81-7DD8-894A-8939-C4FC8D3F1898}"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23</a:t>
            </a:fld>
            <a:endParaRPr lang="en-US"/>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 - </a:t>
            </a:r>
            <a:r>
              <a:rPr lang="en-US" dirty="0" smtClean="0">
                <a:solidFill>
                  <a:srgbClr val="0000FF"/>
                </a:solidFill>
              </a:rPr>
              <a:t>Amazon</a:t>
            </a:r>
            <a:endParaRPr lang="en-US" dirty="0">
              <a:solidFill>
                <a:srgbClr val="0000FF"/>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Provides recommendations using HTML pages as UI</a:t>
            </a:r>
          </a:p>
          <a:p>
            <a:pPr>
              <a:buClrTx/>
              <a:buFont typeface="Lucida Grande"/>
              <a:buChar char="-"/>
            </a:pPr>
            <a:r>
              <a:rPr lang="en-US" dirty="0" smtClean="0"/>
              <a:t>E.g., other similar products viewed by users who viewed this product </a:t>
            </a:r>
          </a:p>
          <a:p>
            <a:pPr>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4BCCACAC-FC0F-3245-A8DE-49840E7755DE}"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24</a:t>
            </a:fld>
            <a:endParaRPr lang="en-US"/>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 - </a:t>
            </a:r>
            <a:r>
              <a:rPr lang="en-US" dirty="0" err="1" smtClean="0">
                <a:solidFill>
                  <a:srgbClr val="FF0000"/>
                </a:solidFill>
              </a:rPr>
              <a:t>genSpace</a:t>
            </a:r>
            <a:endParaRPr lang="en-US" dirty="0">
              <a:solidFill>
                <a:srgbClr val="FF0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Provides recommendations using Java Swing as UI</a:t>
            </a:r>
          </a:p>
          <a:p>
            <a:pPr>
              <a:buClrTx/>
              <a:buFont typeface="Lucida Grande"/>
              <a:buChar char="-"/>
            </a:pPr>
            <a:r>
              <a:rPr lang="en-US" dirty="0" smtClean="0"/>
              <a:t>Provides both pushed and pulled recommendations</a:t>
            </a:r>
          </a:p>
          <a:p>
            <a:pPr>
              <a:buClrTx/>
              <a:buFont typeface="Lucida Grande"/>
              <a:buChar char="-"/>
            </a:pPr>
            <a:r>
              <a:rPr lang="en-US" dirty="0" smtClean="0"/>
              <a:t>Users can ask for recommendations such as workflows that start with a certain tool</a:t>
            </a:r>
          </a:p>
          <a:p>
            <a:pPr>
              <a:buClrTx/>
              <a:buFont typeface="Lucida Grande"/>
              <a:buChar char="-"/>
            </a:pPr>
            <a:r>
              <a:rPr lang="en-US" dirty="0" smtClean="0"/>
              <a:t>Real-time suggestions such as what’s the next best tool to use, based on the users’ current activities</a:t>
            </a:r>
          </a:p>
          <a:p>
            <a:pPr>
              <a:buClrTx/>
              <a:buFont typeface="Lucida Grande"/>
              <a:buChar char="-"/>
            </a:pPr>
            <a:r>
              <a:rPr lang="en-US" dirty="0" smtClean="0"/>
              <a:t>Users can provide feedback by rating tools and workflows and by writing comments on an affiliated web portal</a:t>
            </a:r>
          </a:p>
          <a:p>
            <a:pPr>
              <a:buClrTx/>
              <a:buFont typeface="Lucida Grande"/>
              <a:buChar char="-"/>
            </a:pPr>
            <a:endParaRPr lang="en-US" dirty="0" smtClean="0"/>
          </a:p>
          <a:p>
            <a:pPr lvl="1">
              <a:buClrTx/>
              <a:buFont typeface="Arial"/>
              <a:buChar char="•"/>
            </a:pPr>
            <a:endParaRPr lang="en-US" dirty="0"/>
          </a:p>
        </p:txBody>
      </p:sp>
      <p:sp>
        <p:nvSpPr>
          <p:cNvPr id="4" name="Date Placeholder 3"/>
          <p:cNvSpPr>
            <a:spLocks noGrp="1"/>
          </p:cNvSpPr>
          <p:nvPr>
            <p:ph type="dt" idx="10"/>
          </p:nvPr>
        </p:nvSpPr>
        <p:spPr/>
        <p:txBody>
          <a:bodyPr/>
          <a:lstStyle/>
          <a:p>
            <a:fld id="{8FE7CA04-568F-5C4A-81FB-302E45616E9E}"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25</a:t>
            </a:fld>
            <a:endParaRPr 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 - </a:t>
            </a:r>
            <a:r>
              <a:rPr lang="en-US" dirty="0" smtClean="0">
                <a:solidFill>
                  <a:srgbClr val="008000"/>
                </a:solidFill>
              </a:rPr>
              <a:t>Retina</a:t>
            </a:r>
            <a:endParaRPr lang="en-US" dirty="0">
              <a:solidFill>
                <a:srgbClr val="0080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Provides recommendations using Instant Messaging Applications as UI</a:t>
            </a:r>
          </a:p>
          <a:p>
            <a:pPr>
              <a:buClrTx/>
              <a:buFont typeface="Lucida Grande"/>
              <a:buChar char="-"/>
            </a:pPr>
            <a:r>
              <a:rPr lang="en-US" dirty="0" smtClean="0"/>
              <a:t>Provides both pushed and pulled recommendations</a:t>
            </a:r>
          </a:p>
          <a:p>
            <a:pPr>
              <a:buClrTx/>
              <a:buFont typeface="Lucida Grande"/>
              <a:buChar char="-"/>
            </a:pPr>
            <a:r>
              <a:rPr lang="en-US" dirty="0" smtClean="0"/>
              <a:t>Users can ask for recommendations such as the amount of time needed for the assignment</a:t>
            </a:r>
          </a:p>
          <a:p>
            <a:pPr>
              <a:buClrTx/>
              <a:buFont typeface="Lucida Grande"/>
              <a:buChar char="-"/>
            </a:pPr>
            <a:r>
              <a:rPr lang="en-US" dirty="0" smtClean="0"/>
              <a:t>Real-time recommendations based on the students’ current activities such as if a student is taking too long on a particular assignment</a:t>
            </a:r>
          </a:p>
          <a:p>
            <a:pPr lvl="1">
              <a:buClrTx/>
              <a:buFont typeface="Arial"/>
              <a:buChar char="•"/>
            </a:pPr>
            <a:endParaRPr lang="en-US" dirty="0"/>
          </a:p>
        </p:txBody>
      </p:sp>
      <p:sp>
        <p:nvSpPr>
          <p:cNvPr id="4" name="Date Placeholder 3"/>
          <p:cNvSpPr>
            <a:spLocks noGrp="1"/>
          </p:cNvSpPr>
          <p:nvPr>
            <p:ph type="dt" idx="10"/>
          </p:nvPr>
        </p:nvSpPr>
        <p:spPr/>
        <p:txBody>
          <a:bodyPr/>
          <a:lstStyle/>
          <a:p>
            <a:fld id="{6F33CEFB-8737-5D40-9E0E-08892CC4BB71}"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26</a:t>
            </a:fld>
            <a:endParaRPr lang="en-US"/>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Advisor Module - </a:t>
            </a:r>
            <a:r>
              <a:rPr lang="en-US" dirty="0" smtClean="0">
                <a:solidFill>
                  <a:srgbClr val="FFFF00"/>
                </a:solidFill>
              </a:rPr>
              <a:t>COMPASS</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Provides recommendations as stylized templates known as ‘sketches’</a:t>
            </a:r>
          </a:p>
          <a:p>
            <a:pPr>
              <a:buClrTx/>
              <a:buFont typeface="Lucida Grande"/>
              <a:buChar char="-"/>
            </a:pPr>
            <a:r>
              <a:rPr lang="en-US" dirty="0" smtClean="0"/>
              <a:t>Sketches are shown as graphical overlays on the existing source code</a:t>
            </a:r>
          </a:p>
          <a:p>
            <a:pPr>
              <a:buClrTx/>
              <a:buFont typeface="Lucida Grande"/>
              <a:buChar char="-"/>
            </a:pPr>
            <a:r>
              <a:rPr lang="en-US" dirty="0" smtClean="0"/>
              <a:t>Users can chose whether to accept the recommendation as is, or modify it to suit their needs -  this can be used as indirect feedback to the system</a:t>
            </a:r>
          </a:p>
        </p:txBody>
      </p:sp>
      <p:sp>
        <p:nvSpPr>
          <p:cNvPr id="4" name="Date Placeholder 3"/>
          <p:cNvSpPr>
            <a:spLocks noGrp="1"/>
          </p:cNvSpPr>
          <p:nvPr>
            <p:ph type="dt" idx="10"/>
          </p:nvPr>
        </p:nvSpPr>
        <p:spPr/>
        <p:txBody>
          <a:bodyPr/>
          <a:lstStyle/>
          <a:p>
            <a:fld id="{1D697A64-09E8-6E4D-9155-3E4270115B2C}"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27</a:t>
            </a:fld>
            <a:endParaRPr lang="en-US"/>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Other Components</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Database</a:t>
            </a:r>
          </a:p>
          <a:p>
            <a:pPr lvl="1">
              <a:buClrTx/>
              <a:buFont typeface="Arial"/>
              <a:buChar char="•"/>
            </a:pPr>
            <a:r>
              <a:rPr lang="en-US" dirty="0" smtClean="0"/>
              <a:t>Used as a data store for user activities</a:t>
            </a:r>
          </a:p>
          <a:p>
            <a:pPr>
              <a:buClrTx/>
              <a:buFont typeface="Lucida Grande"/>
              <a:buChar char="-"/>
            </a:pPr>
            <a:r>
              <a:rPr lang="en-US" dirty="0" smtClean="0"/>
              <a:t>Security and Privacy Layer</a:t>
            </a:r>
          </a:p>
          <a:p>
            <a:pPr lvl="1">
              <a:buClrTx/>
              <a:buFont typeface="Arial"/>
              <a:buChar char="•"/>
            </a:pPr>
            <a:r>
              <a:rPr lang="en-US" dirty="0" smtClean="0"/>
              <a:t>Recommendations provided by the system may be used to invade the privacy of users by inferring how a particular user uses the system</a:t>
            </a:r>
          </a:p>
          <a:p>
            <a:pPr lvl="1">
              <a:buClrTx/>
              <a:buFont typeface="Arial"/>
              <a:buChar char="•"/>
            </a:pPr>
            <a:r>
              <a:rPr lang="en-US" dirty="0" smtClean="0"/>
              <a:t>This layer provides the functionality to ensure that the users’ privacy is maintained and security threats are mitigated</a:t>
            </a:r>
          </a:p>
          <a:p>
            <a:pPr>
              <a:buClrTx/>
              <a:buFont typeface="Lucida Grande"/>
              <a:buChar char="-"/>
            </a:pPr>
            <a:r>
              <a:rPr lang="en-US" dirty="0" smtClean="0"/>
              <a:t>User Cloud</a:t>
            </a:r>
          </a:p>
          <a:p>
            <a:pPr lvl="1">
              <a:buClrTx/>
              <a:buFont typeface="Arial"/>
              <a:buChar char="•"/>
            </a:pPr>
            <a:r>
              <a:rPr lang="en-US" dirty="0" smtClean="0"/>
              <a:t>Can be used to differentiate users into groups</a:t>
            </a:r>
          </a:p>
        </p:txBody>
      </p:sp>
      <p:sp>
        <p:nvSpPr>
          <p:cNvPr id="4" name="Date Placeholder 3"/>
          <p:cNvSpPr>
            <a:spLocks noGrp="1"/>
          </p:cNvSpPr>
          <p:nvPr>
            <p:ph type="dt" idx="10"/>
          </p:nvPr>
        </p:nvSpPr>
        <p:spPr/>
        <p:txBody>
          <a:bodyPr/>
          <a:lstStyle/>
          <a:p>
            <a:fld id="{77F382A5-493B-0145-A61E-E8C8A3601AE9}"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28</a:t>
            </a:fld>
            <a:endParaRPr lang="en-US"/>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weHelp</a:t>
            </a:r>
            <a:r>
              <a:rPr lang="en-US" dirty="0" smtClean="0"/>
              <a:t> Reference Architecture</a:t>
            </a:r>
            <a:endParaRPr lang="en-US" dirty="0"/>
          </a:p>
        </p:txBody>
      </p:sp>
      <p:sp>
        <p:nvSpPr>
          <p:cNvPr id="4" name="Date Placeholder 3"/>
          <p:cNvSpPr>
            <a:spLocks noGrp="1"/>
          </p:cNvSpPr>
          <p:nvPr>
            <p:ph type="dt" idx="10"/>
          </p:nvPr>
        </p:nvSpPr>
        <p:spPr/>
        <p:txBody>
          <a:bodyPr/>
          <a:lstStyle/>
          <a:p>
            <a:fld id="{336B658C-C6DD-3A4F-897C-22E0C8369A74}" type="datetime4">
              <a:rPr lang="en-US" smtClean="0"/>
              <a:pPr/>
              <a:t>February 23, 2010</a:t>
            </a:fld>
            <a:endParaRPr lang="en-US"/>
          </a:p>
        </p:txBody>
      </p:sp>
      <p:sp>
        <p:nvSpPr>
          <p:cNvPr id="5" name="Slide Number Placeholder 4"/>
          <p:cNvSpPr>
            <a:spLocks noGrp="1"/>
          </p:cNvSpPr>
          <p:nvPr>
            <p:ph type="sldNum" idx="12"/>
          </p:nvPr>
        </p:nvSpPr>
        <p:spPr/>
        <p:txBody>
          <a:bodyPr/>
          <a:lstStyle/>
          <a:p>
            <a:fld id="{9DC12F08-8986-1F40-A8EC-52EB94DB0A80}" type="slidenum">
              <a:rPr lang="en-US" smtClean="0"/>
              <a:pPr/>
              <a:t>29</a:t>
            </a:fld>
            <a:endParaRPr lang="en-US"/>
          </a:p>
        </p:txBody>
      </p:sp>
      <p:sp>
        <p:nvSpPr>
          <p:cNvPr id="6" name="Footer Placeholder 5"/>
          <p:cNvSpPr>
            <a:spLocks noGrp="1"/>
          </p:cNvSpPr>
          <p:nvPr>
            <p:ph type="ftr" idx="11"/>
          </p:nvPr>
        </p:nvSpPr>
        <p:spPr/>
        <p:txBody>
          <a:bodyPr/>
          <a:lstStyle/>
          <a:p>
            <a:r>
              <a:rPr lang="en-US" smtClean="0"/>
              <a:t>SSE 2010</a:t>
            </a:r>
            <a:endParaRPr lang="en-US"/>
          </a:p>
        </p:txBody>
      </p:sp>
      <p:pic>
        <p:nvPicPr>
          <p:cNvPr id="9" name="Content Placeholder 8" descr="task-list.png"/>
          <p:cNvPicPr>
            <a:picLocks noGrp="1" noChangeAspect="1"/>
          </p:cNvPicPr>
          <p:nvPr>
            <p:ph idx="1"/>
          </p:nvPr>
        </p:nvPicPr>
        <p:blipFill>
          <a:blip r:embed="rId3"/>
          <a:srcRect l="-45798" r="-45798"/>
          <a:stretch>
            <a:fillRect/>
          </a:stretch>
        </p:blipFill>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Introduction</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We introduce </a:t>
            </a:r>
            <a:r>
              <a:rPr lang="en-US" dirty="0" err="1" smtClean="0">
                <a:solidFill>
                  <a:srgbClr val="FF0000"/>
                </a:solidFill>
              </a:rPr>
              <a:t>weHelp</a:t>
            </a:r>
            <a:r>
              <a:rPr lang="en-US" dirty="0" smtClean="0">
                <a:solidFill>
                  <a:srgbClr val="FF0000"/>
                </a:solidFill>
              </a:rPr>
              <a:t> </a:t>
            </a:r>
            <a:r>
              <a:rPr lang="en-US" dirty="0" smtClean="0"/>
              <a:t>– A Reference Architecture for Social Recommender Systems</a:t>
            </a:r>
          </a:p>
          <a:p>
            <a:pPr>
              <a:buClrTx/>
              <a:buFont typeface="Lucida Grande"/>
              <a:buChar char="-"/>
            </a:pPr>
            <a:r>
              <a:rPr lang="en-US" dirty="0" smtClean="0"/>
              <a:t>Targeted towards community-driven recommender systems – systems where recommendations are derived automatically from the aggregate of logged activities conducted by the system’s users</a:t>
            </a:r>
          </a:p>
          <a:p>
            <a:pPr>
              <a:buClrTx/>
              <a:buFont typeface="Lucida Grande"/>
              <a:buChar char="-"/>
            </a:pPr>
            <a:r>
              <a:rPr lang="en-US" dirty="0" smtClean="0"/>
              <a:t>Designed to be generic and domain agnostic</a:t>
            </a:r>
          </a:p>
          <a:p>
            <a:pPr>
              <a:buClrTx/>
              <a:buFont typeface="Lucida Grande"/>
              <a:buChar char="-"/>
            </a:pPr>
            <a:r>
              <a:rPr lang="en-US" dirty="0" smtClean="0"/>
              <a:t>Intended to provide a template for designing a well-modularized system</a:t>
            </a:r>
          </a:p>
        </p:txBody>
      </p:sp>
      <p:sp>
        <p:nvSpPr>
          <p:cNvPr id="4" name="Date Placeholder 3"/>
          <p:cNvSpPr>
            <a:spLocks noGrp="1"/>
          </p:cNvSpPr>
          <p:nvPr>
            <p:ph type="dt" idx="10"/>
          </p:nvPr>
        </p:nvSpPr>
        <p:spPr/>
        <p:txBody>
          <a:bodyPr/>
          <a:lstStyle/>
          <a:p>
            <a:fld id="{14475191-71CF-AB49-B6BC-AF6476BD9CC6}"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3</a:t>
            </a:fld>
            <a:endParaRPr lang="en-US"/>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Limitations and Future Work</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Knowledge-based Recommendation Systems</a:t>
            </a:r>
          </a:p>
          <a:p>
            <a:pPr lvl="1">
              <a:buClrTx/>
              <a:buFont typeface="Arial"/>
              <a:buChar char="•"/>
            </a:pPr>
            <a:r>
              <a:rPr lang="en-US" dirty="0" smtClean="0"/>
              <a:t>Use domain knowledge to provide recommendations</a:t>
            </a:r>
          </a:p>
          <a:p>
            <a:pPr lvl="1">
              <a:buClrTx/>
              <a:buFont typeface="Arial"/>
              <a:buChar char="•"/>
            </a:pPr>
            <a:r>
              <a:rPr lang="en-US" dirty="0" smtClean="0"/>
              <a:t>Similar to Expert Systems, may not utilize any aspects of social networking</a:t>
            </a:r>
          </a:p>
          <a:p>
            <a:pPr lvl="1">
              <a:buClrTx/>
              <a:buFont typeface="Arial"/>
              <a:buChar char="•"/>
            </a:pPr>
            <a:r>
              <a:rPr lang="en-US" dirty="0" smtClean="0"/>
              <a:t>E.g., ACE [Mei98] and [MFS09]</a:t>
            </a:r>
          </a:p>
          <a:p>
            <a:pPr lvl="1">
              <a:buClrTx/>
              <a:buFont typeface="Arial"/>
              <a:buChar char="•"/>
            </a:pPr>
            <a:r>
              <a:rPr lang="en-US" dirty="0" smtClean="0"/>
              <a:t>Cannot be mapped to the </a:t>
            </a:r>
            <a:r>
              <a:rPr lang="en-US" dirty="0" err="1" smtClean="0"/>
              <a:t>weHelp</a:t>
            </a:r>
            <a:r>
              <a:rPr lang="en-US" dirty="0" smtClean="0"/>
              <a:t> Reference Architecture</a:t>
            </a:r>
          </a:p>
          <a:p>
            <a:pPr>
              <a:buClrTx/>
              <a:buFont typeface="Lucida Grande"/>
              <a:buChar char="-"/>
            </a:pPr>
            <a:r>
              <a:rPr lang="en-US" dirty="0" smtClean="0"/>
              <a:t>Security and Privacy Layer</a:t>
            </a:r>
          </a:p>
          <a:p>
            <a:pPr lvl="1">
              <a:buClrTx/>
              <a:buFont typeface="Arial"/>
              <a:buChar char="•"/>
            </a:pPr>
            <a:r>
              <a:rPr lang="en-US" dirty="0" smtClean="0"/>
              <a:t>Expand on and provide more concrete modules</a:t>
            </a:r>
          </a:p>
        </p:txBody>
      </p:sp>
      <p:sp>
        <p:nvSpPr>
          <p:cNvPr id="4" name="Date Placeholder 3"/>
          <p:cNvSpPr>
            <a:spLocks noGrp="1"/>
          </p:cNvSpPr>
          <p:nvPr>
            <p:ph type="dt" idx="10"/>
          </p:nvPr>
        </p:nvSpPr>
        <p:spPr/>
        <p:txBody>
          <a:bodyPr/>
          <a:lstStyle/>
          <a:p>
            <a:fld id="{DA802B4D-47C5-2846-87EF-37C2F23BAC86}"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30</a:t>
            </a:fld>
            <a:endParaRPr lang="en-US"/>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err="1" smtClean="0">
                <a:solidFill>
                  <a:srgbClr val="FF0000"/>
                </a:solidFill>
              </a:rPr>
              <a:t>weHelp</a:t>
            </a:r>
            <a:r>
              <a:rPr lang="en-US" dirty="0" smtClean="0"/>
              <a:t>: A Reference Architecture for Social Recommender Systems</a:t>
            </a:r>
          </a:p>
          <a:p>
            <a:pPr>
              <a:buClrTx/>
              <a:buFont typeface="Lucida Grande"/>
              <a:buChar char="-"/>
            </a:pPr>
            <a:r>
              <a:rPr lang="en-US" dirty="0" smtClean="0"/>
              <a:t>Designed to be generic and domain agnostic</a:t>
            </a:r>
          </a:p>
          <a:p>
            <a:pPr>
              <a:buClrTx/>
              <a:buFont typeface="Lucida Grande"/>
              <a:buChar char="-"/>
            </a:pPr>
            <a:r>
              <a:rPr lang="en-US" dirty="0" smtClean="0"/>
              <a:t>Provides a template for designing modularized recommender systems</a:t>
            </a:r>
          </a:p>
          <a:p>
            <a:pPr>
              <a:buClrTx/>
              <a:buFont typeface="Lucida Grande"/>
              <a:buChar char="-"/>
            </a:pPr>
            <a:r>
              <a:rPr lang="en-US" dirty="0" smtClean="0"/>
              <a:t>Could lead to standard interfaces and interoperability among recommender system components</a:t>
            </a:r>
          </a:p>
        </p:txBody>
      </p:sp>
      <p:sp>
        <p:nvSpPr>
          <p:cNvPr id="4" name="Date Placeholder 3"/>
          <p:cNvSpPr>
            <a:spLocks noGrp="1"/>
          </p:cNvSpPr>
          <p:nvPr>
            <p:ph type="dt" idx="10"/>
          </p:nvPr>
        </p:nvSpPr>
        <p:spPr/>
        <p:txBody>
          <a:bodyPr/>
          <a:lstStyle/>
          <a:p>
            <a:fld id="{A5D15965-0086-054B-BEA1-424E21036DA6}"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31</a:t>
            </a:fld>
            <a:endParaRPr lang="en-US"/>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Acknowledgements</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err="1" smtClean="0"/>
              <a:t>Aris</a:t>
            </a:r>
            <a:r>
              <a:rPr lang="en-US" dirty="0" smtClean="0"/>
              <a:t> </a:t>
            </a:r>
            <a:r>
              <a:rPr lang="en-US" dirty="0" err="1" smtClean="0"/>
              <a:t>Floratos</a:t>
            </a:r>
            <a:r>
              <a:rPr lang="en-US" dirty="0" smtClean="0"/>
              <a:t> and </a:t>
            </a:r>
            <a:r>
              <a:rPr lang="en-US" dirty="0" err="1" smtClean="0"/>
              <a:t>Kiran</a:t>
            </a:r>
            <a:r>
              <a:rPr lang="en-US" dirty="0" smtClean="0"/>
              <a:t> </a:t>
            </a:r>
            <a:r>
              <a:rPr lang="en-US" dirty="0" err="1" smtClean="0"/>
              <a:t>Keshav</a:t>
            </a:r>
            <a:r>
              <a:rPr lang="en-US" dirty="0" smtClean="0"/>
              <a:t> - </a:t>
            </a:r>
            <a:r>
              <a:rPr lang="en-US" dirty="0" err="1" smtClean="0">
                <a:solidFill>
                  <a:srgbClr val="FF0000"/>
                </a:solidFill>
              </a:rPr>
              <a:t>genSpace</a:t>
            </a:r>
            <a:endParaRPr lang="en-US" dirty="0" smtClean="0">
              <a:solidFill>
                <a:srgbClr val="FF0000"/>
              </a:solidFill>
            </a:endParaRPr>
          </a:p>
          <a:p>
            <a:pPr>
              <a:buClrTx/>
              <a:buFont typeface="Lucida Grande"/>
              <a:buChar char="-"/>
            </a:pPr>
            <a:r>
              <a:rPr lang="en-US" dirty="0" err="1" smtClean="0"/>
              <a:t>Sahar</a:t>
            </a:r>
            <a:r>
              <a:rPr lang="en-US" dirty="0" smtClean="0"/>
              <a:t> </a:t>
            </a:r>
            <a:r>
              <a:rPr lang="en-US" dirty="0" err="1" smtClean="0"/>
              <a:t>Hasan</a:t>
            </a:r>
            <a:r>
              <a:rPr lang="en-US" dirty="0" smtClean="0"/>
              <a:t> - </a:t>
            </a:r>
            <a:r>
              <a:rPr lang="en-US" dirty="0" smtClean="0">
                <a:solidFill>
                  <a:srgbClr val="008000"/>
                </a:solidFill>
              </a:rPr>
              <a:t>Retina</a:t>
            </a:r>
          </a:p>
          <a:p>
            <a:pPr>
              <a:buClrTx/>
              <a:buFont typeface="Lucida Grande"/>
              <a:buChar char="-"/>
            </a:pPr>
            <a:r>
              <a:rPr lang="en-US" dirty="0" err="1" smtClean="0"/>
              <a:t>Simha</a:t>
            </a:r>
            <a:r>
              <a:rPr lang="en-US" dirty="0" smtClean="0"/>
              <a:t> </a:t>
            </a:r>
            <a:r>
              <a:rPr lang="en-US" dirty="0" err="1" smtClean="0"/>
              <a:t>Sethumadhavan</a:t>
            </a:r>
            <a:r>
              <a:rPr lang="en-US" dirty="0" smtClean="0"/>
              <a:t> – </a:t>
            </a:r>
            <a:r>
              <a:rPr lang="en-US" dirty="0" smtClean="0">
                <a:solidFill>
                  <a:srgbClr val="FFFF00"/>
                </a:solidFill>
              </a:rPr>
              <a:t>COMPASS</a:t>
            </a:r>
          </a:p>
          <a:p>
            <a:pPr>
              <a:buClrTx/>
              <a:buFont typeface="Lucida Grande"/>
              <a:buChar char="-"/>
            </a:pPr>
            <a:r>
              <a:rPr lang="en-US" dirty="0" smtClean="0"/>
              <a:t>Lauren Wilcox</a:t>
            </a:r>
          </a:p>
          <a:p>
            <a:pPr>
              <a:buClrTx/>
              <a:buFont typeface="Lucida Grande"/>
              <a:buChar char="-"/>
            </a:pPr>
            <a:r>
              <a:rPr lang="en-US" dirty="0" smtClean="0"/>
              <a:t>The authors are members of the Programming Systems Lab, funded in part by NSF CNS-0905246, CNS-0717544, CNS-0627473 and CNS-0426623, and NIH 1 U54 CA121852-01A1</a:t>
            </a:r>
          </a:p>
        </p:txBody>
      </p:sp>
      <p:sp>
        <p:nvSpPr>
          <p:cNvPr id="4" name="Date Placeholder 3"/>
          <p:cNvSpPr>
            <a:spLocks noGrp="1"/>
          </p:cNvSpPr>
          <p:nvPr>
            <p:ph type="dt" idx="10"/>
          </p:nvPr>
        </p:nvSpPr>
        <p:spPr/>
        <p:txBody>
          <a:bodyPr/>
          <a:lstStyle/>
          <a:p>
            <a:fld id="{3D9B2E68-A3E3-E44E-A98D-035849445E03}"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32</a:t>
            </a:fld>
            <a:endParaRPr lang="en-US"/>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weHelp</a:t>
            </a:r>
            <a:r>
              <a:rPr lang="en-US" dirty="0" smtClean="0"/>
              <a:t>: A Reference Architecture for Social Recommender Systems</a:t>
            </a:r>
            <a:endParaRPr lang="en-US" dirty="0"/>
          </a:p>
        </p:txBody>
      </p:sp>
      <p:sp>
        <p:nvSpPr>
          <p:cNvPr id="3" name="Subtitle 2"/>
          <p:cNvSpPr>
            <a:spLocks noGrp="1"/>
          </p:cNvSpPr>
          <p:nvPr>
            <p:ph type="subTitle" idx="1"/>
          </p:nvPr>
        </p:nvSpPr>
        <p:spPr>
          <a:xfrm>
            <a:off x="429172" y="3885527"/>
            <a:ext cx="8425793" cy="2595851"/>
          </a:xfrm>
        </p:spPr>
        <p:txBody>
          <a:bodyPr anchor="ctr"/>
          <a:lstStyle/>
          <a:p>
            <a:r>
              <a:rPr lang="en-US" sz="2400" dirty="0" smtClean="0">
                <a:solidFill>
                  <a:srgbClr val="FF0000"/>
                </a:solidFill>
              </a:rPr>
              <a:t>Swapneel Sheth</a:t>
            </a:r>
            <a:r>
              <a:rPr lang="en-US" sz="2400" dirty="0" smtClean="0"/>
              <a:t>, </a:t>
            </a:r>
            <a:r>
              <a:rPr lang="en-US" sz="2400" dirty="0" err="1" smtClean="0"/>
              <a:t>Nipun</a:t>
            </a:r>
            <a:r>
              <a:rPr lang="en-US" sz="2400" dirty="0" smtClean="0"/>
              <a:t> </a:t>
            </a:r>
            <a:r>
              <a:rPr lang="en-US" sz="2400" dirty="0" err="1" smtClean="0"/>
              <a:t>Arora</a:t>
            </a:r>
            <a:r>
              <a:rPr lang="en-US" sz="2400" dirty="0" smtClean="0"/>
              <a:t>, Christian Murphy, Gail Kaiser</a:t>
            </a:r>
            <a:br>
              <a:rPr lang="en-US" sz="2400" dirty="0" smtClean="0"/>
            </a:br>
            <a:r>
              <a:rPr lang="en-US" sz="2400" dirty="0" smtClean="0"/>
              <a:t>Department of Computer Science, Columbia University</a:t>
            </a:r>
            <a:br>
              <a:rPr lang="en-US" sz="2400" dirty="0" smtClean="0"/>
            </a:br>
            <a:r>
              <a:rPr lang="en-US" sz="2400" dirty="0" smtClean="0"/>
              <a:t>New York, NY 10027</a:t>
            </a:r>
            <a:br>
              <a:rPr lang="en-US" sz="2400" dirty="0" smtClean="0"/>
            </a:br>
            <a:r>
              <a:rPr lang="en-US" sz="2400" dirty="0" smtClean="0"/>
              <a:t>{</a:t>
            </a:r>
            <a:r>
              <a:rPr lang="en-US" sz="2400" dirty="0" err="1" smtClean="0"/>
              <a:t>swapneel</a:t>
            </a:r>
            <a:r>
              <a:rPr lang="en-US" sz="2400" dirty="0" smtClean="0"/>
              <a:t>, </a:t>
            </a:r>
            <a:r>
              <a:rPr lang="en-US" sz="2400" dirty="0" err="1" smtClean="0"/>
              <a:t>nipun</a:t>
            </a:r>
            <a:r>
              <a:rPr lang="en-US" sz="2400" dirty="0" smtClean="0"/>
              <a:t>, </a:t>
            </a:r>
            <a:r>
              <a:rPr lang="en-US" sz="2400" dirty="0" err="1" smtClean="0"/>
              <a:t>cmurphy</a:t>
            </a:r>
            <a:r>
              <a:rPr lang="en-US" sz="2400" dirty="0" smtClean="0"/>
              <a:t>, </a:t>
            </a:r>
            <a:r>
              <a:rPr lang="en-US" sz="2400" dirty="0" err="1" smtClean="0"/>
              <a:t>kaiser}@cs.columbia.edu</a:t>
            </a:r>
            <a:endParaRPr lang="en-US" sz="2400" dirty="0"/>
          </a:p>
        </p:txBody>
      </p:sp>
      <p:pic>
        <p:nvPicPr>
          <p:cNvPr id="4" name="Picture 3" descr="logo.png"/>
          <p:cNvPicPr>
            <a:picLocks noChangeAspect="1"/>
          </p:cNvPicPr>
          <p:nvPr/>
        </p:nvPicPr>
        <p:blipFill>
          <a:blip r:embed="rId3"/>
          <a:stretch>
            <a:fillRect/>
          </a:stretch>
        </p:blipFill>
        <p:spPr>
          <a:xfrm>
            <a:off x="591072" y="411165"/>
            <a:ext cx="3184762" cy="1305397"/>
          </a:xfrm>
          <a:prstGeom prst="rect">
            <a:avLst/>
          </a:prstGeom>
          <a:solidFill>
            <a:schemeClr val="tx1"/>
          </a:solidFill>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Background and Motivation</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We are working on three otherwise unrelated research projects that share a similar theme: providing suggestions aimed to help users employ particular software tools in some better way</a:t>
            </a:r>
          </a:p>
          <a:p>
            <a:pPr>
              <a:buClrTx/>
              <a:buFont typeface="Lucida Grande"/>
              <a:buChar char="-"/>
            </a:pPr>
            <a:r>
              <a:rPr lang="en-US" dirty="0" smtClean="0"/>
              <a:t>These systems were designed independently, and were not intended to exhibit a common architecture, but we realized that their architectures are very similar</a:t>
            </a:r>
          </a:p>
          <a:p>
            <a:pPr>
              <a:buClrTx/>
              <a:buFont typeface="Lucida Grande"/>
              <a:buChar char="-"/>
            </a:pPr>
            <a:r>
              <a:rPr lang="en-US" dirty="0" smtClean="0"/>
              <a:t>Distilled a common architecture and the best practices that we discovered along the way into our reference architecture</a:t>
            </a:r>
          </a:p>
        </p:txBody>
      </p:sp>
      <p:sp>
        <p:nvSpPr>
          <p:cNvPr id="4" name="Date Placeholder 3"/>
          <p:cNvSpPr>
            <a:spLocks noGrp="1"/>
          </p:cNvSpPr>
          <p:nvPr>
            <p:ph type="dt" idx="10"/>
          </p:nvPr>
        </p:nvSpPr>
        <p:spPr/>
        <p:txBody>
          <a:bodyPr/>
          <a:lstStyle/>
          <a:p>
            <a:fld id="{CC19F080-2617-8540-9EFE-F0638F9A4932}"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4</a:t>
            </a:fld>
            <a:endParaRPr lang="en-US"/>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solidFill>
                  <a:srgbClr val="FF0000"/>
                </a:solidFill>
              </a:rPr>
              <a:t>genSpace</a:t>
            </a:r>
            <a:r>
              <a:rPr lang="en-US" dirty="0" smtClean="0">
                <a:solidFill>
                  <a:srgbClr val="FF0000"/>
                </a:solidFill>
              </a:rPr>
              <a:t> </a:t>
            </a:r>
            <a:r>
              <a:rPr lang="en-US" dirty="0" smtClean="0"/>
              <a:t>[MSKW08]</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sz="2600" dirty="0" err="1" smtClean="0"/>
              <a:t>Plugin</a:t>
            </a:r>
            <a:r>
              <a:rPr lang="en-US" sz="2600" dirty="0" smtClean="0"/>
              <a:t> for </a:t>
            </a:r>
            <a:r>
              <a:rPr lang="en-US" sz="2600" dirty="0" err="1" smtClean="0"/>
              <a:t>geWorkbench</a:t>
            </a:r>
            <a:r>
              <a:rPr lang="en-US" sz="2600" dirty="0" smtClean="0"/>
              <a:t> [CFKW], an open-source Java-based system for integrated genomics targeted toward biomedical researchers</a:t>
            </a:r>
          </a:p>
          <a:p>
            <a:pPr>
              <a:buClrTx/>
              <a:buFont typeface="Lucida Grande"/>
              <a:buChar char="-"/>
            </a:pPr>
            <a:r>
              <a:rPr lang="en-US" sz="2600" dirty="0" err="1" smtClean="0"/>
              <a:t>geWorkbench</a:t>
            </a:r>
            <a:r>
              <a:rPr lang="en-US" sz="2600" dirty="0" smtClean="0"/>
              <a:t> includes more than 50 tools for genomics data analysis and visualizations</a:t>
            </a:r>
          </a:p>
          <a:p>
            <a:pPr>
              <a:buClrTx/>
              <a:buFont typeface="Lucida Grande"/>
              <a:buChar char="-"/>
            </a:pPr>
            <a:r>
              <a:rPr lang="en-US" sz="2600" dirty="0" smtClean="0"/>
              <a:t>Can be very daunting for users who don’t know which tools to use, the order of using the tools, etc.</a:t>
            </a:r>
          </a:p>
          <a:p>
            <a:pPr>
              <a:buClrTx/>
              <a:buFont typeface="Lucida Grande"/>
              <a:buChar char="-"/>
            </a:pPr>
            <a:r>
              <a:rPr lang="en-US" sz="2600" dirty="0" err="1" smtClean="0"/>
              <a:t>genSpace</a:t>
            </a:r>
            <a:r>
              <a:rPr lang="en-US" sz="2600" dirty="0" smtClean="0"/>
              <a:t> provides recommendations such as the most frequently </a:t>
            </a:r>
            <a:r>
              <a:rPr lang="en-US" sz="2600" dirty="0" err="1" smtClean="0"/>
              <a:t>occuring</a:t>
            </a:r>
            <a:r>
              <a:rPr lang="en-US" sz="2600" dirty="0" smtClean="0"/>
              <a:t> workflows including a given tool or starting with the sequence of tools the user has already executed </a:t>
            </a:r>
          </a:p>
        </p:txBody>
      </p:sp>
      <p:sp>
        <p:nvSpPr>
          <p:cNvPr id="4" name="Date Placeholder 3"/>
          <p:cNvSpPr>
            <a:spLocks noGrp="1"/>
          </p:cNvSpPr>
          <p:nvPr>
            <p:ph type="dt" idx="10"/>
          </p:nvPr>
        </p:nvSpPr>
        <p:spPr/>
        <p:txBody>
          <a:bodyPr/>
          <a:lstStyle/>
          <a:p>
            <a:fld id="{8977B8F4-D1B1-7546-8E62-26D745194CD6}"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5</a:t>
            </a:fld>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008000"/>
                </a:solidFill>
              </a:rPr>
              <a:t>Retina </a:t>
            </a:r>
            <a:r>
              <a:rPr lang="en-US" dirty="0" smtClean="0"/>
              <a:t>[MKLH09]</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Community-driven recommendations targeted towards CS1 (intro to programming) courses</a:t>
            </a:r>
          </a:p>
          <a:p>
            <a:pPr>
              <a:buClrTx/>
              <a:buFont typeface="Lucida Grande"/>
              <a:buChar char="-"/>
            </a:pPr>
            <a:r>
              <a:rPr lang="en-US" dirty="0" smtClean="0"/>
              <a:t>Students have little prior programming experience – may not be able to estimate the time required or understand the cryptic compiler error messages</a:t>
            </a:r>
          </a:p>
          <a:p>
            <a:pPr>
              <a:buClrTx/>
              <a:buFont typeface="Lucida Grande"/>
              <a:buChar char="-"/>
            </a:pPr>
            <a:r>
              <a:rPr lang="en-US" dirty="0" smtClean="0"/>
              <a:t>Retina provides recommendations such as the time expected to spend on an assignment given the distribution of students' work on the same assignment in previous semesters and the user's standing within the current class</a:t>
            </a:r>
          </a:p>
        </p:txBody>
      </p:sp>
      <p:sp>
        <p:nvSpPr>
          <p:cNvPr id="4" name="Date Placeholder 3"/>
          <p:cNvSpPr>
            <a:spLocks noGrp="1"/>
          </p:cNvSpPr>
          <p:nvPr>
            <p:ph type="dt" idx="10"/>
          </p:nvPr>
        </p:nvSpPr>
        <p:spPr/>
        <p:txBody>
          <a:bodyPr/>
          <a:lstStyle/>
          <a:p>
            <a:fld id="{0FE57CAD-70B7-3044-B1E5-C515EE83A63D}"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6</a:t>
            </a:fld>
            <a:endParaRPr lang="en-US"/>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FFFF00"/>
                </a:solidFill>
              </a:rPr>
              <a:t>COMPASS </a:t>
            </a:r>
            <a:r>
              <a:rPr lang="en-US" dirty="0" smtClean="0"/>
              <a:t>[SAG</a:t>
            </a:r>
            <a:r>
              <a:rPr lang="en-US" baseline="30000" dirty="0" smtClean="0"/>
              <a:t>+</a:t>
            </a:r>
            <a:r>
              <a:rPr lang="en-US" dirty="0" smtClean="0"/>
              <a:t>09]</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dirty="0" smtClean="0"/>
              <a:t>“</a:t>
            </a:r>
            <a:r>
              <a:rPr lang="en-US" dirty="0" smtClean="0">
                <a:solidFill>
                  <a:srgbClr val="FFFF00"/>
                </a:solidFill>
              </a:rPr>
              <a:t>Com</a:t>
            </a:r>
            <a:r>
              <a:rPr lang="en-US" dirty="0" smtClean="0">
                <a:solidFill>
                  <a:schemeClr val="bg1"/>
                </a:solidFill>
              </a:rPr>
              <a:t>m</a:t>
            </a:r>
            <a:r>
              <a:rPr lang="en-US" dirty="0" smtClean="0"/>
              <a:t>unity Driven </a:t>
            </a:r>
            <a:r>
              <a:rPr lang="en-US" dirty="0" smtClean="0">
                <a:solidFill>
                  <a:srgbClr val="FFFF00"/>
                </a:solidFill>
              </a:rPr>
              <a:t>P</a:t>
            </a:r>
            <a:r>
              <a:rPr lang="en-US" dirty="0" smtClean="0"/>
              <a:t>arallelization </a:t>
            </a:r>
            <a:r>
              <a:rPr lang="en-US" dirty="0" smtClean="0">
                <a:solidFill>
                  <a:srgbClr val="FFFF00"/>
                </a:solidFill>
              </a:rPr>
              <a:t>A</a:t>
            </a:r>
            <a:r>
              <a:rPr lang="en-US" dirty="0" smtClean="0"/>
              <a:t>dvisor for </a:t>
            </a:r>
            <a:r>
              <a:rPr lang="en-US" dirty="0" smtClean="0">
                <a:solidFill>
                  <a:srgbClr val="FFFF00"/>
                </a:solidFill>
              </a:rPr>
              <a:t>S</a:t>
            </a:r>
            <a:r>
              <a:rPr lang="en-US" dirty="0" smtClean="0"/>
              <a:t>equential </a:t>
            </a:r>
            <a:r>
              <a:rPr lang="en-US" dirty="0" smtClean="0">
                <a:solidFill>
                  <a:srgbClr val="FFFF00"/>
                </a:solidFill>
              </a:rPr>
              <a:t>S</a:t>
            </a:r>
            <a:r>
              <a:rPr lang="en-US" dirty="0" smtClean="0"/>
              <a:t>oftware” – targeted towards programmers </a:t>
            </a:r>
          </a:p>
          <a:p>
            <a:pPr>
              <a:buClrTx/>
              <a:buFont typeface="Lucida Grande"/>
              <a:buChar char="-"/>
            </a:pPr>
            <a:r>
              <a:rPr lang="en-US" dirty="0" smtClean="0"/>
              <a:t>Parallelizing sequential code is hard</a:t>
            </a:r>
          </a:p>
          <a:p>
            <a:pPr>
              <a:buClrTx/>
              <a:buFont typeface="Lucida Grande"/>
              <a:buChar char="-"/>
            </a:pPr>
            <a:r>
              <a:rPr lang="en-US" dirty="0" smtClean="0"/>
              <a:t>COMPASS provides recommendations on potential optimizations, based on previous optimizations performed by expert users</a:t>
            </a:r>
          </a:p>
          <a:p>
            <a:pPr>
              <a:buClrTx/>
              <a:buFont typeface="Lucida Grande"/>
              <a:buChar char="-"/>
            </a:pPr>
            <a:r>
              <a:rPr lang="en-US" dirty="0" smtClean="0"/>
              <a:t>Uses a code matching and ranking algorithm for the recommendations</a:t>
            </a:r>
          </a:p>
        </p:txBody>
      </p:sp>
      <p:sp>
        <p:nvSpPr>
          <p:cNvPr id="4" name="Date Placeholder 3"/>
          <p:cNvSpPr>
            <a:spLocks noGrp="1"/>
          </p:cNvSpPr>
          <p:nvPr>
            <p:ph type="dt" idx="10"/>
          </p:nvPr>
        </p:nvSpPr>
        <p:spPr/>
        <p:txBody>
          <a:bodyPr/>
          <a:lstStyle/>
          <a:p>
            <a:fld id="{4D293A93-2302-C649-A246-B443CF060D82}"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7</a:t>
            </a:fld>
            <a:endParaRPr lang="en-US"/>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 Architecture</a:t>
            </a:r>
            <a:endParaRPr lang="en-US" dirty="0">
              <a:solidFill>
                <a:srgbClr val="FFFF00"/>
              </a:solidFill>
            </a:endParaRPr>
          </a:p>
        </p:txBody>
      </p:sp>
      <p:sp>
        <p:nvSpPr>
          <p:cNvPr id="7" name="Vertical Text Placeholder 6"/>
          <p:cNvSpPr>
            <a:spLocks noGrp="1"/>
          </p:cNvSpPr>
          <p:nvPr>
            <p:ph idx="1"/>
          </p:nvPr>
        </p:nvSpPr>
        <p:spPr>
          <a:xfrm>
            <a:off x="456481" y="1604329"/>
            <a:ext cx="8559072" cy="4524955"/>
          </a:xfrm>
        </p:spPr>
        <p:txBody>
          <a:bodyPr/>
          <a:lstStyle/>
          <a:p>
            <a:pPr>
              <a:buClrTx/>
              <a:buFont typeface="Lucida Grande"/>
              <a:buChar char="-"/>
            </a:pPr>
            <a:r>
              <a:rPr lang="en-US" sz="2400" dirty="0" smtClean="0"/>
              <a:t>Collection of best practices for a domain [HH00]</a:t>
            </a:r>
          </a:p>
          <a:p>
            <a:pPr>
              <a:buClrTx/>
              <a:buFont typeface="Lucida Grande"/>
              <a:buChar char="-"/>
            </a:pPr>
            <a:r>
              <a:rPr lang="en-US" sz="2400" dirty="0" smtClean="0"/>
              <a:t>Blueprint and design template for building applications</a:t>
            </a:r>
          </a:p>
          <a:p>
            <a:pPr>
              <a:buClrTx/>
              <a:buFont typeface="Lucida Grande"/>
              <a:buChar char="-"/>
            </a:pPr>
            <a:r>
              <a:rPr lang="en-US" sz="2400" dirty="0" smtClean="0"/>
              <a:t>Defines a common vocabulary with the goal of standardizing different independent implementations</a:t>
            </a:r>
          </a:p>
          <a:p>
            <a:pPr>
              <a:buClrTx/>
              <a:buFont typeface="Lucida Grande"/>
              <a:buChar char="-"/>
            </a:pPr>
            <a:r>
              <a:rPr lang="en-US" sz="2400" dirty="0" smtClean="0"/>
              <a:t>Usually defines different modules and specifies the functionality of each module along with the interaction and interfaces between the different modules</a:t>
            </a:r>
          </a:p>
          <a:p>
            <a:pPr>
              <a:buClrTx/>
              <a:buFont typeface="Lucida Grande"/>
              <a:buChar char="-"/>
            </a:pPr>
            <a:r>
              <a:rPr lang="en-US" sz="2400" dirty="0" smtClean="0"/>
              <a:t>Creates the potential for future components to be reused across systems</a:t>
            </a:r>
          </a:p>
          <a:p>
            <a:pPr>
              <a:buClrTx/>
              <a:buFont typeface="Lucida Grande"/>
              <a:buChar char="-"/>
            </a:pPr>
            <a:r>
              <a:rPr lang="en-US" sz="2400" dirty="0" smtClean="0"/>
              <a:t>E.g., scientific workflow management [LLF</a:t>
            </a:r>
            <a:r>
              <a:rPr lang="en-US" sz="2400" baseline="30000" dirty="0" smtClean="0"/>
              <a:t>+</a:t>
            </a:r>
            <a:r>
              <a:rPr lang="en-US" sz="2400" dirty="0" smtClean="0"/>
              <a:t>09] and web servers [HH00]</a:t>
            </a:r>
          </a:p>
        </p:txBody>
      </p:sp>
      <p:sp>
        <p:nvSpPr>
          <p:cNvPr id="4" name="Date Placeholder 3"/>
          <p:cNvSpPr>
            <a:spLocks noGrp="1"/>
          </p:cNvSpPr>
          <p:nvPr>
            <p:ph type="dt" idx="10"/>
          </p:nvPr>
        </p:nvSpPr>
        <p:spPr/>
        <p:txBody>
          <a:bodyPr/>
          <a:lstStyle/>
          <a:p>
            <a:fld id="{44E436D4-12B0-FC42-B88D-282D2BA25607}" type="datetime4">
              <a:rPr lang="en-US" smtClean="0"/>
              <a:pPr/>
              <a:t>February 23, 2010</a:t>
            </a:fld>
            <a:endParaRPr lang="en-US"/>
          </a:p>
        </p:txBody>
      </p:sp>
      <p:sp>
        <p:nvSpPr>
          <p:cNvPr id="6" name="Footer Placeholder 5"/>
          <p:cNvSpPr>
            <a:spLocks noGrp="1"/>
          </p:cNvSpPr>
          <p:nvPr>
            <p:ph type="ftr" idx="11"/>
          </p:nvPr>
        </p:nvSpPr>
        <p:spPr/>
        <p:txBody>
          <a:bodyPr/>
          <a:lstStyle/>
          <a:p>
            <a:r>
              <a:rPr lang="en-US" smtClean="0"/>
              <a:t>SSE 2010</a:t>
            </a:r>
            <a:endParaRPr lang="en-US" dirty="0"/>
          </a:p>
        </p:txBody>
      </p:sp>
      <p:sp>
        <p:nvSpPr>
          <p:cNvPr id="5" name="Slide Number Placeholder 4"/>
          <p:cNvSpPr>
            <a:spLocks noGrp="1"/>
          </p:cNvSpPr>
          <p:nvPr>
            <p:ph type="sldNum" idx="12"/>
          </p:nvPr>
        </p:nvSpPr>
        <p:spPr/>
        <p:txBody>
          <a:bodyPr/>
          <a:lstStyle/>
          <a:p>
            <a:fld id="{9DC12F08-8986-1F40-A8EC-52EB94DB0A80}" type="slidenum">
              <a:rPr lang="en-US" smtClean="0"/>
              <a:pPr/>
              <a:t>8</a:t>
            </a:fld>
            <a:endParaRPr lang="en-US"/>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weHelp</a:t>
            </a:r>
            <a:r>
              <a:rPr lang="en-US" dirty="0" smtClean="0"/>
              <a:t> Reference Architecture</a:t>
            </a:r>
            <a:endParaRPr lang="en-US" dirty="0"/>
          </a:p>
        </p:txBody>
      </p:sp>
      <p:pic>
        <p:nvPicPr>
          <p:cNvPr id="7" name="Content Placeholder 6" descr="RecSystArchitecture.png"/>
          <p:cNvPicPr>
            <a:picLocks noGrp="1" noChangeAspect="1"/>
          </p:cNvPicPr>
          <p:nvPr>
            <p:ph idx="1"/>
          </p:nvPr>
        </p:nvPicPr>
        <p:blipFill>
          <a:blip r:embed="rId3"/>
          <a:stretch>
            <a:fillRect/>
          </a:stretch>
        </p:blipFill>
        <p:spPr>
          <a:xfrm>
            <a:off x="1719234" y="1604581"/>
            <a:ext cx="6033273" cy="4524451"/>
          </a:xfrm>
        </p:spPr>
      </p:pic>
      <p:sp>
        <p:nvSpPr>
          <p:cNvPr id="4" name="Date Placeholder 3"/>
          <p:cNvSpPr>
            <a:spLocks noGrp="1"/>
          </p:cNvSpPr>
          <p:nvPr>
            <p:ph type="dt" idx="10"/>
          </p:nvPr>
        </p:nvSpPr>
        <p:spPr/>
        <p:txBody>
          <a:bodyPr/>
          <a:lstStyle/>
          <a:p>
            <a:fld id="{B08C420C-4C88-A64C-9DAE-68E2753FC6BF}" type="datetime4">
              <a:rPr lang="en-US" smtClean="0"/>
              <a:pPr/>
              <a:t>February 23, 2010</a:t>
            </a:fld>
            <a:endParaRPr lang="en-US"/>
          </a:p>
        </p:txBody>
      </p:sp>
      <p:sp>
        <p:nvSpPr>
          <p:cNvPr id="5" name="Slide Number Placeholder 4"/>
          <p:cNvSpPr>
            <a:spLocks noGrp="1"/>
          </p:cNvSpPr>
          <p:nvPr>
            <p:ph type="sldNum" idx="12"/>
          </p:nvPr>
        </p:nvSpPr>
        <p:spPr/>
        <p:txBody>
          <a:bodyPr/>
          <a:lstStyle/>
          <a:p>
            <a:fld id="{9DC12F08-8986-1F40-A8EC-52EB94DB0A80}" type="slidenum">
              <a:rPr lang="en-US" smtClean="0"/>
              <a:pPr/>
              <a:t>9</a:t>
            </a:fld>
            <a:endParaRPr lang="en-US"/>
          </a:p>
        </p:txBody>
      </p:sp>
      <p:sp>
        <p:nvSpPr>
          <p:cNvPr id="6" name="Footer Placeholder 5"/>
          <p:cNvSpPr>
            <a:spLocks noGrp="1"/>
          </p:cNvSpPr>
          <p:nvPr>
            <p:ph type="ftr" idx="11"/>
          </p:nvPr>
        </p:nvSpPr>
        <p:spPr/>
        <p:txBody>
          <a:bodyPr/>
          <a:lstStyle/>
          <a:p>
            <a:r>
              <a:rPr lang="en-US" smtClean="0"/>
              <a:t>SSE 2010</a:t>
            </a:r>
            <a:endParaRPr lang="en-US"/>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lectur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10" charset="0"/>
          <a:buNone/>
          <a:tabLst/>
          <a:defRPr kumimoji="0" lang="en-GB" sz="1800" b="0" i="0" u="none" strike="noStrike" cap="none" normalizeH="0" baseline="0">
            <a:ln>
              <a:noFill/>
            </a:ln>
            <a:effectLst/>
            <a:latin typeface="Arial" pitchFamily="-110"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10" charset="0"/>
          <a:buNone/>
          <a:tabLst/>
          <a:defRPr kumimoji="0" lang="en-GB" sz="1800" b="0" i="0" u="none" strike="noStrike" cap="none" normalizeH="0" baseline="0">
            <a:ln>
              <a:noFill/>
            </a:ln>
            <a:effectLst/>
            <a:latin typeface="Arial" pitchFamily="-110"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lecture.potm</Template>
  <TotalTime>687</TotalTime>
  <Words>1976</Words>
  <Application>Microsoft Macintosh PowerPoint</Application>
  <PresentationFormat>On-screen Show (4:3)</PresentationFormat>
  <Paragraphs>289</Paragraphs>
  <Slides>33</Slides>
  <Notes>33</Notes>
  <HiddenSlides>0</HiddenSlides>
  <MMClips>0</MMClips>
  <ScaleCrop>false</ScaleCrop>
  <HeadingPairs>
    <vt:vector size="4" baseType="variant">
      <vt:variant>
        <vt:lpstr>Design Template</vt:lpstr>
      </vt:variant>
      <vt:variant>
        <vt:i4>1</vt:i4>
      </vt:variant>
      <vt:variant>
        <vt:lpstr>Slide Titles</vt:lpstr>
      </vt:variant>
      <vt:variant>
        <vt:i4>33</vt:i4>
      </vt:variant>
    </vt:vector>
  </HeadingPairs>
  <TitlesOfParts>
    <vt:vector size="34" baseType="lpstr">
      <vt:lpstr>lecture</vt:lpstr>
      <vt:lpstr>weHelp: A Reference Architecture for Social Recommender Systems</vt:lpstr>
      <vt:lpstr>Introduction</vt:lpstr>
      <vt:lpstr>Introduction</vt:lpstr>
      <vt:lpstr>Background and Motivation</vt:lpstr>
      <vt:lpstr>genSpace [MSKW08]</vt:lpstr>
      <vt:lpstr>Retina [MKLH09]</vt:lpstr>
      <vt:lpstr>COMPASS [SAG+09]</vt:lpstr>
      <vt:lpstr>Reference Architecture</vt:lpstr>
      <vt:lpstr>weHelp Reference Architecture</vt:lpstr>
      <vt:lpstr>The Watcher Module</vt:lpstr>
      <vt:lpstr>The Watcher Module</vt:lpstr>
      <vt:lpstr>The Watcher Module - Amazon</vt:lpstr>
      <vt:lpstr>The Watcher Module - genSpace</vt:lpstr>
      <vt:lpstr>The Watcher Module – Retina</vt:lpstr>
      <vt:lpstr>The Watcher Module – COMPASS</vt:lpstr>
      <vt:lpstr>The Learner Module</vt:lpstr>
      <vt:lpstr>The Learner Module</vt:lpstr>
      <vt:lpstr>The Learner Module - Amazon</vt:lpstr>
      <vt:lpstr>The Learner Module - genSpace</vt:lpstr>
      <vt:lpstr>The Learner Module - Retina</vt:lpstr>
      <vt:lpstr>The Learner Module - COMPASS</vt:lpstr>
      <vt:lpstr>The Advisor Module</vt:lpstr>
      <vt:lpstr>The Advisor Module</vt:lpstr>
      <vt:lpstr>The Advisor Module - Amazon</vt:lpstr>
      <vt:lpstr>The Advisor Module - genSpace</vt:lpstr>
      <vt:lpstr>The Advisor Module - Retina</vt:lpstr>
      <vt:lpstr>The Advisor Module - COMPASS</vt:lpstr>
      <vt:lpstr>Other Components</vt:lpstr>
      <vt:lpstr>weHelp Reference Architecture</vt:lpstr>
      <vt:lpstr>Limitations and Future Work</vt:lpstr>
      <vt:lpstr>Conclusion</vt:lpstr>
      <vt:lpstr>Acknowledgements</vt:lpstr>
      <vt:lpstr>weHelp: A Reference Architecture for Social Recommender Systems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weHelp: A Reference Architecture for Social Recommender Systems</dc:title>
  <dc:creator>Swapneel Sheth</dc:creator>
  <cp:lastModifiedBy>Swapneel Sheth</cp:lastModifiedBy>
  <cp:revision>69</cp:revision>
  <dcterms:created xsi:type="dcterms:W3CDTF">2010-02-23T04:58:32Z</dcterms:created>
  <dcterms:modified xsi:type="dcterms:W3CDTF">2010-02-23T05:02:00Z</dcterms:modified>
</cp:coreProperties>
</file>